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2" r:id="rId2"/>
    <p:sldId id="273" r:id="rId3"/>
    <p:sldId id="314" r:id="rId4"/>
    <p:sldId id="292" r:id="rId5"/>
    <p:sldId id="316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18" r:id="rId15"/>
    <p:sldId id="301" r:id="rId16"/>
    <p:sldId id="302" r:id="rId17"/>
    <p:sldId id="319" r:id="rId18"/>
    <p:sldId id="320" r:id="rId19"/>
    <p:sldId id="303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ar Abusaeeda" initials="OA" lastIdx="1" clrIdx="0">
    <p:extLst>
      <p:ext uri="{19B8F6BF-5375-455C-9EA6-DF929625EA0E}">
        <p15:presenceInfo xmlns:p15="http://schemas.microsoft.com/office/powerpoint/2012/main" userId="5b10e66905bc72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481" autoAdjust="0"/>
  </p:normalViewPr>
  <p:slideViewPr>
    <p:cSldViewPr snapToGrid="0">
      <p:cViewPr varScale="1">
        <p:scale>
          <a:sx n="53" d="100"/>
          <a:sy n="53" d="100"/>
        </p:scale>
        <p:origin x="133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6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8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5/23/2023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28039" y="1614283"/>
            <a:ext cx="98235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Encryption Algorithms &amp; Protocols </a:t>
            </a:r>
            <a:endParaRPr lang="en-US" altLang="en-US" sz="4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63149" y="4488643"/>
            <a:ext cx="631775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E-mail: abossada1@gmail.com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0527" y="3092750"/>
            <a:ext cx="4877162" cy="76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Classical Ciphers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952589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Think Creatively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66586"/>
            <a:ext cx="7930896" cy="2384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Trudy cannot </a:t>
            </a:r>
            <a:r>
              <a:rPr lang="en-GB" sz="2100" dirty="0"/>
              <a:t>try all 2</a:t>
            </a:r>
            <a:r>
              <a:rPr lang="en-GB" sz="2100" baseline="30000" dirty="0"/>
              <a:t>88</a:t>
            </a:r>
            <a:r>
              <a:rPr lang="en-GB" sz="2100" dirty="0"/>
              <a:t> simple substitution keys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Can </a:t>
            </a:r>
            <a:r>
              <a:rPr lang="en-GB" sz="2100" dirty="0"/>
              <a:t>we be more clever?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English </a:t>
            </a:r>
            <a:r>
              <a:rPr lang="en-GB" sz="2100" dirty="0"/>
              <a:t>letter frequency counts</a:t>
            </a:r>
            <a:r>
              <a:rPr lang="en-GB" sz="2000" dirty="0" smtClean="0"/>
              <a:t>…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"E" is the most common letter in the English </a:t>
            </a:r>
            <a:r>
              <a:rPr lang="en-GB" sz="2000" dirty="0" smtClean="0"/>
              <a:t>language.</a:t>
            </a:r>
            <a:endParaRPr lang="en-GB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34" y="2389053"/>
            <a:ext cx="4651078" cy="269374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5099828"/>
            <a:ext cx="5543184" cy="923330"/>
          </a:xfrm>
          <a:prstGeom prst="rect">
            <a:avLst/>
          </a:prstGeom>
          <a:solidFill>
            <a:srgbClr val="FFFF99"/>
          </a:solidFill>
        </p:spPr>
        <p:txBody>
          <a:bodyPr wrap="none">
            <a:spAutoFit/>
          </a:bodyPr>
          <a:lstStyle/>
          <a:p>
            <a:r>
              <a:rPr lang="en-GB" dirty="0" smtClean="0"/>
              <a:t>More about </a:t>
            </a:r>
            <a:r>
              <a:rPr lang="en-GB" dirty="0"/>
              <a:t>English letter frequency </a:t>
            </a:r>
            <a:r>
              <a:rPr lang="en-GB" dirty="0" smtClean="0"/>
              <a:t>counts</a:t>
            </a:r>
          </a:p>
          <a:p>
            <a:endParaRPr lang="en-GB" dirty="0" smtClean="0"/>
          </a:p>
          <a:p>
            <a:r>
              <a:rPr lang="en-GB" b="1" dirty="0" smtClean="0"/>
              <a:t>https</a:t>
            </a:r>
            <a:r>
              <a:rPr lang="en-GB" b="1" dirty="0"/>
              <a:t>://www.youtube.com/watch?v=nikWSEjFCWg</a:t>
            </a:r>
          </a:p>
        </p:txBody>
      </p:sp>
    </p:spTree>
    <p:extLst>
      <p:ext uri="{BB962C8B-B14F-4D97-AF65-F5344CB8AC3E}">
        <p14:creationId xmlns:p14="http://schemas.microsoft.com/office/powerpoint/2010/main" val="41094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6448" y="87943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/>
              <a:t>Think Creatively</a:t>
            </a:r>
            <a:endParaRPr lang="en-US" sz="36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6448" y="1462502"/>
            <a:ext cx="10706953" cy="36032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Going back </a:t>
            </a:r>
            <a:r>
              <a:rPr lang="en-GB" sz="2100" smtClean="0"/>
              <a:t>to Ciphertext </a:t>
            </a:r>
            <a:r>
              <a:rPr lang="en-GB" sz="2100" dirty="0" smtClean="0"/>
              <a:t>and apply </a:t>
            </a:r>
            <a:r>
              <a:rPr lang="en-GB" sz="2000" dirty="0"/>
              <a:t>Ciphertext frequency </a:t>
            </a:r>
            <a:r>
              <a:rPr lang="en-GB" sz="2000" dirty="0" smtClean="0"/>
              <a:t>counts will end up with: </a:t>
            </a:r>
            <a:endParaRPr lang="en-GB" sz="2100" dirty="0" smtClean="0"/>
          </a:p>
          <a:p>
            <a:pPr marL="0" indent="0" algn="just">
              <a:buNone/>
            </a:pPr>
            <a:r>
              <a:rPr lang="en-GB" sz="2400" dirty="0" smtClean="0"/>
              <a:t>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803501"/>
              </p:ext>
            </p:extLst>
          </p:nvPr>
        </p:nvGraphicFramePr>
        <p:xfrm>
          <a:off x="264440" y="5296454"/>
          <a:ext cx="11250967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57530"/>
                <a:gridCol w="557530"/>
                <a:gridCol w="430530"/>
                <a:gridCol w="468630"/>
                <a:gridCol w="468630"/>
                <a:gridCol w="468630"/>
                <a:gridCol w="468630"/>
                <a:gridCol w="468630"/>
                <a:gridCol w="468630"/>
                <a:gridCol w="307203"/>
                <a:gridCol w="379730"/>
                <a:gridCol w="468630"/>
                <a:gridCol w="307203"/>
                <a:gridCol w="307203"/>
                <a:gridCol w="468630"/>
                <a:gridCol w="468630"/>
                <a:gridCol w="468630"/>
                <a:gridCol w="307203"/>
                <a:gridCol w="307203"/>
                <a:gridCol w="468630"/>
                <a:gridCol w="307203"/>
                <a:gridCol w="468630"/>
                <a:gridCol w="468630"/>
                <a:gridCol w="468630"/>
                <a:gridCol w="421023"/>
                <a:gridCol w="5005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omicSansMS"/>
                        </a:rPr>
                        <a:t>21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omicSansMS"/>
                        </a:rPr>
                        <a:t>26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ComicSansMS"/>
                        </a:rPr>
                        <a:t>6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51</a:t>
                      </a:r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42</a:t>
                      </a:r>
                      <a:endParaRPr lang="en-GB" dirty="0"/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21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4876800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Transposition Cipher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005491"/>
            <a:ext cx="11582400" cy="25116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Now </a:t>
            </a:r>
            <a:r>
              <a:rPr lang="en-GB" sz="2100" dirty="0"/>
              <a:t>consider classical transposition </a:t>
            </a:r>
            <a:r>
              <a:rPr lang="en-GB" sz="2100" dirty="0" smtClean="0"/>
              <a:t>or permutation ciphers.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dirty="0" smtClean="0"/>
              <a:t>These </a:t>
            </a:r>
            <a:r>
              <a:rPr lang="en-GB" sz="2100" dirty="0"/>
              <a:t>hide the message by rearranging </a:t>
            </a:r>
            <a:r>
              <a:rPr lang="en-GB" sz="2100" dirty="0" smtClean="0"/>
              <a:t>the letter </a:t>
            </a:r>
            <a:r>
              <a:rPr lang="en-GB" sz="2100" dirty="0"/>
              <a:t>order without altering the </a:t>
            </a:r>
            <a:r>
              <a:rPr lang="en-GB" sz="2100" dirty="0" smtClean="0"/>
              <a:t>actual letters </a:t>
            </a:r>
            <a:r>
              <a:rPr lang="en-GB" sz="2100" dirty="0"/>
              <a:t>used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Can </a:t>
            </a:r>
            <a:r>
              <a:rPr lang="en-GB" sz="2100" dirty="0"/>
              <a:t>recognise these since have the </a:t>
            </a:r>
            <a:r>
              <a:rPr lang="en-GB" sz="2100" dirty="0" smtClean="0"/>
              <a:t>same frequency </a:t>
            </a:r>
            <a:r>
              <a:rPr lang="en-GB" sz="2100" dirty="0"/>
              <a:t>distribution as the original text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444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Write message letters out </a:t>
            </a:r>
            <a:r>
              <a:rPr lang="en-GB" sz="2100" dirty="0" smtClean="0"/>
              <a:t>diagonally over </a:t>
            </a:r>
            <a:r>
              <a:rPr lang="en-GB" sz="2100" dirty="0"/>
              <a:t>a number of rows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Then </a:t>
            </a:r>
            <a:r>
              <a:rPr lang="en-GB" sz="2100" dirty="0"/>
              <a:t>read off cipher row by </a:t>
            </a:r>
            <a:r>
              <a:rPr lang="en-GB" sz="2100" dirty="0" smtClean="0"/>
              <a:t>row 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Example: Plaintext </a:t>
            </a:r>
            <a:r>
              <a:rPr lang="en-GB" sz="2100" dirty="0" smtClean="0">
                <a:solidFill>
                  <a:srgbClr val="FF0000"/>
                </a:solidFill>
              </a:rPr>
              <a:t>“MEET ME AFTER THE TOGA PARTY” </a:t>
            </a:r>
            <a:r>
              <a:rPr lang="en-GB" sz="2100" dirty="0" smtClean="0"/>
              <a:t>…. Ciphertext?</a:t>
            </a:r>
            <a:endParaRPr lang="en-GB" sz="21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4876800" cy="583065"/>
          </a:xfrm>
        </p:spPr>
        <p:txBody>
          <a:bodyPr>
            <a:noAutofit/>
          </a:bodyPr>
          <a:lstStyle/>
          <a:p>
            <a:r>
              <a:rPr lang="en-GB" sz="3600" dirty="0"/>
              <a:t>Rail Fence Cipher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44357"/>
              </p:ext>
            </p:extLst>
          </p:nvPr>
        </p:nvGraphicFramePr>
        <p:xfrm>
          <a:off x="1095934" y="4376570"/>
          <a:ext cx="812800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338667"/>
                <a:gridCol w="461249"/>
                <a:gridCol w="402336"/>
                <a:gridCol w="384048"/>
                <a:gridCol w="4457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F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095934" y="5438836"/>
            <a:ext cx="5158207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b="1" dirty="0" smtClean="0"/>
              <a:t>Ciphertext: MEMATRHTGPRYETEFETEOAAT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779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582400" cy="4451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Write message letters out diagonally over 3 rows 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Then </a:t>
            </a:r>
            <a:r>
              <a:rPr lang="en-GB" sz="2100" dirty="0"/>
              <a:t>read off cipher row by </a:t>
            </a:r>
            <a:r>
              <a:rPr lang="en-GB" sz="2100" dirty="0" smtClean="0"/>
              <a:t>row 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Example: Plaintext </a:t>
            </a:r>
            <a:r>
              <a:rPr lang="en-GB" sz="2100" dirty="0" smtClean="0">
                <a:solidFill>
                  <a:srgbClr val="FF0000"/>
                </a:solidFill>
              </a:rPr>
              <a:t>“WRITHE THE MESSAGE  ALTERNATING LETTERS IN THREE ROWS” </a:t>
            </a:r>
            <a:r>
              <a:rPr lang="en-GB" sz="2100" b="1" dirty="0" smtClean="0"/>
              <a:t>…. Ciphertext?</a:t>
            </a:r>
            <a:endParaRPr lang="en-GB" sz="2100" b="1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4876800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3 Rail </a:t>
            </a:r>
            <a:r>
              <a:rPr lang="en-GB" sz="3600" dirty="0"/>
              <a:t>Fence Cipher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095934" y="5530334"/>
            <a:ext cx="819141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t"/>
            <a:r>
              <a:rPr lang="en-GB" b="1" dirty="0" smtClean="0"/>
              <a:t>Ciphertext: WEMALNGTIRORTTEESGATRAILTESNHERWIHSEETERTES</a:t>
            </a:r>
            <a:endParaRPr lang="en-GB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48831"/>
              </p:ext>
            </p:extLst>
          </p:nvPr>
        </p:nvGraphicFramePr>
        <p:xfrm>
          <a:off x="1756229" y="4400550"/>
          <a:ext cx="8956040" cy="85460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3495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/>
                        <a:t>W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1196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GB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5006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GB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Explosion 1 13"/>
          <p:cNvSpPr/>
          <p:nvPr/>
        </p:nvSpPr>
        <p:spPr>
          <a:xfrm>
            <a:off x="7315925" y="501457"/>
            <a:ext cx="4499429" cy="2737357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Inscribe by a zigzag  pattern extract by rows</a:t>
            </a:r>
            <a:endParaRPr lang="en-GB" dirty="0">
              <a:solidFill>
                <a:srgbClr val="0070C0"/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8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9083040" cy="583065"/>
          </a:xfrm>
        </p:spPr>
        <p:txBody>
          <a:bodyPr>
            <a:noAutofit/>
          </a:bodyPr>
          <a:lstStyle/>
          <a:p>
            <a:r>
              <a:rPr lang="en-GB" sz="3600" dirty="0"/>
              <a:t>Double </a:t>
            </a:r>
            <a:r>
              <a:rPr lang="en-GB" sz="3600" dirty="0" smtClean="0"/>
              <a:t>Transposition (Row &amp; Column)</a:t>
            </a:r>
            <a:endParaRPr lang="en-US" sz="36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80640"/>
              </p:ext>
            </p:extLst>
          </p:nvPr>
        </p:nvGraphicFramePr>
        <p:xfrm>
          <a:off x="153895" y="3494928"/>
          <a:ext cx="3237515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771"/>
                <a:gridCol w="640080"/>
                <a:gridCol w="640080"/>
                <a:gridCol w="640080"/>
                <a:gridCol w="60350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609600" y="2005492"/>
            <a:ext cx="10160000" cy="9798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GB" sz="2000" dirty="0" smtClean="0"/>
              <a:t>Key is matrix size and permutations:  (3,5,1,4,2) and (1,3,</a:t>
            </a:r>
            <a:r>
              <a:rPr lang="ar-LY" sz="2000" dirty="0" smtClean="0"/>
              <a:t>4</a:t>
            </a:r>
            <a:r>
              <a:rPr lang="en-GB" sz="2000" dirty="0" smtClean="0"/>
              <a:t>,</a:t>
            </a:r>
            <a:r>
              <a:rPr lang="ar-LY" sz="2000" dirty="0" smtClean="0"/>
              <a:t>2</a:t>
            </a:r>
            <a:r>
              <a:rPr lang="en-GB" sz="2000" dirty="0" smtClean="0"/>
              <a:t>)		</a:t>
            </a:r>
            <a:r>
              <a:rPr lang="en-GB" sz="2000" b="1" dirty="0" smtClean="0"/>
              <a:t>(5X4) Matrix</a:t>
            </a:r>
          </a:p>
          <a:p>
            <a:r>
              <a:rPr lang="en-GB" sz="2000" dirty="0" smtClean="0"/>
              <a:t>Plaintext: </a:t>
            </a:r>
            <a:r>
              <a:rPr lang="en-GB" sz="2000" b="1" dirty="0" smtClean="0">
                <a:solidFill>
                  <a:srgbClr val="FF0000"/>
                </a:solidFill>
              </a:rPr>
              <a:t>“ENCRYPTION ALGORITHMS” </a:t>
            </a:r>
            <a:r>
              <a:rPr lang="en-GB" sz="2000" dirty="0" smtClean="0"/>
              <a:t>Ciphertext?</a:t>
            </a:r>
            <a:endParaRPr lang="en-GB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14264"/>
              </p:ext>
            </p:extLst>
          </p:nvPr>
        </p:nvGraphicFramePr>
        <p:xfrm>
          <a:off x="4514770" y="3494928"/>
          <a:ext cx="3237515" cy="21857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771"/>
                <a:gridCol w="640080"/>
                <a:gridCol w="640080"/>
                <a:gridCol w="640080"/>
                <a:gridCol w="603504"/>
              </a:tblGrid>
              <a:tr h="331539">
                <a:tc>
                  <a:txBody>
                    <a:bodyPr/>
                    <a:lstStyle/>
                    <a:p>
                      <a:pPr algn="ctr"/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37710"/>
              </p:ext>
            </p:extLst>
          </p:nvPr>
        </p:nvGraphicFramePr>
        <p:xfrm>
          <a:off x="8875649" y="3534229"/>
          <a:ext cx="3237515" cy="218573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771"/>
                <a:gridCol w="640080"/>
                <a:gridCol w="640080"/>
                <a:gridCol w="640080"/>
                <a:gridCol w="603504"/>
              </a:tblGrid>
              <a:tr h="331539">
                <a:tc>
                  <a:txBody>
                    <a:bodyPr/>
                    <a:lstStyle/>
                    <a:p>
                      <a:pPr algn="ctr"/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 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1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2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3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4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 5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442736" y="4470400"/>
            <a:ext cx="1020706" cy="606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408028" y="4218465"/>
            <a:ext cx="1090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(3,5,1,4,2) 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811397" y="4470400"/>
            <a:ext cx="1020706" cy="6061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752285" y="4096227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smtClean="0"/>
              <a:t>1,3,</a:t>
            </a:r>
            <a:r>
              <a:rPr lang="ar-LY" dirty="0" smtClean="0"/>
              <a:t>4</a:t>
            </a:r>
            <a:r>
              <a:rPr lang="en-GB" dirty="0" smtClean="0"/>
              <a:t>,</a:t>
            </a:r>
            <a:r>
              <a:rPr lang="ar-LY" dirty="0" smtClean="0"/>
              <a:t>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764930" y="6163697"/>
            <a:ext cx="47371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fontAlgn="t"/>
            <a:r>
              <a:rPr lang="en-GB" b="1" dirty="0"/>
              <a:t>Ciphertext </a:t>
            </a:r>
            <a:r>
              <a:rPr lang="en-GB" b="1" dirty="0" smtClean="0"/>
              <a:t>: OALNTMSHECRNGRIOYTIP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1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0700" y="1024217"/>
            <a:ext cx="5067300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One-Time Pad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701905"/>
            <a:ext cx="11264900" cy="208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b="1" dirty="0"/>
              <a:t>The one-time </a:t>
            </a:r>
            <a:r>
              <a:rPr lang="en-GB" sz="2200" b="1" dirty="0" smtClean="0"/>
              <a:t>pad</a:t>
            </a:r>
            <a:r>
              <a:rPr lang="en-GB" sz="2200" dirty="0"/>
              <a:t> </a:t>
            </a:r>
            <a:r>
              <a:rPr lang="en-GB" sz="2200" dirty="0" smtClean="0"/>
              <a:t>also </a:t>
            </a:r>
            <a:r>
              <a:rPr lang="en-GB" sz="2200" dirty="0"/>
              <a:t>known as the </a:t>
            </a:r>
            <a:r>
              <a:rPr lang="en-GB" sz="2200" b="1" dirty="0" err="1" smtClean="0"/>
              <a:t>Vernam</a:t>
            </a:r>
            <a:r>
              <a:rPr lang="en-GB" sz="2200" b="1" dirty="0" smtClean="0"/>
              <a:t> </a:t>
            </a:r>
            <a:r>
              <a:rPr lang="en-GB" sz="2200" dirty="0" smtClean="0"/>
              <a:t>cipher.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For simplicity, let's consider an alphabet with only eight letters. Our alphabet and the corresponding binary representation of letters appear in Table below.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684"/>
              </p:ext>
            </p:extLst>
          </p:nvPr>
        </p:nvGraphicFramePr>
        <p:xfrm>
          <a:off x="1936375" y="3583132"/>
          <a:ext cx="8127999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  <a:gridCol w="9031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Letter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kumimoji="0" lang="en-GB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54354" y="4429717"/>
            <a:ext cx="2826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NewRomanPSMT"/>
              </a:rPr>
              <a:t>Abbreviated Alphabet</a:t>
            </a:r>
            <a:endParaRPr lang="en-GB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20700" y="4934732"/>
            <a:ext cx="112649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Suppose that Alice, who recently got a job as a spy, wants to use a </a:t>
            </a:r>
            <a:r>
              <a:rPr lang="en-GB" sz="2200" dirty="0" smtClean="0"/>
              <a:t>one-time pad </a:t>
            </a:r>
            <a:r>
              <a:rPr lang="en-GB" sz="2200" dirty="0"/>
              <a:t>to encrypt the plaintext message </a:t>
            </a:r>
            <a:r>
              <a:rPr lang="en-GB" sz="2200" b="1" dirty="0">
                <a:solidFill>
                  <a:srgbClr val="FF0000"/>
                </a:solidFill>
              </a:rPr>
              <a:t>“</a:t>
            </a:r>
            <a:r>
              <a:rPr lang="pt-BR" sz="2200" b="1" dirty="0">
                <a:solidFill>
                  <a:srgbClr val="FF0000"/>
                </a:solidFill>
              </a:rPr>
              <a:t>h e i l h i t l e </a:t>
            </a:r>
            <a:r>
              <a:rPr lang="pt-BR" sz="2200" b="1" dirty="0" smtClean="0">
                <a:solidFill>
                  <a:srgbClr val="FF0000"/>
                </a:solidFill>
              </a:rPr>
              <a:t>r</a:t>
            </a:r>
            <a:r>
              <a:rPr lang="en-GB" sz="2200" b="1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50000"/>
              </a:lnSpc>
            </a:pPr>
            <a:endParaRPr lang="en-GB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4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0700" y="1024217"/>
            <a:ext cx="5067300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One-Time Pad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701905"/>
            <a:ext cx="11385550" cy="28319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Key is known as 111  101  110  101  111  100  000  101  110  000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First, Aline converts the plaintext letters to the bit string as following: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    001  000  010  100  001  010  111  100  000  </a:t>
            </a:r>
            <a:r>
              <a:rPr lang="en-GB" sz="2100" dirty="0" smtClean="0"/>
              <a:t>101 </a:t>
            </a:r>
            <a:r>
              <a:rPr lang="en-GB" sz="2000" b="1" dirty="0" smtClean="0">
                <a:solidFill>
                  <a:srgbClr val="FF0000"/>
                </a:solidFill>
              </a:rPr>
              <a:t>(“</a:t>
            </a:r>
            <a:r>
              <a:rPr lang="pt-BR" sz="2000" b="1" dirty="0" smtClean="0">
                <a:solidFill>
                  <a:srgbClr val="FF0000"/>
                </a:solidFill>
              </a:rPr>
              <a:t>h </a:t>
            </a:r>
            <a:r>
              <a:rPr lang="pt-BR" sz="2000" b="1" dirty="0">
                <a:solidFill>
                  <a:srgbClr val="FF0000"/>
                </a:solidFill>
              </a:rPr>
              <a:t>e i l h i t l e r .</a:t>
            </a:r>
            <a:r>
              <a:rPr lang="en-GB" sz="2000" b="1" dirty="0" smtClean="0">
                <a:solidFill>
                  <a:srgbClr val="FF0000"/>
                </a:solidFill>
              </a:rPr>
              <a:t>”)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dirty="0"/>
              <a:t>The one-time pad key consists of a randomly selected string of bits that </a:t>
            </a:r>
            <a:r>
              <a:rPr lang="en-GB" sz="2100" dirty="0" smtClean="0"/>
              <a:t>is the </a:t>
            </a:r>
            <a:r>
              <a:rPr lang="en-GB" sz="2100" dirty="0"/>
              <a:t>same length as the message. The key is then </a:t>
            </a:r>
            <a:r>
              <a:rPr lang="en-GB" sz="2100" dirty="0" err="1" smtClean="0"/>
              <a:t>XORed</a:t>
            </a:r>
            <a:r>
              <a:rPr lang="en-GB" sz="2100" dirty="0" smtClean="0"/>
              <a:t> </a:t>
            </a:r>
            <a:r>
              <a:rPr lang="en-GB" sz="2100" dirty="0"/>
              <a:t>with the plaintext to yield the </a:t>
            </a:r>
            <a:r>
              <a:rPr lang="en-GB" sz="2100" dirty="0" err="1"/>
              <a:t>ciphertext</a:t>
            </a:r>
            <a:r>
              <a:rPr lang="en-GB" sz="2100" dirty="0" smtClean="0"/>
              <a:t>.</a:t>
            </a:r>
            <a:endParaRPr lang="en-GB" sz="21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92454" y="4533900"/>
                <a:ext cx="6043642" cy="1401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100" b="1" dirty="0"/>
                  <a:t>Encryption: Plaintext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GB" sz="2100" b="1" dirty="0"/>
                  <a:t> Key = </a:t>
                </a:r>
                <a:r>
                  <a:rPr lang="en-GB" sz="2100" b="1" dirty="0" smtClean="0"/>
                  <a:t>Ciphertext</a:t>
                </a:r>
              </a:p>
              <a:p>
                <a:endParaRPr lang="en-GB" sz="2100" dirty="0"/>
              </a:p>
              <a:p>
                <a:r>
                  <a:rPr lang="en-GB" sz="2100" b="1" dirty="0" smtClean="0"/>
                  <a:t>Plaintext</a:t>
                </a:r>
                <a:r>
                  <a:rPr lang="en-GB" sz="2100" dirty="0" smtClean="0"/>
                  <a:t>  </a:t>
                </a:r>
                <a:r>
                  <a:rPr lang="en-GB" sz="2100" b="1" dirty="0" smtClean="0"/>
                  <a:t>001 </a:t>
                </a:r>
                <a:r>
                  <a:rPr lang="en-GB" sz="2100" b="1" dirty="0"/>
                  <a:t>000 010 100 001 010 111 100 000 101</a:t>
                </a:r>
              </a:p>
              <a:p>
                <a:r>
                  <a:rPr lang="en-GB" sz="2100" b="1" dirty="0"/>
                  <a:t>Key </a:t>
                </a:r>
                <a:r>
                  <a:rPr lang="en-GB" sz="2100" b="1" dirty="0" smtClean="0"/>
                  <a:t>          111 </a:t>
                </a:r>
                <a:r>
                  <a:rPr lang="en-GB" sz="2100" b="1" dirty="0"/>
                  <a:t>101 110 101 111 100 000 101 110 000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54" y="4533900"/>
                <a:ext cx="6043642" cy="1401089"/>
              </a:xfrm>
              <a:prstGeom prst="rect">
                <a:avLst/>
              </a:prstGeom>
              <a:blipFill rotWithShape="0">
                <a:blip r:embed="rId2"/>
                <a:stretch>
                  <a:fillRect l="-1211" t="-2609" r="-605" b="-6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132800" y="5918895"/>
            <a:ext cx="6163867" cy="738664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sz="2100" b="1" dirty="0"/>
              <a:t>Ciphertext 110 101 100 001 110 110 111 001 110 </a:t>
            </a:r>
            <a:r>
              <a:rPr lang="en-GB" sz="2100" b="1" dirty="0" smtClean="0"/>
              <a:t>101</a:t>
            </a:r>
          </a:p>
          <a:p>
            <a:r>
              <a:rPr lang="pt-BR" sz="2100" b="1" dirty="0" smtClean="0"/>
              <a:t>                      s     </a:t>
            </a:r>
            <a:r>
              <a:rPr lang="pt-BR" sz="2100" b="1" dirty="0"/>
              <a:t>r </a:t>
            </a:r>
            <a:r>
              <a:rPr lang="pt-BR" sz="2100" b="1" dirty="0" smtClean="0"/>
              <a:t>      l     </a:t>
            </a:r>
            <a:r>
              <a:rPr lang="pt-BR" sz="2100" b="1" dirty="0"/>
              <a:t>h </a:t>
            </a:r>
            <a:r>
              <a:rPr lang="pt-BR" sz="2100" b="1" dirty="0" smtClean="0"/>
              <a:t>   s      </a:t>
            </a:r>
            <a:r>
              <a:rPr lang="pt-BR" sz="2100" b="1" dirty="0"/>
              <a:t>s </a:t>
            </a:r>
            <a:r>
              <a:rPr lang="pt-BR" sz="2100" b="1" dirty="0" smtClean="0"/>
              <a:t>    t      h     s     r</a:t>
            </a:r>
            <a:endParaRPr lang="en-GB" sz="21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29343"/>
              </p:ext>
            </p:extLst>
          </p:nvPr>
        </p:nvGraphicFramePr>
        <p:xfrm>
          <a:off x="6294789" y="979335"/>
          <a:ext cx="5392307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11747"/>
                <a:gridCol w="603504"/>
                <a:gridCol w="530352"/>
                <a:gridCol w="585216"/>
                <a:gridCol w="548640"/>
                <a:gridCol w="493776"/>
                <a:gridCol w="585216"/>
                <a:gridCol w="548640"/>
                <a:gridCol w="5852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Letter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  <a:endParaRPr kumimoji="0" lang="en-GB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2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0700" y="1024217"/>
            <a:ext cx="5067300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One-Time Pad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0700" y="1701905"/>
            <a:ext cx="11385550" cy="19411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If Aline, wants to decrypt the message then she use the same key with encrypted message. </a:t>
            </a:r>
            <a:r>
              <a:rPr lang="en-GB" sz="2100" dirty="0"/>
              <a:t>Key is known as 111  101  110  101  111  100  000  101  110  000</a:t>
            </a:r>
          </a:p>
          <a:p>
            <a:r>
              <a:rPr lang="en-GB" sz="2100" b="1" dirty="0"/>
              <a:t>Ciphertext 110 101 100 001 110 110 111 001 110 101</a:t>
            </a:r>
          </a:p>
          <a:p>
            <a:pPr marL="0" indent="0">
              <a:buNone/>
            </a:pPr>
            <a:r>
              <a:rPr lang="pt-BR" sz="2100" b="1" dirty="0" smtClean="0"/>
              <a:t>                          s     </a:t>
            </a:r>
            <a:r>
              <a:rPr lang="pt-BR" sz="2100" b="1" dirty="0"/>
              <a:t>r       l     h    s      s     t      h     s     r </a:t>
            </a:r>
            <a:endParaRPr lang="pt-BR" sz="2100" b="1" dirty="0" smtClean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53025" y="3883091"/>
                <a:ext cx="6199133" cy="1708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100" b="1" dirty="0" smtClean="0"/>
                  <a:t>Decryption</a:t>
                </a:r>
                <a:r>
                  <a:rPr lang="en-GB" sz="2100" b="1" dirty="0"/>
                  <a:t>: Ciphertext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GB" sz="2100" b="1" dirty="0"/>
                  <a:t> Key = </a:t>
                </a:r>
                <a:r>
                  <a:rPr lang="en-GB" sz="2100" b="1" dirty="0" smtClean="0"/>
                  <a:t>Plaintext </a:t>
                </a:r>
              </a:p>
              <a:p>
                <a:r>
                  <a:rPr lang="pt-BR" sz="2100" b="1" dirty="0" smtClean="0"/>
                  <a:t>	       </a:t>
                </a:r>
              </a:p>
              <a:p>
                <a:r>
                  <a:rPr lang="pt-BR" sz="2100" b="1" dirty="0"/>
                  <a:t>	</a:t>
                </a:r>
                <a:r>
                  <a:rPr lang="pt-BR" sz="2100" b="1" dirty="0" smtClean="0"/>
                  <a:t>        </a:t>
                </a:r>
                <a:r>
                  <a:rPr lang="pt-BR" sz="2100" b="1" dirty="0"/>
                  <a:t>s     r       l     h    s      s     t      h     s     r</a:t>
                </a:r>
                <a:endParaRPr lang="en-GB" sz="2100" b="1" dirty="0" smtClean="0"/>
              </a:p>
              <a:p>
                <a:r>
                  <a:rPr lang="en-GB" sz="2100" b="1" dirty="0" smtClean="0"/>
                  <a:t>Ciphertext </a:t>
                </a:r>
                <a:r>
                  <a:rPr lang="en-GB" sz="2100" b="1" dirty="0"/>
                  <a:t>110 101 100 001 110 110 111 001 110 101</a:t>
                </a:r>
              </a:p>
              <a:p>
                <a:r>
                  <a:rPr lang="en-GB" sz="2100" b="1" dirty="0" smtClean="0"/>
                  <a:t>Key             111 </a:t>
                </a:r>
                <a:r>
                  <a:rPr lang="en-GB" sz="2100" b="1" dirty="0"/>
                  <a:t>101 110 101 111 100 000 101 110 000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25" y="3883091"/>
                <a:ext cx="6199133" cy="1708160"/>
              </a:xfrm>
              <a:prstGeom prst="rect">
                <a:avLst/>
              </a:prstGeom>
              <a:blipFill rotWithShape="0">
                <a:blip r:embed="rId2"/>
                <a:stretch>
                  <a:fillRect l="-1180" t="-2143" r="-197" b="-60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253025" y="5591251"/>
            <a:ext cx="6319358" cy="7386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GB" sz="2100" b="1" dirty="0"/>
              <a:t>Plaintext  </a:t>
            </a:r>
            <a:r>
              <a:rPr lang="en-GB" sz="2100" b="1" dirty="0" smtClean="0"/>
              <a:t>  001 </a:t>
            </a:r>
            <a:r>
              <a:rPr lang="en-GB" sz="2100" b="1" dirty="0"/>
              <a:t>000 010 100 001 010 111 100 000 101</a:t>
            </a:r>
          </a:p>
          <a:p>
            <a:r>
              <a:rPr lang="pt-BR" sz="2100" b="1" dirty="0" smtClean="0"/>
              <a:t>	      h     </a:t>
            </a:r>
            <a:r>
              <a:rPr lang="pt-BR" sz="2100" b="1" dirty="0"/>
              <a:t>e </a:t>
            </a:r>
            <a:r>
              <a:rPr lang="pt-BR" sz="2100" b="1" dirty="0" smtClean="0"/>
              <a:t>     i     l     h      i     t      l     e     </a:t>
            </a:r>
            <a:r>
              <a:rPr lang="pt-BR" sz="2100" b="1" dirty="0"/>
              <a:t>r</a:t>
            </a:r>
            <a:endParaRPr lang="en-GB" sz="2100" b="1" dirty="0"/>
          </a:p>
        </p:txBody>
      </p:sp>
    </p:spTree>
    <p:extLst>
      <p:ext uri="{BB962C8B-B14F-4D97-AF65-F5344CB8AC3E}">
        <p14:creationId xmlns:p14="http://schemas.microsoft.com/office/powerpoint/2010/main" val="401927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50634"/>
            <a:ext cx="11089341" cy="30248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Ciphertext provides no info about </a:t>
            </a:r>
            <a:r>
              <a:rPr lang="en-GB" sz="2100" dirty="0" smtClean="0"/>
              <a:t>plaintext.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dirty="0" smtClean="0"/>
              <a:t>All </a:t>
            </a:r>
            <a:r>
              <a:rPr lang="en-GB" sz="2100" dirty="0"/>
              <a:t>plaintexts are equally </a:t>
            </a:r>
            <a:r>
              <a:rPr lang="en-GB" sz="2100" dirty="0" smtClean="0"/>
              <a:t>likely but</a:t>
            </a:r>
            <a:r>
              <a:rPr lang="en-GB" sz="2100" dirty="0"/>
              <a:t>, only when be </a:t>
            </a:r>
            <a:r>
              <a:rPr lang="en-GB" sz="2100"/>
              <a:t>used </a:t>
            </a:r>
            <a:r>
              <a:rPr lang="en-GB" sz="2100" smtClean="0"/>
              <a:t>correctly.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smtClean="0"/>
              <a:t>Pad (key) </a:t>
            </a:r>
            <a:r>
              <a:rPr lang="en-GB" sz="2100" dirty="0"/>
              <a:t>must be random, used </a:t>
            </a:r>
            <a:r>
              <a:rPr lang="en-GB" sz="2100"/>
              <a:t>only </a:t>
            </a:r>
            <a:r>
              <a:rPr lang="en-GB" sz="2100" smtClean="0"/>
              <a:t>once.</a:t>
            </a:r>
            <a:endParaRPr lang="en-GB" sz="2100" dirty="0"/>
          </a:p>
          <a:p>
            <a:pPr>
              <a:lnSpc>
                <a:spcPct val="150000"/>
              </a:lnSpc>
            </a:pPr>
            <a:r>
              <a:rPr lang="en-GB" sz="2100" smtClean="0"/>
              <a:t>Pad </a:t>
            </a:r>
            <a:r>
              <a:rPr lang="en-GB" sz="2100"/>
              <a:t>(key) is </a:t>
            </a:r>
            <a:r>
              <a:rPr lang="en-GB" sz="2100" dirty="0"/>
              <a:t>known only to sender </a:t>
            </a:r>
            <a:r>
              <a:rPr lang="en-GB" sz="2100"/>
              <a:t>and </a:t>
            </a:r>
            <a:r>
              <a:rPr lang="en-GB" sz="2100" smtClean="0"/>
              <a:t>receiver.</a:t>
            </a:r>
            <a:endParaRPr lang="en-GB" sz="2100" dirty="0" smtClean="0"/>
          </a:p>
          <a:p>
            <a:pPr>
              <a:lnSpc>
                <a:spcPct val="150000"/>
              </a:lnSpc>
            </a:pPr>
            <a:r>
              <a:rPr lang="en-GB" sz="2100" dirty="0"/>
              <a:t>Note: pad (key) is same size as </a:t>
            </a:r>
            <a:r>
              <a:rPr lang="en-GB" sz="2100" dirty="0" smtClean="0"/>
              <a:t>message</a:t>
            </a:r>
            <a:r>
              <a:rPr lang="en-GB" sz="2000" dirty="0" smtClean="0"/>
              <a:t>.</a:t>
            </a:r>
            <a:endParaRPr lang="en-US" sz="20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20700" y="1024217"/>
            <a:ext cx="5067300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One-Time Pad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68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772030"/>
            <a:ext cx="4401312" cy="583065"/>
          </a:xfrm>
        </p:spPr>
        <p:txBody>
          <a:bodyPr>
            <a:noAutofit/>
          </a:bodyPr>
          <a:lstStyle/>
          <a:p>
            <a:r>
              <a:rPr lang="en-GB" sz="3600" dirty="0"/>
              <a:t>Classical</a:t>
            </a:r>
            <a:r>
              <a:rPr lang="en-GB" sz="3600" b="1" dirty="0"/>
              <a:t> </a:t>
            </a:r>
            <a:r>
              <a:rPr lang="en-GB" sz="3600" dirty="0"/>
              <a:t>Ciphers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81513"/>
            <a:ext cx="10765536" cy="4887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Basic Assumptions</a:t>
            </a:r>
            <a:endParaRPr lang="en-GB" dirty="0"/>
          </a:p>
          <a:p>
            <a:pPr lvl="1">
              <a:lnSpc>
                <a:spcPct val="170000"/>
              </a:lnSpc>
            </a:pPr>
            <a:r>
              <a:rPr lang="en-GB" sz="2300" dirty="0"/>
              <a:t>Only the key is secret</a:t>
            </a:r>
          </a:p>
          <a:p>
            <a:pPr lvl="1">
              <a:lnSpc>
                <a:spcPct val="170000"/>
              </a:lnSpc>
            </a:pPr>
            <a:r>
              <a:rPr lang="en-GB" sz="2300" dirty="0"/>
              <a:t>The system is completely known to the attacker</a:t>
            </a:r>
          </a:p>
          <a:p>
            <a:pPr lvl="1">
              <a:lnSpc>
                <a:spcPct val="170000"/>
              </a:lnSpc>
            </a:pPr>
            <a:r>
              <a:rPr lang="en-GB" sz="2300" dirty="0"/>
              <a:t>That is, crypto algorithms are not secret</a:t>
            </a:r>
          </a:p>
          <a:p>
            <a:pPr>
              <a:lnSpc>
                <a:spcPct val="200000"/>
              </a:lnSpc>
            </a:pPr>
            <a:r>
              <a:rPr lang="en-GB" dirty="0"/>
              <a:t>This is known as </a:t>
            </a:r>
            <a:r>
              <a:rPr lang="en-GB" dirty="0" err="1"/>
              <a:t>Kerckhoffs</a:t>
            </a:r>
            <a:r>
              <a:rPr lang="en-GB" dirty="0"/>
              <a:t>’ Principle</a:t>
            </a:r>
          </a:p>
          <a:p>
            <a:pPr>
              <a:lnSpc>
                <a:spcPct val="200000"/>
              </a:lnSpc>
            </a:pPr>
            <a:r>
              <a:rPr lang="en-GB" dirty="0"/>
              <a:t>Why do we make this assumption?</a:t>
            </a:r>
          </a:p>
          <a:p>
            <a:pPr marL="273050" indent="88900">
              <a:lnSpc>
                <a:spcPct val="170000"/>
              </a:lnSpc>
            </a:pPr>
            <a:r>
              <a:rPr lang="en-GB" sz="2100" dirty="0" smtClean="0"/>
              <a:t> </a:t>
            </a:r>
            <a:r>
              <a:rPr lang="en-GB" sz="2300" dirty="0"/>
              <a:t>Experience has shown that secret algorithms are weak when exposed</a:t>
            </a:r>
          </a:p>
          <a:p>
            <a:pPr marL="273050" indent="88900">
              <a:lnSpc>
                <a:spcPct val="170000"/>
              </a:lnSpc>
            </a:pPr>
            <a:r>
              <a:rPr lang="en-GB" sz="2300" dirty="0"/>
              <a:t> Secret algorithms never remain secret</a:t>
            </a:r>
          </a:p>
          <a:p>
            <a:pPr marL="273050" indent="88900">
              <a:lnSpc>
                <a:spcPct val="170000"/>
              </a:lnSpc>
            </a:pPr>
            <a:r>
              <a:rPr lang="en-GB" sz="2300" dirty="0"/>
              <a:t> Better to find weaknesses beforehand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70126" y="1214892"/>
            <a:ext cx="9024608" cy="91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buNone/>
            </a:pPr>
            <a:r>
              <a:rPr lang="en-GB" altLang="en-US" sz="6600" b="1" dirty="0" smtClean="0">
                <a:solidFill>
                  <a:srgbClr val="000099"/>
                </a:solidFill>
                <a:latin typeface="Verdana" panose="020B0604030504040204" pitchFamily="34" charset="0"/>
              </a:rPr>
              <a:t>… Thank you … </a:t>
            </a:r>
            <a:endParaRPr lang="en-GB" altLang="en-US" sz="9600" b="1" dirty="0" smtClean="0">
              <a:latin typeface="Monotype Corsiva" panose="03010101010201010101" pitchFamily="66" charset="0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altLang="en-US" sz="5400" b="1" dirty="0">
              <a:latin typeface="Monotype Corsiva" panose="03010101010201010101" pitchFamily="66" charset="0"/>
            </a:endParaRPr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30" y="2399005"/>
            <a:ext cx="3240000" cy="33511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62317"/>
            <a:ext cx="3895165" cy="583065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407893" y="3056386"/>
            <a:ext cx="1680882" cy="5692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Plaintext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407893" y="64008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68446" y="2480651"/>
            <a:ext cx="0" cy="58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4"/>
          <p:cNvSpPr txBox="1">
            <a:spLocks/>
          </p:cNvSpPr>
          <p:nvPr/>
        </p:nvSpPr>
        <p:spPr>
          <a:xfrm>
            <a:off x="2828005" y="3056386"/>
            <a:ext cx="1680882" cy="5692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GB" sz="24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ncrypt</a:t>
            </a:r>
            <a:endParaRPr lang="en-GB" sz="24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>
            <a:off x="1911186" y="3341015"/>
            <a:ext cx="9168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4"/>
          <p:cNvSpPr txBox="1">
            <a:spLocks/>
          </p:cNvSpPr>
          <p:nvPr/>
        </p:nvSpPr>
        <p:spPr>
          <a:xfrm>
            <a:off x="9814021" y="3074674"/>
            <a:ext cx="1680882" cy="5692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Plaintext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198405" y="2469799"/>
            <a:ext cx="0" cy="580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4"/>
          <p:cNvSpPr txBox="1">
            <a:spLocks/>
          </p:cNvSpPr>
          <p:nvPr/>
        </p:nvSpPr>
        <p:spPr>
          <a:xfrm>
            <a:off x="7400008" y="3045534"/>
            <a:ext cx="1680882" cy="5692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Decrypt</a:t>
            </a:r>
            <a:endParaRPr lang="en-GB" sz="2400" b="1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080889" y="3330164"/>
            <a:ext cx="9168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>
            <a:off x="4508887" y="3341016"/>
            <a:ext cx="359843" cy="28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66313" y="3311875"/>
            <a:ext cx="387903" cy="284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5168" y="3341016"/>
            <a:ext cx="359843" cy="28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82594" y="3311875"/>
            <a:ext cx="387903" cy="284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20120" y="3370156"/>
            <a:ext cx="359843" cy="28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277546" y="3341015"/>
            <a:ext cx="387903" cy="284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36401" y="3370156"/>
            <a:ext cx="359843" cy="284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993827" y="3341015"/>
            <a:ext cx="387903" cy="284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ubtitle 4"/>
          <p:cNvSpPr txBox="1">
            <a:spLocks/>
          </p:cNvSpPr>
          <p:nvPr/>
        </p:nvSpPr>
        <p:spPr>
          <a:xfrm>
            <a:off x="4840279" y="3885442"/>
            <a:ext cx="2113144" cy="5692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ciphertext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Subtitle 4"/>
          <p:cNvSpPr txBox="1">
            <a:spLocks/>
          </p:cNvSpPr>
          <p:nvPr/>
        </p:nvSpPr>
        <p:spPr>
          <a:xfrm>
            <a:off x="3126350" y="1899279"/>
            <a:ext cx="1074175" cy="5692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ubtitle 4"/>
          <p:cNvSpPr txBox="1">
            <a:spLocks/>
          </p:cNvSpPr>
          <p:nvPr/>
        </p:nvSpPr>
        <p:spPr>
          <a:xfrm>
            <a:off x="7661317" y="1897302"/>
            <a:ext cx="1074175" cy="56925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</a:t>
            </a:r>
            <a:endParaRPr lang="en-GB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13847" y="5807148"/>
            <a:ext cx="6125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generic view of symmetric key crypto</a:t>
            </a:r>
          </a:p>
        </p:txBody>
      </p:sp>
      <p:sp>
        <p:nvSpPr>
          <p:cNvPr id="36" name="Right Brace 35"/>
          <p:cNvSpPr/>
          <p:nvPr/>
        </p:nvSpPr>
        <p:spPr>
          <a:xfrm rot="5400000">
            <a:off x="2338760" y="2161739"/>
            <a:ext cx="445088" cy="3895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/>
          <p:cNvSpPr/>
          <p:nvPr/>
        </p:nvSpPr>
        <p:spPr>
          <a:xfrm rot="5400000">
            <a:off x="9009853" y="2174385"/>
            <a:ext cx="445088" cy="3895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735597" y="4615415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Send Side</a:t>
            </a:r>
            <a:endParaRPr lang="en-GB" sz="2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83969" y="4636957"/>
            <a:ext cx="2119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Receive Side</a:t>
            </a:r>
            <a:endParaRPr lang="en-GB" sz="2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486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61149"/>
            <a:ext cx="5407152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Simple Substitution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1125"/>
            <a:ext cx="11008658" cy="178215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GB" sz="2000" b="1" dirty="0"/>
              <a:t>Caesar’s </a:t>
            </a:r>
            <a:r>
              <a:rPr lang="en-GB" sz="2000" b="1" dirty="0" smtClean="0"/>
              <a:t>cipher: </a:t>
            </a:r>
          </a:p>
          <a:p>
            <a:pPr algn="just">
              <a:lnSpc>
                <a:spcPct val="160000"/>
              </a:lnSpc>
            </a:pPr>
            <a:r>
              <a:rPr lang="en-GB" sz="2000" b="1" dirty="0" smtClean="0"/>
              <a:t>Plaintext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r>
              <a:rPr lang="en-GB" sz="2000" dirty="0" err="1" smtClean="0"/>
              <a:t>fourscoreandsevenyearsago</a:t>
            </a:r>
            <a:endParaRPr lang="en-GB" sz="2000" dirty="0" smtClean="0"/>
          </a:p>
          <a:p>
            <a:pPr algn="just">
              <a:lnSpc>
                <a:spcPct val="160000"/>
              </a:lnSpc>
            </a:pPr>
            <a:r>
              <a:rPr lang="en-GB" sz="2000" b="1" dirty="0" smtClean="0"/>
              <a:t>Key=3 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81187"/>
              </p:ext>
            </p:extLst>
          </p:nvPr>
        </p:nvGraphicFramePr>
        <p:xfrm>
          <a:off x="2304297" y="3515871"/>
          <a:ext cx="8199825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735"/>
                <a:gridCol w="282015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421023"/>
                <a:gridCol w="5005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10342"/>
              </p:ext>
            </p:extLst>
          </p:nvPr>
        </p:nvGraphicFramePr>
        <p:xfrm>
          <a:off x="609600" y="3512252"/>
          <a:ext cx="169468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46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Plaintext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kumimoji="0"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609601" y="4482539"/>
            <a:ext cx="11008658" cy="7844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GB" sz="2000" b="1" dirty="0" smtClean="0"/>
              <a:t>Ciphertext:</a:t>
            </a:r>
            <a:r>
              <a:rPr lang="en-GB" sz="2000" dirty="0" smtClean="0"/>
              <a:t> IRXUVFRUHDQGVHYHQBHDUVDJR</a:t>
            </a:r>
            <a:endParaRPr lang="en-GB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947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61149"/>
            <a:ext cx="9265920" cy="583065"/>
          </a:xfrm>
        </p:spPr>
        <p:txBody>
          <a:bodyPr>
            <a:noAutofit/>
          </a:bodyPr>
          <a:lstStyle/>
          <a:p>
            <a:r>
              <a:rPr lang="en-GB" sz="3600" dirty="0"/>
              <a:t>Caesar’s </a:t>
            </a:r>
            <a:r>
              <a:rPr lang="en-GB" sz="3600" dirty="0" smtClean="0"/>
              <a:t>Cipher Decryption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1125"/>
            <a:ext cx="11008658" cy="11237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/>
              <a:t>Suppose </a:t>
            </a:r>
            <a:r>
              <a:rPr lang="en-GB" sz="2000" dirty="0"/>
              <a:t>we know </a:t>
            </a:r>
            <a:r>
              <a:rPr lang="en-GB" sz="2000"/>
              <a:t>a </a:t>
            </a:r>
            <a:r>
              <a:rPr lang="en-GB" sz="2000" b="1" smtClean="0"/>
              <a:t>Caesar's</a:t>
            </a:r>
            <a:r>
              <a:rPr lang="en-GB" sz="2000" smtClean="0"/>
              <a:t> </a:t>
            </a:r>
            <a:r>
              <a:rPr lang="en-GB" sz="2000" dirty="0"/>
              <a:t>cipher is being </a:t>
            </a:r>
            <a:r>
              <a:rPr lang="en-GB" sz="2000" dirty="0" smtClean="0"/>
              <a:t>used. </a:t>
            </a:r>
            <a:r>
              <a:rPr lang="en-GB" sz="2000" smtClean="0"/>
              <a:t>Given Ciphertext </a:t>
            </a:r>
            <a:r>
              <a:rPr lang="en-GB" sz="2000" dirty="0" smtClean="0"/>
              <a:t>as following with Key=3 “</a:t>
            </a:r>
            <a:r>
              <a:rPr lang="en-GB" sz="2000" dirty="0">
                <a:solidFill>
                  <a:srgbClr val="FF0000"/>
                </a:solidFill>
              </a:rPr>
              <a:t>Ciphertext, VSRQJHEREVTXDUHSDQWV</a:t>
            </a:r>
            <a:r>
              <a:rPr lang="en-GB" sz="2000" dirty="0" smtClean="0"/>
              <a:t>”</a:t>
            </a:r>
            <a:r>
              <a:rPr lang="en-GB" sz="2000" b="1" dirty="0" smtClean="0"/>
              <a:t>. </a:t>
            </a:r>
            <a:r>
              <a:rPr lang="en-GB" sz="2000" dirty="0" smtClean="0"/>
              <a:t>Reconstruct the plaintext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51784"/>
              </p:ext>
            </p:extLst>
          </p:nvPr>
        </p:nvGraphicFramePr>
        <p:xfrm>
          <a:off x="2304297" y="3012440"/>
          <a:ext cx="8199825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735"/>
                <a:gridCol w="282015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421023"/>
                <a:gridCol w="5005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41379"/>
              </p:ext>
            </p:extLst>
          </p:nvPr>
        </p:nvGraphicFramePr>
        <p:xfrm>
          <a:off x="609600" y="3008821"/>
          <a:ext cx="169468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46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Plaintext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kumimoji="0"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3894317"/>
            <a:ext cx="5205983" cy="78440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GB" sz="2000" b="1" dirty="0" smtClean="0">
                <a:solidFill>
                  <a:srgbClr val="00B050"/>
                </a:solidFill>
              </a:rPr>
              <a:t>Plaintext: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 err="1" smtClean="0">
                <a:solidFill>
                  <a:srgbClr val="00B050"/>
                </a:solidFill>
              </a:rPr>
              <a:t>spongebobsquarepants</a:t>
            </a:r>
            <a:endParaRPr lang="en-GB" sz="2000" b="1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 descr="SpongeBob SquarePants | Fictional Characters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91" y="3877652"/>
            <a:ext cx="2384278" cy="298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44133"/>
            <a:ext cx="11102788" cy="219518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 smtClean="0"/>
              <a:t>Shift by n for some n</a:t>
            </a:r>
            <a:r>
              <a:rPr lang="az-Cyrl-AZ" sz="2000" b="1" dirty="0" smtClean="0"/>
              <a:t>Є</a:t>
            </a:r>
            <a:r>
              <a:rPr lang="en-GB" sz="2000" b="1" dirty="0" smtClean="0"/>
              <a:t> {0,1,2,3,…………, 25}</a:t>
            </a:r>
          </a:p>
          <a:p>
            <a:pPr>
              <a:lnSpc>
                <a:spcPct val="200000"/>
              </a:lnSpc>
            </a:pPr>
            <a:r>
              <a:rPr lang="en-GB" sz="2000" b="1" dirty="0" smtClean="0"/>
              <a:t>Then Key is n</a:t>
            </a:r>
          </a:p>
          <a:p>
            <a:pPr>
              <a:lnSpc>
                <a:spcPct val="200000"/>
              </a:lnSpc>
            </a:pPr>
            <a:r>
              <a:rPr lang="en-GB" sz="2000" b="1" dirty="0" smtClean="0"/>
              <a:t>Example Key n=7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609600" y="861149"/>
            <a:ext cx="7272528" cy="58306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smtClean="0"/>
              <a:t>Simple Substitution</a:t>
            </a:r>
            <a:endParaRPr lang="en-US" sz="3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731"/>
              </p:ext>
            </p:extLst>
          </p:nvPr>
        </p:nvGraphicFramePr>
        <p:xfrm>
          <a:off x="2304297" y="3851457"/>
          <a:ext cx="8199825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735"/>
                <a:gridCol w="282015"/>
                <a:gridCol w="307203"/>
                <a:gridCol w="307203"/>
                <a:gridCol w="307203"/>
                <a:gridCol w="307203"/>
                <a:gridCol w="208280"/>
                <a:gridCol w="406126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421023"/>
                <a:gridCol w="5005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24326"/>
              </p:ext>
            </p:extLst>
          </p:nvPr>
        </p:nvGraphicFramePr>
        <p:xfrm>
          <a:off x="609600" y="3847838"/>
          <a:ext cx="169468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46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Plaintext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kumimoji="0"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1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005840"/>
            <a:ext cx="7784592" cy="577866"/>
          </a:xfrm>
        </p:spPr>
        <p:txBody>
          <a:bodyPr>
            <a:noAutofit/>
          </a:bodyPr>
          <a:lstStyle/>
          <a:p>
            <a:r>
              <a:rPr lang="en-GB" sz="3600" dirty="0"/>
              <a:t>Not </a:t>
            </a:r>
            <a:r>
              <a:rPr lang="en-GB" sz="3600" dirty="0" smtClean="0"/>
              <a:t>so </a:t>
            </a:r>
            <a:r>
              <a:rPr lang="en-GB" sz="3600" dirty="0"/>
              <a:t>Simple </a:t>
            </a:r>
            <a:r>
              <a:rPr lang="en-GB" sz="3600" dirty="0" smtClean="0"/>
              <a:t>Substitution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16941"/>
            <a:ext cx="11089341" cy="44518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 smtClean="0"/>
              <a:t>A </a:t>
            </a:r>
            <a:r>
              <a:rPr lang="en-GB" sz="2100" dirty="0"/>
              <a:t>simple substitution (shift by n) is used.</a:t>
            </a:r>
          </a:p>
          <a:p>
            <a:pPr lvl="1">
              <a:lnSpc>
                <a:spcPct val="150000"/>
              </a:lnSpc>
            </a:pPr>
            <a:r>
              <a:rPr lang="en-GB" sz="2100" dirty="0"/>
              <a:t>But the key is unknown</a:t>
            </a:r>
          </a:p>
          <a:p>
            <a:pPr>
              <a:lnSpc>
                <a:spcPct val="150000"/>
              </a:lnSpc>
            </a:pPr>
            <a:r>
              <a:rPr lang="en-GB" sz="2100"/>
              <a:t>Given </a:t>
            </a:r>
            <a:r>
              <a:rPr lang="en-GB" sz="2100" dirty="0" err="1"/>
              <a:t>C</a:t>
            </a:r>
            <a:r>
              <a:rPr lang="en-GB" sz="2100" smtClean="0"/>
              <a:t>iphertext</a:t>
            </a:r>
            <a:r>
              <a:rPr lang="en-GB" sz="2100" dirty="0"/>
              <a:t>: CSYEVIXIVQMREXIH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How to find the key?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Only 26 possible keys try them all</a:t>
            </a:r>
            <a:r>
              <a:rPr lang="en-GB" sz="2100" dirty="0" smtClean="0"/>
              <a:t>!</a:t>
            </a:r>
            <a:endParaRPr lang="ar-LY" sz="2100" dirty="0" smtClean="0"/>
          </a:p>
          <a:p>
            <a:pPr lvl="1">
              <a:lnSpc>
                <a:spcPct val="150000"/>
              </a:lnSpc>
            </a:pPr>
            <a:r>
              <a:rPr lang="en-GB" sz="1900" b="1" dirty="0" smtClean="0"/>
              <a:t>Exhaustive </a:t>
            </a:r>
            <a:r>
              <a:rPr lang="en-GB" sz="1900" b="1" dirty="0"/>
              <a:t>key search</a:t>
            </a:r>
            <a:r>
              <a:rPr lang="en-GB" sz="1900" dirty="0"/>
              <a:t>, or </a:t>
            </a:r>
            <a:r>
              <a:rPr lang="en-GB" sz="1900" b="1" dirty="0"/>
              <a:t>brute force attack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Solution: key is n = 4</a:t>
            </a:r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404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6013"/>
            <a:ext cx="6394704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Not Simple Substitution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99078"/>
            <a:ext cx="11003280" cy="1906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In general, simple substitution key can be any permutation of letters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Not necessarily a shift of the alphabet</a:t>
            </a:r>
          </a:p>
          <a:p>
            <a:pPr>
              <a:lnSpc>
                <a:spcPct val="150000"/>
              </a:lnSpc>
            </a:pPr>
            <a:r>
              <a:rPr lang="en-GB" sz="2100" dirty="0" smtClean="0"/>
              <a:t>For example</a:t>
            </a:r>
            <a:endParaRPr lang="en-GB" sz="2100" dirty="0"/>
          </a:p>
        </p:txBody>
      </p:sp>
      <p:sp>
        <p:nvSpPr>
          <p:cNvPr id="10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11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672838"/>
              </p:ext>
            </p:extLst>
          </p:nvPr>
        </p:nvGraphicFramePr>
        <p:xfrm>
          <a:off x="2304297" y="3181187"/>
          <a:ext cx="8199825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735"/>
                <a:gridCol w="282015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307203"/>
                <a:gridCol w="421023"/>
                <a:gridCol w="5005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Z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6468"/>
              </p:ext>
            </p:extLst>
          </p:nvPr>
        </p:nvGraphicFramePr>
        <p:xfrm>
          <a:off x="609600" y="3177568"/>
          <a:ext cx="169468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9468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dirty="0" smtClean="0"/>
                        <a:t>Plaintext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GB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kumimoji="0"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ontent Placeholder 1"/>
          <p:cNvSpPr txBox="1">
            <a:spLocks/>
          </p:cNvSpPr>
          <p:nvPr/>
        </p:nvSpPr>
        <p:spPr>
          <a:xfrm>
            <a:off x="609600" y="4181347"/>
            <a:ext cx="11003280" cy="13140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dirty="0" smtClean="0"/>
              <a:t>How to find the Key? … Key might be one of (26</a:t>
            </a:r>
            <a:r>
              <a:rPr lang="en-GB" sz="2400" dirty="0"/>
              <a:t>! &gt;</a:t>
            </a:r>
            <a:r>
              <a:rPr lang="en-GB" sz="2400" dirty="0" smtClean="0"/>
              <a:t> 2</a:t>
            </a:r>
            <a:r>
              <a:rPr lang="en-GB" sz="2400" baseline="30000" dirty="0" smtClean="0"/>
              <a:t>88</a:t>
            </a:r>
            <a:r>
              <a:rPr lang="en-GB" sz="2400" dirty="0" smtClean="0"/>
              <a:t>) possible </a:t>
            </a:r>
            <a:r>
              <a:rPr lang="en-GB" sz="2400" dirty="0"/>
              <a:t>keys</a:t>
            </a:r>
            <a:r>
              <a:rPr lang="en-GB" sz="2400" dirty="0" smtClean="0"/>
              <a:t>!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26! </a:t>
            </a:r>
            <a:r>
              <a:rPr lang="en-GB" sz="2400" dirty="0" smtClean="0"/>
              <a:t>=403291461126605635584000000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9936" y="5495371"/>
            <a:ext cx="7552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  <a:latin typeface="TimesNewRomanPSMT"/>
              </a:rPr>
              <a:t>Does </a:t>
            </a:r>
            <a:r>
              <a:rPr lang="en-GB" sz="2400" b="1" dirty="0" smtClean="0">
                <a:solidFill>
                  <a:srgbClr val="FF0000"/>
                </a:solidFill>
                <a:latin typeface="TimesNewRomanPSMT"/>
              </a:rPr>
              <a:t>a </a:t>
            </a:r>
            <a:r>
              <a:rPr lang="en-GB" sz="2400" b="1" dirty="0">
                <a:solidFill>
                  <a:srgbClr val="FF0000"/>
                </a:solidFill>
                <a:latin typeface="TimesNewRomanPSMT"/>
              </a:rPr>
              <a:t>simple substitution cipher is secure? 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879437"/>
            <a:ext cx="3895165" cy="583065"/>
          </a:xfrm>
        </p:spPr>
        <p:txBody>
          <a:bodyPr>
            <a:noAutofit/>
          </a:bodyPr>
          <a:lstStyle/>
          <a:p>
            <a:r>
              <a:rPr lang="en-GB" sz="3600" dirty="0" smtClean="0"/>
              <a:t>Think Creatively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596" y="1634061"/>
            <a:ext cx="10706953" cy="445187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100" dirty="0"/>
              <a:t>Suppose Trudy intercepts the </a:t>
            </a:r>
            <a:r>
              <a:rPr lang="en-GB" sz="2100"/>
              <a:t>following </a:t>
            </a:r>
            <a:r>
              <a:rPr lang="en-GB" sz="2100" smtClean="0"/>
              <a:t>Ciphertext</a:t>
            </a:r>
            <a:r>
              <a:rPr lang="en-GB" sz="2100" dirty="0"/>
              <a:t>, </a:t>
            </a:r>
            <a:r>
              <a:rPr lang="en-GB" sz="2100" dirty="0" smtClean="0"/>
              <a:t>and she </a:t>
            </a:r>
            <a:r>
              <a:rPr lang="en-GB" sz="2100" dirty="0"/>
              <a:t>suspects </a:t>
            </a:r>
            <a:r>
              <a:rPr lang="en-GB" sz="2100" dirty="0" smtClean="0"/>
              <a:t>was produced </a:t>
            </a:r>
            <a:r>
              <a:rPr lang="en-GB" sz="2100" dirty="0"/>
              <a:t>by </a:t>
            </a:r>
            <a:r>
              <a:rPr lang="en-GB" sz="2100" dirty="0" smtClean="0"/>
              <a:t>a simple </a:t>
            </a:r>
            <a:r>
              <a:rPr lang="en-GB" sz="2100" dirty="0"/>
              <a:t>substitution cipher, where the key could be any </a:t>
            </a:r>
            <a:r>
              <a:rPr lang="en-GB" sz="2100" dirty="0" smtClean="0"/>
              <a:t>permutation of </a:t>
            </a:r>
            <a:r>
              <a:rPr lang="en-GB" sz="2100" dirty="0"/>
              <a:t>the alphabet</a:t>
            </a:r>
            <a:r>
              <a:rPr lang="en-GB" sz="21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100" dirty="0" smtClean="0"/>
          </a:p>
          <a:p>
            <a:pPr marL="0" indent="0" algn="just">
              <a:buNone/>
            </a:pPr>
            <a:r>
              <a:rPr lang="en-GB" sz="2400" dirty="0" smtClean="0"/>
              <a:t>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  <a:endParaRPr lang="en-GB" sz="2100" dirty="0"/>
          </a:p>
        </p:txBody>
      </p:sp>
      <p:sp>
        <p:nvSpPr>
          <p:cNvPr id="5" name="Subtitle 4"/>
          <p:cNvSpPr txBox="1">
            <a:spLocks/>
          </p:cNvSpPr>
          <p:nvPr/>
        </p:nvSpPr>
        <p:spPr>
          <a:xfrm>
            <a:off x="8990943" y="6268813"/>
            <a:ext cx="3201057" cy="589187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Dr. Omar Abusada</a:t>
            </a:r>
          </a:p>
          <a:p>
            <a:pPr algn="ctr"/>
            <a:endParaRPr lang="en-US" b="1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5493" y="6248400"/>
            <a:ext cx="1680882" cy="569259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ITNT314</a:t>
            </a:r>
          </a:p>
          <a:p>
            <a:pPr algn="ctr"/>
            <a:endParaRPr lang="en-US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68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4791</TotalTime>
  <Words>1457</Words>
  <Application>Microsoft Office PowerPoint</Application>
  <PresentationFormat>Widescreen</PresentationFormat>
  <Paragraphs>625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ComicSansMS</vt:lpstr>
      <vt:lpstr>Monotype Corsiva</vt:lpstr>
      <vt:lpstr>Palatino Linotype</vt:lpstr>
      <vt:lpstr>Tahoma</vt:lpstr>
      <vt:lpstr>TimesNewRomanPSMT</vt:lpstr>
      <vt:lpstr>Verdana</vt:lpstr>
      <vt:lpstr>Wingdings</vt:lpstr>
      <vt:lpstr>Wingdings 2</vt:lpstr>
      <vt:lpstr>Presentation on brainstorming</vt:lpstr>
      <vt:lpstr>PowerPoint Presentation</vt:lpstr>
      <vt:lpstr>Classical Ciphers</vt:lpstr>
      <vt:lpstr>Introduction</vt:lpstr>
      <vt:lpstr>Simple Substitution</vt:lpstr>
      <vt:lpstr>Caesar’s Cipher Decryption</vt:lpstr>
      <vt:lpstr>PowerPoint Presentation</vt:lpstr>
      <vt:lpstr>Not so Simple Substitution</vt:lpstr>
      <vt:lpstr>Not Simple Substitution</vt:lpstr>
      <vt:lpstr>Think Creatively</vt:lpstr>
      <vt:lpstr>Think Creatively</vt:lpstr>
      <vt:lpstr>Think Creatively</vt:lpstr>
      <vt:lpstr>Transposition Cipher</vt:lpstr>
      <vt:lpstr>Rail Fence Cipher</vt:lpstr>
      <vt:lpstr>3 Rail Fence Cipher</vt:lpstr>
      <vt:lpstr>Double Transposition (Row &amp; Column)</vt:lpstr>
      <vt:lpstr>One-Time Pad</vt:lpstr>
      <vt:lpstr>One-Time Pad</vt:lpstr>
      <vt:lpstr>One-Time Pad</vt:lpstr>
      <vt:lpstr>One-Time Pad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الاتصالات اللاسلكية المحمولة</dc:title>
  <dc:creator>Omar Abusaeeda</dc:creator>
  <cp:lastModifiedBy>Omar Abusaeeda</cp:lastModifiedBy>
  <cp:revision>131</cp:revision>
  <dcterms:created xsi:type="dcterms:W3CDTF">2021-03-29T19:17:22Z</dcterms:created>
  <dcterms:modified xsi:type="dcterms:W3CDTF">2023-05-23T06:19:56Z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