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72" r:id="rId2"/>
    <p:sldId id="273" r:id="rId3"/>
    <p:sldId id="314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15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29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ar Abusaeeda" initials="OA" lastIdx="1" clrIdx="0">
    <p:extLst>
      <p:ext uri="{19B8F6BF-5375-455C-9EA6-DF929625EA0E}">
        <p15:presenceInfo xmlns:p15="http://schemas.microsoft.com/office/powerpoint/2012/main" userId="5b10e66905bc72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481" autoAdjust="0"/>
  </p:normalViewPr>
  <p:slideViewPr>
    <p:cSldViewPr snapToGrid="0">
      <p:cViewPr varScale="1">
        <p:scale>
          <a:sx n="53" d="100"/>
          <a:sy n="53" d="100"/>
        </p:scale>
        <p:origin x="13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Confidentiality 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deals with preventing unauthorized reading of information.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AOB</a:t>
            </a:r>
          </a:p>
          <a:p>
            <a:r>
              <a:rPr lang="en-GB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Integrity 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deals with preventing, or at least detecting, unauthorized "writing"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(i.e., changes to data).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73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Denial-of-Service (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attack is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attack meant to shut down a machine or network, making it inaccessible to its intended users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attacks accomplish this by flooding the target with traffic, or sending it information that triggers a crash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48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2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7/4/2022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7/4/2022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26871" y="736459"/>
            <a:ext cx="982352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Encryption Algorithms &amp; Protocols </a:t>
            </a:r>
            <a:endParaRPr lang="en-US" altLang="en-US" sz="4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8536" y="1653500"/>
            <a:ext cx="6317755" cy="1474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Lecturer: Dr. Omar Abusada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E-mail: abossada1@gmail.com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68195" y="3087285"/>
            <a:ext cx="1136276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References &amp; textbook: </a:t>
            </a:r>
          </a:p>
          <a:p>
            <a:pPr marL="2400300" indent="-342900">
              <a:buFontTx/>
              <a:buChar char="-"/>
            </a:pPr>
            <a:r>
              <a:rPr lang="en-GB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Information </a:t>
            </a:r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Security: Principles and Practices</a:t>
            </a:r>
            <a:r>
              <a:rPr lang="en-GB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Mark </a:t>
            </a:r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Stamp, </a:t>
            </a:r>
            <a:r>
              <a:rPr lang="en-GB" sz="2400" b="1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J.Wiley</a:t>
            </a:r>
            <a:r>
              <a:rPr lang="en-GB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&amp; sons; 2 edition ,2011</a:t>
            </a:r>
            <a:r>
              <a:rPr lang="en-GB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2057400"/>
            <a:endParaRPr lang="en-GB" sz="24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2400300" indent="-342900">
              <a:buFontTx/>
              <a:buChar char="-"/>
            </a:pPr>
            <a:r>
              <a:rPr lang="en-GB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Computer Security Principles </a:t>
            </a:r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and Practice, William </a:t>
            </a:r>
            <a:r>
              <a:rPr lang="en-GB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Stallings &amp; Lawrie </a:t>
            </a:r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Brown; Third Edition, 2015.</a:t>
            </a:r>
            <a:endParaRPr lang="en-US" alt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273088" y="6248399"/>
            <a:ext cx="238114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  <a:endParaRPr lang="en-GB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2317"/>
            <a:ext cx="3895165" cy="583065"/>
          </a:xfrm>
        </p:spPr>
        <p:txBody>
          <a:bodyPr>
            <a:noAutofit/>
          </a:bodyPr>
          <a:lstStyle/>
          <a:p>
            <a:r>
              <a:rPr lang="en-GB" sz="3600" dirty="0"/>
              <a:t>Availability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50634"/>
            <a:ext cx="11089341" cy="445187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000" dirty="0" smtClean="0"/>
              <a:t>AOB’s </a:t>
            </a:r>
            <a:r>
              <a:rPr lang="en-GB" sz="2000" dirty="0"/>
              <a:t>information must be </a:t>
            </a:r>
            <a:r>
              <a:rPr lang="en-GB" sz="2000" dirty="0" smtClean="0"/>
              <a:t>available whenever </a:t>
            </a:r>
            <a:r>
              <a:rPr lang="en-GB" sz="2000" dirty="0"/>
              <a:t>it’s </a:t>
            </a:r>
            <a:r>
              <a:rPr lang="en-GB" sz="2000" dirty="0" smtClean="0"/>
              <a:t>needed.</a:t>
            </a:r>
            <a:endParaRPr lang="en-GB" sz="2000" dirty="0"/>
          </a:p>
          <a:p>
            <a:pPr>
              <a:lnSpc>
                <a:spcPct val="200000"/>
              </a:lnSpc>
            </a:pPr>
            <a:r>
              <a:rPr lang="en-GB" sz="2000" dirty="0" smtClean="0"/>
              <a:t>Alice </a:t>
            </a:r>
            <a:r>
              <a:rPr lang="en-GB" sz="2000" dirty="0"/>
              <a:t>must be able to make </a:t>
            </a:r>
            <a:r>
              <a:rPr lang="en-GB" sz="2000" dirty="0" smtClean="0"/>
              <a:t>transaction.</a:t>
            </a:r>
            <a:endParaRPr lang="en-GB" sz="2000" dirty="0"/>
          </a:p>
          <a:p>
            <a:pPr lvl="1">
              <a:lnSpc>
                <a:spcPct val="200000"/>
              </a:lnSpc>
            </a:pPr>
            <a:r>
              <a:rPr lang="en-GB" sz="1800" dirty="0" smtClean="0"/>
              <a:t>If </a:t>
            </a:r>
            <a:r>
              <a:rPr lang="en-GB" sz="1800" dirty="0"/>
              <a:t>not, she’ll take her business </a:t>
            </a:r>
            <a:r>
              <a:rPr lang="en-GB" sz="1800" dirty="0" smtClean="0"/>
              <a:t>elsewhere.</a:t>
            </a:r>
            <a:endParaRPr lang="en-GB" sz="1800" dirty="0"/>
          </a:p>
          <a:p>
            <a:pPr>
              <a:lnSpc>
                <a:spcPct val="200000"/>
              </a:lnSpc>
            </a:pPr>
            <a:r>
              <a:rPr lang="en-GB" sz="2000" dirty="0" smtClean="0"/>
              <a:t>Availability</a:t>
            </a:r>
            <a:r>
              <a:rPr lang="en-GB" sz="2000" dirty="0"/>
              <a:t>: Data is available in a </a:t>
            </a:r>
            <a:r>
              <a:rPr lang="en-GB" sz="2000" dirty="0" smtClean="0"/>
              <a:t>timely manner </a:t>
            </a:r>
            <a:r>
              <a:rPr lang="en-GB" sz="2000" dirty="0"/>
              <a:t>when </a:t>
            </a:r>
            <a:r>
              <a:rPr lang="en-GB" sz="2000" dirty="0" smtClean="0"/>
              <a:t>needed.</a:t>
            </a:r>
            <a:endParaRPr lang="en-GB" sz="2000" dirty="0"/>
          </a:p>
          <a:p>
            <a:pPr>
              <a:lnSpc>
                <a:spcPct val="200000"/>
              </a:lnSpc>
            </a:pPr>
            <a:r>
              <a:rPr lang="en-GB" sz="2000" dirty="0" smtClean="0"/>
              <a:t>Availability </a:t>
            </a:r>
            <a:r>
              <a:rPr lang="en-GB" sz="2000" dirty="0"/>
              <a:t>is a “new” security </a:t>
            </a:r>
            <a:r>
              <a:rPr lang="en-GB" sz="2000" dirty="0" smtClean="0"/>
              <a:t>concern.</a:t>
            </a:r>
            <a:endParaRPr lang="en-GB" sz="2000" dirty="0"/>
          </a:p>
          <a:p>
            <a:pPr lvl="1">
              <a:lnSpc>
                <a:spcPct val="200000"/>
              </a:lnSpc>
            </a:pPr>
            <a:r>
              <a:rPr lang="en-GB" sz="1800" dirty="0" smtClean="0"/>
              <a:t>Denial </a:t>
            </a:r>
            <a:r>
              <a:rPr lang="en-GB" sz="1800" dirty="0"/>
              <a:t>of service (</a:t>
            </a:r>
            <a:r>
              <a:rPr lang="en-GB" sz="1800" dirty="0" err="1"/>
              <a:t>DoS</a:t>
            </a:r>
            <a:r>
              <a:rPr lang="en-GB" sz="1800" dirty="0"/>
              <a:t>) </a:t>
            </a:r>
            <a:r>
              <a:rPr lang="en-GB" sz="1800" dirty="0" smtClean="0"/>
              <a:t>attacks.</a:t>
            </a:r>
            <a:endParaRPr lang="en-GB" sz="1800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921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2317"/>
            <a:ext cx="5359400" cy="583065"/>
          </a:xfrm>
        </p:spPr>
        <p:txBody>
          <a:bodyPr>
            <a:noAutofit/>
          </a:bodyPr>
          <a:lstStyle/>
          <a:p>
            <a:r>
              <a:rPr lang="en-GB" sz="3600" dirty="0"/>
              <a:t>Beyond CIA: Crypto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005491"/>
            <a:ext cx="11089341" cy="346639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000" dirty="0" smtClean="0"/>
              <a:t>How </a:t>
            </a:r>
            <a:r>
              <a:rPr lang="en-GB" sz="2000" dirty="0"/>
              <a:t>does Bob’s computer know that “Bob” </a:t>
            </a:r>
            <a:r>
              <a:rPr lang="en-GB" sz="2000" dirty="0" smtClean="0"/>
              <a:t>is really </a:t>
            </a:r>
            <a:r>
              <a:rPr lang="en-GB" sz="2000" dirty="0"/>
              <a:t>Bob and not Trudy?</a:t>
            </a:r>
          </a:p>
          <a:p>
            <a:pPr>
              <a:lnSpc>
                <a:spcPct val="200000"/>
              </a:lnSpc>
            </a:pPr>
            <a:r>
              <a:rPr lang="en-GB" sz="2000" dirty="0" smtClean="0"/>
              <a:t>Bob’s </a:t>
            </a:r>
            <a:r>
              <a:rPr lang="en-GB" sz="2000" dirty="0"/>
              <a:t>password must be verified</a:t>
            </a:r>
          </a:p>
          <a:p>
            <a:pPr lvl="1">
              <a:lnSpc>
                <a:spcPct val="200000"/>
              </a:lnSpc>
            </a:pPr>
            <a:r>
              <a:rPr lang="en-GB" sz="2000" dirty="0" smtClean="0"/>
              <a:t>This </a:t>
            </a:r>
            <a:r>
              <a:rPr lang="en-GB" sz="2000" dirty="0"/>
              <a:t>requires some clever cryptography</a:t>
            </a:r>
          </a:p>
          <a:p>
            <a:pPr>
              <a:lnSpc>
                <a:spcPct val="200000"/>
              </a:lnSpc>
            </a:pPr>
            <a:r>
              <a:rPr lang="en-GB" sz="2000" dirty="0" smtClean="0"/>
              <a:t>What </a:t>
            </a:r>
            <a:r>
              <a:rPr lang="en-GB" sz="2000" dirty="0"/>
              <a:t>are security concerns of </a:t>
            </a:r>
            <a:r>
              <a:rPr lang="en-GB" sz="2000" dirty="0" err="1"/>
              <a:t>pwds</a:t>
            </a:r>
            <a:r>
              <a:rPr lang="en-GB" sz="2000" dirty="0"/>
              <a:t>?</a:t>
            </a:r>
          </a:p>
          <a:p>
            <a:pPr>
              <a:lnSpc>
                <a:spcPct val="200000"/>
              </a:lnSpc>
            </a:pPr>
            <a:r>
              <a:rPr lang="en-GB" sz="2000" dirty="0" smtClean="0"/>
              <a:t>Are </a:t>
            </a:r>
            <a:r>
              <a:rPr lang="en-GB" sz="2000" dirty="0"/>
              <a:t>there alternatives to </a:t>
            </a:r>
            <a:r>
              <a:rPr lang="en-GB" sz="2000" dirty="0" smtClean="0"/>
              <a:t>passwords?</a:t>
            </a:r>
            <a:endParaRPr lang="en-GB" sz="2000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444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2317"/>
            <a:ext cx="5321300" cy="583065"/>
          </a:xfrm>
        </p:spPr>
        <p:txBody>
          <a:bodyPr>
            <a:noAutofit/>
          </a:bodyPr>
          <a:lstStyle/>
          <a:p>
            <a:r>
              <a:rPr lang="en-GB" sz="3600" dirty="0"/>
              <a:t>Beyond CIA: Protocols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50634"/>
            <a:ext cx="11089341" cy="445187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000" dirty="0" smtClean="0"/>
              <a:t>When </a:t>
            </a:r>
            <a:r>
              <a:rPr lang="en-GB" sz="2000" dirty="0"/>
              <a:t>Bob logs into AOB, how does </a:t>
            </a:r>
            <a:r>
              <a:rPr lang="en-GB" sz="2000" dirty="0" smtClean="0"/>
              <a:t>AOB know </a:t>
            </a:r>
            <a:r>
              <a:rPr lang="en-GB" sz="2000" dirty="0"/>
              <a:t>that “Bob” is really Bob?</a:t>
            </a:r>
          </a:p>
          <a:p>
            <a:pPr>
              <a:lnSpc>
                <a:spcPct val="200000"/>
              </a:lnSpc>
            </a:pPr>
            <a:r>
              <a:rPr lang="en-GB" sz="2000" dirty="0" smtClean="0"/>
              <a:t>As </a:t>
            </a:r>
            <a:r>
              <a:rPr lang="en-GB" sz="2000" dirty="0"/>
              <a:t>before, Bob’s password is verified</a:t>
            </a:r>
          </a:p>
          <a:p>
            <a:pPr>
              <a:lnSpc>
                <a:spcPct val="200000"/>
              </a:lnSpc>
            </a:pPr>
            <a:r>
              <a:rPr lang="en-GB" sz="2000" dirty="0" smtClean="0"/>
              <a:t>Unlike </a:t>
            </a:r>
            <a:r>
              <a:rPr lang="en-GB" sz="2000" dirty="0"/>
              <a:t>the previous case, network </a:t>
            </a:r>
            <a:r>
              <a:rPr lang="en-GB" sz="2000" dirty="0" smtClean="0"/>
              <a:t>security issues </a:t>
            </a:r>
            <a:r>
              <a:rPr lang="en-GB" sz="2000" dirty="0"/>
              <a:t>arise</a:t>
            </a:r>
          </a:p>
          <a:p>
            <a:pPr>
              <a:lnSpc>
                <a:spcPct val="200000"/>
              </a:lnSpc>
            </a:pPr>
            <a:r>
              <a:rPr lang="en-GB" sz="2000" dirty="0" smtClean="0"/>
              <a:t>How </a:t>
            </a:r>
            <a:r>
              <a:rPr lang="en-GB" sz="2000" dirty="0"/>
              <a:t>do we secure network transactions?</a:t>
            </a:r>
          </a:p>
          <a:p>
            <a:pPr lvl="1">
              <a:lnSpc>
                <a:spcPct val="200000"/>
              </a:lnSpc>
            </a:pPr>
            <a:r>
              <a:rPr lang="en-GB" sz="1800" dirty="0" smtClean="0"/>
              <a:t>Protocols </a:t>
            </a:r>
            <a:r>
              <a:rPr lang="en-GB" sz="1800" dirty="0"/>
              <a:t>are critically important</a:t>
            </a:r>
          </a:p>
          <a:p>
            <a:pPr lvl="1">
              <a:lnSpc>
                <a:spcPct val="200000"/>
              </a:lnSpc>
            </a:pPr>
            <a:r>
              <a:rPr lang="en-GB" sz="1800" dirty="0" smtClean="0"/>
              <a:t>Crypto </a:t>
            </a:r>
            <a:r>
              <a:rPr lang="en-GB" sz="1800" dirty="0"/>
              <a:t>plays critical role in protocols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7779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2317"/>
            <a:ext cx="6400800" cy="583065"/>
          </a:xfrm>
        </p:spPr>
        <p:txBody>
          <a:bodyPr>
            <a:noAutofit/>
          </a:bodyPr>
          <a:lstStyle/>
          <a:p>
            <a:r>
              <a:rPr lang="en-GB" sz="3600" dirty="0"/>
              <a:t>Beyond CIA: Access Control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50634"/>
            <a:ext cx="11089341" cy="445187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000" dirty="0" smtClean="0"/>
              <a:t>Once </a:t>
            </a:r>
            <a:r>
              <a:rPr lang="en-GB" sz="2000" dirty="0"/>
              <a:t>Bob is authenticated by AOB, then </a:t>
            </a:r>
            <a:r>
              <a:rPr lang="en-GB" sz="2000" dirty="0" smtClean="0"/>
              <a:t>AOB must </a:t>
            </a:r>
            <a:r>
              <a:rPr lang="en-GB" sz="2000" dirty="0"/>
              <a:t>restrict actions of </a:t>
            </a:r>
            <a:r>
              <a:rPr lang="en-GB" sz="2000" dirty="0" smtClean="0"/>
              <a:t>Bob.</a:t>
            </a:r>
            <a:endParaRPr lang="en-GB" sz="2000" dirty="0"/>
          </a:p>
          <a:p>
            <a:pPr lvl="1">
              <a:lnSpc>
                <a:spcPct val="200000"/>
              </a:lnSpc>
            </a:pPr>
            <a:r>
              <a:rPr lang="en-GB" sz="2000" dirty="0" smtClean="0"/>
              <a:t>Bob </a:t>
            </a:r>
            <a:r>
              <a:rPr lang="en-GB" sz="2000" dirty="0"/>
              <a:t>can’t view Charlie’s account </a:t>
            </a:r>
            <a:r>
              <a:rPr lang="en-GB" sz="2000" dirty="0" smtClean="0"/>
              <a:t>info.</a:t>
            </a:r>
            <a:endParaRPr lang="en-GB" sz="2000" dirty="0"/>
          </a:p>
          <a:p>
            <a:pPr lvl="1">
              <a:lnSpc>
                <a:spcPct val="200000"/>
              </a:lnSpc>
            </a:pPr>
            <a:r>
              <a:rPr lang="en-GB" sz="2000" dirty="0" smtClean="0"/>
              <a:t>Bob </a:t>
            </a:r>
            <a:r>
              <a:rPr lang="en-GB" sz="2000" dirty="0"/>
              <a:t>can’t </a:t>
            </a:r>
            <a:r>
              <a:rPr lang="en-GB" sz="2100" dirty="0"/>
              <a:t>install new software, etc</a:t>
            </a:r>
            <a:r>
              <a:rPr lang="en-GB" sz="2100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en-GB" sz="2100" dirty="0" smtClean="0"/>
              <a:t>Sam</a:t>
            </a:r>
            <a:r>
              <a:rPr lang="en-GB" sz="2100" dirty="0"/>
              <a:t>, AOB system administrator, can install new accounting software</a:t>
            </a:r>
            <a:r>
              <a:rPr lang="en-GB" sz="2100" dirty="0" smtClean="0"/>
              <a:t>. (authorization)</a:t>
            </a:r>
            <a:endParaRPr lang="en-GB" sz="2100" dirty="0"/>
          </a:p>
          <a:p>
            <a:pPr>
              <a:lnSpc>
                <a:spcPct val="200000"/>
              </a:lnSpc>
            </a:pPr>
            <a:r>
              <a:rPr lang="en-GB" sz="2000" dirty="0" smtClean="0"/>
              <a:t>Access </a:t>
            </a:r>
            <a:r>
              <a:rPr lang="en-GB" sz="2000" dirty="0"/>
              <a:t>control includes both </a:t>
            </a:r>
            <a:r>
              <a:rPr lang="en-GB" sz="2000" dirty="0" smtClean="0"/>
              <a:t>authentication and authorization.</a:t>
            </a:r>
            <a:endParaRPr lang="en-GB" sz="2000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1219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0700" y="1024217"/>
            <a:ext cx="5067300" cy="583065"/>
          </a:xfrm>
        </p:spPr>
        <p:txBody>
          <a:bodyPr>
            <a:noAutofit/>
          </a:bodyPr>
          <a:lstStyle/>
          <a:p>
            <a:r>
              <a:rPr lang="en-GB" sz="3600" dirty="0"/>
              <a:t>Beyond CIA: Software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0700" y="1701904"/>
            <a:ext cx="11264900" cy="454649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GB" sz="2200" dirty="0" smtClean="0"/>
              <a:t>Cryptography</a:t>
            </a:r>
            <a:r>
              <a:rPr lang="en-GB" sz="2200" dirty="0"/>
              <a:t>, protocols, and access control </a:t>
            </a:r>
            <a:r>
              <a:rPr lang="en-GB" sz="2200" dirty="0" smtClean="0"/>
              <a:t>are implemented </a:t>
            </a:r>
            <a:r>
              <a:rPr lang="en-GB" sz="2200" dirty="0"/>
              <a:t>in software</a:t>
            </a:r>
          </a:p>
          <a:p>
            <a:pPr lvl="1">
              <a:lnSpc>
                <a:spcPct val="200000"/>
              </a:lnSpc>
            </a:pPr>
            <a:r>
              <a:rPr lang="en-GB" sz="1900" dirty="0" smtClean="0"/>
              <a:t>Software </a:t>
            </a:r>
            <a:r>
              <a:rPr lang="en-GB" sz="1900" dirty="0"/>
              <a:t>is foundation on which security rests</a:t>
            </a:r>
          </a:p>
          <a:p>
            <a:pPr>
              <a:lnSpc>
                <a:spcPct val="200000"/>
              </a:lnSpc>
            </a:pPr>
            <a:r>
              <a:rPr lang="en-GB" sz="2200" dirty="0"/>
              <a:t>What are security issues of software?</a:t>
            </a:r>
          </a:p>
          <a:p>
            <a:pPr lvl="1">
              <a:lnSpc>
                <a:spcPct val="170000"/>
              </a:lnSpc>
            </a:pPr>
            <a:r>
              <a:rPr lang="en-GB" sz="1900" dirty="0"/>
              <a:t>Real world software is complex and buggy</a:t>
            </a:r>
          </a:p>
          <a:p>
            <a:pPr lvl="1">
              <a:lnSpc>
                <a:spcPct val="170000"/>
              </a:lnSpc>
            </a:pPr>
            <a:r>
              <a:rPr lang="en-GB" sz="1900" dirty="0"/>
              <a:t>Software flaws lead to security flaws</a:t>
            </a:r>
          </a:p>
          <a:p>
            <a:pPr lvl="1">
              <a:lnSpc>
                <a:spcPct val="170000"/>
              </a:lnSpc>
            </a:pPr>
            <a:r>
              <a:rPr lang="en-GB" sz="1900" dirty="0"/>
              <a:t>How does Trudy attack software?</a:t>
            </a:r>
          </a:p>
          <a:p>
            <a:pPr lvl="1">
              <a:lnSpc>
                <a:spcPct val="170000"/>
              </a:lnSpc>
            </a:pPr>
            <a:r>
              <a:rPr lang="en-GB" sz="1900" dirty="0"/>
              <a:t>How to reduce flaws in software development?</a:t>
            </a:r>
          </a:p>
          <a:p>
            <a:pPr lvl="1">
              <a:lnSpc>
                <a:spcPct val="170000"/>
              </a:lnSpc>
            </a:pPr>
            <a:r>
              <a:rPr lang="en-GB" sz="1900" dirty="0"/>
              <a:t>And what about malware?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3274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2317"/>
            <a:ext cx="5842000" cy="583065"/>
          </a:xfrm>
        </p:spPr>
        <p:txBody>
          <a:bodyPr>
            <a:noAutofit/>
          </a:bodyPr>
          <a:lstStyle/>
          <a:p>
            <a:r>
              <a:rPr lang="en-GB" sz="3600" dirty="0"/>
              <a:t>The People Problem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50634"/>
            <a:ext cx="11089341" cy="445187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000" dirty="0" smtClean="0"/>
              <a:t>People </a:t>
            </a:r>
            <a:r>
              <a:rPr lang="en-GB" sz="2000" dirty="0"/>
              <a:t>often break security</a:t>
            </a:r>
          </a:p>
          <a:p>
            <a:pPr lvl="1">
              <a:lnSpc>
                <a:spcPct val="200000"/>
              </a:lnSpc>
            </a:pPr>
            <a:r>
              <a:rPr lang="en-GB" sz="1800" dirty="0" smtClean="0"/>
              <a:t>Both </a:t>
            </a:r>
            <a:r>
              <a:rPr lang="en-GB" sz="1800" dirty="0"/>
              <a:t>intentionally and unintentionally</a:t>
            </a:r>
          </a:p>
          <a:p>
            <a:pPr lvl="1">
              <a:lnSpc>
                <a:spcPct val="200000"/>
              </a:lnSpc>
            </a:pPr>
            <a:r>
              <a:rPr lang="en-GB" sz="1800" dirty="0" smtClean="0"/>
              <a:t>Here</a:t>
            </a:r>
            <a:r>
              <a:rPr lang="en-GB" sz="1800" dirty="0"/>
              <a:t>, we consider the unintentional</a:t>
            </a:r>
          </a:p>
          <a:p>
            <a:pPr>
              <a:lnSpc>
                <a:spcPct val="200000"/>
              </a:lnSpc>
            </a:pPr>
            <a:r>
              <a:rPr lang="en-GB" sz="2000" dirty="0" smtClean="0"/>
              <a:t>For </a:t>
            </a:r>
            <a:r>
              <a:rPr lang="en-GB" sz="2000" dirty="0"/>
              <a:t>example, suppose you want to </a:t>
            </a:r>
            <a:r>
              <a:rPr lang="en-GB" sz="2000" dirty="0" smtClean="0"/>
              <a:t>buy something </a:t>
            </a:r>
            <a:r>
              <a:rPr lang="en-GB" sz="2000" dirty="0"/>
              <a:t>online</a:t>
            </a:r>
          </a:p>
          <a:p>
            <a:pPr lvl="1">
              <a:lnSpc>
                <a:spcPct val="200000"/>
              </a:lnSpc>
            </a:pPr>
            <a:r>
              <a:rPr lang="en-GB" sz="1800" dirty="0" smtClean="0"/>
              <a:t>To </a:t>
            </a:r>
            <a:r>
              <a:rPr lang="en-GB" sz="1800" dirty="0"/>
              <a:t>make it </a:t>
            </a:r>
            <a:r>
              <a:rPr lang="en-GB" sz="1800" dirty="0" smtClean="0"/>
              <a:t>existing, </a:t>
            </a:r>
            <a:r>
              <a:rPr lang="en-GB" sz="1800" dirty="0"/>
              <a:t>suppose you want to </a:t>
            </a:r>
            <a:r>
              <a:rPr lang="en-GB" sz="1800" dirty="0" smtClean="0"/>
              <a:t>buy “</a:t>
            </a:r>
            <a:r>
              <a:rPr lang="en-GB" sz="2000" dirty="0" smtClean="0"/>
              <a:t>Information </a:t>
            </a:r>
            <a:r>
              <a:rPr lang="en-GB" sz="2000" dirty="0"/>
              <a:t>Security: Principles and </a:t>
            </a:r>
            <a:r>
              <a:rPr lang="en-GB" sz="2000" dirty="0" smtClean="0"/>
              <a:t>Practice, 2nd </a:t>
            </a:r>
            <a:r>
              <a:rPr lang="en-GB" sz="2000" dirty="0"/>
              <a:t>edition from </a:t>
            </a:r>
            <a:r>
              <a:rPr lang="en-GB" sz="2000" dirty="0" smtClean="0"/>
              <a:t>amazon.com”</a:t>
            </a:r>
          </a:p>
          <a:p>
            <a:pPr lvl="1">
              <a:lnSpc>
                <a:spcPct val="200000"/>
              </a:lnSpc>
            </a:pPr>
            <a:endParaRPr lang="en-US" sz="2000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689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2317"/>
            <a:ext cx="5334000" cy="583065"/>
          </a:xfrm>
        </p:spPr>
        <p:txBody>
          <a:bodyPr>
            <a:noAutofit/>
          </a:bodyPr>
          <a:lstStyle/>
          <a:p>
            <a:r>
              <a:rPr lang="en-GB" sz="3600" dirty="0"/>
              <a:t>The People Problem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50634"/>
            <a:ext cx="11089341" cy="445187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000" dirty="0"/>
              <a:t>To buy from amazon.com</a:t>
            </a:r>
          </a:p>
          <a:p>
            <a:pPr lvl="1">
              <a:lnSpc>
                <a:spcPct val="160000"/>
              </a:lnSpc>
            </a:pPr>
            <a:r>
              <a:rPr lang="en-GB" sz="2000" dirty="0"/>
              <a:t>Your Web browser uses SSL protocol</a:t>
            </a:r>
          </a:p>
          <a:p>
            <a:pPr lvl="1">
              <a:lnSpc>
                <a:spcPct val="160000"/>
              </a:lnSpc>
            </a:pPr>
            <a:r>
              <a:rPr lang="en-GB" sz="2000" dirty="0"/>
              <a:t>SSL relies on cryptography</a:t>
            </a:r>
          </a:p>
          <a:p>
            <a:pPr lvl="1">
              <a:lnSpc>
                <a:spcPct val="160000"/>
              </a:lnSpc>
            </a:pPr>
            <a:r>
              <a:rPr lang="en-GB" sz="2000" dirty="0"/>
              <a:t>Access control issues arise</a:t>
            </a:r>
          </a:p>
          <a:p>
            <a:pPr lvl="1">
              <a:lnSpc>
                <a:spcPct val="160000"/>
              </a:lnSpc>
            </a:pPr>
            <a:r>
              <a:rPr lang="en-GB" sz="2000" dirty="0"/>
              <a:t>All security mechanisms are in software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Suppose all of this security stuff works perfectly</a:t>
            </a:r>
          </a:p>
          <a:p>
            <a:pPr lvl="1">
              <a:lnSpc>
                <a:spcPct val="200000"/>
              </a:lnSpc>
            </a:pPr>
            <a:r>
              <a:rPr lang="en-GB" sz="2000" dirty="0"/>
              <a:t>Then you would be safe, right?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7375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2317"/>
            <a:ext cx="5892800" cy="583065"/>
          </a:xfrm>
        </p:spPr>
        <p:txBody>
          <a:bodyPr>
            <a:noAutofit/>
          </a:bodyPr>
          <a:lstStyle/>
          <a:p>
            <a:r>
              <a:rPr lang="en-GB" sz="3600" dirty="0"/>
              <a:t>The People Problem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729721"/>
            <a:ext cx="11089341" cy="4539092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GB" sz="2000" dirty="0"/>
              <a:t>What could go wrong?</a:t>
            </a:r>
          </a:p>
          <a:p>
            <a:pPr algn="just">
              <a:lnSpc>
                <a:spcPct val="200000"/>
              </a:lnSpc>
            </a:pPr>
            <a:r>
              <a:rPr lang="en-GB" sz="2000" dirty="0"/>
              <a:t>Trudy tries man-in-the-middle attack</a:t>
            </a:r>
          </a:p>
          <a:p>
            <a:pPr lvl="1" algn="just">
              <a:lnSpc>
                <a:spcPct val="150000"/>
              </a:lnSpc>
            </a:pPr>
            <a:r>
              <a:rPr lang="en-GB" sz="2000" dirty="0"/>
              <a:t>SSL is secure, so attack doesn’t “work”</a:t>
            </a:r>
          </a:p>
          <a:p>
            <a:pPr lvl="1" algn="just">
              <a:lnSpc>
                <a:spcPct val="150000"/>
              </a:lnSpc>
            </a:pPr>
            <a:r>
              <a:rPr lang="en-GB" sz="2000" dirty="0"/>
              <a:t>But, Web browser issues a warning</a:t>
            </a:r>
          </a:p>
          <a:p>
            <a:pPr lvl="1" algn="just">
              <a:lnSpc>
                <a:spcPct val="150000"/>
              </a:lnSpc>
            </a:pPr>
            <a:r>
              <a:rPr lang="en-GB" sz="2000" dirty="0"/>
              <a:t>What do you, the user, do?</a:t>
            </a:r>
          </a:p>
          <a:p>
            <a:pPr algn="just">
              <a:lnSpc>
                <a:spcPct val="200000"/>
              </a:lnSpc>
            </a:pPr>
            <a:r>
              <a:rPr lang="en-GB" sz="2000" dirty="0"/>
              <a:t>If user ignores warning, attack works!</a:t>
            </a:r>
          </a:p>
          <a:p>
            <a:pPr lvl="1" algn="just">
              <a:lnSpc>
                <a:spcPct val="150000"/>
              </a:lnSpc>
            </a:pPr>
            <a:r>
              <a:rPr lang="en-GB" sz="2000" dirty="0"/>
              <a:t>None of the security mechanisms failed</a:t>
            </a:r>
          </a:p>
          <a:p>
            <a:pPr lvl="1" algn="just">
              <a:lnSpc>
                <a:spcPct val="150000"/>
              </a:lnSpc>
            </a:pPr>
            <a:r>
              <a:rPr lang="en-GB" sz="2000" dirty="0"/>
              <a:t>But user unintentionally broke security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248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2317"/>
            <a:ext cx="3895165" cy="583065"/>
          </a:xfrm>
        </p:spPr>
        <p:txBody>
          <a:bodyPr>
            <a:noAutofit/>
          </a:bodyPr>
          <a:lstStyle/>
          <a:p>
            <a:r>
              <a:rPr lang="en-GB" sz="3600" dirty="0"/>
              <a:t>Cryptography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50634"/>
            <a:ext cx="11089341" cy="445187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000" dirty="0" smtClean="0"/>
              <a:t>“</a:t>
            </a:r>
            <a:r>
              <a:rPr lang="en-GB" sz="2000" dirty="0"/>
              <a:t>Secret codes”</a:t>
            </a:r>
          </a:p>
          <a:p>
            <a:pPr>
              <a:lnSpc>
                <a:spcPct val="200000"/>
              </a:lnSpc>
            </a:pPr>
            <a:r>
              <a:rPr lang="en-GB" sz="2000" dirty="0" smtClean="0"/>
              <a:t>This </a:t>
            </a:r>
            <a:r>
              <a:rPr lang="en-GB" sz="2000" dirty="0"/>
              <a:t>topic covers</a:t>
            </a:r>
          </a:p>
          <a:p>
            <a:pPr lvl="1">
              <a:lnSpc>
                <a:spcPct val="150000"/>
              </a:lnSpc>
            </a:pPr>
            <a:r>
              <a:rPr lang="en-GB" sz="1800" dirty="0" smtClean="0"/>
              <a:t> </a:t>
            </a:r>
            <a:r>
              <a:rPr lang="en-GB" sz="1800" dirty="0"/>
              <a:t>Classic cryptography</a:t>
            </a:r>
          </a:p>
          <a:p>
            <a:pPr lvl="1">
              <a:lnSpc>
                <a:spcPct val="150000"/>
              </a:lnSpc>
            </a:pPr>
            <a:r>
              <a:rPr lang="en-GB" sz="1800" dirty="0" smtClean="0"/>
              <a:t>Symmetric </a:t>
            </a:r>
            <a:r>
              <a:rPr lang="en-GB" sz="1800" dirty="0"/>
              <a:t>ciphers</a:t>
            </a:r>
          </a:p>
          <a:p>
            <a:pPr lvl="1">
              <a:lnSpc>
                <a:spcPct val="150000"/>
              </a:lnSpc>
            </a:pPr>
            <a:r>
              <a:rPr lang="en-GB" sz="1800" dirty="0" smtClean="0"/>
              <a:t>Public </a:t>
            </a:r>
            <a:r>
              <a:rPr lang="en-GB" sz="1800" dirty="0"/>
              <a:t>key cryptography</a:t>
            </a:r>
          </a:p>
          <a:p>
            <a:pPr lvl="1">
              <a:lnSpc>
                <a:spcPct val="150000"/>
              </a:lnSpc>
            </a:pPr>
            <a:r>
              <a:rPr lang="en-GB" sz="1800" dirty="0" smtClean="0"/>
              <a:t>Hash </a:t>
            </a:r>
            <a:r>
              <a:rPr lang="en-GB" sz="1800" dirty="0"/>
              <a:t>functions++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544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873635"/>
            <a:ext cx="3895165" cy="583065"/>
          </a:xfrm>
        </p:spPr>
        <p:txBody>
          <a:bodyPr>
            <a:noAutofit/>
          </a:bodyPr>
          <a:lstStyle/>
          <a:p>
            <a:r>
              <a:rPr lang="en-GB" sz="3600" dirty="0"/>
              <a:t>Access Control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42641"/>
            <a:ext cx="11089341" cy="462617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2000" dirty="0"/>
              <a:t>Authentication</a:t>
            </a:r>
          </a:p>
          <a:p>
            <a:pPr lvl="1">
              <a:lnSpc>
                <a:spcPct val="160000"/>
              </a:lnSpc>
            </a:pPr>
            <a:r>
              <a:rPr lang="en-GB" sz="2000" dirty="0"/>
              <a:t>Passwords</a:t>
            </a:r>
          </a:p>
          <a:p>
            <a:pPr lvl="1">
              <a:lnSpc>
                <a:spcPct val="160000"/>
              </a:lnSpc>
            </a:pPr>
            <a:r>
              <a:rPr lang="en-GB" sz="2000" dirty="0"/>
              <a:t>Biometrics</a:t>
            </a:r>
          </a:p>
          <a:p>
            <a:pPr lvl="1">
              <a:lnSpc>
                <a:spcPct val="160000"/>
              </a:lnSpc>
            </a:pPr>
            <a:r>
              <a:rPr lang="en-GB" sz="2000" dirty="0"/>
              <a:t>Other methods of authentication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Authorization</a:t>
            </a:r>
          </a:p>
          <a:p>
            <a:pPr lvl="1">
              <a:lnSpc>
                <a:spcPct val="170000"/>
              </a:lnSpc>
            </a:pPr>
            <a:r>
              <a:rPr lang="en-GB" sz="2000" dirty="0"/>
              <a:t>Access Control Lists/Capabilities</a:t>
            </a:r>
          </a:p>
          <a:p>
            <a:pPr lvl="1">
              <a:lnSpc>
                <a:spcPct val="170000"/>
              </a:lnSpc>
            </a:pPr>
            <a:r>
              <a:rPr lang="en-GB" sz="2000" dirty="0"/>
              <a:t>Firewalls, intrusion detection (IDS)</a:t>
            </a:r>
          </a:p>
          <a:p>
            <a:pPr lvl="1">
              <a:lnSpc>
                <a:spcPct val="170000"/>
              </a:lnSpc>
            </a:pPr>
            <a:r>
              <a:rPr lang="en-GB" sz="2000" dirty="0"/>
              <a:t>Multilevel security (MLS), security modelling, covert channel, inference control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5456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2317"/>
            <a:ext cx="3895165" cy="583065"/>
          </a:xfrm>
        </p:spPr>
        <p:txBody>
          <a:bodyPr>
            <a:noAutofit/>
          </a:bodyPr>
          <a:lstStyle/>
          <a:p>
            <a:r>
              <a:rPr lang="en-US" sz="3600" dirty="0" smtClean="0"/>
              <a:t>Course Outline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50634"/>
            <a:ext cx="11089341" cy="445187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sz="2000" dirty="0" smtClean="0"/>
              <a:t>This module consists of</a:t>
            </a:r>
          </a:p>
          <a:p>
            <a:pPr>
              <a:lnSpc>
                <a:spcPct val="200000"/>
              </a:lnSpc>
            </a:pPr>
            <a:r>
              <a:rPr lang="en-GB" sz="2000" dirty="0" smtClean="0"/>
              <a:t>An introduction to classical &amp; modern cryptography and network security.</a:t>
            </a:r>
          </a:p>
          <a:p>
            <a:pPr>
              <a:lnSpc>
                <a:spcPct val="200000"/>
              </a:lnSpc>
            </a:pPr>
            <a:r>
              <a:rPr lang="en-GB" sz="2000" dirty="0" smtClean="0"/>
              <a:t>The </a:t>
            </a:r>
            <a:r>
              <a:rPr lang="en-GB" sz="2000" dirty="0"/>
              <a:t>concepts of block ciphers and message authentication codes.</a:t>
            </a:r>
          </a:p>
          <a:p>
            <a:pPr>
              <a:lnSpc>
                <a:spcPct val="200000"/>
              </a:lnSpc>
            </a:pPr>
            <a:r>
              <a:rPr lang="en-GB" sz="2000" dirty="0" smtClean="0"/>
              <a:t>Public </a:t>
            </a:r>
            <a:r>
              <a:rPr lang="en-GB" sz="2000" dirty="0"/>
              <a:t>key encryption, digital signatures, and key establishment.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How cryptographic algorithms and protocols </a:t>
            </a:r>
            <a:r>
              <a:rPr lang="en-GB" sz="2000" dirty="0" smtClean="0"/>
              <a:t>work</a:t>
            </a:r>
            <a:r>
              <a:rPr lang="en-GB" sz="2000" dirty="0"/>
              <a:t>.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A</a:t>
            </a:r>
            <a:r>
              <a:rPr lang="en-GB" sz="2000" dirty="0" smtClean="0"/>
              <a:t>s </a:t>
            </a:r>
            <a:r>
              <a:rPr lang="en-GB" sz="2000" dirty="0"/>
              <a:t>well as common examples and uses of such schemes.</a:t>
            </a:r>
            <a:endParaRPr lang="en-US" sz="2000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2317"/>
            <a:ext cx="3895165" cy="583065"/>
          </a:xfrm>
        </p:spPr>
        <p:txBody>
          <a:bodyPr>
            <a:noAutofit/>
          </a:bodyPr>
          <a:lstStyle/>
          <a:p>
            <a:r>
              <a:rPr lang="en-GB" sz="3600" dirty="0"/>
              <a:t>Protocols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50634"/>
            <a:ext cx="11089341" cy="445187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000" dirty="0" smtClean="0"/>
              <a:t>“</a:t>
            </a:r>
            <a:r>
              <a:rPr lang="en-GB" sz="2000" dirty="0"/>
              <a:t>Simple” authentication protocols</a:t>
            </a:r>
          </a:p>
          <a:p>
            <a:pPr lvl="1">
              <a:lnSpc>
                <a:spcPct val="150000"/>
              </a:lnSpc>
            </a:pPr>
            <a:r>
              <a:rPr lang="en-GB" sz="1800" dirty="0" smtClean="0"/>
              <a:t>Focus </a:t>
            </a:r>
            <a:r>
              <a:rPr lang="en-GB" sz="1800" dirty="0"/>
              <a:t>on basics of security protocols</a:t>
            </a:r>
          </a:p>
          <a:p>
            <a:pPr lvl="1">
              <a:lnSpc>
                <a:spcPct val="150000"/>
              </a:lnSpc>
            </a:pPr>
            <a:r>
              <a:rPr lang="en-GB" sz="1800" dirty="0" smtClean="0"/>
              <a:t>Lots </a:t>
            </a:r>
            <a:r>
              <a:rPr lang="en-GB" sz="1800" dirty="0"/>
              <a:t>of applied cryptography in protocols</a:t>
            </a:r>
          </a:p>
          <a:p>
            <a:pPr>
              <a:lnSpc>
                <a:spcPct val="200000"/>
              </a:lnSpc>
            </a:pPr>
            <a:r>
              <a:rPr lang="en-GB" sz="2000" dirty="0" smtClean="0"/>
              <a:t>Real-world </a:t>
            </a:r>
            <a:r>
              <a:rPr lang="en-GB" sz="2000" dirty="0"/>
              <a:t>security protocols</a:t>
            </a:r>
          </a:p>
          <a:p>
            <a:pPr lvl="1">
              <a:lnSpc>
                <a:spcPct val="150000"/>
              </a:lnSpc>
            </a:pPr>
            <a:r>
              <a:rPr lang="en-GB" sz="1800" dirty="0" smtClean="0"/>
              <a:t>SSH</a:t>
            </a:r>
            <a:r>
              <a:rPr lang="en-GB" sz="1800" dirty="0"/>
              <a:t>, SSL, </a:t>
            </a:r>
            <a:r>
              <a:rPr lang="en-GB" sz="1800" dirty="0" err="1"/>
              <a:t>IPSec</a:t>
            </a:r>
            <a:r>
              <a:rPr lang="en-GB" sz="1800" dirty="0"/>
              <a:t>, Kerberos</a:t>
            </a:r>
          </a:p>
          <a:p>
            <a:pPr lvl="1">
              <a:lnSpc>
                <a:spcPct val="150000"/>
              </a:lnSpc>
            </a:pPr>
            <a:r>
              <a:rPr lang="en-GB" sz="1800" dirty="0" smtClean="0"/>
              <a:t>Wireless</a:t>
            </a:r>
            <a:r>
              <a:rPr lang="en-GB" sz="1800" dirty="0"/>
              <a:t>: WEP, GSM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0867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2317"/>
            <a:ext cx="3895165" cy="583065"/>
          </a:xfrm>
        </p:spPr>
        <p:txBody>
          <a:bodyPr>
            <a:noAutofit/>
          </a:bodyPr>
          <a:lstStyle/>
          <a:p>
            <a:r>
              <a:rPr lang="en-GB" sz="3600" dirty="0"/>
              <a:t>Software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50634"/>
            <a:ext cx="11089341" cy="445187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000" dirty="0" smtClean="0"/>
              <a:t>Security-critical flaws in software</a:t>
            </a:r>
          </a:p>
          <a:p>
            <a:pPr lvl="1">
              <a:lnSpc>
                <a:spcPct val="200000"/>
              </a:lnSpc>
            </a:pPr>
            <a:r>
              <a:rPr lang="en-GB" sz="1800" dirty="0" smtClean="0"/>
              <a:t>Buffer </a:t>
            </a:r>
            <a:r>
              <a:rPr lang="en-GB" sz="1800" dirty="0"/>
              <a:t>overflow</a:t>
            </a:r>
          </a:p>
          <a:p>
            <a:pPr lvl="1">
              <a:lnSpc>
                <a:spcPct val="200000"/>
              </a:lnSpc>
            </a:pPr>
            <a:r>
              <a:rPr lang="en-GB" sz="1800" dirty="0" smtClean="0"/>
              <a:t>Race </a:t>
            </a:r>
            <a:r>
              <a:rPr lang="en-GB" sz="1800" dirty="0"/>
              <a:t>conditions, etc.</a:t>
            </a:r>
          </a:p>
          <a:p>
            <a:pPr>
              <a:lnSpc>
                <a:spcPct val="200000"/>
              </a:lnSpc>
            </a:pPr>
            <a:r>
              <a:rPr lang="en-GB" sz="2000" dirty="0" smtClean="0"/>
              <a:t>Malware</a:t>
            </a:r>
            <a:endParaRPr lang="en-GB" sz="2000" dirty="0"/>
          </a:p>
          <a:p>
            <a:pPr lvl="1">
              <a:lnSpc>
                <a:spcPct val="200000"/>
              </a:lnSpc>
            </a:pPr>
            <a:r>
              <a:rPr lang="en-GB" sz="1800" dirty="0" smtClean="0"/>
              <a:t>Viruses </a:t>
            </a:r>
            <a:r>
              <a:rPr lang="en-GB" sz="1800" dirty="0"/>
              <a:t>and worms</a:t>
            </a:r>
          </a:p>
          <a:p>
            <a:pPr lvl="1">
              <a:lnSpc>
                <a:spcPct val="200000"/>
              </a:lnSpc>
            </a:pPr>
            <a:r>
              <a:rPr lang="en-GB" sz="1800" dirty="0" smtClean="0"/>
              <a:t>Prevention </a:t>
            </a:r>
            <a:r>
              <a:rPr lang="en-GB" sz="1800" dirty="0"/>
              <a:t>and </a:t>
            </a:r>
            <a:r>
              <a:rPr lang="en-GB" sz="1800" dirty="0" smtClean="0"/>
              <a:t>detection</a:t>
            </a:r>
          </a:p>
          <a:p>
            <a:pPr lvl="1">
              <a:lnSpc>
                <a:spcPct val="200000"/>
              </a:lnSpc>
            </a:pPr>
            <a:endParaRPr lang="en-GB" sz="1800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1408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888149"/>
            <a:ext cx="3895165" cy="583065"/>
          </a:xfrm>
        </p:spPr>
        <p:txBody>
          <a:bodyPr>
            <a:noAutofit/>
          </a:bodyPr>
          <a:lstStyle/>
          <a:p>
            <a:r>
              <a:rPr lang="en-GB" sz="3600" dirty="0"/>
              <a:t>Software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68465"/>
            <a:ext cx="11089341" cy="4451872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GB" sz="2000" dirty="0" smtClean="0"/>
              <a:t>Software </a:t>
            </a:r>
            <a:r>
              <a:rPr lang="en-GB" sz="2000" dirty="0"/>
              <a:t>reverse engineering (SRE)</a:t>
            </a:r>
          </a:p>
          <a:p>
            <a:pPr lvl="1">
              <a:lnSpc>
                <a:spcPct val="200000"/>
              </a:lnSpc>
            </a:pPr>
            <a:r>
              <a:rPr lang="en-GB" sz="1800" dirty="0" smtClean="0"/>
              <a:t>How </a:t>
            </a:r>
            <a:r>
              <a:rPr lang="en-GB" sz="1800" dirty="0"/>
              <a:t>hackers “dissect” software</a:t>
            </a:r>
          </a:p>
          <a:p>
            <a:pPr>
              <a:lnSpc>
                <a:spcPct val="200000"/>
              </a:lnSpc>
            </a:pPr>
            <a:r>
              <a:rPr lang="en-GB" sz="2000" dirty="0" smtClean="0"/>
              <a:t>Software </a:t>
            </a:r>
            <a:r>
              <a:rPr lang="en-GB" sz="2000" dirty="0"/>
              <a:t>and testing</a:t>
            </a:r>
          </a:p>
          <a:p>
            <a:pPr lvl="1">
              <a:lnSpc>
                <a:spcPct val="200000"/>
              </a:lnSpc>
            </a:pPr>
            <a:r>
              <a:rPr lang="en-GB" sz="1800" dirty="0" smtClean="0"/>
              <a:t>Open </a:t>
            </a:r>
            <a:r>
              <a:rPr lang="en-GB" sz="1800" dirty="0"/>
              <a:t>source, closed source, other topics</a:t>
            </a:r>
          </a:p>
          <a:p>
            <a:pPr>
              <a:lnSpc>
                <a:spcPct val="200000"/>
              </a:lnSpc>
            </a:pPr>
            <a:r>
              <a:rPr lang="en-GB" sz="2000" dirty="0" smtClean="0"/>
              <a:t>Operating </a:t>
            </a:r>
            <a:r>
              <a:rPr lang="en-GB" sz="2000" dirty="0"/>
              <a:t>systems</a:t>
            </a:r>
          </a:p>
          <a:p>
            <a:pPr lvl="1">
              <a:lnSpc>
                <a:spcPct val="200000"/>
              </a:lnSpc>
            </a:pPr>
            <a:r>
              <a:rPr lang="en-GB" sz="1800" dirty="0" smtClean="0"/>
              <a:t>Basic </a:t>
            </a:r>
            <a:r>
              <a:rPr lang="en-GB" sz="1800" dirty="0"/>
              <a:t>OS security issues</a:t>
            </a:r>
          </a:p>
          <a:p>
            <a:pPr lvl="1">
              <a:lnSpc>
                <a:spcPct val="200000"/>
              </a:lnSpc>
            </a:pPr>
            <a:r>
              <a:rPr lang="en-GB" sz="1800" dirty="0" smtClean="0"/>
              <a:t>“Trusted </a:t>
            </a:r>
            <a:r>
              <a:rPr lang="en-GB" sz="1800" dirty="0"/>
              <a:t>OS” requirements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623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2317"/>
            <a:ext cx="3895165" cy="583065"/>
          </a:xfrm>
        </p:spPr>
        <p:txBody>
          <a:bodyPr>
            <a:noAutofit/>
          </a:bodyPr>
          <a:lstStyle/>
          <a:p>
            <a:r>
              <a:rPr lang="en-GB" sz="3600" dirty="0"/>
              <a:t>Think Like Trudy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50634"/>
            <a:ext cx="11089341" cy="445187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000" dirty="0" smtClean="0"/>
              <a:t>In </a:t>
            </a:r>
            <a:r>
              <a:rPr lang="en-GB" sz="2000" dirty="0"/>
              <a:t>the past, no respectable sources </a:t>
            </a:r>
            <a:r>
              <a:rPr lang="en-GB" sz="2000" dirty="0" smtClean="0"/>
              <a:t>talked about </a:t>
            </a:r>
            <a:r>
              <a:rPr lang="en-GB" sz="2000" dirty="0"/>
              <a:t>“hacking” in detail</a:t>
            </a:r>
          </a:p>
          <a:p>
            <a:pPr lvl="1">
              <a:lnSpc>
                <a:spcPct val="200000"/>
              </a:lnSpc>
            </a:pPr>
            <a:r>
              <a:rPr lang="en-GB" sz="1800" dirty="0" smtClean="0"/>
              <a:t>After </a:t>
            </a:r>
            <a:r>
              <a:rPr lang="en-GB" sz="1800" dirty="0"/>
              <a:t>all, such info might help Trudy</a:t>
            </a:r>
          </a:p>
          <a:p>
            <a:pPr>
              <a:lnSpc>
                <a:spcPct val="200000"/>
              </a:lnSpc>
            </a:pPr>
            <a:r>
              <a:rPr lang="en-GB" sz="2000" dirty="0" smtClean="0"/>
              <a:t>Recently</a:t>
            </a:r>
            <a:r>
              <a:rPr lang="en-GB" sz="2000" dirty="0"/>
              <a:t>, this has changed</a:t>
            </a:r>
          </a:p>
          <a:p>
            <a:pPr lvl="1">
              <a:lnSpc>
                <a:spcPct val="200000"/>
              </a:lnSpc>
            </a:pPr>
            <a:r>
              <a:rPr lang="en-GB" sz="1800" dirty="0" smtClean="0"/>
              <a:t>Lots </a:t>
            </a:r>
            <a:r>
              <a:rPr lang="en-GB" sz="1800" dirty="0"/>
              <a:t>of books on network hacking, </a:t>
            </a:r>
            <a:r>
              <a:rPr lang="en-GB" sz="1800" dirty="0" smtClean="0"/>
              <a:t>evil </a:t>
            </a:r>
            <a:r>
              <a:rPr lang="en-GB" sz="2000" dirty="0" smtClean="0"/>
              <a:t>software</a:t>
            </a:r>
            <a:r>
              <a:rPr lang="en-GB" sz="2000" dirty="0"/>
              <a:t>, how to hack software, etc.</a:t>
            </a:r>
          </a:p>
          <a:p>
            <a:pPr lvl="1">
              <a:lnSpc>
                <a:spcPct val="200000"/>
              </a:lnSpc>
            </a:pPr>
            <a:r>
              <a:rPr lang="en-GB" sz="1800" dirty="0" smtClean="0"/>
              <a:t>Classes </a:t>
            </a:r>
            <a:r>
              <a:rPr lang="en-GB" sz="1800" dirty="0"/>
              <a:t>teach virus writing, SRE, etc.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5802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888149"/>
            <a:ext cx="3895165" cy="583065"/>
          </a:xfrm>
        </p:spPr>
        <p:txBody>
          <a:bodyPr>
            <a:noAutofit/>
          </a:bodyPr>
          <a:lstStyle/>
          <a:p>
            <a:r>
              <a:rPr lang="en-GB" sz="3600" dirty="0"/>
              <a:t>Think Like Trudy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57149"/>
            <a:ext cx="11089341" cy="4451872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GB" sz="2000" dirty="0" smtClean="0"/>
              <a:t>Good </a:t>
            </a:r>
            <a:r>
              <a:rPr lang="en-GB" sz="2000" dirty="0"/>
              <a:t>guys must think like bad guys!</a:t>
            </a:r>
          </a:p>
          <a:p>
            <a:pPr>
              <a:lnSpc>
                <a:spcPct val="200000"/>
              </a:lnSpc>
            </a:pPr>
            <a:r>
              <a:rPr lang="en-GB" sz="2000" dirty="0" smtClean="0"/>
              <a:t>A </a:t>
            </a:r>
            <a:r>
              <a:rPr lang="en-GB" sz="2000" dirty="0"/>
              <a:t>police detective…</a:t>
            </a:r>
          </a:p>
          <a:p>
            <a:pPr lvl="1">
              <a:lnSpc>
                <a:spcPct val="200000"/>
              </a:lnSpc>
            </a:pPr>
            <a:r>
              <a:rPr lang="en-GB" sz="1800" dirty="0" smtClean="0"/>
              <a:t>…</a:t>
            </a:r>
            <a:r>
              <a:rPr lang="en-GB" sz="1800" dirty="0"/>
              <a:t>must study and understand criminals</a:t>
            </a:r>
          </a:p>
          <a:p>
            <a:pPr>
              <a:lnSpc>
                <a:spcPct val="200000"/>
              </a:lnSpc>
            </a:pPr>
            <a:r>
              <a:rPr lang="en-GB" sz="2000" dirty="0" smtClean="0"/>
              <a:t>In </a:t>
            </a:r>
            <a:r>
              <a:rPr lang="en-GB" sz="2000" dirty="0"/>
              <a:t>information security</a:t>
            </a:r>
          </a:p>
          <a:p>
            <a:pPr lvl="1">
              <a:lnSpc>
                <a:spcPct val="200000"/>
              </a:lnSpc>
            </a:pPr>
            <a:r>
              <a:rPr lang="en-GB" sz="1800" dirty="0" smtClean="0"/>
              <a:t>We </a:t>
            </a:r>
            <a:r>
              <a:rPr lang="en-GB" sz="1800" dirty="0"/>
              <a:t>want to understand Trudy’s methods</a:t>
            </a:r>
          </a:p>
          <a:p>
            <a:pPr lvl="1">
              <a:lnSpc>
                <a:spcPct val="200000"/>
              </a:lnSpc>
            </a:pPr>
            <a:r>
              <a:rPr lang="en-GB" sz="1800" dirty="0" smtClean="0"/>
              <a:t>Might </a:t>
            </a:r>
            <a:r>
              <a:rPr lang="en-GB" sz="1800" dirty="0"/>
              <a:t>think about Trudy’s motives</a:t>
            </a:r>
          </a:p>
          <a:p>
            <a:pPr lvl="1">
              <a:lnSpc>
                <a:spcPct val="200000"/>
              </a:lnSpc>
            </a:pPr>
            <a:r>
              <a:rPr lang="en-GB" sz="1800" dirty="0" smtClean="0"/>
              <a:t>We’ll </a:t>
            </a:r>
            <a:r>
              <a:rPr lang="en-GB" sz="1800" dirty="0"/>
              <a:t>often pretend to be Trudy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847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70126" y="1214892"/>
            <a:ext cx="9024608" cy="918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buNone/>
            </a:pPr>
            <a:r>
              <a:rPr lang="en-GB" altLang="en-US" sz="6600" b="1" dirty="0" smtClean="0">
                <a:solidFill>
                  <a:srgbClr val="000099"/>
                </a:solidFill>
                <a:latin typeface="Verdana" panose="020B0604030504040204" pitchFamily="34" charset="0"/>
              </a:rPr>
              <a:t>… Thank you … </a:t>
            </a:r>
            <a:endParaRPr lang="en-GB" altLang="en-US" sz="9600" b="1" dirty="0" smtClean="0">
              <a:latin typeface="Monotype Corsiva" panose="03010101010201010101" pitchFamily="66" charset="0"/>
            </a:endParaRP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5400" b="1" dirty="0">
              <a:latin typeface="Monotype Corsiva" panose="03010101010201010101" pitchFamily="66" charset="0"/>
            </a:endParaRPr>
          </a:p>
        </p:txBody>
      </p:sp>
      <p:pic>
        <p:nvPicPr>
          <p:cNvPr id="4" name="Picture 6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430" y="2399005"/>
            <a:ext cx="3240000" cy="33511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6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2317"/>
            <a:ext cx="3895165" cy="583065"/>
          </a:xfrm>
        </p:spPr>
        <p:txBody>
          <a:bodyPr>
            <a:noAutofit/>
          </a:bodyPr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50634"/>
            <a:ext cx="4944035" cy="445187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000" dirty="0" smtClean="0"/>
              <a:t>Alice </a:t>
            </a:r>
            <a:r>
              <a:rPr lang="en-GB" sz="2000" dirty="0"/>
              <a:t>and Bob are the good </a:t>
            </a:r>
            <a:r>
              <a:rPr lang="en-GB" sz="2000" dirty="0" smtClean="0"/>
              <a:t>guys.</a:t>
            </a:r>
          </a:p>
          <a:p>
            <a:pPr>
              <a:lnSpc>
                <a:spcPct val="200000"/>
              </a:lnSpc>
            </a:pPr>
            <a:endParaRPr lang="en-GB" sz="2000" dirty="0" smtClean="0"/>
          </a:p>
          <a:p>
            <a:pPr>
              <a:lnSpc>
                <a:spcPct val="200000"/>
              </a:lnSpc>
            </a:pPr>
            <a:endParaRPr lang="en-GB" sz="2000" dirty="0" smtClean="0"/>
          </a:p>
          <a:p>
            <a:pPr>
              <a:lnSpc>
                <a:spcPct val="200000"/>
              </a:lnSpc>
            </a:pPr>
            <a:r>
              <a:rPr lang="en-GB" sz="2000" dirty="0" smtClean="0"/>
              <a:t>Trudy </a:t>
            </a:r>
            <a:r>
              <a:rPr lang="en-GB" sz="2000" dirty="0"/>
              <a:t>is the bad “guy</a:t>
            </a:r>
            <a:r>
              <a:rPr lang="en-GB" sz="2000" dirty="0" smtClean="0"/>
              <a:t>”.</a:t>
            </a:r>
          </a:p>
          <a:p>
            <a:pPr>
              <a:lnSpc>
                <a:spcPct val="200000"/>
              </a:lnSpc>
            </a:pPr>
            <a:r>
              <a:rPr lang="en-GB" sz="2000" dirty="0"/>
              <a:t>Trudy is our generic “intruder”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635" y="1645382"/>
            <a:ext cx="1559333" cy="14731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838" y="1636288"/>
            <a:ext cx="1124170" cy="1491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768" y="3552254"/>
            <a:ext cx="1950350" cy="2634753"/>
          </a:xfrm>
          <a:prstGeom prst="rect">
            <a:avLst/>
          </a:prstGeom>
        </p:spPr>
      </p:pic>
      <p:sp>
        <p:nvSpPr>
          <p:cNvPr id="9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486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2317"/>
            <a:ext cx="3895165" cy="583065"/>
          </a:xfrm>
        </p:spPr>
        <p:txBody>
          <a:bodyPr>
            <a:noAutofit/>
          </a:bodyPr>
          <a:lstStyle/>
          <a:p>
            <a:r>
              <a:rPr lang="en-GB" sz="3600" dirty="0"/>
              <a:t>Definitions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1802293"/>
            <a:ext cx="11008658" cy="352445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GB" sz="2000" b="1" dirty="0" smtClean="0"/>
              <a:t>Computer </a:t>
            </a:r>
            <a:r>
              <a:rPr lang="en-GB" sz="2000" b="1" dirty="0"/>
              <a:t>Security </a:t>
            </a:r>
            <a:r>
              <a:rPr lang="en-GB" sz="2000" dirty="0"/>
              <a:t>- generic name for </a:t>
            </a:r>
            <a:r>
              <a:rPr lang="en-GB" sz="2000" dirty="0" smtClean="0"/>
              <a:t>the collection </a:t>
            </a:r>
            <a:r>
              <a:rPr lang="en-GB" sz="2000" dirty="0"/>
              <a:t>of tools designed to protect data </a:t>
            </a:r>
            <a:r>
              <a:rPr lang="en-GB" sz="2000" dirty="0" smtClean="0"/>
              <a:t>and to </a:t>
            </a:r>
            <a:r>
              <a:rPr lang="en-GB" sz="2000" dirty="0"/>
              <a:t>hinder </a:t>
            </a:r>
            <a:r>
              <a:rPr lang="en-GB" sz="2000" dirty="0" smtClean="0"/>
              <a:t>hackers.</a:t>
            </a:r>
          </a:p>
          <a:p>
            <a:pPr algn="just">
              <a:lnSpc>
                <a:spcPct val="200000"/>
              </a:lnSpc>
            </a:pPr>
            <a:r>
              <a:rPr lang="en-GB" sz="2000" b="1" dirty="0" smtClean="0"/>
              <a:t>Network </a:t>
            </a:r>
            <a:r>
              <a:rPr lang="en-GB" sz="2000" b="1" dirty="0"/>
              <a:t>Security </a:t>
            </a:r>
            <a:r>
              <a:rPr lang="en-GB" sz="2000" dirty="0"/>
              <a:t>- measures to protect </a:t>
            </a:r>
            <a:r>
              <a:rPr lang="en-GB" sz="2000" dirty="0" smtClean="0"/>
              <a:t>data during </a:t>
            </a:r>
            <a:r>
              <a:rPr lang="en-GB" sz="2000" dirty="0"/>
              <a:t>their </a:t>
            </a:r>
            <a:r>
              <a:rPr lang="en-GB" sz="2000" dirty="0" smtClean="0"/>
              <a:t>transmission.</a:t>
            </a:r>
          </a:p>
          <a:p>
            <a:pPr algn="just">
              <a:lnSpc>
                <a:spcPct val="200000"/>
              </a:lnSpc>
            </a:pPr>
            <a:r>
              <a:rPr lang="en-GB" sz="2000" b="1" dirty="0" smtClean="0"/>
              <a:t>Internet </a:t>
            </a:r>
            <a:r>
              <a:rPr lang="en-GB" sz="2000" b="1" dirty="0"/>
              <a:t>Security </a:t>
            </a:r>
            <a:r>
              <a:rPr lang="en-GB" sz="2000" dirty="0"/>
              <a:t>- measures to protect </a:t>
            </a:r>
            <a:r>
              <a:rPr lang="en-GB" sz="2000" dirty="0" smtClean="0"/>
              <a:t>data during </a:t>
            </a:r>
            <a:r>
              <a:rPr lang="en-GB" sz="2000" dirty="0"/>
              <a:t>their transmission over a collection </a:t>
            </a:r>
            <a:r>
              <a:rPr lang="en-GB" sz="2000" dirty="0" smtClean="0"/>
              <a:t>of interconnected networks.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472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873635"/>
            <a:ext cx="5508812" cy="583065"/>
          </a:xfrm>
        </p:spPr>
        <p:txBody>
          <a:bodyPr>
            <a:noAutofit/>
          </a:bodyPr>
          <a:lstStyle/>
          <a:p>
            <a:r>
              <a:rPr lang="en-GB" sz="3600" dirty="0"/>
              <a:t>Basic Terminology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44132"/>
            <a:ext cx="11102788" cy="482838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000" b="1" dirty="0" smtClean="0"/>
              <a:t>Plaintext</a:t>
            </a:r>
            <a:r>
              <a:rPr lang="en-GB" sz="2000" dirty="0" smtClean="0"/>
              <a:t> – original message.</a:t>
            </a:r>
          </a:p>
          <a:p>
            <a:pPr>
              <a:lnSpc>
                <a:spcPct val="200000"/>
              </a:lnSpc>
            </a:pPr>
            <a:r>
              <a:rPr lang="en-GB" sz="2000" b="1" dirty="0" smtClean="0"/>
              <a:t>Ciphertext</a:t>
            </a:r>
            <a:r>
              <a:rPr lang="en-GB" sz="2000" dirty="0" smtClean="0"/>
              <a:t> - coded message.</a:t>
            </a:r>
          </a:p>
          <a:p>
            <a:pPr>
              <a:lnSpc>
                <a:spcPct val="200000"/>
              </a:lnSpc>
            </a:pPr>
            <a:r>
              <a:rPr lang="en-GB" sz="2000" b="1" dirty="0" smtClean="0"/>
              <a:t>Cipher</a:t>
            </a:r>
            <a:r>
              <a:rPr lang="en-GB" sz="2000" dirty="0" smtClean="0"/>
              <a:t> </a:t>
            </a:r>
            <a:r>
              <a:rPr lang="en-GB" sz="2000" dirty="0"/>
              <a:t>- algorithm for transforming plaintext </a:t>
            </a:r>
            <a:r>
              <a:rPr lang="en-GB" sz="2000" dirty="0" smtClean="0"/>
              <a:t>to ciphertext.</a:t>
            </a:r>
            <a:endParaRPr lang="en-GB" sz="2000" dirty="0"/>
          </a:p>
          <a:p>
            <a:pPr>
              <a:lnSpc>
                <a:spcPct val="200000"/>
              </a:lnSpc>
            </a:pPr>
            <a:r>
              <a:rPr lang="en-GB" sz="2000" b="1" dirty="0"/>
              <a:t>E</a:t>
            </a:r>
            <a:r>
              <a:rPr lang="en-GB" sz="2000" b="1" dirty="0" smtClean="0"/>
              <a:t>ncipher</a:t>
            </a:r>
            <a:r>
              <a:rPr lang="en-GB" sz="2000" dirty="0" smtClean="0"/>
              <a:t> </a:t>
            </a:r>
            <a:r>
              <a:rPr lang="en-GB" sz="2000" dirty="0"/>
              <a:t>(encrypt) - converting plaintext </a:t>
            </a:r>
            <a:r>
              <a:rPr lang="en-GB" sz="2000" dirty="0" smtClean="0"/>
              <a:t>to ciphertext.</a:t>
            </a:r>
            <a:endParaRPr lang="en-GB" sz="2000" dirty="0"/>
          </a:p>
          <a:p>
            <a:pPr>
              <a:lnSpc>
                <a:spcPct val="200000"/>
              </a:lnSpc>
            </a:pPr>
            <a:r>
              <a:rPr lang="en-GB" sz="2000" b="1" dirty="0"/>
              <a:t>D</a:t>
            </a:r>
            <a:r>
              <a:rPr lang="en-GB" sz="2000" b="1" dirty="0" smtClean="0"/>
              <a:t>ecipher</a:t>
            </a:r>
            <a:r>
              <a:rPr lang="en-GB" sz="2000" dirty="0" smtClean="0"/>
              <a:t> </a:t>
            </a:r>
            <a:r>
              <a:rPr lang="en-GB" sz="2000" dirty="0"/>
              <a:t>(decrypt) - recovering ciphertext </a:t>
            </a:r>
            <a:r>
              <a:rPr lang="en-GB" sz="2000" dirty="0" smtClean="0"/>
              <a:t>from plaintext.</a:t>
            </a:r>
          </a:p>
          <a:p>
            <a:pPr>
              <a:lnSpc>
                <a:spcPct val="200000"/>
              </a:lnSpc>
            </a:pPr>
            <a:r>
              <a:rPr lang="en-GB" sz="2000" b="1" dirty="0" smtClean="0"/>
              <a:t>Key</a:t>
            </a:r>
            <a:r>
              <a:rPr lang="en-GB" sz="2000" dirty="0" smtClean="0"/>
              <a:t> </a:t>
            </a:r>
            <a:r>
              <a:rPr lang="en-GB" sz="2000" dirty="0"/>
              <a:t>- </a:t>
            </a:r>
            <a:r>
              <a:rPr lang="en-GB" sz="2000" dirty="0" smtClean="0"/>
              <a:t>information </a:t>
            </a:r>
            <a:r>
              <a:rPr lang="en-GB" sz="2000" dirty="0"/>
              <a:t>used in cipher known only </a:t>
            </a:r>
            <a:r>
              <a:rPr lang="en-GB" sz="2000" dirty="0" smtClean="0"/>
              <a:t>to sender/receiver.</a:t>
            </a:r>
            <a:endParaRPr lang="en-GB" sz="2000" dirty="0"/>
          </a:p>
          <a:p>
            <a:pPr>
              <a:lnSpc>
                <a:spcPct val="200000"/>
              </a:lnSpc>
            </a:pPr>
            <a:r>
              <a:rPr lang="en-GB" sz="2000" b="1" dirty="0"/>
              <a:t>C</a:t>
            </a:r>
            <a:r>
              <a:rPr lang="en-GB" sz="2000" b="1" dirty="0" smtClean="0"/>
              <a:t>ryptography</a:t>
            </a:r>
            <a:r>
              <a:rPr lang="en-GB" sz="2000" dirty="0" smtClean="0"/>
              <a:t> </a:t>
            </a:r>
            <a:r>
              <a:rPr lang="en-GB" sz="2000" dirty="0"/>
              <a:t>- study of </a:t>
            </a:r>
            <a:r>
              <a:rPr lang="en-GB" sz="2000" dirty="0" smtClean="0"/>
              <a:t>encryption principles/methods.</a:t>
            </a:r>
            <a:endParaRPr lang="en-GB" sz="2000" dirty="0"/>
          </a:p>
          <a:p>
            <a:pPr>
              <a:lnSpc>
                <a:spcPct val="200000"/>
              </a:lnSpc>
            </a:pPr>
            <a:endParaRPr lang="en-GB" sz="2000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211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2317"/>
            <a:ext cx="5159188" cy="583065"/>
          </a:xfrm>
        </p:spPr>
        <p:txBody>
          <a:bodyPr>
            <a:noAutofit/>
          </a:bodyPr>
          <a:lstStyle/>
          <a:p>
            <a:r>
              <a:rPr lang="en-GB" sz="3600" dirty="0"/>
              <a:t>Alice’s Online Bank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50634"/>
            <a:ext cx="11089341" cy="445187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100" dirty="0" smtClean="0"/>
              <a:t>Alice </a:t>
            </a:r>
            <a:r>
              <a:rPr lang="en-GB" sz="2100" dirty="0"/>
              <a:t>opens “Alice’s Online Bank” (AOB)</a:t>
            </a:r>
          </a:p>
          <a:p>
            <a:pPr>
              <a:lnSpc>
                <a:spcPct val="200000"/>
              </a:lnSpc>
            </a:pPr>
            <a:r>
              <a:rPr lang="en-GB" sz="2100" dirty="0" smtClean="0"/>
              <a:t>What </a:t>
            </a:r>
            <a:r>
              <a:rPr lang="en-GB" sz="2100" dirty="0"/>
              <a:t>are Alice’s security concerns?</a:t>
            </a:r>
          </a:p>
          <a:p>
            <a:pPr>
              <a:lnSpc>
                <a:spcPct val="200000"/>
              </a:lnSpc>
            </a:pPr>
            <a:r>
              <a:rPr lang="en-GB" sz="2100" dirty="0" smtClean="0"/>
              <a:t>If </a:t>
            </a:r>
            <a:r>
              <a:rPr lang="en-GB" sz="2100" dirty="0"/>
              <a:t>Bob is a customer of AOB, what are </a:t>
            </a:r>
            <a:r>
              <a:rPr lang="en-GB" sz="2100" dirty="0" smtClean="0"/>
              <a:t>his security </a:t>
            </a:r>
            <a:r>
              <a:rPr lang="en-GB" sz="2100" dirty="0"/>
              <a:t>concerns?</a:t>
            </a:r>
          </a:p>
          <a:p>
            <a:pPr>
              <a:lnSpc>
                <a:spcPct val="200000"/>
              </a:lnSpc>
            </a:pPr>
            <a:r>
              <a:rPr lang="en-GB" sz="2100" dirty="0" smtClean="0"/>
              <a:t>How </a:t>
            </a:r>
            <a:r>
              <a:rPr lang="en-GB" sz="2100" dirty="0"/>
              <a:t>are Alice’s and Bob’s concerns similar</a:t>
            </a:r>
            <a:r>
              <a:rPr lang="en-GB" sz="2100" dirty="0" smtClean="0"/>
              <a:t>? How </a:t>
            </a:r>
            <a:r>
              <a:rPr lang="en-GB" sz="2100" dirty="0"/>
              <a:t>are they different?</a:t>
            </a:r>
          </a:p>
          <a:p>
            <a:pPr>
              <a:lnSpc>
                <a:spcPct val="200000"/>
              </a:lnSpc>
            </a:pPr>
            <a:r>
              <a:rPr lang="en-GB" sz="2100" dirty="0" smtClean="0"/>
              <a:t>How </a:t>
            </a:r>
            <a:r>
              <a:rPr lang="en-GB" sz="2100" dirty="0"/>
              <a:t>does Trudy view the situation?</a:t>
            </a:r>
          </a:p>
          <a:p>
            <a:pPr>
              <a:lnSpc>
                <a:spcPct val="200000"/>
              </a:lnSpc>
            </a:pPr>
            <a:endParaRPr lang="en-GB" sz="2000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721" y="1197770"/>
            <a:ext cx="1559333" cy="14731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924" y="1188676"/>
            <a:ext cx="1124170" cy="1491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2854" y="3104642"/>
            <a:ext cx="1950350" cy="263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4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2317"/>
            <a:ext cx="3895165" cy="583065"/>
          </a:xfrm>
        </p:spPr>
        <p:txBody>
          <a:bodyPr>
            <a:noAutofit/>
          </a:bodyPr>
          <a:lstStyle/>
          <a:p>
            <a:r>
              <a:rPr lang="en-GB" sz="3600" dirty="0"/>
              <a:t>Security Goals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2490" y="2829762"/>
            <a:ext cx="6113929" cy="139939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000" dirty="0"/>
              <a:t>There are three fundamental goals</a:t>
            </a:r>
          </a:p>
          <a:p>
            <a:pPr>
              <a:lnSpc>
                <a:spcPct val="200000"/>
              </a:lnSpc>
            </a:pPr>
            <a:r>
              <a:rPr lang="en-GB" sz="2000" dirty="0" smtClean="0"/>
              <a:t>Confidentiality, Integrity, and Availability </a:t>
            </a:r>
            <a:r>
              <a:rPr lang="en-GB" sz="2000" b="1" dirty="0" smtClean="0"/>
              <a:t>CIA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81862" y="1353849"/>
            <a:ext cx="4909932" cy="4623608"/>
            <a:chOff x="6419962" y="732692"/>
            <a:chExt cx="4909932" cy="4623608"/>
          </a:xfrm>
        </p:grpSpPr>
        <p:sp>
          <p:nvSpPr>
            <p:cNvPr id="4" name="Oval 3"/>
            <p:cNvSpPr/>
            <p:nvPr/>
          </p:nvSpPr>
          <p:spPr>
            <a:xfrm>
              <a:off x="7752229" y="732692"/>
              <a:ext cx="2448000" cy="2448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Confidentiality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8881894" y="2908300"/>
              <a:ext cx="2448000" cy="2448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Availability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419962" y="2793176"/>
              <a:ext cx="2448000" cy="2448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Integrity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51619" y="2654972"/>
              <a:ext cx="1081175" cy="147732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GB" b="1" dirty="0" smtClean="0"/>
            </a:p>
            <a:p>
              <a:pPr algn="ctr"/>
              <a:endParaRPr lang="en-GB" b="1" dirty="0" smtClean="0"/>
            </a:p>
            <a:p>
              <a:pPr algn="ctr"/>
              <a:r>
                <a:rPr lang="en-GB" b="1" dirty="0" smtClean="0"/>
                <a:t>Secure</a:t>
              </a:r>
            </a:p>
            <a:p>
              <a:pPr algn="ctr"/>
              <a:endParaRPr lang="en-GB" b="1" dirty="0" smtClean="0"/>
            </a:p>
            <a:p>
              <a:pPr algn="ctr"/>
              <a:endParaRPr lang="en-GB" dirty="0" smtClean="0"/>
            </a:p>
          </p:txBody>
        </p:sp>
      </p:grpSp>
      <p:sp>
        <p:nvSpPr>
          <p:cNvPr id="10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11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8849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2317"/>
            <a:ext cx="3895165" cy="583065"/>
          </a:xfrm>
        </p:spPr>
        <p:txBody>
          <a:bodyPr>
            <a:noAutofit/>
          </a:bodyPr>
          <a:lstStyle/>
          <a:p>
            <a:r>
              <a:rPr lang="en-GB" sz="3600" dirty="0"/>
              <a:t>Confidentiality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50634"/>
            <a:ext cx="11089341" cy="445187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000" dirty="0" smtClean="0"/>
              <a:t>AOB </a:t>
            </a:r>
            <a:r>
              <a:rPr lang="en-GB" sz="2000" dirty="0"/>
              <a:t>must prevent Trudy from learning </a:t>
            </a:r>
            <a:r>
              <a:rPr lang="en-GB" sz="2000" dirty="0" smtClean="0"/>
              <a:t>Bob’s account </a:t>
            </a:r>
            <a:r>
              <a:rPr lang="en-GB" sz="2000" dirty="0"/>
              <a:t>balance</a:t>
            </a:r>
          </a:p>
          <a:p>
            <a:pPr>
              <a:lnSpc>
                <a:spcPct val="200000"/>
              </a:lnSpc>
            </a:pPr>
            <a:r>
              <a:rPr lang="en-GB" sz="2000" b="1" dirty="0" smtClean="0"/>
              <a:t>Confidentiality</a:t>
            </a:r>
            <a:r>
              <a:rPr lang="en-GB" sz="2000" dirty="0"/>
              <a:t>: prevent unauthorized </a:t>
            </a:r>
            <a:r>
              <a:rPr lang="en-GB" sz="2000" dirty="0" smtClean="0"/>
              <a:t>reading of </a:t>
            </a:r>
            <a:r>
              <a:rPr lang="en-GB" sz="2000" dirty="0"/>
              <a:t>information</a:t>
            </a:r>
          </a:p>
          <a:p>
            <a:pPr>
              <a:lnSpc>
                <a:spcPct val="200000"/>
              </a:lnSpc>
            </a:pPr>
            <a:r>
              <a:rPr lang="en-GB" sz="2000" dirty="0" smtClean="0"/>
              <a:t>Cryptography </a:t>
            </a:r>
            <a:r>
              <a:rPr lang="en-GB" sz="2000" dirty="0"/>
              <a:t>used for confidentiality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6688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2317"/>
            <a:ext cx="3895165" cy="583065"/>
          </a:xfrm>
        </p:spPr>
        <p:txBody>
          <a:bodyPr>
            <a:noAutofit/>
          </a:bodyPr>
          <a:lstStyle/>
          <a:p>
            <a:r>
              <a:rPr lang="en-GB" sz="3600" dirty="0"/>
              <a:t>Integrity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50634"/>
            <a:ext cx="11089341" cy="445187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000" dirty="0" smtClean="0"/>
              <a:t>Trudy </a:t>
            </a:r>
            <a:r>
              <a:rPr lang="en-GB" sz="2000" dirty="0"/>
              <a:t>must not be able to change </a:t>
            </a:r>
            <a:r>
              <a:rPr lang="en-GB" sz="2000" dirty="0" smtClean="0"/>
              <a:t>Bob’s account </a:t>
            </a:r>
            <a:r>
              <a:rPr lang="en-GB" sz="2000" dirty="0"/>
              <a:t>balance</a:t>
            </a:r>
          </a:p>
          <a:p>
            <a:pPr>
              <a:lnSpc>
                <a:spcPct val="200000"/>
              </a:lnSpc>
            </a:pPr>
            <a:r>
              <a:rPr lang="en-GB" sz="2000" dirty="0" smtClean="0"/>
              <a:t>Bob </a:t>
            </a:r>
            <a:r>
              <a:rPr lang="en-GB" sz="2000" dirty="0"/>
              <a:t>must not be able to improperly change </a:t>
            </a:r>
            <a:r>
              <a:rPr lang="en-GB" sz="2000" dirty="0" smtClean="0"/>
              <a:t>his own </a:t>
            </a:r>
            <a:r>
              <a:rPr lang="en-GB" sz="2000" dirty="0"/>
              <a:t>account balance</a:t>
            </a:r>
          </a:p>
          <a:p>
            <a:pPr>
              <a:lnSpc>
                <a:spcPct val="200000"/>
              </a:lnSpc>
            </a:pPr>
            <a:r>
              <a:rPr lang="en-GB" sz="2000" dirty="0" smtClean="0"/>
              <a:t>Integrity</a:t>
            </a:r>
            <a:r>
              <a:rPr lang="en-GB" sz="2000" dirty="0"/>
              <a:t>: detect unauthorized writing </a:t>
            </a:r>
            <a:r>
              <a:rPr lang="en-GB" sz="2000" dirty="0" smtClean="0"/>
              <a:t>of information</a:t>
            </a:r>
            <a:endParaRPr lang="en-GB" sz="2000" dirty="0"/>
          </a:p>
          <a:p>
            <a:pPr>
              <a:lnSpc>
                <a:spcPct val="200000"/>
              </a:lnSpc>
            </a:pPr>
            <a:r>
              <a:rPr lang="en-GB" sz="2000" dirty="0" smtClean="0"/>
              <a:t>Cryptography </a:t>
            </a:r>
            <a:r>
              <a:rPr lang="en-GB" sz="2000" dirty="0"/>
              <a:t>used for integrity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407" y="1197770"/>
            <a:ext cx="1559333" cy="14731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610" y="1188676"/>
            <a:ext cx="1124170" cy="1491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3540" y="3104642"/>
            <a:ext cx="1950350" cy="263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6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3490</TotalTime>
  <Words>1191</Words>
  <Application>Microsoft Office PowerPoint</Application>
  <PresentationFormat>Widescreen</PresentationFormat>
  <Paragraphs>225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Century Gothic</vt:lpstr>
      <vt:lpstr>Monotype Corsiva</vt:lpstr>
      <vt:lpstr>Palatino Linotype</vt:lpstr>
      <vt:lpstr>Verdana</vt:lpstr>
      <vt:lpstr>Wingdings</vt:lpstr>
      <vt:lpstr>Wingdings 2</vt:lpstr>
      <vt:lpstr>Presentation on brainstorming</vt:lpstr>
      <vt:lpstr>PowerPoint Presentation</vt:lpstr>
      <vt:lpstr>Course Outline</vt:lpstr>
      <vt:lpstr>Introduction</vt:lpstr>
      <vt:lpstr>Definitions</vt:lpstr>
      <vt:lpstr>Basic Terminology</vt:lpstr>
      <vt:lpstr>Alice’s Online Bank</vt:lpstr>
      <vt:lpstr>Security Goals</vt:lpstr>
      <vt:lpstr>Confidentiality</vt:lpstr>
      <vt:lpstr>Integrity</vt:lpstr>
      <vt:lpstr>Availability</vt:lpstr>
      <vt:lpstr>Beyond CIA: Crypto</vt:lpstr>
      <vt:lpstr>Beyond CIA: Protocols</vt:lpstr>
      <vt:lpstr>Beyond CIA: Access Control</vt:lpstr>
      <vt:lpstr>Beyond CIA: Software</vt:lpstr>
      <vt:lpstr>The People Problem</vt:lpstr>
      <vt:lpstr>The People Problem</vt:lpstr>
      <vt:lpstr>The People Problem</vt:lpstr>
      <vt:lpstr>Cryptography</vt:lpstr>
      <vt:lpstr>Access Control</vt:lpstr>
      <vt:lpstr>Protocols</vt:lpstr>
      <vt:lpstr>Software</vt:lpstr>
      <vt:lpstr>Software</vt:lpstr>
      <vt:lpstr>Think Like Trudy</vt:lpstr>
      <vt:lpstr>Think Like Trudy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الاتصالات اللاسلكية المحمولة</dc:title>
  <dc:creator>Omar Abusaeeda</dc:creator>
  <cp:lastModifiedBy>Omar Abusaeeda</cp:lastModifiedBy>
  <cp:revision>85</cp:revision>
  <dcterms:created xsi:type="dcterms:W3CDTF">2021-03-29T19:17:22Z</dcterms:created>
  <dcterms:modified xsi:type="dcterms:W3CDTF">2022-07-04T00:03:08Z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