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2" r:id="rId2"/>
    <p:sldId id="273" r:id="rId3"/>
    <p:sldId id="321" r:id="rId4"/>
    <p:sldId id="314" r:id="rId5"/>
    <p:sldId id="292" r:id="rId6"/>
    <p:sldId id="316" r:id="rId7"/>
    <p:sldId id="293" r:id="rId8"/>
    <p:sldId id="294" r:id="rId9"/>
    <p:sldId id="295" r:id="rId10"/>
    <p:sldId id="296" r:id="rId11"/>
    <p:sldId id="297" r:id="rId12"/>
    <p:sldId id="322" r:id="rId13"/>
    <p:sldId id="318" r:id="rId14"/>
    <p:sldId id="299" r:id="rId15"/>
    <p:sldId id="300" r:id="rId16"/>
    <p:sldId id="301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busaeeda" initials="OA" lastIdx="1" clrIdx="0">
    <p:extLst>
      <p:ext uri="{19B8F6BF-5375-455C-9EA6-DF929625EA0E}">
        <p15:presenceInfo xmlns:p15="http://schemas.microsoft.com/office/powerpoint/2012/main" userId="5b10e66905bc72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481" autoAdjust="0"/>
  </p:normalViewPr>
  <p:slideViewPr>
    <p:cSldViewPr snapToGrid="0">
      <p:cViewPr varScale="1">
        <p:scale>
          <a:sx n="53" d="100"/>
          <a:sy n="53" d="100"/>
        </p:scale>
        <p:origin x="1338" y="7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6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5rapg1XsI" TargetMode="External"/><Relationship Id="rId2" Type="http://schemas.openxmlformats.org/officeDocument/2006/relationships/hyperlink" Target="https://www.youtube.com/watch?v=JtbKh_12ct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c4BzVggNY8" TargetMode="External"/><Relationship Id="rId5" Type="http://schemas.openxmlformats.org/officeDocument/2006/relationships/hyperlink" Target="https://www.youtube.com/watch?v=JK3ur6W4rvw" TargetMode="External"/><Relationship Id="rId4" Type="http://schemas.openxmlformats.org/officeDocument/2006/relationships/hyperlink" Target="https://www.youtube.com/watch?v=6iYqHn3q8s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8039" y="1614283"/>
            <a:ext cx="98235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Encryption Algorithms &amp; Protocols </a:t>
            </a:r>
            <a:endParaRPr lang="en-US" altLang="en-US" sz="4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63149" y="4488643"/>
            <a:ext cx="631775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E-mail: abossada1@gmail.com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0527" y="3182867"/>
            <a:ext cx="4877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More Classical Ciphers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5086" y="777837"/>
            <a:ext cx="9419771" cy="583065"/>
          </a:xfrm>
        </p:spPr>
        <p:txBody>
          <a:bodyPr>
            <a:noAutofit/>
          </a:bodyPr>
          <a:lstStyle/>
          <a:p>
            <a:r>
              <a:rPr lang="en-GB" sz="3600" dirty="0" err="1" smtClean="0"/>
              <a:t>Autokey</a:t>
            </a:r>
            <a:r>
              <a:rPr lang="en-GB" sz="3600" dirty="0" smtClean="0"/>
              <a:t> </a:t>
            </a:r>
            <a:r>
              <a:rPr lang="en-GB" sz="3600" dirty="0"/>
              <a:t>system in </a:t>
            </a:r>
            <a:r>
              <a:rPr lang="en-GB" sz="3600" dirty="0" err="1"/>
              <a:t>Vigenère</a:t>
            </a:r>
            <a:r>
              <a:rPr lang="en-GB" sz="3600" dirty="0"/>
              <a:t> </a:t>
            </a:r>
            <a:r>
              <a:rPr lang="en-GB" sz="3600" dirty="0" smtClean="0"/>
              <a:t>Cipher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5086" y="1360902"/>
            <a:ext cx="11466285" cy="4887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 smtClean="0"/>
              <a:t>For better security, repeating the keyword is not recommended. 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Instead of repeating the keyword, we combine the keyword with the plaintext.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Based on </a:t>
            </a:r>
            <a:r>
              <a:rPr lang="en-GB" sz="2100" dirty="0" err="1" smtClean="0"/>
              <a:t>autokey</a:t>
            </a:r>
            <a:r>
              <a:rPr lang="en-GB" sz="2100" dirty="0" smtClean="0"/>
              <a:t> system, </a:t>
            </a:r>
            <a:r>
              <a:rPr lang="en-GB" sz="2100" dirty="0"/>
              <a:t>keyword </a:t>
            </a:r>
            <a:r>
              <a:rPr lang="en-GB" sz="2100" dirty="0" smtClean="0"/>
              <a:t>for the previous example (</a:t>
            </a:r>
            <a:r>
              <a:rPr lang="en-GB" sz="2000" dirty="0"/>
              <a:t>deceptive</a:t>
            </a:r>
            <a:r>
              <a:rPr lang="en-GB" sz="2100" dirty="0" smtClean="0"/>
              <a:t>) can be formed as: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100" dirty="0" smtClean="0"/>
          </a:p>
          <a:p>
            <a:r>
              <a:rPr lang="en-GB" sz="2400" dirty="0" smtClean="0"/>
              <a:t>Key</a:t>
            </a:r>
            <a:r>
              <a:rPr lang="en-GB" sz="2400" dirty="0"/>
              <a:t>: </a:t>
            </a:r>
            <a:r>
              <a:rPr lang="en-GB" sz="2400" dirty="0" err="1" smtClean="0">
                <a:solidFill>
                  <a:srgbClr val="FF0000"/>
                </a:solidFill>
              </a:rPr>
              <a:t>deceptive</a:t>
            </a:r>
            <a:r>
              <a:rPr lang="en-GB" sz="2400" dirty="0" err="1" smtClean="0">
                <a:solidFill>
                  <a:srgbClr val="00B0F0"/>
                </a:solidFill>
              </a:rPr>
              <a:t>wearediscoveredsav</a:t>
            </a:r>
            <a:endParaRPr lang="en-GB" sz="2400" dirty="0">
              <a:solidFill>
                <a:srgbClr val="00B0F0"/>
              </a:solidFill>
            </a:endParaRPr>
          </a:p>
          <a:p>
            <a:r>
              <a:rPr lang="en-GB" sz="2400" dirty="0"/>
              <a:t>P</a:t>
            </a:r>
            <a:r>
              <a:rPr lang="en-GB" sz="2400" dirty="0" smtClean="0"/>
              <a:t>laintext</a:t>
            </a:r>
            <a:r>
              <a:rPr lang="en-GB" sz="2400" dirty="0"/>
              <a:t>: </a:t>
            </a:r>
            <a:r>
              <a:rPr lang="en-GB" sz="2400" dirty="0" err="1" smtClean="0"/>
              <a:t>wearediscoveredsaveyourself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Then Ciphertext is written as:</a:t>
            </a:r>
            <a:endParaRPr lang="en-GB" sz="2400" dirty="0"/>
          </a:p>
          <a:p>
            <a:r>
              <a:rPr lang="en-GB" sz="2400" dirty="0" err="1" smtClean="0">
                <a:solidFill>
                  <a:srgbClr val="00B050"/>
                </a:solidFill>
              </a:rPr>
              <a:t>Ciphertext:ZICVTWQNGKZEIIGASXSTSLVVWLA</a:t>
            </a:r>
            <a:endParaRPr lang="en-GB" sz="2100" dirty="0" smtClean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688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71258"/>
            <a:ext cx="11205028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More videos about classical encryption technique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73829" y="2172985"/>
            <a:ext cx="6676571" cy="2994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>
                <a:hlinkClick r:id="rId2"/>
              </a:rPr>
              <a:t>https://www.youtube.com/watch?v=JtbKh_12ctg</a:t>
            </a:r>
            <a:endParaRPr lang="en-GB" sz="2100" dirty="0"/>
          </a:p>
          <a:p>
            <a:pPr>
              <a:lnSpc>
                <a:spcPct val="150000"/>
              </a:lnSpc>
            </a:pPr>
            <a:r>
              <a:rPr lang="en-GB" sz="2100" dirty="0" smtClean="0">
                <a:hlinkClick r:id="rId3"/>
              </a:rPr>
              <a:t>https</a:t>
            </a:r>
            <a:r>
              <a:rPr lang="en-GB" sz="2100" dirty="0">
                <a:hlinkClick r:id="rId3"/>
              </a:rPr>
              <a:t>://www.youtube.com/watch?v=na5rapg1XsI</a:t>
            </a:r>
            <a:endParaRPr lang="en-GB" sz="2100" dirty="0"/>
          </a:p>
          <a:p>
            <a:pPr>
              <a:lnSpc>
                <a:spcPct val="150000"/>
              </a:lnSpc>
            </a:pP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www.youtube.com/watch?v=6iYqHn3q8sY</a:t>
            </a:r>
            <a:endParaRPr lang="en-GB" sz="2000" dirty="0" smtClean="0"/>
          </a:p>
          <a:p>
            <a:pPr>
              <a:lnSpc>
                <a:spcPct val="150000"/>
              </a:lnSpc>
            </a:pP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www.youtube.com/watch?v=JK3ur6W4rvw</a:t>
            </a:r>
            <a:endParaRPr lang="en-GB" sz="2000" dirty="0" smtClean="0"/>
          </a:p>
          <a:p>
            <a:pPr>
              <a:lnSpc>
                <a:spcPct val="150000"/>
              </a:lnSpc>
            </a:pPr>
            <a:r>
              <a:rPr lang="en-GB" sz="2000" dirty="0">
                <a:hlinkClick r:id="rId6"/>
              </a:rPr>
              <a:t>https://</a:t>
            </a:r>
            <a:r>
              <a:rPr lang="en-GB" sz="2000" dirty="0" smtClean="0">
                <a:hlinkClick r:id="rId6"/>
              </a:rPr>
              <a:t>www.youtube.com/watch?v=Ic4BzVggNY8</a:t>
            </a:r>
            <a:endParaRPr lang="en-GB" sz="2000" dirty="0" smtClean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94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4876800" cy="5830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Codebook </a:t>
            </a:r>
            <a:r>
              <a:rPr lang="en-GB" sz="3600" dirty="0" smtClean="0"/>
              <a:t>Cipher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45382"/>
            <a:ext cx="10838688" cy="3655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100" dirty="0"/>
              <a:t>A classic codebook cipher is, literally, a dictionary-like book containing (plaintext)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words and their corresponding (ciphertext) </a:t>
            </a:r>
            <a:r>
              <a:rPr lang="en-GB" sz="2100" dirty="0" err="1"/>
              <a:t>codewords</a:t>
            </a:r>
            <a:r>
              <a:rPr lang="en-GB" sz="2100" dirty="0"/>
              <a:t>. To encrypt </a:t>
            </a:r>
            <a:r>
              <a:rPr lang="en-GB" sz="2100" dirty="0" smtClean="0"/>
              <a:t>a given </a:t>
            </a:r>
            <a:r>
              <a:rPr lang="en-GB" sz="2100" dirty="0"/>
              <a:t>word, the cipher clerk would simply look up the word in the </a:t>
            </a:r>
            <a:r>
              <a:rPr lang="en-GB" sz="2100" dirty="0" smtClean="0"/>
              <a:t>codebook and </a:t>
            </a:r>
            <a:r>
              <a:rPr lang="en-GB" sz="2100" dirty="0"/>
              <a:t>replace it with the corresponding </a:t>
            </a:r>
            <a:r>
              <a:rPr lang="en-GB" sz="2100" dirty="0" err="1"/>
              <a:t>codeword</a:t>
            </a:r>
            <a:r>
              <a:rPr lang="en-GB" sz="2100" dirty="0"/>
              <a:t>. </a:t>
            </a:r>
            <a:endParaRPr lang="en-GB" sz="2100" dirty="0" smtClean="0"/>
          </a:p>
          <a:p>
            <a:pPr>
              <a:lnSpc>
                <a:spcPct val="150000"/>
              </a:lnSpc>
            </a:pPr>
            <a:r>
              <a:rPr lang="en-GB" sz="2100" dirty="0" smtClean="0"/>
              <a:t>Decryption</a:t>
            </a:r>
            <a:r>
              <a:rPr lang="en-GB" sz="2100" dirty="0"/>
              <a:t>, using the </a:t>
            </a:r>
            <a:r>
              <a:rPr lang="en-GB" sz="2100" dirty="0" smtClean="0"/>
              <a:t>inverse codebook.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The following table contains </a:t>
            </a:r>
            <a:r>
              <a:rPr lang="en-GB" sz="2100" dirty="0"/>
              <a:t>an excerpt from a famous codebook used by </a:t>
            </a:r>
            <a:r>
              <a:rPr lang="en-GB" sz="2100" b="1" dirty="0"/>
              <a:t>Germany</a:t>
            </a:r>
            <a:r>
              <a:rPr lang="en-GB" sz="2100" dirty="0"/>
              <a:t> during </a:t>
            </a:r>
            <a:r>
              <a:rPr lang="en-GB" sz="2100" b="1" dirty="0"/>
              <a:t>World</a:t>
            </a:r>
            <a:r>
              <a:rPr lang="en-GB" sz="2100" dirty="0"/>
              <a:t> </a:t>
            </a:r>
            <a:r>
              <a:rPr lang="en-GB" sz="2100" b="1" dirty="0"/>
              <a:t>War</a:t>
            </a:r>
            <a:r>
              <a:rPr lang="en-GB" sz="2100" dirty="0"/>
              <a:t> </a:t>
            </a:r>
            <a:r>
              <a:rPr lang="en-GB" sz="2100" b="1" dirty="0"/>
              <a:t>I</a:t>
            </a:r>
            <a:r>
              <a:rPr lang="en-GB" sz="2100" dirty="0"/>
              <a:t>.</a:t>
            </a:r>
          </a:p>
          <a:p>
            <a:pPr>
              <a:lnSpc>
                <a:spcPct val="150000"/>
              </a:lnSpc>
            </a:pPr>
            <a:endParaRPr lang="en-GB" sz="2100" dirty="0" smtClean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 fontScale="92500"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>
              <a:lnSpc>
                <a:spcPct val="150000"/>
              </a:lnSpc>
            </a:pPr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 fontScale="92500"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46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contrast="40000"/>
          </a:blip>
          <a:stretch>
            <a:fillRect/>
          </a:stretch>
        </p:blipFill>
        <p:spPr>
          <a:xfrm>
            <a:off x="6990756" y="1680509"/>
            <a:ext cx="4164923" cy="4007059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46610"/>
              </p:ext>
            </p:extLst>
          </p:nvPr>
        </p:nvGraphicFramePr>
        <p:xfrm>
          <a:off x="384047" y="1680509"/>
          <a:ext cx="6337132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168566"/>
                <a:gridCol w="31685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Zimmerman Telegram encrypted via Codebook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Plaintext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Ciphertext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Februar</a:t>
                      </a:r>
                      <a:r>
                        <a:rPr lang="en-GB" sz="180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13605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fest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13732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finanzielle</a:t>
                      </a:r>
                      <a:r>
                        <a:rPr lang="en-GB" sz="180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13850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folgender</a:t>
                      </a:r>
                      <a:r>
                        <a:rPr lang="en-GB" sz="180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13918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Frieden</a:t>
                      </a:r>
                      <a:r>
                        <a:rPr lang="en-GB" sz="180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17142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Friedenschluss</a:t>
                      </a:r>
                      <a:r>
                        <a:rPr lang="en-GB" sz="180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17149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004167" y="5687568"/>
            <a:ext cx="252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/>
              <a:t>Zimmerman </a:t>
            </a:r>
            <a:r>
              <a:rPr lang="en-GB" b="1" dirty="0" smtClean="0"/>
              <a:t>Telegram</a:t>
            </a:r>
            <a:endParaRPr lang="en-GB" b="1" dirty="0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4876800" cy="5830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Codebook </a:t>
            </a:r>
            <a:r>
              <a:rPr lang="en-GB" sz="3600" dirty="0" smtClean="0"/>
              <a:t>Cipher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58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48327"/>
            <a:ext cx="4876800" cy="583065"/>
          </a:xfrm>
        </p:spPr>
        <p:txBody>
          <a:bodyPr>
            <a:noAutofit/>
          </a:bodyPr>
          <a:lstStyle/>
          <a:p>
            <a:r>
              <a:rPr lang="en-GB" sz="3600" dirty="0"/>
              <a:t>Codebook </a:t>
            </a:r>
            <a:r>
              <a:rPr lang="en-GB" sz="3600" dirty="0" smtClean="0"/>
              <a:t>Cipher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60420"/>
            <a:ext cx="11582400" cy="46477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100" dirty="0" smtClean="0"/>
              <a:t>For </a:t>
            </a:r>
            <a:r>
              <a:rPr lang="en-GB" sz="2100" dirty="0"/>
              <a:t>example, to use the codebook in </a:t>
            </a:r>
            <a:r>
              <a:rPr lang="en-GB" sz="2100" dirty="0" smtClean="0"/>
              <a:t>previous table to </a:t>
            </a:r>
            <a:r>
              <a:rPr lang="en-GB" sz="2100" dirty="0"/>
              <a:t>encrypt the </a:t>
            </a:r>
            <a:r>
              <a:rPr lang="en-GB" sz="2100" dirty="0" smtClean="0"/>
              <a:t>German word </a:t>
            </a:r>
            <a:r>
              <a:rPr lang="en-GB" sz="2100" b="1" dirty="0" err="1"/>
              <a:t>Februar</a:t>
            </a:r>
            <a:r>
              <a:rPr lang="en-GB" sz="2100" dirty="0"/>
              <a:t>, the entire word would be replaced with the 5-digit </a:t>
            </a:r>
            <a:r>
              <a:rPr lang="en-GB" sz="2100" dirty="0" err="1" smtClean="0"/>
              <a:t>codeword</a:t>
            </a:r>
            <a:r>
              <a:rPr lang="en-GB" sz="2100" dirty="0" smtClean="0"/>
              <a:t> </a:t>
            </a:r>
            <a:r>
              <a:rPr lang="en-GB" sz="2100" b="1" dirty="0" smtClean="0"/>
              <a:t>13605</a:t>
            </a:r>
            <a:r>
              <a:rPr lang="en-GB" sz="2100" dirty="0"/>
              <a:t>. This codebook was used for encryption, while the corresponding </a:t>
            </a:r>
            <a:r>
              <a:rPr lang="en-GB" sz="2100" dirty="0" smtClean="0"/>
              <a:t>inverse codebook</a:t>
            </a:r>
            <a:r>
              <a:rPr lang="en-GB" sz="2100" dirty="0"/>
              <a:t>, arranged with the 5-digit </a:t>
            </a:r>
            <a:r>
              <a:rPr lang="en-GB" sz="2100" dirty="0" err="1"/>
              <a:t>codewords</a:t>
            </a:r>
            <a:r>
              <a:rPr lang="en-GB" sz="2100" dirty="0"/>
              <a:t> in numerical order, </a:t>
            </a:r>
            <a:r>
              <a:rPr lang="en-GB" sz="2100" dirty="0" smtClean="0"/>
              <a:t>was used </a:t>
            </a:r>
            <a:r>
              <a:rPr lang="en-GB" sz="2100" dirty="0"/>
              <a:t>for decryption. A codebook is a form of a substitution cipher, but </a:t>
            </a:r>
            <a:r>
              <a:rPr lang="en-GB" sz="2100" dirty="0" smtClean="0"/>
              <a:t>the substitutions </a:t>
            </a:r>
            <a:r>
              <a:rPr lang="en-GB" sz="2100" dirty="0"/>
              <a:t>are far from simple, since substitutions are for entire words, </a:t>
            </a:r>
            <a:r>
              <a:rPr lang="en-GB" sz="2100" dirty="0" smtClean="0"/>
              <a:t>or in </a:t>
            </a:r>
            <a:r>
              <a:rPr lang="en-GB" sz="2100" dirty="0"/>
              <a:t>some cases, entire phrases</a:t>
            </a:r>
            <a:r>
              <a:rPr lang="en-GB" sz="21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100" dirty="0"/>
              <a:t>The codebook illustrated in previous </a:t>
            </a:r>
            <a:r>
              <a:rPr lang="en-GB" sz="2100" dirty="0" smtClean="0"/>
              <a:t> table was </a:t>
            </a:r>
            <a:r>
              <a:rPr lang="en-GB" sz="2100" dirty="0"/>
              <a:t>used to encrypt the </a:t>
            </a:r>
            <a:r>
              <a:rPr lang="en-GB" sz="2100" dirty="0" smtClean="0"/>
              <a:t>famous Zimmermann </a:t>
            </a:r>
            <a:r>
              <a:rPr lang="en-GB" sz="2100" dirty="0"/>
              <a:t>telegram. At the height of </a:t>
            </a:r>
            <a:r>
              <a:rPr lang="en-GB" sz="2100" b="1" dirty="0"/>
              <a:t>World War I in 1917</a:t>
            </a:r>
            <a:r>
              <a:rPr lang="en-GB" sz="2100" dirty="0"/>
              <a:t>, the </a:t>
            </a:r>
            <a:r>
              <a:rPr lang="en-GB" sz="2100" b="1" dirty="0" smtClean="0"/>
              <a:t>German Foreign </a:t>
            </a:r>
            <a:r>
              <a:rPr lang="en-GB" sz="2100" b="1" dirty="0"/>
              <a:t>Minister</a:t>
            </a:r>
            <a:r>
              <a:rPr lang="en-GB" sz="2100" dirty="0"/>
              <a:t>, </a:t>
            </a:r>
            <a:r>
              <a:rPr lang="en-GB" sz="2100" b="1" dirty="0"/>
              <a:t>Arthur Zimmermann</a:t>
            </a:r>
            <a:r>
              <a:rPr lang="en-GB" sz="2100" dirty="0"/>
              <a:t>, sent an encrypted telegram to </a:t>
            </a:r>
            <a:r>
              <a:rPr lang="en-GB" sz="2100" dirty="0" smtClean="0"/>
              <a:t>the </a:t>
            </a:r>
            <a:r>
              <a:rPr lang="en-GB" sz="2100" b="1" dirty="0" smtClean="0"/>
              <a:t>German </a:t>
            </a:r>
            <a:r>
              <a:rPr lang="en-GB" sz="2100" b="1" dirty="0"/>
              <a:t>ambassador in Mexico City</a:t>
            </a:r>
            <a:r>
              <a:rPr lang="en-GB" sz="2100" dirty="0"/>
              <a:t>. 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444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9872" y="1437402"/>
            <a:ext cx="11442192" cy="47256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100" dirty="0" smtClean="0"/>
              <a:t>The </a:t>
            </a:r>
            <a:r>
              <a:rPr lang="en-GB" sz="2100" dirty="0"/>
              <a:t>ciphertext message, which </a:t>
            </a:r>
            <a:r>
              <a:rPr lang="en-GB" sz="2100" dirty="0" smtClean="0"/>
              <a:t>appears in previous picture, </a:t>
            </a:r>
            <a:r>
              <a:rPr lang="en-GB" sz="2100" dirty="0"/>
              <a:t>was intercepted by the </a:t>
            </a:r>
            <a:r>
              <a:rPr lang="en-GB" sz="2100" b="1" dirty="0"/>
              <a:t>British</a:t>
            </a:r>
            <a:r>
              <a:rPr lang="en-GB" sz="2100" dirty="0"/>
              <a:t>. At the time, the </a:t>
            </a:r>
            <a:r>
              <a:rPr lang="en-GB" sz="2100" b="1" dirty="0" smtClean="0"/>
              <a:t>British</a:t>
            </a:r>
            <a:r>
              <a:rPr lang="en-GB" sz="2100" dirty="0" smtClean="0"/>
              <a:t> and </a:t>
            </a:r>
            <a:r>
              <a:rPr lang="en-GB" sz="2100" b="1" dirty="0"/>
              <a:t>French</a:t>
            </a:r>
            <a:r>
              <a:rPr lang="en-GB" sz="2100" dirty="0"/>
              <a:t> were at war with </a:t>
            </a:r>
            <a:r>
              <a:rPr lang="en-GB" sz="2100" b="1" dirty="0"/>
              <a:t>Germany</a:t>
            </a:r>
            <a:r>
              <a:rPr lang="en-GB" sz="2100" dirty="0"/>
              <a:t>, but the </a:t>
            </a:r>
            <a:r>
              <a:rPr lang="en-GB" sz="2100" b="1" dirty="0"/>
              <a:t>U.S. was </a:t>
            </a:r>
            <a:r>
              <a:rPr lang="en-GB" sz="2100" b="1" dirty="0" smtClean="0"/>
              <a:t>neutral</a:t>
            </a:r>
            <a:r>
              <a:rPr lang="en-GB" sz="2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The </a:t>
            </a:r>
            <a:r>
              <a:rPr lang="en-GB" sz="2100" b="1" dirty="0"/>
              <a:t>Russians</a:t>
            </a:r>
            <a:r>
              <a:rPr lang="en-GB" sz="2100" dirty="0"/>
              <a:t> had recovered a damaged version of the </a:t>
            </a:r>
            <a:r>
              <a:rPr lang="en-GB" sz="2100" b="1" dirty="0"/>
              <a:t>German</a:t>
            </a:r>
            <a:r>
              <a:rPr lang="en-GB" sz="2100" dirty="0"/>
              <a:t> codebook</a:t>
            </a:r>
            <a:r>
              <a:rPr lang="en-GB" sz="2100" dirty="0" smtClean="0"/>
              <a:t>,</a:t>
            </a:r>
            <a:r>
              <a:rPr lang="en-GB" sz="2100" dirty="0"/>
              <a:t> </a:t>
            </a:r>
            <a:r>
              <a:rPr lang="en-GB" sz="2100" dirty="0" smtClean="0"/>
              <a:t>and </a:t>
            </a:r>
            <a:r>
              <a:rPr lang="en-GB" sz="2100" dirty="0"/>
              <a:t>the partial codebook had been passed on to the </a:t>
            </a:r>
            <a:r>
              <a:rPr lang="en-GB" sz="2100" b="1" dirty="0"/>
              <a:t>British</a:t>
            </a:r>
            <a:r>
              <a:rPr lang="en-GB" sz="2100" dirty="0"/>
              <a:t>. </a:t>
            </a:r>
            <a:r>
              <a:rPr lang="en-GB" sz="2100" dirty="0" smtClean="0"/>
              <a:t>Through A carful  </a:t>
            </a:r>
            <a:r>
              <a:rPr lang="en-GB" sz="2100" dirty="0"/>
              <a:t>analyses, the British were able to fill in the gaps in the </a:t>
            </a:r>
            <a:r>
              <a:rPr lang="en-GB" sz="2100" dirty="0" smtClean="0"/>
              <a:t>codebook so </a:t>
            </a:r>
            <a:r>
              <a:rPr lang="en-GB" sz="2100" dirty="0"/>
              <a:t>that by the time they obtained the </a:t>
            </a:r>
            <a:r>
              <a:rPr lang="en-GB" sz="2100" b="1" dirty="0"/>
              <a:t>Zimmermann telegram</a:t>
            </a:r>
            <a:r>
              <a:rPr lang="en-GB" sz="2100" dirty="0"/>
              <a:t>, they </a:t>
            </a:r>
            <a:r>
              <a:rPr lang="en-GB" sz="2100" dirty="0" smtClean="0"/>
              <a:t>could decrypt it. 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The </a:t>
            </a:r>
            <a:r>
              <a:rPr lang="en-GB" sz="2100" dirty="0"/>
              <a:t>telegram stated that the German government was </a:t>
            </a:r>
            <a:r>
              <a:rPr lang="en-GB" sz="2100" dirty="0" smtClean="0"/>
              <a:t>planning to </a:t>
            </a:r>
            <a:r>
              <a:rPr lang="en-GB" sz="2100" dirty="0"/>
              <a:t>begin unrestricted submarine warfare and had concluded that </a:t>
            </a:r>
            <a:r>
              <a:rPr lang="en-GB" sz="2100" dirty="0" smtClean="0"/>
              <a:t>this would </a:t>
            </a:r>
            <a:r>
              <a:rPr lang="en-GB" sz="2100" dirty="0"/>
              <a:t>likely lead to war with the </a:t>
            </a:r>
            <a:r>
              <a:rPr lang="en-GB" sz="2100" b="1" dirty="0"/>
              <a:t>United States</a:t>
            </a:r>
            <a:r>
              <a:rPr lang="en-GB" sz="2100" dirty="0"/>
              <a:t>. </a:t>
            </a:r>
            <a:endParaRPr lang="en-GB" sz="2100" b="1" dirty="0"/>
          </a:p>
          <a:p>
            <a:pPr algn="just">
              <a:lnSpc>
                <a:spcPct val="150000"/>
              </a:lnSpc>
            </a:pPr>
            <a:endParaRPr lang="en-GB" sz="21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09600" y="848327"/>
            <a:ext cx="4876800" cy="583065"/>
          </a:xfrm>
        </p:spPr>
        <p:txBody>
          <a:bodyPr>
            <a:noAutofit/>
          </a:bodyPr>
          <a:lstStyle/>
          <a:p>
            <a:r>
              <a:rPr lang="en-GB" sz="3600" dirty="0"/>
              <a:t>Codebook </a:t>
            </a:r>
            <a:r>
              <a:rPr lang="en-GB" sz="3600" dirty="0" smtClean="0"/>
              <a:t>Cipher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77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296" y="1478279"/>
            <a:ext cx="11295888" cy="47905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As </a:t>
            </a:r>
            <a:r>
              <a:rPr lang="en-GB" dirty="0"/>
              <a:t>a result, </a:t>
            </a:r>
            <a:r>
              <a:rPr lang="en-GB" b="1" dirty="0" smtClean="0"/>
              <a:t>Zimmermann</a:t>
            </a:r>
            <a:r>
              <a:rPr lang="en-GB" dirty="0" smtClean="0"/>
              <a:t> told </a:t>
            </a:r>
            <a:r>
              <a:rPr lang="en-GB" dirty="0"/>
              <a:t>his ambassador that </a:t>
            </a:r>
            <a:r>
              <a:rPr lang="en-GB" b="1" dirty="0"/>
              <a:t>Germany </a:t>
            </a:r>
            <a:r>
              <a:rPr lang="en-GB" dirty="0"/>
              <a:t>should try to </a:t>
            </a:r>
            <a:r>
              <a:rPr lang="en-GB" dirty="0" smtClean="0"/>
              <a:t>employ </a:t>
            </a:r>
            <a:r>
              <a:rPr lang="en-GB" b="1" dirty="0"/>
              <a:t>Mexico</a:t>
            </a:r>
            <a:r>
              <a:rPr lang="en-GB" dirty="0"/>
              <a:t> as an </a:t>
            </a:r>
            <a:r>
              <a:rPr lang="en-GB" dirty="0" smtClean="0"/>
              <a:t>partner to fight </a:t>
            </a:r>
            <a:r>
              <a:rPr lang="en-GB" dirty="0"/>
              <a:t>against the </a:t>
            </a:r>
            <a:r>
              <a:rPr lang="en-GB" b="1" dirty="0"/>
              <a:t>United States</a:t>
            </a:r>
            <a:r>
              <a:rPr lang="en-GB" dirty="0"/>
              <a:t>. The </a:t>
            </a:r>
            <a:r>
              <a:rPr lang="en-GB" dirty="0" smtClean="0"/>
              <a:t>encouragement </a:t>
            </a:r>
            <a:r>
              <a:rPr lang="en-GB" dirty="0"/>
              <a:t>for </a:t>
            </a:r>
            <a:r>
              <a:rPr lang="en-GB" b="1" dirty="0"/>
              <a:t>Mexico</a:t>
            </a:r>
            <a:r>
              <a:rPr lang="en-GB" dirty="0"/>
              <a:t> was that it </a:t>
            </a:r>
            <a:r>
              <a:rPr lang="en-GB" dirty="0" smtClean="0"/>
              <a:t>would "</a:t>
            </a:r>
            <a:r>
              <a:rPr lang="en-GB" dirty="0"/>
              <a:t>reconquer the lost territory in </a:t>
            </a:r>
            <a:r>
              <a:rPr lang="en-GB" b="1" dirty="0"/>
              <a:t>Texas</a:t>
            </a:r>
            <a:r>
              <a:rPr lang="en-GB" dirty="0"/>
              <a:t>,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b="1" dirty="0"/>
              <a:t>Mexico</a:t>
            </a:r>
            <a:r>
              <a:rPr lang="en-GB" dirty="0"/>
              <a:t> and </a:t>
            </a:r>
            <a:r>
              <a:rPr lang="en-GB" b="1" dirty="0"/>
              <a:t>Arizona</a:t>
            </a:r>
            <a:r>
              <a:rPr lang="en-GB" dirty="0"/>
              <a:t>."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When the </a:t>
            </a:r>
            <a:r>
              <a:rPr lang="en-GB" b="1" dirty="0" smtClean="0"/>
              <a:t>Zimmermann</a:t>
            </a:r>
            <a:r>
              <a:rPr lang="en-GB" dirty="0" smtClean="0"/>
              <a:t> </a:t>
            </a:r>
            <a:r>
              <a:rPr lang="en-GB" b="1" dirty="0"/>
              <a:t>telegram</a:t>
            </a:r>
            <a:r>
              <a:rPr lang="en-GB" dirty="0"/>
              <a:t> was released in the </a:t>
            </a:r>
            <a:r>
              <a:rPr lang="en-GB" b="1" dirty="0"/>
              <a:t>U.S</a:t>
            </a:r>
            <a:r>
              <a:rPr lang="en-GB" dirty="0"/>
              <a:t>., public opinion turned </a:t>
            </a:r>
            <a:r>
              <a:rPr lang="en-GB" dirty="0" smtClean="0"/>
              <a:t>against </a:t>
            </a:r>
            <a:r>
              <a:rPr lang="en-GB" b="1" dirty="0" smtClean="0"/>
              <a:t>Germany</a:t>
            </a:r>
            <a:r>
              <a:rPr lang="en-GB" dirty="0" smtClean="0"/>
              <a:t> </a:t>
            </a:r>
            <a:r>
              <a:rPr lang="en-GB" dirty="0"/>
              <a:t>and, after the sinking of the Lusitania, the </a:t>
            </a:r>
            <a:r>
              <a:rPr lang="en-GB" b="1" dirty="0"/>
              <a:t>U.S. declared war</a:t>
            </a:r>
            <a:r>
              <a:rPr lang="en-GB" dirty="0"/>
              <a:t>.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609600" y="848327"/>
            <a:ext cx="4876800" cy="583065"/>
          </a:xfrm>
        </p:spPr>
        <p:txBody>
          <a:bodyPr>
            <a:noAutofit/>
          </a:bodyPr>
          <a:lstStyle/>
          <a:p>
            <a:r>
              <a:rPr lang="en-GB" sz="3600" dirty="0"/>
              <a:t>Codebook </a:t>
            </a:r>
            <a:r>
              <a:rPr lang="en-GB" sz="3600" dirty="0" smtClean="0"/>
              <a:t>Cipher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21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70126" y="1214892"/>
            <a:ext cx="9024608" cy="91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None/>
            </a:pPr>
            <a:r>
              <a:rPr lang="en-GB" altLang="en-US" sz="6600" b="1" dirty="0" smtClean="0">
                <a:solidFill>
                  <a:srgbClr val="000099"/>
                </a:solidFill>
                <a:latin typeface="Verdana" panose="020B0604030504040204" pitchFamily="34" charset="0"/>
              </a:rPr>
              <a:t>… Thank you … </a:t>
            </a:r>
            <a:endParaRPr lang="en-GB" altLang="en-US" sz="9600" b="1" dirty="0" smtClean="0">
              <a:latin typeface="Monotype Corsiva" panose="03010101010201010101" pitchFamily="66" charset="0"/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5400" b="1" dirty="0">
              <a:latin typeface="Monotype Corsiva" panose="03010101010201010101" pitchFamily="66" charset="0"/>
            </a:endParaRPr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430" y="2399005"/>
            <a:ext cx="3240000" cy="33511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7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72030"/>
            <a:ext cx="4529328" cy="583065"/>
          </a:xfrm>
        </p:spPr>
        <p:txBody>
          <a:bodyPr>
            <a:noAutofit/>
          </a:bodyPr>
          <a:lstStyle/>
          <a:p>
            <a:r>
              <a:rPr lang="en-GB" sz="3600" dirty="0" err="1" smtClean="0"/>
              <a:t>Playfair</a:t>
            </a:r>
            <a:r>
              <a:rPr lang="en-GB" sz="3600" dirty="0" smtClean="0"/>
              <a:t> Cipher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81514"/>
            <a:ext cx="10600944" cy="43974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 smtClean="0"/>
              <a:t>Not </a:t>
            </a:r>
            <a:r>
              <a:rPr lang="en-GB" sz="2100" dirty="0"/>
              <a:t>even the large number of keys in </a:t>
            </a:r>
            <a:r>
              <a:rPr lang="en-GB" sz="2100" dirty="0" smtClean="0"/>
              <a:t>a </a:t>
            </a:r>
            <a:r>
              <a:rPr lang="en-GB" sz="2100" dirty="0" err="1" smtClean="0"/>
              <a:t>monoalphabetic</a:t>
            </a:r>
            <a:r>
              <a:rPr lang="en-GB" sz="2100" dirty="0" smtClean="0"/>
              <a:t> </a:t>
            </a:r>
            <a:r>
              <a:rPr lang="en-GB" sz="2100" dirty="0"/>
              <a:t>cipher </a:t>
            </a:r>
            <a:r>
              <a:rPr lang="en-GB" sz="2100"/>
              <a:t>provides </a:t>
            </a:r>
            <a:r>
              <a:rPr lang="en-GB" sz="2100" smtClean="0"/>
              <a:t>security.</a:t>
            </a:r>
            <a:endParaRPr lang="en-GB" sz="2100" dirty="0"/>
          </a:p>
          <a:p>
            <a:pPr>
              <a:lnSpc>
                <a:spcPct val="150000"/>
              </a:lnSpc>
            </a:pPr>
            <a:r>
              <a:rPr lang="en-GB" sz="2100" dirty="0" smtClean="0"/>
              <a:t>Multiple letters encryption cipher.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 In </a:t>
            </a:r>
            <a:r>
              <a:rPr lang="en-GB" sz="2000" dirty="0" err="1"/>
              <a:t>playfair</a:t>
            </a:r>
            <a:r>
              <a:rPr lang="en-GB" sz="2000" dirty="0"/>
              <a:t> cipher </a:t>
            </a:r>
            <a:r>
              <a:rPr lang="en-GB" sz="2100" dirty="0"/>
              <a:t>unlike </a:t>
            </a:r>
            <a:r>
              <a:rPr lang="en-GB" sz="2100" dirty="0" smtClean="0"/>
              <a:t>traditional cipher we </a:t>
            </a:r>
            <a:r>
              <a:rPr lang="en-GB" sz="2100" dirty="0"/>
              <a:t>encrypt a pair of alphabets(digraphs) instead of a single alphabet.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The </a:t>
            </a:r>
            <a:r>
              <a:rPr lang="en-GB" sz="2100" dirty="0" err="1"/>
              <a:t>Playfair</a:t>
            </a:r>
            <a:r>
              <a:rPr lang="en-GB" sz="2100" dirty="0"/>
              <a:t> Cipher is invented by Charles Wheatstone in 1854, but named after his friend </a:t>
            </a:r>
            <a:r>
              <a:rPr lang="en-GB" sz="2100"/>
              <a:t>Baron </a:t>
            </a:r>
            <a:r>
              <a:rPr lang="en-GB" sz="2100" smtClean="0"/>
              <a:t>Playfair.</a:t>
            </a:r>
            <a:endParaRPr lang="en-GB" sz="21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72030"/>
            <a:ext cx="10070592" cy="5830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dirty="0" err="1"/>
              <a:t>Playfair</a:t>
            </a:r>
            <a:r>
              <a:rPr lang="en-GB" sz="3600" dirty="0"/>
              <a:t> </a:t>
            </a:r>
            <a:r>
              <a:rPr lang="en-US" sz="3600" dirty="0"/>
              <a:t>Encryption </a:t>
            </a:r>
            <a:r>
              <a:rPr lang="en-US" sz="3600" dirty="0" smtClean="0"/>
              <a:t>Technique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81514"/>
            <a:ext cx="11582400" cy="32750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100" dirty="0"/>
              <a:t>For the encryption process let us consider the following example</a:t>
            </a:r>
            <a:r>
              <a:rPr lang="en-GB" sz="21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GB" sz="2100" b="1" dirty="0" smtClean="0">
                <a:solidFill>
                  <a:srgbClr val="00B050"/>
                </a:solidFill>
              </a:rPr>
              <a:t>Key: monarchy, Plaintext: instruments</a:t>
            </a:r>
            <a:endParaRPr lang="en-GB" sz="2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100" dirty="0"/>
              <a:t>A 5X5 matrix of letters based on a keyword</a:t>
            </a:r>
            <a:endParaRPr lang="en-GB" sz="2100" dirty="0" smtClean="0"/>
          </a:p>
          <a:p>
            <a:pPr>
              <a:lnSpc>
                <a:spcPct val="150000"/>
              </a:lnSpc>
            </a:pPr>
            <a:r>
              <a:rPr lang="en-GB" sz="2100" dirty="0" smtClean="0"/>
              <a:t>The </a:t>
            </a:r>
            <a:r>
              <a:rPr lang="en-GB" sz="2100" dirty="0" err="1"/>
              <a:t>Playfair</a:t>
            </a:r>
            <a:r>
              <a:rPr lang="en-GB" sz="2100" dirty="0"/>
              <a:t> Cipher Encryption Algorithm consists of 2 steps: 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Fill </a:t>
            </a:r>
            <a:r>
              <a:rPr lang="en-GB" sz="2100" dirty="0"/>
              <a:t>in letters of keyword </a:t>
            </a:r>
            <a:r>
              <a:rPr lang="en-GB" sz="2100" dirty="0" smtClean="0"/>
              <a:t>(No duplicated letters is allowed)</a:t>
            </a:r>
            <a:endParaRPr lang="en-GB" sz="2100" dirty="0"/>
          </a:p>
          <a:p>
            <a:pPr>
              <a:lnSpc>
                <a:spcPct val="150000"/>
              </a:lnSpc>
            </a:pPr>
            <a:r>
              <a:rPr lang="en-GB" sz="2100" dirty="0"/>
              <a:t>Fill rest of matrix with other letters, </a:t>
            </a:r>
            <a:r>
              <a:rPr lang="en-GB" sz="2100" dirty="0" err="1"/>
              <a:t>eg</a:t>
            </a:r>
            <a:r>
              <a:rPr lang="en-GB" sz="2100" dirty="0"/>
              <a:t>. using the keyword MONARCHY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78152"/>
              </p:ext>
            </p:extLst>
          </p:nvPr>
        </p:nvGraphicFramePr>
        <p:xfrm>
          <a:off x="3147507" y="4656570"/>
          <a:ext cx="4994777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81145"/>
                <a:gridCol w="950976"/>
                <a:gridCol w="896112"/>
                <a:gridCol w="1005840"/>
                <a:gridCol w="1060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A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R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D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F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G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I/J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K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Q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U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V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Z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3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9284208" cy="583065"/>
          </a:xfrm>
        </p:spPr>
        <p:txBody>
          <a:bodyPr>
            <a:noAutofit/>
          </a:bodyPr>
          <a:lstStyle/>
          <a:p>
            <a:r>
              <a:rPr lang="en-US" sz="3600" dirty="0" smtClean="0"/>
              <a:t>Rules for Encryption Using </a:t>
            </a:r>
            <a:r>
              <a:rPr lang="en-GB" sz="3600" dirty="0" err="1"/>
              <a:t>Playfair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>
            <a:off x="407893" y="64008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Content Placeholder 1"/>
          <p:cNvSpPr>
            <a:spLocks noGrp="1"/>
          </p:cNvSpPr>
          <p:nvPr>
            <p:ph idx="1"/>
          </p:nvPr>
        </p:nvSpPr>
        <p:spPr>
          <a:xfrm>
            <a:off x="609600" y="1820426"/>
            <a:ext cx="4851400" cy="4580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 smtClean="0"/>
              <a:t>Diagrams.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Repeating letters – Filler letter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Same column|  |warp around.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Same </a:t>
            </a:r>
            <a:r>
              <a:rPr lang="en-GB" sz="2100" dirty="0" smtClean="0"/>
              <a:t>row|      |warp </a:t>
            </a:r>
            <a:r>
              <a:rPr lang="en-GB" sz="2100" dirty="0"/>
              <a:t>around</a:t>
            </a:r>
            <a:r>
              <a:rPr lang="en-GB" sz="2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rectangle</a:t>
            </a:r>
            <a:r>
              <a:rPr lang="en-GB" sz="2100" dirty="0"/>
              <a:t> |      </a:t>
            </a:r>
            <a:r>
              <a:rPr lang="en-GB" sz="2100" dirty="0" smtClean="0"/>
              <a:t>|swap.</a:t>
            </a:r>
            <a:endParaRPr lang="en-GB" sz="2100" dirty="0"/>
          </a:p>
          <a:p>
            <a:pPr marL="0" indent="0">
              <a:lnSpc>
                <a:spcPct val="150000"/>
              </a:lnSpc>
              <a:buNone/>
            </a:pPr>
            <a:endParaRPr lang="en-GB" sz="21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54376" y="3031209"/>
            <a:ext cx="0" cy="269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23084" y="3761232"/>
            <a:ext cx="3124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508" y="4284655"/>
            <a:ext cx="312420" cy="57695"/>
            <a:chOff x="6822754" y="3984289"/>
            <a:chExt cx="312420" cy="5769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822754" y="4041984"/>
              <a:ext cx="3124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822754" y="3984289"/>
              <a:ext cx="31242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Content Placeholder 1"/>
          <p:cNvSpPr txBox="1">
            <a:spLocks/>
          </p:cNvSpPr>
          <p:nvPr/>
        </p:nvSpPr>
        <p:spPr>
          <a:xfrm>
            <a:off x="5699283" y="1820426"/>
            <a:ext cx="6352509" cy="29527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100" dirty="0" smtClean="0"/>
              <a:t>Examples: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sz="2100" dirty="0" smtClean="0"/>
              <a:t>Plaintext (attack)               </a:t>
            </a:r>
            <a:r>
              <a:rPr lang="en-GB" sz="2100" dirty="0" err="1" smtClean="0"/>
              <a:t>digrams</a:t>
            </a:r>
            <a:r>
              <a:rPr lang="en-GB" sz="2100" dirty="0" smtClean="0"/>
              <a:t>: at ta </a:t>
            </a:r>
            <a:r>
              <a:rPr lang="en-GB" sz="2100" dirty="0" err="1" smtClean="0"/>
              <a:t>ck</a:t>
            </a:r>
            <a:endParaRPr lang="en-GB" sz="21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sz="2100" dirty="0" smtClean="0"/>
              <a:t>Plaintext (</a:t>
            </a:r>
            <a:r>
              <a:rPr lang="en-US" sz="2100" dirty="0"/>
              <a:t>r</a:t>
            </a:r>
            <a:r>
              <a:rPr lang="en-US" sz="2100" dirty="0" smtClean="0"/>
              <a:t>ules)                </a:t>
            </a:r>
            <a:r>
              <a:rPr lang="en-GB" sz="2100" dirty="0" err="1" smtClean="0"/>
              <a:t>digrams</a:t>
            </a:r>
            <a:r>
              <a:rPr lang="en-GB" sz="2100" dirty="0"/>
              <a:t>: </a:t>
            </a:r>
            <a:r>
              <a:rPr lang="en-GB" sz="2100" dirty="0" err="1" smtClean="0"/>
              <a:t>ru</a:t>
            </a:r>
            <a:r>
              <a:rPr lang="en-GB" sz="2100" dirty="0" smtClean="0"/>
              <a:t> le </a:t>
            </a:r>
            <a:r>
              <a:rPr lang="en-GB" sz="2100" dirty="0" err="1" smtClean="0"/>
              <a:t>s</a:t>
            </a:r>
            <a:r>
              <a:rPr lang="en-GB" sz="2100" dirty="0" err="1" smtClean="0">
                <a:solidFill>
                  <a:srgbClr val="00B050"/>
                </a:solidFill>
              </a:rPr>
              <a:t>x</a:t>
            </a:r>
            <a:endParaRPr lang="en-GB" sz="21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sz="2100" dirty="0"/>
              <a:t>Plaintext </a:t>
            </a:r>
            <a:r>
              <a:rPr lang="en-GB" sz="2100" dirty="0" smtClean="0"/>
              <a:t>(</a:t>
            </a:r>
            <a:r>
              <a:rPr lang="en-US" sz="2100" dirty="0" smtClean="0"/>
              <a:t>balloon)            </a:t>
            </a:r>
            <a:r>
              <a:rPr lang="en-GB" sz="2100" dirty="0" err="1" smtClean="0"/>
              <a:t>digrams</a:t>
            </a:r>
            <a:r>
              <a:rPr lang="en-GB" sz="2100" dirty="0"/>
              <a:t>: </a:t>
            </a:r>
            <a:r>
              <a:rPr lang="en-GB" sz="2100" dirty="0" err="1" smtClean="0"/>
              <a:t>ba</a:t>
            </a:r>
            <a:r>
              <a:rPr lang="en-GB" sz="2100" dirty="0" smtClean="0"/>
              <a:t> </a:t>
            </a:r>
            <a:r>
              <a:rPr lang="en-GB" sz="2100" dirty="0" err="1" smtClean="0">
                <a:solidFill>
                  <a:srgbClr val="FF0000"/>
                </a:solidFill>
              </a:rPr>
              <a:t>ll</a:t>
            </a:r>
            <a:r>
              <a:rPr lang="en-GB" sz="2100" dirty="0" smtClean="0"/>
              <a:t> </a:t>
            </a:r>
            <a:r>
              <a:rPr lang="en-GB" sz="2100" dirty="0" err="1" smtClean="0"/>
              <a:t>oo</a:t>
            </a:r>
            <a:r>
              <a:rPr lang="en-GB" sz="2100" dirty="0" smtClean="0"/>
              <a:t> 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0" dirty="0" smtClean="0"/>
              <a:t>                                                </a:t>
            </a:r>
            <a:r>
              <a:rPr lang="en-GB" sz="2100" dirty="0" err="1" smtClean="0"/>
              <a:t>digrams</a:t>
            </a:r>
            <a:r>
              <a:rPr lang="en-GB" sz="2100" dirty="0"/>
              <a:t>: </a:t>
            </a:r>
            <a:r>
              <a:rPr lang="en-GB" sz="2100" dirty="0" err="1"/>
              <a:t>ba</a:t>
            </a:r>
            <a:r>
              <a:rPr lang="en-GB" sz="2100" dirty="0"/>
              <a:t> </a:t>
            </a:r>
            <a:r>
              <a:rPr lang="en-GB" sz="2100" dirty="0" smtClean="0"/>
              <a:t>l</a:t>
            </a:r>
            <a:r>
              <a:rPr lang="en-GB" sz="2100" dirty="0" smtClean="0">
                <a:solidFill>
                  <a:srgbClr val="00B050"/>
                </a:solidFill>
              </a:rPr>
              <a:t>x</a:t>
            </a:r>
            <a:r>
              <a:rPr lang="en-GB" sz="2100" dirty="0" smtClean="0">
                <a:solidFill>
                  <a:srgbClr val="FF0000"/>
                </a:solidFill>
              </a:rPr>
              <a:t> </a:t>
            </a:r>
            <a:r>
              <a:rPr lang="en-GB" sz="2100" dirty="0" smtClean="0"/>
              <a:t>lo on</a:t>
            </a:r>
            <a:endParaRPr lang="en-GB" sz="21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GB" sz="2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400796" y="2688336"/>
            <a:ext cx="5420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400796" y="3261360"/>
            <a:ext cx="5420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30619" y="3797808"/>
            <a:ext cx="5420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61149"/>
            <a:ext cx="6358128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Understanding the rules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601125"/>
            <a:ext cx="6455664" cy="2379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 smtClean="0"/>
              <a:t>Examples:</a:t>
            </a:r>
            <a:r>
              <a:rPr lang="en-GB" sz="2000" dirty="0" err="1"/>
              <a:t>Plaintext</a:t>
            </a:r>
            <a:r>
              <a:rPr lang="en-GB" sz="2000" dirty="0"/>
              <a:t> (attack)               </a:t>
            </a:r>
            <a:r>
              <a:rPr lang="en-GB" sz="2000" dirty="0" err="1"/>
              <a:t>digrams</a:t>
            </a:r>
            <a:r>
              <a:rPr lang="en-GB" sz="2000" dirty="0"/>
              <a:t>: at ta </a:t>
            </a:r>
            <a:r>
              <a:rPr lang="en-GB" sz="2000" dirty="0" err="1"/>
              <a:t>ck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b="1" dirty="0" smtClean="0"/>
              <a:t>at:</a:t>
            </a:r>
            <a:r>
              <a:rPr lang="en-GB" sz="2000" dirty="0" smtClean="0"/>
              <a:t> rule number 5 (rectangle) Ciphertext (</a:t>
            </a:r>
            <a:r>
              <a:rPr lang="en-GB" sz="2000" dirty="0" err="1" smtClean="0"/>
              <a:t>sr</a:t>
            </a:r>
            <a:r>
              <a:rPr lang="en-GB" sz="2000" dirty="0" smtClean="0"/>
              <a:t>)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b="1" dirty="0"/>
              <a:t>t</a:t>
            </a:r>
            <a:r>
              <a:rPr lang="en-GB" sz="2000" b="1" dirty="0" smtClean="0"/>
              <a:t>a:</a:t>
            </a:r>
            <a:r>
              <a:rPr lang="en-GB" sz="2000" dirty="0" smtClean="0"/>
              <a:t> </a:t>
            </a:r>
            <a:r>
              <a:rPr lang="en-GB" sz="2000" dirty="0"/>
              <a:t>rule number 5 (rectangle</a:t>
            </a:r>
            <a:r>
              <a:rPr lang="en-GB" sz="2000" dirty="0" smtClean="0"/>
              <a:t>) </a:t>
            </a:r>
            <a:r>
              <a:rPr lang="en-GB" sz="2000" dirty="0"/>
              <a:t>Ciphertext </a:t>
            </a:r>
            <a:r>
              <a:rPr lang="en-GB" sz="2000" dirty="0" smtClean="0"/>
              <a:t>(</a:t>
            </a:r>
            <a:r>
              <a:rPr lang="en-GB" sz="2000" dirty="0" err="1" smtClean="0"/>
              <a:t>rs</a:t>
            </a:r>
            <a:r>
              <a:rPr lang="en-GB" sz="2000" dirty="0" smtClean="0"/>
              <a:t>)</a:t>
            </a:r>
          </a:p>
          <a:p>
            <a:pPr>
              <a:buFontTx/>
              <a:buChar char="-"/>
            </a:pPr>
            <a:r>
              <a:rPr lang="en-GB" sz="2000" b="1" dirty="0" err="1" smtClean="0"/>
              <a:t>ck</a:t>
            </a:r>
            <a:r>
              <a:rPr lang="en-GB" sz="2000" b="1" dirty="0" smtClean="0"/>
              <a:t>: </a:t>
            </a:r>
            <a:r>
              <a:rPr lang="en-GB" sz="2000" dirty="0"/>
              <a:t>rule number 5 (rectangle) Ciphertext </a:t>
            </a:r>
            <a:r>
              <a:rPr lang="en-GB" sz="2000" dirty="0" smtClean="0"/>
              <a:t>(de)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rgbClr val="00B050"/>
                </a:solidFill>
              </a:rPr>
              <a:t>Plaintext (attack) 	 ciphertext  (</a:t>
            </a:r>
            <a:r>
              <a:rPr lang="en-GB" sz="2000" dirty="0" err="1" smtClean="0">
                <a:solidFill>
                  <a:srgbClr val="00B050"/>
                </a:solidFill>
              </a:rPr>
              <a:t>rssrde</a:t>
            </a:r>
            <a:r>
              <a:rPr lang="en-GB" sz="2000" dirty="0" smtClean="0">
                <a:solidFill>
                  <a:srgbClr val="00B050"/>
                </a:solidFill>
              </a:rPr>
              <a:t>)</a:t>
            </a:r>
            <a:endParaRPr lang="en-GB" sz="20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GB" sz="20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64204" y="1938528"/>
            <a:ext cx="5420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67162"/>
              </p:ext>
            </p:extLst>
          </p:nvPr>
        </p:nvGraphicFramePr>
        <p:xfrm>
          <a:off x="8975374" y="3053588"/>
          <a:ext cx="2781929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2064"/>
                <a:gridCol w="475488"/>
                <a:gridCol w="768096"/>
                <a:gridCol w="621792"/>
                <a:gridCol w="4044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A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R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D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F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G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I/J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K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Q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U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V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Z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1483"/>
              </p:ext>
            </p:extLst>
          </p:nvPr>
        </p:nvGraphicFramePr>
        <p:xfrm>
          <a:off x="6455664" y="2248855"/>
          <a:ext cx="2084831" cy="81743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9749"/>
                <a:gridCol w="677072"/>
                <a:gridCol w="638010"/>
              </a:tblGrid>
              <a:tr h="446593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at</a:t>
                      </a:r>
                      <a:endParaRPr lang="en-GB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smtClean="0"/>
                        <a:t>ta</a:t>
                      </a:r>
                      <a:endParaRPr lang="en-GB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err="1" smtClean="0"/>
                        <a:t>ck</a:t>
                      </a:r>
                      <a:endParaRPr lang="en-GB" sz="21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smtClean="0"/>
                        <a:t>rs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smtClean="0"/>
                        <a:t>sr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de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4905"/>
              </p:ext>
            </p:extLst>
          </p:nvPr>
        </p:nvGraphicFramePr>
        <p:xfrm>
          <a:off x="6455663" y="4908834"/>
          <a:ext cx="2084831" cy="81743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9749"/>
                <a:gridCol w="677072"/>
                <a:gridCol w="638010"/>
              </a:tblGrid>
              <a:tr h="446593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err="1" smtClean="0"/>
                        <a:t>mo</a:t>
                      </a:r>
                      <a:endParaRPr lang="en-GB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err="1" smtClean="0"/>
                        <a:t>sq</a:t>
                      </a:r>
                      <a:endParaRPr lang="en-GB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 err="1" smtClean="0"/>
                        <a:t>ue</a:t>
                      </a:r>
                      <a:endParaRPr lang="en-GB" sz="21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/>
                        <a:t>ts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smtClean="0"/>
                        <a:t>ml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335276" y="3480816"/>
            <a:ext cx="5420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" y="4030474"/>
            <a:ext cx="7095744" cy="2232243"/>
            <a:chOff x="1" y="3885646"/>
            <a:chExt cx="7095744" cy="2232243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1" y="3885646"/>
              <a:ext cx="7095744" cy="2232243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SzPct val="9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>
                    <a:lumMod val="50000"/>
                  </a:schemeClr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>
                    <a:lumMod val="75000"/>
                  </a:schemeClr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>
                    <a:lumMod val="50000"/>
                  </a:schemeClr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None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GB" sz="2000" dirty="0" err="1" smtClean="0"/>
                <a:t>Examples:Plaintext</a:t>
              </a:r>
              <a:r>
                <a:rPr lang="en-GB" sz="2000" dirty="0" smtClean="0"/>
                <a:t> (mosque)               </a:t>
              </a:r>
              <a:r>
                <a:rPr lang="en-GB" sz="2000" dirty="0" err="1" smtClean="0"/>
                <a:t>digrams</a:t>
              </a:r>
              <a:r>
                <a:rPr lang="en-GB" sz="2000" dirty="0" smtClean="0"/>
                <a:t>: </a:t>
              </a:r>
              <a:r>
                <a:rPr lang="en-GB" sz="2000" dirty="0" err="1" smtClean="0"/>
                <a:t>mo</a:t>
              </a:r>
              <a:r>
                <a:rPr lang="en-GB" sz="2000" dirty="0" smtClean="0"/>
                <a:t> </a:t>
              </a:r>
              <a:r>
                <a:rPr lang="en-GB" sz="2000" dirty="0" err="1" smtClean="0"/>
                <a:t>sq</a:t>
              </a:r>
              <a:r>
                <a:rPr lang="en-GB" sz="2000" dirty="0" smtClean="0"/>
                <a:t> </a:t>
              </a:r>
              <a:r>
                <a:rPr lang="en-GB" sz="2000" dirty="0" err="1" smtClean="0"/>
                <a:t>ue</a:t>
              </a:r>
              <a:endParaRPr lang="en-GB" sz="2000" dirty="0" smtClean="0"/>
            </a:p>
            <a:p>
              <a:pPr>
                <a:buFontTx/>
                <a:buChar char="-"/>
              </a:pPr>
              <a:r>
                <a:rPr lang="en-GB" sz="2000" b="1" dirty="0" smtClean="0"/>
                <a:t>at:</a:t>
              </a:r>
              <a:r>
                <a:rPr lang="en-GB" sz="2000" dirty="0" smtClean="0"/>
                <a:t> rule number 4 (same raw) Ciphertext (</a:t>
              </a:r>
              <a:r>
                <a:rPr lang="en-GB" sz="2000" dirty="0" err="1" smtClean="0"/>
                <a:t>sr</a:t>
              </a:r>
              <a:r>
                <a:rPr lang="en-GB" sz="2000" dirty="0" smtClean="0"/>
                <a:t>)</a:t>
              </a:r>
            </a:p>
            <a:p>
              <a:pPr>
                <a:buFontTx/>
                <a:buChar char="-"/>
              </a:pPr>
              <a:r>
                <a:rPr lang="en-GB" sz="2000" b="1" dirty="0" smtClean="0"/>
                <a:t>ta:</a:t>
              </a:r>
              <a:r>
                <a:rPr lang="en-GB" sz="2000" dirty="0" smtClean="0"/>
                <a:t> rule number 5 (rectangle) Ciphertext (</a:t>
              </a:r>
              <a:r>
                <a:rPr lang="en-GB" sz="2000" dirty="0" err="1" smtClean="0"/>
                <a:t>rs</a:t>
              </a:r>
              <a:r>
                <a:rPr lang="en-GB" sz="2000" dirty="0" smtClean="0"/>
                <a:t>)</a:t>
              </a:r>
            </a:p>
            <a:p>
              <a:pPr>
                <a:buFontTx/>
                <a:buChar char="-"/>
              </a:pPr>
              <a:r>
                <a:rPr lang="en-GB" sz="2000" b="1" dirty="0" err="1" smtClean="0"/>
                <a:t>ck</a:t>
              </a:r>
              <a:r>
                <a:rPr lang="en-GB" sz="2000" b="1" dirty="0" smtClean="0"/>
                <a:t>: </a:t>
              </a:r>
              <a:r>
                <a:rPr lang="en-GB" sz="2000" dirty="0" smtClean="0"/>
                <a:t>rule number 5 (rectangle) Ciphertext (de)</a:t>
              </a: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en-GB" sz="2000" dirty="0">
                  <a:solidFill>
                    <a:srgbClr val="00B050"/>
                  </a:solidFill>
                </a:rPr>
                <a:t>Plaintext </a:t>
              </a:r>
              <a:r>
                <a:rPr lang="en-GB" sz="2000" dirty="0" smtClean="0">
                  <a:solidFill>
                    <a:srgbClr val="00B050"/>
                  </a:solidFill>
                </a:rPr>
                <a:t>(mosque) 	      </a:t>
              </a:r>
              <a:r>
                <a:rPr lang="en-GB" sz="2000" dirty="0">
                  <a:solidFill>
                    <a:srgbClr val="00B050"/>
                  </a:solidFill>
                </a:rPr>
                <a:t>ciphertext  </a:t>
              </a:r>
              <a:r>
                <a:rPr lang="en-GB" sz="2000" dirty="0" smtClean="0">
                  <a:solidFill>
                    <a:srgbClr val="00B050"/>
                  </a:solidFill>
                </a:rPr>
                <a:t>(</a:t>
              </a:r>
              <a:r>
                <a:rPr lang="en-GB" sz="2000" dirty="0" err="1" smtClean="0">
                  <a:solidFill>
                    <a:srgbClr val="00B050"/>
                  </a:solidFill>
                </a:rPr>
                <a:t>ontslm</a:t>
              </a:r>
              <a:r>
                <a:rPr lang="en-GB" sz="2000" dirty="0" smtClean="0">
                  <a:solidFill>
                    <a:srgbClr val="00B050"/>
                  </a:solidFill>
                </a:rPr>
                <a:t>)</a:t>
              </a:r>
              <a:endParaRPr lang="en-GB" sz="2000" dirty="0">
                <a:solidFill>
                  <a:srgbClr val="00B050"/>
                </a:solidFill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endParaRPr lang="en-GB" sz="2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788664" y="4212336"/>
              <a:ext cx="54203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560828" y="5827776"/>
              <a:ext cx="54203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472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61149"/>
            <a:ext cx="2919984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Example</a:t>
            </a:r>
            <a:endParaRPr lang="en-US" sz="36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09600" y="1381514"/>
            <a:ext cx="11582400" cy="22760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Encrypt the message “hide the gold under the carpet” using </a:t>
            </a:r>
            <a:r>
              <a:rPr lang="en-GB" sz="2000" dirty="0" err="1"/>
              <a:t>playfair</a:t>
            </a:r>
            <a:r>
              <a:rPr lang="en-GB" sz="2000" dirty="0"/>
              <a:t> </a:t>
            </a:r>
            <a:r>
              <a:rPr lang="en-GB" sz="2000" dirty="0" smtClean="0"/>
              <a:t>technique with </a:t>
            </a:r>
            <a:r>
              <a:rPr lang="en-GB" sz="2000" dirty="0"/>
              <a:t>keyword “Neso Academy”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Plaintext: hide the gold under the carpet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Key: Neso </a:t>
            </a:r>
            <a:r>
              <a:rPr lang="en-GB" sz="2000" b="1" dirty="0" smtClean="0">
                <a:solidFill>
                  <a:srgbClr val="FF0000"/>
                </a:solidFill>
              </a:rPr>
              <a:t>Academy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00B050"/>
                </a:solidFill>
              </a:rPr>
              <a:t>Ciphertext: IKGDQKDPNRCVECOPQKNDOTVDRZ</a:t>
            </a:r>
          </a:p>
          <a:p>
            <a:pPr marL="0" indent="0">
              <a:buNone/>
            </a:pPr>
            <a:endParaRPr lang="en-GB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79173"/>
              </p:ext>
            </p:extLst>
          </p:nvPr>
        </p:nvGraphicFramePr>
        <p:xfrm>
          <a:off x="609600" y="3579368"/>
          <a:ext cx="7089648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8724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hi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th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eg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ol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du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nd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er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th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ec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ar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pe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t</a:t>
                      </a:r>
                      <a:r>
                        <a:rPr lang="en-GB" sz="20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954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IK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GD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QK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DP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NR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CV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EC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OP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QK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ND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VD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RZ</a:t>
                      </a:r>
                      <a:endParaRPr lang="en-GB" sz="1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61806"/>
              </p:ext>
            </p:extLst>
          </p:nvPr>
        </p:nvGraphicFramePr>
        <p:xfrm>
          <a:off x="8774206" y="2519557"/>
          <a:ext cx="2781929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2064"/>
                <a:gridCol w="644114"/>
                <a:gridCol w="599470"/>
                <a:gridCol w="621792"/>
                <a:gridCol w="4044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A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B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F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I/J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K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Q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U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V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Z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>
          <a:xfrm>
            <a:off x="609600" y="4490797"/>
            <a:ext cx="11442192" cy="579460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2200" b="1" dirty="0" smtClean="0"/>
              <a:t>Note: Single VS Multiple (Look at </a:t>
            </a:r>
            <a:r>
              <a:rPr lang="en-GB" sz="2200" b="1" dirty="0" smtClean="0">
                <a:solidFill>
                  <a:srgbClr val="FF0000"/>
                </a:solidFill>
              </a:rPr>
              <a:t>E</a:t>
            </a:r>
            <a:r>
              <a:rPr lang="en-GB" sz="2200" b="1" dirty="0" smtClean="0"/>
              <a:t> in plaintext and what is corresponding ciphertext)</a:t>
            </a:r>
            <a:endParaRPr lang="en-GB" sz="2200" b="1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9600" y="5200350"/>
            <a:ext cx="11442192" cy="892635"/>
          </a:xfrm>
          <a:prstGeom prst="rect">
            <a:avLst/>
          </a:prstGeom>
          <a:solidFill>
            <a:srgbClr val="92D050"/>
          </a:solidFill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dirty="0" smtClean="0"/>
              <a:t>H.W </a:t>
            </a:r>
          </a:p>
          <a:p>
            <a:pPr marL="0" indent="0">
              <a:buNone/>
            </a:pPr>
            <a:r>
              <a:rPr lang="en-GB" sz="2200" b="1" dirty="0" smtClean="0"/>
              <a:t>Decrypt the ciphertext “</a:t>
            </a:r>
            <a:r>
              <a:rPr lang="en-GB" sz="2200" b="1" dirty="0" smtClean="0">
                <a:solidFill>
                  <a:srgbClr val="FF0000"/>
                </a:solidFill>
              </a:rPr>
              <a:t>ODZFQSEZSONTSW</a:t>
            </a:r>
            <a:r>
              <a:rPr lang="en-GB" sz="2200" b="1" dirty="0" smtClean="0"/>
              <a:t>” using </a:t>
            </a:r>
            <a:r>
              <a:rPr lang="en-GB" sz="2200" b="1" dirty="0" err="1" smtClean="0"/>
              <a:t>playfair</a:t>
            </a:r>
            <a:r>
              <a:rPr lang="en-GB" sz="2200" b="1" dirty="0" smtClean="0"/>
              <a:t> technique. Key “</a:t>
            </a:r>
            <a:r>
              <a:rPr lang="en-GB" sz="2200" b="1" dirty="0" smtClean="0">
                <a:solidFill>
                  <a:srgbClr val="FF0000"/>
                </a:solidFill>
              </a:rPr>
              <a:t>NESO APP</a:t>
            </a:r>
            <a:r>
              <a:rPr lang="en-GB" sz="2200" b="1" dirty="0" smtClean="0"/>
              <a:t>”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8786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4132"/>
            <a:ext cx="8381343" cy="4804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900" dirty="0" smtClean="0"/>
              <a:t>Simplest </a:t>
            </a:r>
            <a:r>
              <a:rPr lang="en-GB" sz="2900" dirty="0"/>
              <a:t>polyalphabetic substitution </a:t>
            </a:r>
            <a:r>
              <a:rPr lang="en-GB" sz="2900" dirty="0" smtClean="0"/>
              <a:t>cipher.</a:t>
            </a:r>
            <a:endParaRPr lang="en-GB" sz="2900" dirty="0"/>
          </a:p>
          <a:p>
            <a:pPr>
              <a:lnSpc>
                <a:spcPct val="150000"/>
              </a:lnSpc>
            </a:pPr>
            <a:r>
              <a:rPr lang="en-GB" sz="2900" dirty="0" smtClean="0"/>
              <a:t>Effectively </a:t>
            </a:r>
            <a:r>
              <a:rPr lang="en-GB" sz="2900" dirty="0"/>
              <a:t>multiple </a:t>
            </a:r>
            <a:r>
              <a:rPr lang="en-GB" sz="2900" dirty="0" smtClean="0"/>
              <a:t>Caesar Ciphers.</a:t>
            </a:r>
            <a:endParaRPr lang="en-GB" sz="2900" dirty="0"/>
          </a:p>
          <a:p>
            <a:pPr>
              <a:lnSpc>
                <a:spcPct val="150000"/>
              </a:lnSpc>
            </a:pPr>
            <a:r>
              <a:rPr lang="en-GB" sz="2900" dirty="0" smtClean="0"/>
              <a:t>Key </a:t>
            </a:r>
            <a:r>
              <a:rPr lang="en-GB" sz="2900" dirty="0"/>
              <a:t>is multiple letters long K = k1 k2 ... </a:t>
            </a:r>
            <a:r>
              <a:rPr lang="en-GB" sz="2900" dirty="0" smtClean="0"/>
              <a:t>Km.</a:t>
            </a:r>
            <a:endParaRPr lang="en-GB" sz="2900" dirty="0"/>
          </a:p>
          <a:p>
            <a:pPr>
              <a:lnSpc>
                <a:spcPct val="150000"/>
              </a:lnSpc>
            </a:pPr>
            <a:r>
              <a:rPr lang="en-GB" sz="2900" dirty="0" err="1" smtClean="0"/>
              <a:t>I</a:t>
            </a:r>
            <a:r>
              <a:rPr lang="en-GB" sz="2900" baseline="30000" dirty="0" err="1" smtClean="0"/>
              <a:t>th</a:t>
            </a:r>
            <a:r>
              <a:rPr lang="en-GB" sz="2900" dirty="0" smtClean="0"/>
              <a:t> letter specifies the </a:t>
            </a:r>
            <a:r>
              <a:rPr lang="en-GB" sz="2900" dirty="0" err="1" smtClean="0"/>
              <a:t>I</a:t>
            </a:r>
            <a:r>
              <a:rPr lang="en-GB" sz="2900" baseline="30000" dirty="0" err="1" smtClean="0"/>
              <a:t>th</a:t>
            </a:r>
            <a:r>
              <a:rPr lang="en-GB" sz="2900" baseline="30000" dirty="0" smtClean="0"/>
              <a:t> </a:t>
            </a:r>
            <a:r>
              <a:rPr lang="en-GB" sz="2900" dirty="0" smtClean="0"/>
              <a:t>alphabet to use.</a:t>
            </a:r>
          </a:p>
          <a:p>
            <a:pPr>
              <a:lnSpc>
                <a:spcPct val="150000"/>
              </a:lnSpc>
            </a:pPr>
            <a:r>
              <a:rPr lang="en-GB" sz="2900" dirty="0" smtClean="0"/>
              <a:t>Repeat </a:t>
            </a:r>
            <a:r>
              <a:rPr lang="en-GB" sz="2900" dirty="0"/>
              <a:t>from start after m letters in </a:t>
            </a:r>
            <a:r>
              <a:rPr lang="en-GB" sz="2900" dirty="0" smtClean="0"/>
              <a:t>message.</a:t>
            </a:r>
            <a:endParaRPr lang="en-GB" sz="2900" dirty="0"/>
          </a:p>
          <a:p>
            <a:pPr>
              <a:lnSpc>
                <a:spcPct val="150000"/>
              </a:lnSpc>
            </a:pPr>
            <a:r>
              <a:rPr lang="en-GB" sz="2900" dirty="0" smtClean="0"/>
              <a:t>Decryption </a:t>
            </a:r>
            <a:r>
              <a:rPr lang="en-GB" sz="2900" dirty="0"/>
              <a:t>simply works in </a:t>
            </a:r>
            <a:r>
              <a:rPr lang="en-GB" sz="2900" dirty="0" smtClean="0"/>
              <a:t>reverse.</a:t>
            </a:r>
            <a:endParaRPr lang="en-GB" sz="29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09600" y="861149"/>
            <a:ext cx="7272528" cy="583065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>
                <a:solidFill>
                  <a:srgbClr val="FF0000"/>
                </a:solidFill>
              </a:rPr>
              <a:t>Vigenère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smtClean="0"/>
              <a:t>Cipher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4211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05840"/>
            <a:ext cx="7784592" cy="577866"/>
          </a:xfrm>
        </p:spPr>
        <p:txBody>
          <a:bodyPr>
            <a:noAutofit/>
          </a:bodyPr>
          <a:lstStyle/>
          <a:p>
            <a:r>
              <a:rPr lang="en-GB" sz="3600" dirty="0" smtClean="0"/>
              <a:t>Rules of </a:t>
            </a:r>
            <a:r>
              <a:rPr lang="en-GB" sz="3600" dirty="0" err="1" smtClean="0"/>
              <a:t>Vigenère</a:t>
            </a:r>
            <a:r>
              <a:rPr lang="en-GB" sz="3600" dirty="0" smtClean="0"/>
              <a:t> </a:t>
            </a:r>
            <a:r>
              <a:rPr lang="en-GB" sz="3600" dirty="0"/>
              <a:t>Cipher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16941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Write the plaintext out P = p0,p1,…….,pn-1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Write </a:t>
            </a:r>
            <a:r>
              <a:rPr lang="en-GB" sz="2400" dirty="0"/>
              <a:t>the keyword repeated above it.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Key </a:t>
            </a:r>
            <a:r>
              <a:rPr lang="en-GB" sz="2400" dirty="0"/>
              <a:t>= k0,k1,…….,</a:t>
            </a:r>
            <a:r>
              <a:rPr lang="en-GB" sz="2400" dirty="0" smtClean="0"/>
              <a:t>km-1 such that m&lt;n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 smtClean="0"/>
              <a:t>Encrypt </a:t>
            </a:r>
            <a:r>
              <a:rPr lang="en-GB" sz="2400" dirty="0"/>
              <a:t>the corresponding plaintext letter</a:t>
            </a:r>
          </a:p>
          <a:p>
            <a:pPr>
              <a:lnSpc>
                <a:spcPct val="150000"/>
              </a:lnSpc>
            </a:pPr>
            <a:r>
              <a:rPr lang="da-DK" sz="2400" dirty="0" smtClean="0"/>
              <a:t>Ciphertext </a:t>
            </a:r>
            <a:r>
              <a:rPr lang="da-DK" sz="2400" dirty="0"/>
              <a:t>= (pi + ki mod m) mod </a:t>
            </a:r>
            <a:r>
              <a:rPr lang="da-DK" sz="2400" dirty="0" smtClean="0"/>
              <a:t>26</a:t>
            </a:r>
          </a:p>
          <a:p>
            <a:pPr>
              <a:lnSpc>
                <a:spcPct val="150000"/>
              </a:lnSpc>
            </a:pPr>
            <a:r>
              <a:rPr lang="da-DK" sz="2400" dirty="0" smtClean="0"/>
              <a:t>Plaintext= </a:t>
            </a:r>
            <a:r>
              <a:rPr lang="da-DK" sz="2400" dirty="0"/>
              <a:t>(pi  </a:t>
            </a:r>
            <a:r>
              <a:rPr lang="da-DK" sz="2400" dirty="0" smtClean="0"/>
              <a:t>- ki </a:t>
            </a:r>
            <a:r>
              <a:rPr lang="da-DK" sz="2400" dirty="0"/>
              <a:t>mod m) mod </a:t>
            </a:r>
            <a:r>
              <a:rPr lang="da-DK" sz="2400" dirty="0" smtClean="0"/>
              <a:t>26</a:t>
            </a:r>
            <a:endParaRPr lang="da-DK" sz="24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40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40080" y="1481632"/>
                <a:ext cx="10116457" cy="18283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100" dirty="0" smtClean="0"/>
                  <a:t>Encrypt </a:t>
                </a:r>
                <a:r>
                  <a:rPr lang="en-GB" sz="2100" dirty="0"/>
                  <a:t>the </a:t>
                </a:r>
                <a:r>
                  <a:rPr lang="en-GB" sz="2100" dirty="0" smtClean="0"/>
                  <a:t>message ”</a:t>
                </a:r>
                <a:r>
                  <a:rPr lang="en-GB" sz="2100" b="1" dirty="0" err="1"/>
                  <a:t>wearediscoveredsaveyourself</a:t>
                </a:r>
                <a:r>
                  <a:rPr lang="en-GB" sz="2100" dirty="0"/>
                  <a:t>” with keyword </a:t>
                </a:r>
                <a:r>
                  <a:rPr lang="en-GB" sz="2100" b="1" dirty="0"/>
                  <a:t>deceptive</a:t>
                </a:r>
              </a:p>
              <a:p>
                <a:pPr lvl="1"/>
                <a:r>
                  <a:rPr lang="en-GB" sz="2100" b="1" dirty="0" smtClean="0">
                    <a:solidFill>
                      <a:schemeClr val="tx1"/>
                    </a:solidFill>
                  </a:rPr>
                  <a:t>Encryption</a:t>
                </a:r>
                <a:r>
                  <a:rPr lang="en-GB" sz="2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100" b="1" dirty="0" smtClean="0">
                    <a:solidFill>
                      <a:schemeClr val="tx1"/>
                    </a:solidFill>
                  </a:rPr>
                  <a:t>process</a:t>
                </a:r>
                <a:r>
                  <a:rPr lang="en-GB" sz="21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100" dirty="0" smtClean="0">
                    <a:solidFill>
                      <a:schemeClr val="tx1"/>
                    </a:solidFill>
                  </a:rPr>
                  <a:t> 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GB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endParaRPr lang="en-GB" sz="21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GB" sz="2100" b="1" dirty="0" smtClean="0">
                    <a:solidFill>
                      <a:schemeClr val="tx1"/>
                    </a:solidFill>
                  </a:rPr>
                  <a:t>Decryption</a:t>
                </a:r>
                <a:r>
                  <a:rPr lang="en-GB" sz="2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100" b="1" dirty="0" smtClean="0">
                    <a:solidFill>
                      <a:schemeClr val="tx1"/>
                    </a:solidFill>
                  </a:rPr>
                  <a:t>process</a:t>
                </a:r>
                <a:r>
                  <a:rPr lang="en-GB" sz="21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GB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GB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endParaRPr lang="en-GB" sz="21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GB" sz="2100" b="1" dirty="0"/>
                  <a:t>0 to 25 = A to </a:t>
                </a:r>
                <a:r>
                  <a:rPr lang="en-GB" sz="2100" b="1" dirty="0" smtClean="0"/>
                  <a:t>Z</a:t>
                </a:r>
                <a:endParaRPr lang="en-GB" sz="21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1481632"/>
                <a:ext cx="10116457" cy="1828322"/>
              </a:xfrm>
              <a:blipFill rotWithShape="0">
                <a:blip r:embed="rId3"/>
                <a:stretch>
                  <a:fillRect l="-422" b="-7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04314"/>
              </p:ext>
            </p:extLst>
          </p:nvPr>
        </p:nvGraphicFramePr>
        <p:xfrm>
          <a:off x="609600" y="3327400"/>
          <a:ext cx="1326775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6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Key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plaintext</a:t>
                      </a:r>
                      <a:endParaRPr kumimoji="0"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38137"/>
              </p:ext>
            </p:extLst>
          </p:nvPr>
        </p:nvGraphicFramePr>
        <p:xfrm>
          <a:off x="1936375" y="3327400"/>
          <a:ext cx="9658224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  <a:gridCol w="35771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62123"/>
              </p:ext>
            </p:extLst>
          </p:nvPr>
        </p:nvGraphicFramePr>
        <p:xfrm>
          <a:off x="640080" y="4265737"/>
          <a:ext cx="10954523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3720"/>
                <a:gridCol w="381000"/>
                <a:gridCol w="241300"/>
                <a:gridCol w="292100"/>
                <a:gridCol w="431800"/>
                <a:gridCol w="406400"/>
                <a:gridCol w="406400"/>
                <a:gridCol w="406400"/>
                <a:gridCol w="431800"/>
                <a:gridCol w="304800"/>
                <a:gridCol w="381000"/>
                <a:gridCol w="393700"/>
                <a:gridCol w="208280"/>
                <a:gridCol w="363220"/>
                <a:gridCol w="368300"/>
                <a:gridCol w="393700"/>
                <a:gridCol w="381000"/>
                <a:gridCol w="368300"/>
                <a:gridCol w="393700"/>
                <a:gridCol w="266700"/>
                <a:gridCol w="368300"/>
                <a:gridCol w="457200"/>
                <a:gridCol w="495300"/>
                <a:gridCol w="457200"/>
                <a:gridCol w="406400"/>
                <a:gridCol w="431800"/>
                <a:gridCol w="431800"/>
                <a:gridCol w="5329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</a:t>
                      </a:r>
                      <a:endParaRPr kumimoji="0"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C.T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1"/>
          <p:cNvSpPr txBox="1">
            <a:spLocks/>
          </p:cNvSpPr>
          <p:nvPr/>
        </p:nvSpPr>
        <p:spPr>
          <a:xfrm>
            <a:off x="2113515" y="5533805"/>
            <a:ext cx="7135411" cy="579460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1" indent="0" algn="ctr">
              <a:lnSpc>
                <a:spcPct val="150000"/>
              </a:lnSpc>
              <a:buNone/>
            </a:pPr>
            <a:r>
              <a:rPr lang="en-GB" sz="2100" b="1" dirty="0" err="1" smtClean="0">
                <a:solidFill>
                  <a:srgbClr val="00B050"/>
                </a:solidFill>
              </a:rPr>
              <a:t>Ciphertext:ZICVTWQNGRZGVTWAVZHCQYGLMGJ</a:t>
            </a:r>
            <a:endParaRPr lang="en-GB" sz="2100" b="1" dirty="0">
              <a:solidFill>
                <a:srgbClr val="00B050"/>
              </a:solidFill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609600" y="947784"/>
            <a:ext cx="7784592" cy="577866"/>
          </a:xfrm>
        </p:spPr>
        <p:txBody>
          <a:bodyPr>
            <a:noAutofit/>
          </a:bodyPr>
          <a:lstStyle/>
          <a:p>
            <a:r>
              <a:rPr lang="en-GB" sz="3600" dirty="0" smtClean="0"/>
              <a:t>Rules of </a:t>
            </a:r>
            <a:r>
              <a:rPr lang="en-GB" sz="3600" dirty="0" err="1" smtClean="0"/>
              <a:t>Vigenère</a:t>
            </a:r>
            <a:r>
              <a:rPr lang="en-GB" sz="3600" dirty="0" smtClean="0"/>
              <a:t> </a:t>
            </a:r>
            <a:r>
              <a:rPr lang="en-GB" sz="3600" dirty="0"/>
              <a:t>Cipher</a:t>
            </a:r>
          </a:p>
        </p:txBody>
      </p:sp>
    </p:spTree>
    <p:extLst>
      <p:ext uri="{BB962C8B-B14F-4D97-AF65-F5344CB8AC3E}">
        <p14:creationId xmlns:p14="http://schemas.microsoft.com/office/powerpoint/2010/main" val="5884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9107</TotalTime>
  <Words>1313</Words>
  <Application>Microsoft Office PowerPoint</Application>
  <PresentationFormat>Widescreen</PresentationFormat>
  <Paragraphs>418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Monotype Corsiva</vt:lpstr>
      <vt:lpstr>Palatino Linotype</vt:lpstr>
      <vt:lpstr>Verdana</vt:lpstr>
      <vt:lpstr>Wingdings</vt:lpstr>
      <vt:lpstr>Wingdings 2</vt:lpstr>
      <vt:lpstr>Presentation on brainstorming</vt:lpstr>
      <vt:lpstr>PowerPoint Presentation</vt:lpstr>
      <vt:lpstr>Playfair Cipher</vt:lpstr>
      <vt:lpstr>Playfair Encryption Technique</vt:lpstr>
      <vt:lpstr>Rules for Encryption Using Playfair </vt:lpstr>
      <vt:lpstr>Understanding the rules</vt:lpstr>
      <vt:lpstr>Example</vt:lpstr>
      <vt:lpstr>PowerPoint Presentation</vt:lpstr>
      <vt:lpstr>Rules of Vigenère Cipher</vt:lpstr>
      <vt:lpstr>Rules of Vigenère Cipher</vt:lpstr>
      <vt:lpstr>Autokey system in Vigenère Cipher</vt:lpstr>
      <vt:lpstr>More videos about classical encryption technique</vt:lpstr>
      <vt:lpstr>Codebook Cipher</vt:lpstr>
      <vt:lpstr>Codebook Cipher</vt:lpstr>
      <vt:lpstr>Codebook Cipher</vt:lpstr>
      <vt:lpstr>Codebook Cipher</vt:lpstr>
      <vt:lpstr>Codebook Cipher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الاتصالات اللاسلكية المحمولة</dc:title>
  <dc:creator>Omar Abusaeeda</dc:creator>
  <cp:lastModifiedBy>Omar Abusaeeda</cp:lastModifiedBy>
  <cp:revision>181</cp:revision>
  <dcterms:created xsi:type="dcterms:W3CDTF">2021-03-29T19:17:22Z</dcterms:created>
  <dcterms:modified xsi:type="dcterms:W3CDTF">2024-05-08T10:44:14Z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