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0"/>
  </p:notesMasterIdLst>
  <p:sldIdLst>
    <p:sldId id="256" r:id="rId2"/>
    <p:sldId id="275" r:id="rId3"/>
    <p:sldId id="257" r:id="rId4"/>
    <p:sldId id="258" r:id="rId5"/>
    <p:sldId id="276" r:id="rId6"/>
    <p:sldId id="262" r:id="rId7"/>
    <p:sldId id="277" r:id="rId8"/>
    <p:sldId id="278" r:id="rId9"/>
    <p:sldId id="279" r:id="rId10"/>
    <p:sldId id="281" r:id="rId11"/>
    <p:sldId id="282" r:id="rId12"/>
    <p:sldId id="283" r:id="rId13"/>
    <p:sldId id="284" r:id="rId14"/>
    <p:sldId id="285" r:id="rId15"/>
    <p:sldId id="288" r:id="rId16"/>
    <p:sldId id="286" r:id="rId17"/>
    <p:sldId id="287" r:id="rId18"/>
    <p:sldId id="289" r:id="rId19"/>
    <p:sldId id="290" r:id="rId20"/>
    <p:sldId id="291" r:id="rId21"/>
    <p:sldId id="292" r:id="rId22"/>
    <p:sldId id="293" r:id="rId23"/>
    <p:sldId id="294" r:id="rId24"/>
    <p:sldId id="296" r:id="rId25"/>
    <p:sldId id="297" r:id="rId26"/>
    <p:sldId id="298" r:id="rId27"/>
    <p:sldId id="299" r:id="rId28"/>
    <p:sldId id="300" r:id="rId29"/>
    <p:sldId id="301" r:id="rId30"/>
    <p:sldId id="302" r:id="rId31"/>
    <p:sldId id="303" r:id="rId32"/>
    <p:sldId id="307" r:id="rId33"/>
    <p:sldId id="304" r:id="rId34"/>
    <p:sldId id="309" r:id="rId35"/>
    <p:sldId id="308" r:id="rId36"/>
    <p:sldId id="305" r:id="rId37"/>
    <p:sldId id="310" r:id="rId38"/>
    <p:sldId id="31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نمط متوسط 4 - تميي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نمط متوسط 4 - تميي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النمط المتوسط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31" autoAdjust="0"/>
  </p:normalViewPr>
  <p:slideViewPr>
    <p:cSldViewPr>
      <p:cViewPr>
        <p:scale>
          <a:sx n="70" d="100"/>
          <a:sy n="70" d="100"/>
        </p:scale>
        <p:origin x="-216"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366D9-B755-43E7-8271-730920DC00B0}" type="datetimeFigureOut">
              <a:rPr lang="en-US" smtClean="0"/>
              <a:t>5/30/2023</a:t>
            </a:fld>
            <a:endParaRPr lang="en-US"/>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7EAE1-7A7B-42EF-BF4E-37F5E2359F95}" type="slidenum">
              <a:rPr lang="en-US" smtClean="0"/>
              <a:t>‹#›</a:t>
            </a:fld>
            <a:endParaRPr lang="en-US"/>
          </a:p>
        </p:txBody>
      </p:sp>
    </p:spTree>
    <p:extLst>
      <p:ext uri="{BB962C8B-B14F-4D97-AF65-F5344CB8AC3E}">
        <p14:creationId xmlns:p14="http://schemas.microsoft.com/office/powerpoint/2010/main" val="416222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a:p>
        </p:txBody>
      </p:sp>
      <p:sp>
        <p:nvSpPr>
          <p:cNvPr id="4" name="عنصر نائب لرقم الشريحة 3"/>
          <p:cNvSpPr>
            <a:spLocks noGrp="1"/>
          </p:cNvSpPr>
          <p:nvPr>
            <p:ph type="sldNum" sz="quarter" idx="10"/>
          </p:nvPr>
        </p:nvSpPr>
        <p:spPr/>
        <p:txBody>
          <a:bodyPr/>
          <a:lstStyle/>
          <a:p>
            <a:fld id="{4EB7EAE1-7A7B-42EF-BF4E-37F5E2359F95}" type="slidenum">
              <a:rPr lang="en-US" smtClean="0"/>
              <a:t>3</a:t>
            </a:fld>
            <a:endParaRPr lang="en-US"/>
          </a:p>
        </p:txBody>
      </p:sp>
    </p:spTree>
    <p:extLst>
      <p:ext uri="{BB962C8B-B14F-4D97-AF65-F5344CB8AC3E}">
        <p14:creationId xmlns:p14="http://schemas.microsoft.com/office/powerpoint/2010/main" val="260498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a:r>
              <a:rPr lang="ar-EG" sz="1200" b="0" i="0" kern="1200" dirty="0" smtClean="0">
                <a:solidFill>
                  <a:schemeClr val="tx1"/>
                </a:solidFill>
                <a:effectLst/>
                <a:latin typeface="+mn-lt"/>
                <a:ea typeface="+mn-ea"/>
                <a:cs typeface="+mn-cs"/>
              </a:rPr>
              <a:t>متطلبات المجال هي المتطلبات التي تميز فئة معينة أو مجال معين من المشاريع، وتندرج الوظائف الأساسية التي يجب أن يعرضها نظام مجال معين بالضرورة ضمن هذه الفئة. على سبيل المثال، في البرمجيات الأكاديمية التي تحتفظ بسجلات لمدرسة أو كلية، فإن وظيفة القدرة على الوصول إلى قائمة أعضاء هيئة التدريس وقائمة الطلاب في كل صف هي أحد متطلبات المجال، لذلك يتم تحديد هذه المتطلبات من نموذج المجال هذا وليست خاصة بالمستخدم.</a:t>
            </a:r>
            <a:endParaRPr lang="en-US" dirty="0"/>
          </a:p>
        </p:txBody>
      </p:sp>
      <p:sp>
        <p:nvSpPr>
          <p:cNvPr id="4" name="عنصر نائب لرقم الشريحة 3"/>
          <p:cNvSpPr>
            <a:spLocks noGrp="1"/>
          </p:cNvSpPr>
          <p:nvPr>
            <p:ph type="sldNum" sz="quarter" idx="10"/>
          </p:nvPr>
        </p:nvSpPr>
        <p:spPr/>
        <p:txBody>
          <a:bodyPr/>
          <a:lstStyle/>
          <a:p>
            <a:fld id="{4EB7EAE1-7A7B-42EF-BF4E-37F5E2359F95}" type="slidenum">
              <a:rPr lang="en-US" smtClean="0"/>
              <a:t>18</a:t>
            </a:fld>
            <a:endParaRPr lang="en-US"/>
          </a:p>
        </p:txBody>
      </p:sp>
    </p:spTree>
    <p:extLst>
      <p:ext uri="{BB962C8B-B14F-4D97-AF65-F5344CB8AC3E}">
        <p14:creationId xmlns:p14="http://schemas.microsoft.com/office/powerpoint/2010/main" val="13399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8" name="عنوان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ar-SA" smtClean="0"/>
              <a:t>انقر لتحرير نمط العنوان الرئيسي</a:t>
            </a:r>
            <a:endParaRPr kumimoji="0" lang="en-US"/>
          </a:p>
        </p:txBody>
      </p:sp>
      <p:sp>
        <p:nvSpPr>
          <p:cNvPr id="9" name="عنوان فرعي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a:xfrm>
            <a:off x="6400800" y="6355080"/>
            <a:ext cx="2286000" cy="365760"/>
          </a:xfrm>
        </p:spPr>
        <p:txBody>
          <a:bodyPr/>
          <a:lstStyle>
            <a:lvl1pPr>
              <a:defRPr sz="1400"/>
            </a:lvl1pPr>
          </a:lstStyle>
          <a:p>
            <a:r>
              <a:rPr lang="en-US" smtClean="0"/>
              <a:t>by:  Fatima Ben Lashihar</a:t>
            </a:r>
            <a:endParaRPr lang="en-US"/>
          </a:p>
        </p:txBody>
      </p:sp>
      <p:sp>
        <p:nvSpPr>
          <p:cNvPr id="17" name="عنصر نائب للتذييل 16"/>
          <p:cNvSpPr>
            <a:spLocks noGrp="1"/>
          </p:cNvSpPr>
          <p:nvPr>
            <p:ph type="ftr" sz="quarter" idx="11"/>
          </p:nvPr>
        </p:nvSpPr>
        <p:spPr>
          <a:xfrm>
            <a:off x="2898648" y="6355080"/>
            <a:ext cx="3474720" cy="365760"/>
          </a:xfrm>
        </p:spPr>
        <p:txBody>
          <a:bodyPr/>
          <a:lstStyle/>
          <a:p>
            <a:endParaRPr lang="en-US"/>
          </a:p>
        </p:txBody>
      </p:sp>
      <p:sp>
        <p:nvSpPr>
          <p:cNvPr id="29" name="عنصر نائب لرقم الشريحة 28"/>
          <p:cNvSpPr>
            <a:spLocks noGrp="1"/>
          </p:cNvSpPr>
          <p:nvPr>
            <p:ph type="sldNum" sz="quarter" idx="12"/>
          </p:nvPr>
        </p:nvSpPr>
        <p:spPr>
          <a:xfrm>
            <a:off x="1216152" y="6355080"/>
            <a:ext cx="1219200" cy="365760"/>
          </a:xfrm>
        </p:spPr>
        <p:txBody>
          <a:bodyPr/>
          <a:lstStyle/>
          <a:p>
            <a:fld id="{DF9D59DE-9BC3-4C1E-BF61-38F2481D8D0B}" type="slidenum">
              <a:rPr lang="en-US" smtClean="0"/>
              <a:t>‹#›</a:t>
            </a:fld>
            <a:endParaRPr lang="en-US"/>
          </a:p>
        </p:txBody>
      </p:sp>
      <p:sp>
        <p:nvSpPr>
          <p:cNvPr id="21" name="مستطيل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مستطيل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مستطيل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مستطيل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r>
              <a:rPr lang="en-US" smtClean="0"/>
              <a:t>by:  Fatima Ben Lashihar</a:t>
            </a:r>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DF9D59DE-9BC3-4C1E-BF61-38F2481D8D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r>
              <a:rPr lang="en-US" smtClean="0"/>
              <a:t>by:  Fatima Ben Lashihar</a:t>
            </a:r>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DF9D59DE-9BC3-4C1E-BF61-38F2481D8D0B}" type="slidenum">
              <a:rPr lang="en-US" smtClean="0"/>
              <a:t>‹#›</a:t>
            </a:fld>
            <a:endParaRPr lang="en-US"/>
          </a:p>
        </p:txBody>
      </p:sp>
      <p:sp>
        <p:nvSpPr>
          <p:cNvPr id="7" name="رابط مستقيم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مثلث متساوي الساقين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رابط مستقيم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4" name="عنصر نائب للتاريخ 3"/>
          <p:cNvSpPr>
            <a:spLocks noGrp="1"/>
          </p:cNvSpPr>
          <p:nvPr>
            <p:ph type="dt" sz="half" idx="10"/>
          </p:nvPr>
        </p:nvSpPr>
        <p:spPr/>
        <p:txBody>
          <a:bodyPr/>
          <a:lstStyle/>
          <a:p>
            <a:r>
              <a:rPr lang="en-US" smtClean="0"/>
              <a:t>by:  Fatima Ben Lashihar</a:t>
            </a:r>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DF9D59DE-9BC3-4C1E-BF61-38F2481D8D0B}" type="slidenum">
              <a:rPr lang="en-US" smtClean="0"/>
              <a:t>‹#›</a:t>
            </a:fld>
            <a:endParaRPr lang="en-US"/>
          </a:p>
        </p:txBody>
      </p:sp>
      <p:sp>
        <p:nvSpPr>
          <p:cNvPr id="8" name="عنصر نائب للمحتوى 7"/>
          <p:cNvSpPr>
            <a:spLocks noGrp="1"/>
          </p:cNvSpPr>
          <p:nvPr>
            <p:ph sz="quarter" idx="1"/>
          </p:nvPr>
        </p:nvSpPr>
        <p:spPr>
          <a:xfrm>
            <a:off x="457200" y="1219200"/>
            <a:ext cx="8229600" cy="493776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a:xfrm>
            <a:off x="6400800" y="6355080"/>
            <a:ext cx="2286000" cy="365760"/>
          </a:xfrm>
        </p:spPr>
        <p:txBody>
          <a:bodyPr/>
          <a:lstStyle/>
          <a:p>
            <a:r>
              <a:rPr lang="en-US" smtClean="0"/>
              <a:t>by:  Fatima Ben Lashihar</a:t>
            </a:r>
            <a:endParaRPr lang="en-US"/>
          </a:p>
        </p:txBody>
      </p:sp>
      <p:sp>
        <p:nvSpPr>
          <p:cNvPr id="5" name="عنصر نائب للتذييل 4"/>
          <p:cNvSpPr>
            <a:spLocks noGrp="1"/>
          </p:cNvSpPr>
          <p:nvPr>
            <p:ph type="ftr" sz="quarter" idx="11"/>
          </p:nvPr>
        </p:nvSpPr>
        <p:spPr>
          <a:xfrm>
            <a:off x="2898648" y="6355080"/>
            <a:ext cx="3474720" cy="365760"/>
          </a:xfrm>
        </p:spPr>
        <p:txBody>
          <a:bodyPr/>
          <a:lstStyle/>
          <a:p>
            <a:endParaRPr lang="en-US"/>
          </a:p>
        </p:txBody>
      </p:sp>
      <p:sp>
        <p:nvSpPr>
          <p:cNvPr id="6" name="عنصر نائب لرقم الشريحة 5"/>
          <p:cNvSpPr>
            <a:spLocks noGrp="1"/>
          </p:cNvSpPr>
          <p:nvPr>
            <p:ph type="sldNum" sz="quarter" idx="12"/>
          </p:nvPr>
        </p:nvSpPr>
        <p:spPr>
          <a:xfrm>
            <a:off x="1069848" y="6355080"/>
            <a:ext cx="1520952" cy="365760"/>
          </a:xfrm>
        </p:spPr>
        <p:txBody>
          <a:bodyPr/>
          <a:lstStyle/>
          <a:p>
            <a:fld id="{DF9D59DE-9BC3-4C1E-BF61-38F2481D8D0B}" type="slidenum">
              <a:rPr lang="en-US" smtClean="0"/>
              <a:t>‹#›</a:t>
            </a:fld>
            <a:endParaRPr lang="en-US"/>
          </a:p>
        </p:txBody>
      </p:sp>
      <p:sp>
        <p:nvSpPr>
          <p:cNvPr id="7" name="مستطيل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مستطيل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28600"/>
            <a:ext cx="8229600" cy="914400"/>
          </a:xfrm>
        </p:spPr>
        <p:txBody>
          <a:bodyPr/>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p:txBody>
          <a:bodyPr/>
          <a:lstStyle/>
          <a:p>
            <a:r>
              <a:rPr lang="en-US" smtClean="0"/>
              <a:t>by:  Fatima Ben Lashihar</a:t>
            </a:r>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DF9D59DE-9BC3-4C1E-BF61-38F2481D8D0B}" type="slidenum">
              <a:rPr lang="en-US" smtClean="0"/>
              <a:t>‹#›</a:t>
            </a:fld>
            <a:endParaRPr lang="en-US"/>
          </a:p>
        </p:txBody>
      </p:sp>
      <p:sp>
        <p:nvSpPr>
          <p:cNvPr id="9" name="عنصر نائب للمحتوى 8"/>
          <p:cNvSpPr>
            <a:spLocks noGrp="1"/>
          </p:cNvSpPr>
          <p:nvPr>
            <p:ph sz="quarter" idx="1"/>
          </p:nvPr>
        </p:nvSpPr>
        <p:spPr>
          <a:xfrm>
            <a:off x="457200" y="1219200"/>
            <a:ext cx="4041648" cy="493776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1" name="عنصر نائب للمحتوى 10"/>
          <p:cNvSpPr>
            <a:spLocks noGrp="1"/>
          </p:cNvSpPr>
          <p:nvPr>
            <p:ph sz="quarter" idx="2"/>
          </p:nvPr>
        </p:nvSpPr>
        <p:spPr>
          <a:xfrm>
            <a:off x="4632198" y="1216152"/>
            <a:ext cx="4041648" cy="493776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28600"/>
            <a:ext cx="8229600" cy="9144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7" name="عنصر نائب للتاريخ 6"/>
          <p:cNvSpPr>
            <a:spLocks noGrp="1"/>
          </p:cNvSpPr>
          <p:nvPr>
            <p:ph type="dt" sz="half" idx="10"/>
          </p:nvPr>
        </p:nvSpPr>
        <p:spPr/>
        <p:txBody>
          <a:bodyPr/>
          <a:lstStyle/>
          <a:p>
            <a:r>
              <a:rPr lang="en-US" smtClean="0"/>
              <a:t>by:  Fatima Ben Lashihar</a:t>
            </a:r>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DF9D59DE-9BC3-4C1E-BF61-38F2481D8D0B}" type="slidenum">
              <a:rPr lang="en-US" smtClean="0"/>
              <a:t>‹#›</a:t>
            </a:fld>
            <a:endParaRPr lang="en-US"/>
          </a:p>
        </p:txBody>
      </p:sp>
      <p:sp>
        <p:nvSpPr>
          <p:cNvPr id="11" name="عنصر نائب للمحتوى 10"/>
          <p:cNvSpPr>
            <a:spLocks noGrp="1"/>
          </p:cNvSpPr>
          <p:nvPr>
            <p:ph sz="quarter" idx="2"/>
          </p:nvPr>
        </p:nvSpPr>
        <p:spPr>
          <a:xfrm>
            <a:off x="457200" y="2133600"/>
            <a:ext cx="4038600" cy="40386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3" name="عنصر نائب للمحتوى 12"/>
          <p:cNvSpPr>
            <a:spLocks noGrp="1"/>
          </p:cNvSpPr>
          <p:nvPr>
            <p:ph sz="quarter" idx="4"/>
          </p:nvPr>
        </p:nvSpPr>
        <p:spPr>
          <a:xfrm>
            <a:off x="4648200" y="2133600"/>
            <a:ext cx="4038600" cy="40386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28600"/>
            <a:ext cx="8229600" cy="914400"/>
          </a:xfrm>
        </p:spPr>
        <p:txBody>
          <a:body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DF9D59DE-9BC3-4C1E-BF61-38F2481D8D0B}" type="slidenum">
              <a:rPr lang="en-US" smtClean="0"/>
              <a:t>‹#›</a:t>
            </a:fld>
            <a:endParaRPr lang="en-US"/>
          </a:p>
        </p:txBody>
      </p:sp>
      <p:sp>
        <p:nvSpPr>
          <p:cNvPr id="6" name="مثلث متساوي الساقين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r>
              <a:rPr lang="en-US" smtClean="0"/>
              <a:t>by:  Fatima Ben Lashihar</a:t>
            </a:r>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a:t>
            </a:fld>
            <a:endParaRPr lang="en-US"/>
          </a:p>
        </p:txBody>
      </p:sp>
      <p:sp>
        <p:nvSpPr>
          <p:cNvPr id="5" name="رابط مستقيم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مثلث متساوي الساقين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r>
              <a:rPr lang="en-US" smtClean="0"/>
              <a:t>by:  Fatima Ben Lashihar</a:t>
            </a:r>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DF9D59DE-9BC3-4C1E-BF61-38F2481D8D0B}" type="slidenum">
              <a:rPr lang="en-US" smtClean="0"/>
              <a:t>‹#›</a:t>
            </a:fld>
            <a:endParaRPr lang="en-US"/>
          </a:p>
        </p:txBody>
      </p:sp>
      <p:sp>
        <p:nvSpPr>
          <p:cNvPr id="8" name="رابط مستقيم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رابط مستقيم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مثلث متساوي الساقين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عنصر نائب للمحتوى 11"/>
          <p:cNvSpPr>
            <a:spLocks noGrp="1"/>
          </p:cNvSpPr>
          <p:nvPr>
            <p:ph sz="quarter" idx="1"/>
          </p:nvPr>
        </p:nvSpPr>
        <p:spPr>
          <a:xfrm>
            <a:off x="304800" y="304800"/>
            <a:ext cx="5715000" cy="5715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r>
              <a:rPr lang="en-US" smtClean="0"/>
              <a:t>by:  Fatima Ben Lashihar</a:t>
            </a:r>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DF9D59DE-9BC3-4C1E-BF61-38F2481D8D0B}" type="slidenum">
              <a:rPr lang="en-US" smtClean="0"/>
              <a:t>‹#›</a:t>
            </a:fld>
            <a:endParaRPr lang="en-US"/>
          </a:p>
        </p:txBody>
      </p:sp>
      <p:sp>
        <p:nvSpPr>
          <p:cNvPr id="8" name="رابط مستقيم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مثلث متساوي الساقين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مستطيل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عنصر نائب للعنوان 21"/>
          <p:cNvSpPr>
            <a:spLocks noGrp="1"/>
          </p:cNvSpPr>
          <p:nvPr>
            <p:ph type="title"/>
          </p:nvPr>
        </p:nvSpPr>
        <p:spPr>
          <a:xfrm>
            <a:off x="457200" y="152400"/>
            <a:ext cx="8229600" cy="990600"/>
          </a:xfrm>
          <a:prstGeom prst="rect">
            <a:avLst/>
          </a:prstGeom>
        </p:spPr>
        <p:txBody>
          <a:bodyPr vert="horz" anchor="b" anchorCtr="0">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4" name="عنصر نائب للتاريخ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smtClean="0"/>
              <a:t>by:  Fatima Ben Lashihar</a:t>
            </a:r>
            <a:endParaRPr lang="en-US"/>
          </a:p>
        </p:txBody>
      </p:sp>
      <p:sp>
        <p:nvSpPr>
          <p:cNvPr id="3" name="عنصر نائب للتذييل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عنصر نائب لرقم الشريحة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F9D59DE-9BC3-4C1E-BF61-38F2481D8D0B}" type="slidenum">
              <a:rPr lang="en-US" smtClean="0"/>
              <a:t>‹#›</a:t>
            </a:fld>
            <a:endParaRPr lang="en-US"/>
          </a:p>
        </p:txBody>
      </p:sp>
      <p:sp>
        <p:nvSpPr>
          <p:cNvPr id="28" name="رابط مستقيم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رابط مستقيم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مثلث متساوي الساقين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noAutofit/>
          </a:bodyPr>
          <a:lstStyle/>
          <a:p>
            <a:pPr algn="ctr"/>
            <a:r>
              <a:rPr lang="en-US" sz="2400" b="1" dirty="0" smtClean="0"/>
              <a:t>Software </a:t>
            </a:r>
            <a:r>
              <a:rPr lang="en-US" sz="2400" b="1" smtClean="0"/>
              <a:t>Requirements Analysis</a:t>
            </a:r>
            <a:r>
              <a:rPr lang="en-US" sz="2400" b="1" dirty="0" smtClean="0"/>
              <a:t/>
            </a:r>
            <a:br>
              <a:rPr lang="en-US" sz="2400" b="1" dirty="0" smtClean="0"/>
            </a:br>
            <a:r>
              <a:rPr lang="en-US" sz="2400" b="1" dirty="0" smtClean="0"/>
              <a:t>ITSE311 -- S2023 </a:t>
            </a:r>
            <a:r>
              <a:rPr lang="en-US" sz="2400" b="1" dirty="0"/>
              <a:t/>
            </a:r>
            <a:br>
              <a:rPr lang="en-US" sz="2400" b="1" dirty="0"/>
            </a:br>
            <a:endParaRPr lang="en-US" sz="2400" b="1" dirty="0"/>
          </a:p>
        </p:txBody>
      </p:sp>
      <p:sp>
        <p:nvSpPr>
          <p:cNvPr id="3" name="عنوان فرعي 2"/>
          <p:cNvSpPr>
            <a:spLocks noGrp="1"/>
          </p:cNvSpPr>
          <p:nvPr>
            <p:ph type="subTitle" idx="1"/>
          </p:nvPr>
        </p:nvSpPr>
        <p:spPr/>
        <p:txBody>
          <a:bodyPr>
            <a:normAutofit/>
          </a:bodyPr>
          <a:lstStyle/>
          <a:p>
            <a:pPr algn="l"/>
            <a:r>
              <a:rPr lang="en-US" dirty="0" smtClean="0"/>
              <a:t>INTRODUCTION TO REQUIREMENTS ENGINEERING</a:t>
            </a:r>
          </a:p>
          <a:p>
            <a:pPr algn="l"/>
            <a:endParaRPr lang="en-US" dirty="0"/>
          </a:p>
        </p:txBody>
      </p:sp>
      <p:pic>
        <p:nvPicPr>
          <p:cNvPr id="4" name="صورة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300" y="914401"/>
            <a:ext cx="895350" cy="884606"/>
          </a:xfrm>
          <a:prstGeom prst="rect">
            <a:avLst/>
          </a:prstGeom>
        </p:spPr>
      </p:pic>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914400"/>
            <a:ext cx="1170889" cy="1034186"/>
          </a:xfrm>
          <a:prstGeom prst="rect">
            <a:avLst/>
          </a:prstGeom>
        </p:spPr>
      </p:pic>
      <p:sp>
        <p:nvSpPr>
          <p:cNvPr id="7" name="مربع نص 6"/>
          <p:cNvSpPr txBox="1"/>
          <p:nvPr/>
        </p:nvSpPr>
        <p:spPr>
          <a:xfrm>
            <a:off x="1898370" y="1314271"/>
            <a:ext cx="5150130" cy="1446550"/>
          </a:xfrm>
          <a:prstGeom prst="rect">
            <a:avLst/>
          </a:prstGeom>
          <a:noFill/>
        </p:spPr>
        <p:txBody>
          <a:bodyPr wrap="square" rtlCol="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University of Tripoli</a:t>
            </a:r>
          </a:p>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Faculty of Information Technology</a:t>
            </a:r>
          </a:p>
          <a:p>
            <a:pPr algn="ctr">
              <a:lnSpc>
                <a:spcPct val="200000"/>
              </a:lnSpc>
            </a:pP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Department of Software Engineering</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76999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Example - Airline Baggage Handling System</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10</a:t>
            </a:fld>
            <a:endParaRPr lang="en-US"/>
          </a:p>
        </p:txBody>
      </p:sp>
      <p:sp>
        <p:nvSpPr>
          <p:cNvPr id="5" name="عنصر نائب للمحتوى 4"/>
          <p:cNvSpPr>
            <a:spLocks noGrp="1"/>
          </p:cNvSpPr>
          <p:nvPr>
            <p:ph sz="quarter" idx="1"/>
          </p:nvPr>
        </p:nvSpPr>
        <p:spPr/>
        <p:txBody>
          <a:bodyPr>
            <a:noAutofit/>
          </a:bodyPr>
          <a:lstStyle/>
          <a:p>
            <a:pPr algn="just"/>
            <a:r>
              <a:rPr lang="en-US" sz="2000" dirty="0"/>
              <a:t>A user </a:t>
            </a:r>
            <a:r>
              <a:rPr lang="en-US" sz="2000" dirty="0" smtClean="0"/>
              <a:t>requirement</a:t>
            </a:r>
          </a:p>
          <a:p>
            <a:pPr lvl="1" algn="just"/>
            <a:r>
              <a:rPr lang="en-US" sz="2000" dirty="0" smtClean="0"/>
              <a:t>The </a:t>
            </a:r>
            <a:r>
              <a:rPr lang="en-US" sz="2000" dirty="0"/>
              <a:t>system shall be able to process 20 bags per minute. </a:t>
            </a:r>
            <a:endParaRPr lang="en-US" sz="2000" dirty="0" smtClean="0"/>
          </a:p>
          <a:p>
            <a:pPr lvl="1" algn="just"/>
            <a:endParaRPr lang="en-US" sz="2000" dirty="0" smtClean="0"/>
          </a:p>
          <a:p>
            <a:pPr algn="just"/>
            <a:r>
              <a:rPr lang="en-US" sz="2000" dirty="0"/>
              <a:t>S</a:t>
            </a:r>
            <a:r>
              <a:rPr lang="en-US" sz="2000" dirty="0" smtClean="0"/>
              <a:t>ystem requirements</a:t>
            </a:r>
          </a:p>
          <a:p>
            <a:pPr lvl="1" algn="just"/>
            <a:r>
              <a:rPr lang="en-US" sz="2000" dirty="0" smtClean="0"/>
              <a:t>Each </a:t>
            </a:r>
            <a:r>
              <a:rPr lang="en-US" sz="2000" dirty="0"/>
              <a:t>bag processed shall trigger a baggage </a:t>
            </a:r>
            <a:r>
              <a:rPr lang="en-US" sz="2000" dirty="0" smtClean="0"/>
              <a:t>event.</a:t>
            </a:r>
          </a:p>
          <a:p>
            <a:pPr lvl="1" algn="just"/>
            <a:r>
              <a:rPr lang="en-US" sz="2000" dirty="0" smtClean="0"/>
              <a:t>The </a:t>
            </a:r>
            <a:r>
              <a:rPr lang="en-US" sz="2000" dirty="0"/>
              <a:t>system shall be able to handle 20 baggage events per minute. </a:t>
            </a:r>
            <a:endParaRPr lang="en-US" sz="2000" dirty="0" smtClean="0"/>
          </a:p>
          <a:p>
            <a:pPr lvl="1" algn="just"/>
            <a:endParaRPr lang="en-US" sz="2000" dirty="0" smtClean="0"/>
          </a:p>
          <a:p>
            <a:pPr algn="just"/>
            <a:r>
              <a:rPr lang="en-US" sz="2000" dirty="0"/>
              <a:t>S</a:t>
            </a:r>
            <a:r>
              <a:rPr lang="en-US" sz="2000" dirty="0" smtClean="0"/>
              <a:t>ystem </a:t>
            </a:r>
            <a:r>
              <a:rPr lang="en-US" sz="2000" dirty="0"/>
              <a:t>specifications </a:t>
            </a:r>
            <a:endParaRPr lang="en-US" sz="2000" dirty="0" smtClean="0"/>
          </a:p>
          <a:p>
            <a:pPr lvl="1" algn="just"/>
            <a:r>
              <a:rPr lang="en-US" sz="2000" dirty="0" smtClean="0"/>
              <a:t>1.2 </a:t>
            </a:r>
            <a:r>
              <a:rPr lang="en-US" sz="2000" dirty="0"/>
              <a:t>The system shall be able to process 20 baggage events per minute in </a:t>
            </a:r>
            <a:r>
              <a:rPr lang="en-US" sz="2000" dirty="0" smtClean="0"/>
              <a:t>operational </a:t>
            </a:r>
            <a:r>
              <a:rPr lang="en-US" sz="2000" dirty="0"/>
              <a:t>mode. </a:t>
            </a:r>
            <a:endParaRPr lang="en-US" sz="2000" dirty="0" smtClean="0"/>
          </a:p>
          <a:p>
            <a:pPr lvl="2" algn="just"/>
            <a:r>
              <a:rPr lang="en-US" dirty="0" smtClean="0"/>
              <a:t>1.2.1 </a:t>
            </a:r>
            <a:r>
              <a:rPr lang="en-US" dirty="0"/>
              <a:t>If more than 20 baggage events occur in a one-minute interval, then the system shall … </a:t>
            </a:r>
            <a:endParaRPr lang="en-US" dirty="0" smtClean="0"/>
          </a:p>
          <a:p>
            <a:pPr lvl="2" algn="just"/>
            <a:r>
              <a:rPr lang="en-US" dirty="0" smtClean="0"/>
              <a:t>1.2.2 </a:t>
            </a:r>
            <a:r>
              <a:rPr lang="en-US" dirty="0"/>
              <a:t>[more exception </a:t>
            </a:r>
            <a:r>
              <a:rPr lang="en-US" dirty="0" smtClean="0"/>
              <a:t>handling]…</a:t>
            </a:r>
            <a:endParaRPr lang="en-US" dirty="0"/>
          </a:p>
        </p:txBody>
      </p:sp>
    </p:spTree>
    <p:extLst>
      <p:ext uri="{BB962C8B-B14F-4D97-AF65-F5344CB8AC3E}">
        <p14:creationId xmlns:p14="http://schemas.microsoft.com/office/powerpoint/2010/main" val="54375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Requirements Specifications Types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11</a:t>
            </a:fld>
            <a:endParaRPr lang="en-US"/>
          </a:p>
        </p:txBody>
      </p:sp>
      <p:sp>
        <p:nvSpPr>
          <p:cNvPr id="5" name="عنصر نائب للمحتوى 4"/>
          <p:cNvSpPr>
            <a:spLocks noGrp="1"/>
          </p:cNvSpPr>
          <p:nvPr>
            <p:ph sz="quarter" idx="1"/>
          </p:nvPr>
        </p:nvSpPr>
        <p:spPr/>
        <p:txBody>
          <a:bodyPr>
            <a:noAutofit/>
          </a:bodyPr>
          <a:lstStyle/>
          <a:p>
            <a:pPr algn="just">
              <a:lnSpc>
                <a:spcPct val="150000"/>
              </a:lnSpc>
            </a:pPr>
            <a:r>
              <a:rPr lang="en-US" sz="2000" dirty="0"/>
              <a:t>Functional </a:t>
            </a:r>
            <a:r>
              <a:rPr lang="en-US" sz="2000" dirty="0" smtClean="0"/>
              <a:t>requirements</a:t>
            </a:r>
          </a:p>
          <a:p>
            <a:pPr algn="just">
              <a:lnSpc>
                <a:spcPct val="150000"/>
              </a:lnSpc>
            </a:pPr>
            <a:r>
              <a:rPr lang="en-US" sz="2000" dirty="0" smtClean="0"/>
              <a:t>Nonfunctional </a:t>
            </a:r>
            <a:r>
              <a:rPr lang="en-US" sz="2000" dirty="0"/>
              <a:t>requirements (</a:t>
            </a:r>
            <a:r>
              <a:rPr lang="en-US" sz="2000" dirty="0" smtClean="0"/>
              <a:t>NFRs)</a:t>
            </a:r>
          </a:p>
          <a:p>
            <a:pPr algn="just">
              <a:lnSpc>
                <a:spcPct val="150000"/>
              </a:lnSpc>
            </a:pPr>
            <a:r>
              <a:rPr lang="en-US" sz="2000" dirty="0" smtClean="0"/>
              <a:t>Domain </a:t>
            </a:r>
            <a:r>
              <a:rPr lang="en-US" sz="2000" dirty="0"/>
              <a:t>requirement</a:t>
            </a:r>
            <a:endParaRPr lang="en-US" dirty="0"/>
          </a:p>
        </p:txBody>
      </p:sp>
    </p:spTree>
    <p:extLst>
      <p:ext uri="{BB962C8B-B14F-4D97-AF65-F5344CB8AC3E}">
        <p14:creationId xmlns:p14="http://schemas.microsoft.com/office/powerpoint/2010/main" val="3750193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Functional Requirements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12</a:t>
            </a:fld>
            <a:endParaRPr lang="en-US"/>
          </a:p>
        </p:txBody>
      </p:sp>
      <p:sp>
        <p:nvSpPr>
          <p:cNvPr id="5" name="عنصر نائب للمحتوى 4"/>
          <p:cNvSpPr>
            <a:spLocks noGrp="1"/>
          </p:cNvSpPr>
          <p:nvPr>
            <p:ph sz="quarter" idx="1"/>
          </p:nvPr>
        </p:nvSpPr>
        <p:spPr/>
        <p:txBody>
          <a:bodyPr>
            <a:noAutofit/>
          </a:bodyPr>
          <a:lstStyle/>
          <a:p>
            <a:pPr algn="just">
              <a:lnSpc>
                <a:spcPct val="150000"/>
              </a:lnSpc>
            </a:pPr>
            <a:r>
              <a:rPr lang="en-US" sz="2000" dirty="0" smtClean="0"/>
              <a:t>They describe </a:t>
            </a:r>
            <a:r>
              <a:rPr lang="en-US" sz="2000" dirty="0"/>
              <a:t>the services the system should provide and how the system will react to its inputs. </a:t>
            </a:r>
            <a:endParaRPr lang="en-US" sz="2000" dirty="0" smtClean="0"/>
          </a:p>
          <a:p>
            <a:pPr algn="just">
              <a:lnSpc>
                <a:spcPct val="150000"/>
              </a:lnSpc>
            </a:pPr>
            <a:r>
              <a:rPr lang="en-US" sz="2000" dirty="0" smtClean="0"/>
              <a:t>They need </a:t>
            </a:r>
            <a:r>
              <a:rPr lang="en-US" sz="2000" dirty="0"/>
              <a:t>to explicitly state certain behaviors that the system should not </a:t>
            </a:r>
            <a:r>
              <a:rPr lang="en-US" sz="2000" dirty="0" smtClean="0"/>
              <a:t>do. </a:t>
            </a:r>
          </a:p>
          <a:p>
            <a:pPr algn="just">
              <a:lnSpc>
                <a:spcPct val="150000"/>
              </a:lnSpc>
            </a:pPr>
            <a:r>
              <a:rPr lang="en-US" sz="2000" dirty="0" smtClean="0"/>
              <a:t>They can </a:t>
            </a:r>
            <a:r>
              <a:rPr lang="en-US" sz="2000" dirty="0"/>
              <a:t>be high level and general (in which case they are user requirements in the sense that was explained previously) or they can be detailed, expressing inputs, outputs, exceptions, and so on (in which case they are the system requirements described before). </a:t>
            </a:r>
            <a:endParaRPr lang="en-US" sz="2000" dirty="0" smtClean="0"/>
          </a:p>
          <a:p>
            <a:pPr algn="just">
              <a:lnSpc>
                <a:spcPct val="150000"/>
              </a:lnSpc>
            </a:pPr>
            <a:r>
              <a:rPr lang="en-US" sz="2000" dirty="0" smtClean="0"/>
              <a:t>There </a:t>
            </a:r>
            <a:r>
              <a:rPr lang="en-US" sz="2000" dirty="0"/>
              <a:t>are many forms of representation for functional requirements, from </a:t>
            </a:r>
            <a:r>
              <a:rPr lang="en-US" sz="2000" dirty="0" smtClean="0"/>
              <a:t>natural language, </a:t>
            </a:r>
            <a:r>
              <a:rPr lang="en-US" sz="2000" dirty="0"/>
              <a:t>visual models, and the more </a:t>
            </a:r>
            <a:r>
              <a:rPr lang="en-US" sz="2000" dirty="0" smtClean="0"/>
              <a:t>rigorous </a:t>
            </a:r>
            <a:r>
              <a:rPr lang="en-US" sz="2000" dirty="0"/>
              <a:t>formal </a:t>
            </a:r>
            <a:r>
              <a:rPr lang="en-US" sz="2000" dirty="0" smtClean="0"/>
              <a:t>methods.</a:t>
            </a:r>
            <a:endParaRPr lang="en-US" dirty="0"/>
          </a:p>
        </p:txBody>
      </p:sp>
    </p:spTree>
    <p:extLst>
      <p:ext uri="{BB962C8B-B14F-4D97-AF65-F5344CB8AC3E}">
        <p14:creationId xmlns:p14="http://schemas.microsoft.com/office/powerpoint/2010/main" val="3516947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Functional Requirements - Example</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13</a:t>
            </a:fld>
            <a:endParaRPr lang="en-US"/>
          </a:p>
        </p:txBody>
      </p:sp>
      <p:sp>
        <p:nvSpPr>
          <p:cNvPr id="5" name="عنصر نائب للمحتوى 4"/>
          <p:cNvSpPr>
            <a:spLocks noGrp="1"/>
          </p:cNvSpPr>
          <p:nvPr>
            <p:ph sz="quarter" idx="1"/>
          </p:nvPr>
        </p:nvSpPr>
        <p:spPr/>
        <p:txBody>
          <a:bodyPr>
            <a:noAutofit/>
          </a:bodyPr>
          <a:lstStyle/>
          <a:p>
            <a:pPr marL="0" indent="0" algn="just">
              <a:lnSpc>
                <a:spcPct val="150000"/>
              </a:lnSpc>
              <a:buNone/>
            </a:pPr>
            <a:r>
              <a:rPr lang="en-US" sz="2000" dirty="0" smtClean="0"/>
              <a:t>1.1The </a:t>
            </a:r>
            <a:r>
              <a:rPr lang="en-US" sz="2000" dirty="0"/>
              <a:t>system shall handle up to 20 bags per minute. </a:t>
            </a:r>
            <a:endParaRPr lang="en-US" sz="2000" dirty="0" smtClean="0"/>
          </a:p>
          <a:p>
            <a:pPr marL="0" indent="0" algn="just">
              <a:lnSpc>
                <a:spcPct val="150000"/>
              </a:lnSpc>
              <a:buNone/>
            </a:pPr>
            <a:r>
              <a:rPr lang="en-US" sz="2000" dirty="0" smtClean="0"/>
              <a:t>1.4 </a:t>
            </a:r>
            <a:r>
              <a:rPr lang="en-US" sz="2000" dirty="0"/>
              <a:t>When the system is in idle mode, the conveyor belt shall not move. </a:t>
            </a:r>
            <a:endParaRPr lang="en-US" sz="2000" dirty="0" smtClean="0"/>
          </a:p>
          <a:p>
            <a:pPr marL="0" indent="0" algn="just">
              <a:lnSpc>
                <a:spcPct val="150000"/>
              </a:lnSpc>
              <a:buNone/>
            </a:pPr>
            <a:r>
              <a:rPr lang="en-US" sz="2000" dirty="0" smtClean="0"/>
              <a:t>1.8 </a:t>
            </a:r>
            <a:r>
              <a:rPr lang="en-US" sz="2000" dirty="0"/>
              <a:t>If the main power fails, the system shall shut down in an orderly fashion within 5 seconds. </a:t>
            </a:r>
            <a:endParaRPr lang="en-US" sz="2000" dirty="0" smtClean="0"/>
          </a:p>
          <a:p>
            <a:pPr marL="0" indent="0" algn="just">
              <a:lnSpc>
                <a:spcPct val="150000"/>
              </a:lnSpc>
              <a:buNone/>
            </a:pPr>
            <a:r>
              <a:rPr lang="en-US" sz="2000" dirty="0" smtClean="0"/>
              <a:t>1.41 </a:t>
            </a:r>
            <a:r>
              <a:rPr lang="en-US" sz="2000" dirty="0"/>
              <a:t>If the conveyor belt motor fails, the system shall shut down the input feed mechanism within 3 seconds.</a:t>
            </a:r>
            <a:endParaRPr lang="en-US" dirty="0"/>
          </a:p>
        </p:txBody>
      </p:sp>
    </p:spTree>
    <p:extLst>
      <p:ext uri="{BB962C8B-B14F-4D97-AF65-F5344CB8AC3E}">
        <p14:creationId xmlns:p14="http://schemas.microsoft.com/office/powerpoint/2010/main" val="3841355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Nonfunctional Requirements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14</a:t>
            </a:fld>
            <a:endParaRPr lang="en-US"/>
          </a:p>
        </p:txBody>
      </p:sp>
      <p:sp>
        <p:nvSpPr>
          <p:cNvPr id="5" name="عنصر نائب للمحتوى 4"/>
          <p:cNvSpPr>
            <a:spLocks noGrp="1"/>
          </p:cNvSpPr>
          <p:nvPr>
            <p:ph sz="quarter" idx="1"/>
          </p:nvPr>
        </p:nvSpPr>
        <p:spPr/>
        <p:txBody>
          <a:bodyPr>
            <a:noAutofit/>
          </a:bodyPr>
          <a:lstStyle/>
          <a:p>
            <a:pPr algn="just">
              <a:lnSpc>
                <a:spcPct val="150000"/>
              </a:lnSpc>
            </a:pPr>
            <a:r>
              <a:rPr lang="en-US" sz="2000" dirty="0"/>
              <a:t>Nonfunctional requirements (NFRs) are imposed by the environment in which the system is to operate. </a:t>
            </a:r>
            <a:endParaRPr lang="en-US" sz="2000" dirty="0" smtClean="0"/>
          </a:p>
          <a:p>
            <a:pPr algn="just">
              <a:lnSpc>
                <a:spcPct val="150000"/>
              </a:lnSpc>
            </a:pPr>
            <a:r>
              <a:rPr lang="en-US" sz="2000" dirty="0" smtClean="0"/>
              <a:t>These </a:t>
            </a:r>
            <a:r>
              <a:rPr lang="en-US" sz="2000" dirty="0"/>
              <a:t>kinds of environments include timing constraints, </a:t>
            </a:r>
            <a:r>
              <a:rPr lang="en-US" sz="2000" dirty="0" smtClean="0"/>
              <a:t>quality properties, </a:t>
            </a:r>
            <a:r>
              <a:rPr lang="en-US" sz="2000" dirty="0"/>
              <a:t>programming languages to be used, and so on</a:t>
            </a:r>
            <a:r>
              <a:rPr lang="en-US" sz="2000" dirty="0" smtClean="0"/>
              <a:t>.</a:t>
            </a:r>
          </a:p>
          <a:p>
            <a:pPr algn="just">
              <a:lnSpc>
                <a:spcPct val="150000"/>
              </a:lnSpc>
            </a:pPr>
            <a:r>
              <a:rPr lang="en-US" sz="2000" dirty="0"/>
              <a:t>Many of these NFRs are beyond the control of the requirements </a:t>
            </a:r>
            <a:r>
              <a:rPr lang="en-US" sz="2000" dirty="0" smtClean="0"/>
              <a:t>engineer and </a:t>
            </a:r>
            <a:r>
              <a:rPr lang="en-US" sz="2000" dirty="0"/>
              <a:t>customer. </a:t>
            </a:r>
            <a:endParaRPr lang="en-US" sz="2000" dirty="0" smtClean="0"/>
          </a:p>
          <a:p>
            <a:pPr algn="just">
              <a:lnSpc>
                <a:spcPct val="150000"/>
              </a:lnSpc>
            </a:pPr>
            <a:r>
              <a:rPr lang="en-US" sz="2000" dirty="0" smtClean="0"/>
              <a:t>All of </a:t>
            </a:r>
            <a:r>
              <a:rPr lang="en-US" sz="2000" dirty="0"/>
              <a:t>the nonfunctional requirements need to be tracked by the requirements engineer, typically, using an appropriate software </a:t>
            </a:r>
            <a:r>
              <a:rPr lang="en-US" sz="2000" dirty="0" smtClean="0"/>
              <a:t>tool.</a:t>
            </a:r>
            <a:endParaRPr lang="en-US" sz="2000" dirty="0"/>
          </a:p>
        </p:txBody>
      </p:sp>
    </p:spTree>
    <p:extLst>
      <p:ext uri="{BB962C8B-B14F-4D97-AF65-F5344CB8AC3E}">
        <p14:creationId xmlns:p14="http://schemas.microsoft.com/office/powerpoint/2010/main" val="1944526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Nonfunctional Requirements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15</a:t>
            </a:fld>
            <a:endParaRPr lang="en-US"/>
          </a:p>
        </p:txBody>
      </p:sp>
      <p:sp>
        <p:nvSpPr>
          <p:cNvPr id="5" name="عنصر نائب للمحتوى 4"/>
          <p:cNvSpPr>
            <a:spLocks noGrp="1"/>
          </p:cNvSpPr>
          <p:nvPr>
            <p:ph sz="quarter" idx="1"/>
          </p:nvPr>
        </p:nvSpPr>
        <p:spPr/>
        <p:txBody>
          <a:bodyPr>
            <a:noAutofit/>
          </a:bodyPr>
          <a:lstStyle/>
          <a:p>
            <a:pPr algn="just">
              <a:lnSpc>
                <a:spcPct val="150000"/>
              </a:lnSpc>
            </a:pPr>
            <a:r>
              <a:rPr lang="en-US" sz="2000" dirty="0" smtClean="0"/>
              <a:t>Some </a:t>
            </a:r>
            <a:r>
              <a:rPr lang="en-US" sz="2000" dirty="0"/>
              <a:t>NFRs are difficult to define precisely, making them difficult to </a:t>
            </a:r>
            <a:r>
              <a:rPr lang="en-US" sz="2000" dirty="0" smtClean="0"/>
              <a:t>verify.</a:t>
            </a:r>
          </a:p>
          <a:p>
            <a:pPr algn="just">
              <a:lnSpc>
                <a:spcPct val="150000"/>
              </a:lnSpc>
            </a:pPr>
            <a:r>
              <a:rPr lang="en-US" sz="2000" dirty="0" smtClean="0"/>
              <a:t>It </a:t>
            </a:r>
            <a:r>
              <a:rPr lang="en-US" sz="2000" dirty="0"/>
              <a:t>is easy to confuse goals with NFRs. Remember a goal is a general intention of a stakeholder, </a:t>
            </a:r>
            <a:endParaRPr lang="en-US" sz="2000" dirty="0" smtClean="0"/>
          </a:p>
          <a:p>
            <a:pPr lvl="1" algn="just">
              <a:lnSpc>
                <a:spcPct val="150000"/>
              </a:lnSpc>
            </a:pPr>
            <a:r>
              <a:rPr lang="en-US" sz="2000" dirty="0" smtClean="0"/>
              <a:t>for </a:t>
            </a:r>
            <a:r>
              <a:rPr lang="en-US" sz="2000" dirty="0"/>
              <a:t>example: </a:t>
            </a:r>
            <a:endParaRPr lang="en-US" sz="2000" dirty="0" smtClean="0"/>
          </a:p>
          <a:p>
            <a:pPr lvl="2" algn="just">
              <a:lnSpc>
                <a:spcPct val="150000"/>
              </a:lnSpc>
            </a:pPr>
            <a:r>
              <a:rPr lang="en-US" dirty="0" smtClean="0"/>
              <a:t>The </a:t>
            </a:r>
            <a:r>
              <a:rPr lang="en-US" dirty="0"/>
              <a:t>system should be easy to use by experienced </a:t>
            </a:r>
            <a:r>
              <a:rPr lang="en-US" dirty="0" smtClean="0"/>
              <a:t>operators</a:t>
            </a:r>
          </a:p>
          <a:p>
            <a:pPr lvl="2" algn="just">
              <a:lnSpc>
                <a:spcPct val="150000"/>
              </a:lnSpc>
            </a:pPr>
            <a:r>
              <a:rPr lang="en-US" dirty="0" smtClean="0"/>
              <a:t>whereas </a:t>
            </a:r>
            <a:r>
              <a:rPr lang="en-US" dirty="0"/>
              <a:t>a verifiable NFR is a statement using some objective measure: Experienced operators shall be able to use the following 18 system </a:t>
            </a:r>
            <a:r>
              <a:rPr lang="en-US" dirty="0" smtClean="0"/>
              <a:t>features </a:t>
            </a:r>
            <a:r>
              <a:rPr lang="en-US" dirty="0"/>
              <a:t>after two hours of hands-on instructor-led training with an error rate of no greater than 0.5%.</a:t>
            </a:r>
          </a:p>
        </p:txBody>
      </p:sp>
    </p:spTree>
    <p:extLst>
      <p:ext uri="{BB962C8B-B14F-4D97-AF65-F5344CB8AC3E}">
        <p14:creationId xmlns:p14="http://schemas.microsoft.com/office/powerpoint/2010/main" val="619961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Nonfunctional Requirements - Example</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16</a:t>
            </a:fld>
            <a:endParaRPr lang="en-US"/>
          </a:p>
        </p:txBody>
      </p:sp>
      <p:sp>
        <p:nvSpPr>
          <p:cNvPr id="5" name="عنصر نائب للمحتوى 4"/>
          <p:cNvSpPr>
            <a:spLocks noGrp="1"/>
          </p:cNvSpPr>
          <p:nvPr>
            <p:ph sz="quarter" idx="1"/>
          </p:nvPr>
        </p:nvSpPr>
        <p:spPr/>
        <p:txBody>
          <a:bodyPr>
            <a:noAutofit/>
          </a:bodyPr>
          <a:lstStyle/>
          <a:p>
            <a:pPr algn="just">
              <a:lnSpc>
                <a:spcPct val="150000"/>
              </a:lnSpc>
            </a:pPr>
            <a:r>
              <a:rPr lang="en-US" sz="2000" dirty="0"/>
              <a:t>Product </a:t>
            </a:r>
            <a:r>
              <a:rPr lang="en-US" sz="2000" dirty="0" smtClean="0"/>
              <a:t>requirements</a:t>
            </a:r>
          </a:p>
          <a:p>
            <a:pPr lvl="2" algn="just">
              <a:lnSpc>
                <a:spcPct val="150000"/>
              </a:lnSpc>
            </a:pPr>
            <a:r>
              <a:rPr lang="en-US" dirty="0" smtClean="0"/>
              <a:t>Efficiency </a:t>
            </a:r>
          </a:p>
          <a:p>
            <a:pPr lvl="3" algn="just">
              <a:lnSpc>
                <a:spcPct val="150000"/>
              </a:lnSpc>
            </a:pPr>
            <a:r>
              <a:rPr lang="en-US" sz="2000" dirty="0" smtClean="0"/>
              <a:t>Performance </a:t>
            </a:r>
            <a:r>
              <a:rPr lang="en-US" sz="2000" dirty="0"/>
              <a:t>(e.g., number of bags per </a:t>
            </a:r>
            <a:r>
              <a:rPr lang="en-US" sz="2000" dirty="0" smtClean="0"/>
              <a:t>minute)</a:t>
            </a:r>
          </a:p>
          <a:p>
            <a:pPr lvl="3" algn="just">
              <a:lnSpc>
                <a:spcPct val="150000"/>
              </a:lnSpc>
            </a:pPr>
            <a:r>
              <a:rPr lang="en-US" sz="2000" dirty="0" smtClean="0"/>
              <a:t>Space </a:t>
            </a:r>
            <a:r>
              <a:rPr lang="en-US" sz="2000" dirty="0"/>
              <a:t>(e.g., physical size of system, amount of memory, power </a:t>
            </a:r>
            <a:r>
              <a:rPr lang="en-US" sz="2000" dirty="0" smtClean="0"/>
              <a:t>consumption)</a:t>
            </a:r>
          </a:p>
          <a:p>
            <a:pPr lvl="2" algn="just">
              <a:lnSpc>
                <a:spcPct val="150000"/>
              </a:lnSpc>
            </a:pPr>
            <a:r>
              <a:rPr lang="en-US" dirty="0" smtClean="0"/>
              <a:t>Reliability </a:t>
            </a:r>
            <a:r>
              <a:rPr lang="en-US" dirty="0"/>
              <a:t>(e.g., Mean time before </a:t>
            </a:r>
            <a:r>
              <a:rPr lang="en-US" dirty="0" smtClean="0"/>
              <a:t>failure </a:t>
            </a:r>
            <a:r>
              <a:rPr lang="en-US" dirty="0"/>
              <a:t>o</a:t>
            </a:r>
            <a:r>
              <a:rPr lang="en-US" dirty="0" smtClean="0"/>
              <a:t>r Mean </a:t>
            </a:r>
            <a:r>
              <a:rPr lang="en-US" dirty="0"/>
              <a:t>time before first </a:t>
            </a:r>
            <a:r>
              <a:rPr lang="en-US" dirty="0" smtClean="0"/>
              <a:t>failure)</a:t>
            </a:r>
          </a:p>
          <a:p>
            <a:pPr lvl="2" algn="just">
              <a:lnSpc>
                <a:spcPct val="150000"/>
              </a:lnSpc>
            </a:pPr>
            <a:r>
              <a:rPr lang="en-US" dirty="0" smtClean="0"/>
              <a:t>Portability </a:t>
            </a:r>
            <a:r>
              <a:rPr lang="en-US" dirty="0"/>
              <a:t>(e.g., can it be used with other hardware?) </a:t>
            </a:r>
          </a:p>
          <a:p>
            <a:pPr lvl="2" algn="just">
              <a:lnSpc>
                <a:spcPct val="150000"/>
              </a:lnSpc>
            </a:pPr>
            <a:r>
              <a:rPr lang="en-US" dirty="0" smtClean="0"/>
              <a:t>Usability </a:t>
            </a:r>
            <a:r>
              <a:rPr lang="en-US" dirty="0"/>
              <a:t>(amount of training required</a:t>
            </a:r>
            <a:r>
              <a:rPr lang="en-US" dirty="0" smtClean="0"/>
              <a:t>)</a:t>
            </a:r>
          </a:p>
        </p:txBody>
      </p:sp>
    </p:spTree>
    <p:extLst>
      <p:ext uri="{BB962C8B-B14F-4D97-AF65-F5344CB8AC3E}">
        <p14:creationId xmlns:p14="http://schemas.microsoft.com/office/powerpoint/2010/main" val="702955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Nonfunctional Requirements - Example</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17</a:t>
            </a:fld>
            <a:endParaRPr lang="en-US"/>
          </a:p>
        </p:txBody>
      </p:sp>
      <p:sp>
        <p:nvSpPr>
          <p:cNvPr id="5" name="عنصر نائب للمحتوى 4"/>
          <p:cNvSpPr>
            <a:spLocks noGrp="1"/>
          </p:cNvSpPr>
          <p:nvPr>
            <p:ph sz="quarter" idx="1"/>
          </p:nvPr>
        </p:nvSpPr>
        <p:spPr/>
        <p:txBody>
          <a:bodyPr>
            <a:noAutofit/>
          </a:bodyPr>
          <a:lstStyle/>
          <a:p>
            <a:pPr marL="274320" lvl="1" algn="just">
              <a:spcBef>
                <a:spcPts val="600"/>
              </a:spcBef>
              <a:buClr>
                <a:schemeClr val="accent1"/>
              </a:buClr>
            </a:pPr>
            <a:r>
              <a:rPr lang="en-US" sz="2000" dirty="0"/>
              <a:t>Organizational requirements</a:t>
            </a:r>
          </a:p>
          <a:p>
            <a:pPr lvl="2" algn="just"/>
            <a:r>
              <a:rPr lang="en-US" dirty="0" smtClean="0"/>
              <a:t>Delivery </a:t>
            </a:r>
            <a:r>
              <a:rPr lang="en-US" dirty="0"/>
              <a:t>(e.g., date of delivery, date when fully operational, training sessions, </a:t>
            </a:r>
            <a:r>
              <a:rPr lang="en-US" dirty="0" smtClean="0"/>
              <a:t>updates)</a:t>
            </a:r>
          </a:p>
          <a:p>
            <a:pPr lvl="2" algn="just"/>
            <a:r>
              <a:rPr lang="en-US" dirty="0" smtClean="0"/>
              <a:t>Implementation </a:t>
            </a:r>
            <a:r>
              <a:rPr lang="en-US" dirty="0"/>
              <a:t>(e.g., full capability in first roll-out or phased </a:t>
            </a:r>
            <a:r>
              <a:rPr lang="en-US" dirty="0" smtClean="0"/>
              <a:t>capability)</a:t>
            </a:r>
          </a:p>
          <a:p>
            <a:pPr lvl="2" algn="just"/>
            <a:r>
              <a:rPr lang="en-US" dirty="0" smtClean="0"/>
              <a:t>Standards </a:t>
            </a:r>
            <a:r>
              <a:rPr lang="en-US" dirty="0"/>
              <a:t>(if there are industry standards for baggage handling systems) </a:t>
            </a:r>
            <a:endParaRPr lang="en-US" dirty="0" smtClean="0"/>
          </a:p>
          <a:p>
            <a:pPr lvl="1" algn="just"/>
            <a:endParaRPr lang="en-US" sz="2000" dirty="0"/>
          </a:p>
          <a:p>
            <a:pPr algn="just"/>
            <a:r>
              <a:rPr lang="en-US" sz="2000" dirty="0" smtClean="0"/>
              <a:t>External requirements</a:t>
            </a:r>
          </a:p>
          <a:p>
            <a:pPr lvl="2" algn="just"/>
            <a:r>
              <a:rPr lang="en-US" dirty="0" smtClean="0"/>
              <a:t>Interoperability </a:t>
            </a:r>
            <a:r>
              <a:rPr lang="en-US" dirty="0"/>
              <a:t>(e.g., with other equipment, communications </a:t>
            </a:r>
            <a:r>
              <a:rPr lang="en-US" dirty="0" smtClean="0"/>
              <a:t>standards)</a:t>
            </a:r>
          </a:p>
          <a:p>
            <a:pPr lvl="2" algn="just"/>
            <a:r>
              <a:rPr lang="en-US" dirty="0" smtClean="0"/>
              <a:t>Ethical </a:t>
            </a:r>
            <a:r>
              <a:rPr lang="en-US" dirty="0"/>
              <a:t>(e.g., security clearance for REs, professional </a:t>
            </a:r>
            <a:r>
              <a:rPr lang="en-US" dirty="0" smtClean="0"/>
              <a:t>certification)</a:t>
            </a:r>
          </a:p>
          <a:p>
            <a:pPr lvl="2" algn="just"/>
            <a:r>
              <a:rPr lang="en-US" dirty="0" smtClean="0"/>
              <a:t>Legislative </a:t>
            </a:r>
          </a:p>
          <a:p>
            <a:pPr lvl="3" algn="just"/>
            <a:r>
              <a:rPr lang="en-US" sz="2000" dirty="0" smtClean="0"/>
              <a:t>Privacy </a:t>
            </a:r>
          </a:p>
          <a:p>
            <a:pPr lvl="3" algn="just"/>
            <a:r>
              <a:rPr lang="en-US" sz="2000" dirty="0" smtClean="0"/>
              <a:t>Safety</a:t>
            </a:r>
            <a:endParaRPr lang="en-US" sz="2000" dirty="0"/>
          </a:p>
        </p:txBody>
      </p:sp>
    </p:spTree>
    <p:extLst>
      <p:ext uri="{BB962C8B-B14F-4D97-AF65-F5344CB8AC3E}">
        <p14:creationId xmlns:p14="http://schemas.microsoft.com/office/powerpoint/2010/main" val="3926830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Domain Requirements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18</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a:t>Domain requirements are derived from the application domain. </a:t>
            </a:r>
            <a:endParaRPr lang="en-US" sz="2000" dirty="0" smtClean="0"/>
          </a:p>
          <a:p>
            <a:pPr marL="274320" lvl="1" algn="just">
              <a:lnSpc>
                <a:spcPct val="150000"/>
              </a:lnSpc>
              <a:spcBef>
                <a:spcPts val="600"/>
              </a:spcBef>
              <a:buClr>
                <a:schemeClr val="accent1"/>
              </a:buClr>
            </a:pPr>
            <a:r>
              <a:rPr lang="en-US" sz="2000" dirty="0" smtClean="0"/>
              <a:t>These </a:t>
            </a:r>
            <a:r>
              <a:rPr lang="en-US" sz="2000" dirty="0"/>
              <a:t>types of </a:t>
            </a:r>
            <a:r>
              <a:rPr lang="en-US" sz="2000" dirty="0" smtClean="0"/>
              <a:t>requirements </a:t>
            </a:r>
            <a:r>
              <a:rPr lang="en-US" sz="2000" dirty="0"/>
              <a:t>may consist </a:t>
            </a:r>
            <a:r>
              <a:rPr lang="en-US" sz="2000" dirty="0" smtClean="0"/>
              <a:t>of:</a:t>
            </a:r>
          </a:p>
          <a:p>
            <a:pPr marL="548640" lvl="2" algn="just">
              <a:lnSpc>
                <a:spcPct val="150000"/>
              </a:lnSpc>
              <a:spcBef>
                <a:spcPts val="600"/>
              </a:spcBef>
              <a:buClr>
                <a:schemeClr val="accent1"/>
              </a:buClr>
            </a:pPr>
            <a:r>
              <a:rPr lang="en-US" dirty="0" smtClean="0"/>
              <a:t>New </a:t>
            </a:r>
            <a:r>
              <a:rPr lang="en-US" dirty="0"/>
              <a:t>functional requirements </a:t>
            </a:r>
          </a:p>
          <a:p>
            <a:pPr marL="548640" lvl="2" algn="just">
              <a:lnSpc>
                <a:spcPct val="150000"/>
              </a:lnSpc>
              <a:spcBef>
                <a:spcPts val="600"/>
              </a:spcBef>
              <a:buClr>
                <a:schemeClr val="accent1"/>
              </a:buClr>
            </a:pPr>
            <a:r>
              <a:rPr lang="en-US" dirty="0" smtClean="0"/>
              <a:t>Constraints </a:t>
            </a:r>
            <a:r>
              <a:rPr lang="en-US" dirty="0"/>
              <a:t>on existing functional </a:t>
            </a:r>
            <a:r>
              <a:rPr lang="en-US" dirty="0" smtClean="0"/>
              <a:t>requirements</a:t>
            </a:r>
          </a:p>
          <a:p>
            <a:pPr marL="548640" lvl="2" algn="just">
              <a:lnSpc>
                <a:spcPct val="150000"/>
              </a:lnSpc>
              <a:spcBef>
                <a:spcPts val="600"/>
              </a:spcBef>
              <a:buClr>
                <a:schemeClr val="accent1"/>
              </a:buClr>
            </a:pPr>
            <a:r>
              <a:rPr lang="en-US" dirty="0"/>
              <a:t>T</a:t>
            </a:r>
            <a:r>
              <a:rPr lang="en-US" dirty="0" smtClean="0"/>
              <a:t>hey </a:t>
            </a:r>
            <a:r>
              <a:rPr lang="en-US" dirty="0"/>
              <a:t>may specify how particular computations must be performed. </a:t>
            </a:r>
            <a:endParaRPr lang="en-US" sz="2800" dirty="0"/>
          </a:p>
        </p:txBody>
      </p:sp>
    </p:spTree>
    <p:extLst>
      <p:ext uri="{BB962C8B-B14F-4D97-AF65-F5344CB8AC3E}">
        <p14:creationId xmlns:p14="http://schemas.microsoft.com/office/powerpoint/2010/main" val="2164844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Domain Requirements - Example</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19</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smtClean="0"/>
              <a:t>There </a:t>
            </a:r>
            <a:r>
              <a:rPr lang="en-US" sz="2000" dirty="0"/>
              <a:t>are industry standards (we wouldn’t want the new system to under-perform versus other airlines’ systems). </a:t>
            </a:r>
            <a:endParaRPr lang="en-US" sz="2000" dirty="0" smtClean="0"/>
          </a:p>
          <a:p>
            <a:pPr marL="274320" lvl="1" algn="just">
              <a:lnSpc>
                <a:spcPct val="150000"/>
              </a:lnSpc>
              <a:spcBef>
                <a:spcPts val="600"/>
              </a:spcBef>
              <a:buClr>
                <a:schemeClr val="accent1"/>
              </a:buClr>
            </a:pPr>
            <a:r>
              <a:rPr lang="en-US" sz="2000" dirty="0" smtClean="0"/>
              <a:t>There </a:t>
            </a:r>
            <a:r>
              <a:rPr lang="en-US" sz="2000" dirty="0"/>
              <a:t>are constraints imposed by existing hardware available (e.g., conveyor systems). </a:t>
            </a:r>
            <a:endParaRPr lang="en-US" sz="2000" dirty="0" smtClean="0"/>
          </a:p>
          <a:p>
            <a:pPr marL="274320" lvl="1" algn="just">
              <a:lnSpc>
                <a:spcPct val="150000"/>
              </a:lnSpc>
              <a:spcBef>
                <a:spcPts val="600"/>
              </a:spcBef>
              <a:buClr>
                <a:schemeClr val="accent1"/>
              </a:buClr>
            </a:pPr>
            <a:r>
              <a:rPr lang="en-US" sz="2000" dirty="0" smtClean="0"/>
              <a:t>And </a:t>
            </a:r>
            <a:r>
              <a:rPr lang="en-US" sz="2000" dirty="0"/>
              <a:t>there may be constraints on performance mandated by collective bargaining agreements with the baggage handlers union.</a:t>
            </a:r>
          </a:p>
        </p:txBody>
      </p:sp>
    </p:spTree>
    <p:extLst>
      <p:ext uri="{BB962C8B-B14F-4D97-AF65-F5344CB8AC3E}">
        <p14:creationId xmlns:p14="http://schemas.microsoft.com/office/powerpoint/2010/main" val="1013617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2800" dirty="0">
                <a:solidFill>
                  <a:schemeClr val="accent1"/>
                </a:solidFill>
              </a:rPr>
              <a:t>What Is Requirements Engineering?</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a:t>
            </a:fld>
            <a:endParaRPr lang="en-US"/>
          </a:p>
        </p:txBody>
      </p:sp>
      <p:sp>
        <p:nvSpPr>
          <p:cNvPr id="5" name="عنصر نائب للمحتوى 4"/>
          <p:cNvSpPr>
            <a:spLocks noGrp="1"/>
          </p:cNvSpPr>
          <p:nvPr>
            <p:ph sz="quarter" idx="1"/>
          </p:nvPr>
        </p:nvSpPr>
        <p:spPr/>
        <p:txBody>
          <a:bodyPr>
            <a:normAutofit/>
          </a:bodyPr>
          <a:lstStyle/>
          <a:p>
            <a:pPr algn="just">
              <a:lnSpc>
                <a:spcPct val="150000"/>
              </a:lnSpc>
            </a:pPr>
            <a:r>
              <a:rPr lang="en-US" sz="2000" dirty="0"/>
              <a:t>Requirements engineering is the branch of software engineering </a:t>
            </a:r>
            <a:r>
              <a:rPr lang="en-US" sz="2000" dirty="0" smtClean="0"/>
              <a:t>concerned </a:t>
            </a:r>
            <a:r>
              <a:rPr lang="en-US" sz="2000" dirty="0"/>
              <a:t>with the real-world goals for, functions of, and constraints on software systems. It is also concerned with the relationship of these </a:t>
            </a:r>
            <a:r>
              <a:rPr lang="en-US" sz="2000" dirty="0" smtClean="0"/>
              <a:t>factors </a:t>
            </a:r>
            <a:r>
              <a:rPr lang="en-US" sz="2000" dirty="0"/>
              <a:t>to precise specifications of software behavior, and to their evolution over time and across software families. </a:t>
            </a:r>
            <a:endParaRPr lang="en-US" sz="2000" dirty="0" smtClean="0"/>
          </a:p>
        </p:txBody>
      </p:sp>
    </p:spTree>
    <p:extLst>
      <p:ext uri="{BB962C8B-B14F-4D97-AF65-F5344CB8AC3E}">
        <p14:creationId xmlns:p14="http://schemas.microsoft.com/office/powerpoint/2010/main" val="1252623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Requirements Engineering Activities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20</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a:t>The requirements engineer is responsible for a number of activities. These </a:t>
            </a:r>
            <a:r>
              <a:rPr lang="en-US" sz="2000" dirty="0" smtClean="0"/>
              <a:t>include:</a:t>
            </a:r>
            <a:endParaRPr lang="en-US" sz="2000" dirty="0"/>
          </a:p>
          <a:p>
            <a:pPr marL="548640" lvl="2" algn="just">
              <a:lnSpc>
                <a:spcPct val="150000"/>
              </a:lnSpc>
              <a:spcBef>
                <a:spcPts val="600"/>
              </a:spcBef>
              <a:buClr>
                <a:schemeClr val="accent1"/>
              </a:buClr>
            </a:pPr>
            <a:r>
              <a:rPr lang="en-US" dirty="0" smtClean="0"/>
              <a:t>Requirements Elicitation</a:t>
            </a:r>
          </a:p>
          <a:p>
            <a:pPr marL="548640" lvl="2" algn="just">
              <a:lnSpc>
                <a:spcPct val="150000"/>
              </a:lnSpc>
              <a:spcBef>
                <a:spcPts val="600"/>
              </a:spcBef>
              <a:buClr>
                <a:schemeClr val="accent1"/>
              </a:buClr>
            </a:pPr>
            <a:r>
              <a:rPr lang="en-US" dirty="0" smtClean="0"/>
              <a:t>Requirements Analysis</a:t>
            </a:r>
          </a:p>
          <a:p>
            <a:pPr marL="548640" lvl="2" algn="just">
              <a:lnSpc>
                <a:spcPct val="150000"/>
              </a:lnSpc>
              <a:spcBef>
                <a:spcPts val="600"/>
              </a:spcBef>
              <a:buClr>
                <a:schemeClr val="accent1"/>
              </a:buClr>
            </a:pPr>
            <a:r>
              <a:rPr lang="en-US" dirty="0" smtClean="0"/>
              <a:t>Requirements Representation/Modeling</a:t>
            </a:r>
          </a:p>
          <a:p>
            <a:pPr marL="548640" lvl="2" algn="just">
              <a:lnSpc>
                <a:spcPct val="150000"/>
              </a:lnSpc>
              <a:spcBef>
                <a:spcPts val="600"/>
              </a:spcBef>
              <a:buClr>
                <a:schemeClr val="accent1"/>
              </a:buClr>
            </a:pPr>
            <a:r>
              <a:rPr lang="en-US" dirty="0" smtClean="0"/>
              <a:t>Requirements Verification And Validation</a:t>
            </a:r>
          </a:p>
          <a:p>
            <a:pPr marL="548640" lvl="2" algn="just">
              <a:lnSpc>
                <a:spcPct val="150000"/>
              </a:lnSpc>
              <a:spcBef>
                <a:spcPts val="600"/>
              </a:spcBef>
              <a:buClr>
                <a:schemeClr val="accent1"/>
              </a:buClr>
            </a:pPr>
            <a:r>
              <a:rPr lang="en-US" dirty="0" smtClean="0"/>
              <a:t>Requirements Management</a:t>
            </a:r>
            <a:endParaRPr lang="en-US" dirty="0"/>
          </a:p>
        </p:txBody>
      </p:sp>
    </p:spTree>
    <p:extLst>
      <p:ext uri="{BB962C8B-B14F-4D97-AF65-F5344CB8AC3E}">
        <p14:creationId xmlns:p14="http://schemas.microsoft.com/office/powerpoint/2010/main" val="3172166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Requirements Elicitation</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21</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smtClean="0"/>
              <a:t>It involves </a:t>
            </a:r>
            <a:r>
              <a:rPr lang="en-US" sz="2000" dirty="0"/>
              <a:t>uncovering </a:t>
            </a:r>
            <a:r>
              <a:rPr lang="en-US" sz="2000" u="sng" dirty="0"/>
              <a:t>what the customer needs and </a:t>
            </a:r>
            <a:r>
              <a:rPr lang="en-US" sz="2000" u="sng" dirty="0" smtClean="0"/>
              <a:t>wants</a:t>
            </a:r>
            <a:r>
              <a:rPr lang="en-US" sz="2000" dirty="0" smtClean="0"/>
              <a:t>, while some </a:t>
            </a:r>
            <a:r>
              <a:rPr lang="en-US" sz="2000" dirty="0"/>
              <a:t>requirements will be </a:t>
            </a:r>
            <a:r>
              <a:rPr lang="en-US" sz="2000" dirty="0" smtClean="0"/>
              <a:t>obvious, </a:t>
            </a:r>
            <a:r>
              <a:rPr lang="en-US" sz="2000" dirty="0"/>
              <a:t>many requirements will need to be </a:t>
            </a:r>
            <a:r>
              <a:rPr lang="en-US" sz="2000" dirty="0" smtClean="0"/>
              <a:t>discovered </a:t>
            </a:r>
            <a:r>
              <a:rPr lang="en-US" sz="2000" dirty="0"/>
              <a:t>from the </a:t>
            </a:r>
            <a:r>
              <a:rPr lang="en-US" sz="2000" dirty="0" smtClean="0"/>
              <a:t>customer </a:t>
            </a:r>
            <a:r>
              <a:rPr lang="en-US" sz="2000" dirty="0"/>
              <a:t>through well-defined approaches. </a:t>
            </a:r>
            <a:endParaRPr lang="en-US" sz="2000" dirty="0" smtClean="0"/>
          </a:p>
          <a:p>
            <a:pPr marL="274320" lvl="1" algn="just">
              <a:lnSpc>
                <a:spcPct val="150000"/>
              </a:lnSpc>
              <a:spcBef>
                <a:spcPts val="600"/>
              </a:spcBef>
              <a:buClr>
                <a:schemeClr val="accent1"/>
              </a:buClr>
            </a:pPr>
            <a:r>
              <a:rPr lang="en-US" sz="2000" dirty="0"/>
              <a:t>R</a:t>
            </a:r>
            <a:r>
              <a:rPr lang="en-US" sz="2000" dirty="0" smtClean="0"/>
              <a:t>equirements </a:t>
            </a:r>
            <a:r>
              <a:rPr lang="en-US" sz="2000" dirty="0"/>
              <a:t>engineering </a:t>
            </a:r>
            <a:r>
              <a:rPr lang="en-US" sz="2000" dirty="0" smtClean="0"/>
              <a:t>also </a:t>
            </a:r>
            <a:r>
              <a:rPr lang="en-US" sz="2000" dirty="0"/>
              <a:t>involves discovering </a:t>
            </a:r>
            <a:r>
              <a:rPr lang="en-US" sz="2000" u="sng" dirty="0"/>
              <a:t>who the </a:t>
            </a:r>
            <a:r>
              <a:rPr lang="en-US" sz="2000" u="sng" dirty="0" smtClean="0"/>
              <a:t>stakeholders</a:t>
            </a:r>
            <a:r>
              <a:rPr lang="en-US" sz="2000" dirty="0" smtClean="0"/>
              <a:t>.</a:t>
            </a:r>
          </a:p>
          <a:p>
            <a:pPr marL="274320" lvl="1" algn="just">
              <a:lnSpc>
                <a:spcPct val="150000"/>
              </a:lnSpc>
              <a:spcBef>
                <a:spcPts val="600"/>
              </a:spcBef>
              <a:buClr>
                <a:schemeClr val="accent1"/>
              </a:buClr>
            </a:pPr>
            <a:r>
              <a:rPr lang="en-US" sz="2000" dirty="0"/>
              <a:t>Elicitation also involves </a:t>
            </a:r>
            <a:r>
              <a:rPr lang="en-US" sz="2000" u="sng" dirty="0"/>
              <a:t>determining the nonfunctional </a:t>
            </a:r>
            <a:r>
              <a:rPr lang="en-US" sz="2000" u="sng" dirty="0" smtClean="0"/>
              <a:t>requirements</a:t>
            </a:r>
            <a:r>
              <a:rPr lang="en-US" sz="2000" dirty="0"/>
              <a:t>, which are often overlooked.</a:t>
            </a:r>
          </a:p>
        </p:txBody>
      </p:sp>
    </p:spTree>
    <p:extLst>
      <p:ext uri="{BB962C8B-B14F-4D97-AF65-F5344CB8AC3E}">
        <p14:creationId xmlns:p14="http://schemas.microsoft.com/office/powerpoint/2010/main" val="3281858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Requirements Analysis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22</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a:t>Requirements analysis </a:t>
            </a:r>
            <a:r>
              <a:rPr lang="en-US" sz="2000" dirty="0" smtClean="0"/>
              <a:t>involves </a:t>
            </a:r>
            <a:r>
              <a:rPr lang="en-US" sz="2000" dirty="0"/>
              <a:t>techniques to deal with a </a:t>
            </a:r>
            <a:r>
              <a:rPr lang="en-US" sz="2000" dirty="0" smtClean="0"/>
              <a:t>number </a:t>
            </a:r>
            <a:r>
              <a:rPr lang="en-US" sz="2000" dirty="0"/>
              <a:t>of problems with requirements in their “raw” form, that is, after they have been </a:t>
            </a:r>
            <a:r>
              <a:rPr lang="en-US" sz="2000" dirty="0" smtClean="0"/>
              <a:t>collected </a:t>
            </a:r>
            <a:r>
              <a:rPr lang="en-US" sz="2000" dirty="0"/>
              <a:t>from the customers. Problems with raw requirements </a:t>
            </a:r>
            <a:r>
              <a:rPr lang="en-US" sz="2000" dirty="0" smtClean="0"/>
              <a:t>include:</a:t>
            </a:r>
            <a:endParaRPr lang="en-US" sz="2000" dirty="0"/>
          </a:p>
          <a:p>
            <a:pPr marL="548640" lvl="2" algn="just">
              <a:lnSpc>
                <a:spcPct val="150000"/>
              </a:lnSpc>
              <a:spcBef>
                <a:spcPts val="600"/>
              </a:spcBef>
              <a:buClr>
                <a:schemeClr val="accent1"/>
              </a:buClr>
            </a:pPr>
            <a:r>
              <a:rPr lang="en-US" dirty="0" smtClean="0"/>
              <a:t>They </a:t>
            </a:r>
            <a:r>
              <a:rPr lang="en-US" dirty="0"/>
              <a:t>don’t always make sense.</a:t>
            </a:r>
          </a:p>
          <a:p>
            <a:pPr marL="548640" lvl="2" algn="just">
              <a:lnSpc>
                <a:spcPct val="150000"/>
              </a:lnSpc>
              <a:spcBef>
                <a:spcPts val="600"/>
              </a:spcBef>
              <a:buClr>
                <a:schemeClr val="accent1"/>
              </a:buClr>
            </a:pPr>
            <a:r>
              <a:rPr lang="en-US" dirty="0" smtClean="0"/>
              <a:t>They </a:t>
            </a:r>
            <a:r>
              <a:rPr lang="en-US" dirty="0"/>
              <a:t>often contradict one another (and not always obviously so).</a:t>
            </a:r>
          </a:p>
          <a:p>
            <a:pPr marL="548640" lvl="2" algn="just">
              <a:lnSpc>
                <a:spcPct val="150000"/>
              </a:lnSpc>
              <a:spcBef>
                <a:spcPts val="600"/>
              </a:spcBef>
              <a:buClr>
                <a:schemeClr val="accent1"/>
              </a:buClr>
            </a:pPr>
            <a:r>
              <a:rPr lang="en-US" dirty="0" smtClean="0"/>
              <a:t>They </a:t>
            </a:r>
            <a:r>
              <a:rPr lang="en-US" dirty="0"/>
              <a:t>may be </a:t>
            </a:r>
            <a:r>
              <a:rPr lang="en-US" dirty="0" smtClean="0"/>
              <a:t>inconsistent.</a:t>
            </a:r>
          </a:p>
          <a:p>
            <a:pPr marL="548640" lvl="2" algn="just">
              <a:lnSpc>
                <a:spcPct val="150000"/>
              </a:lnSpc>
              <a:spcBef>
                <a:spcPts val="600"/>
              </a:spcBef>
              <a:buClr>
                <a:schemeClr val="accent1"/>
              </a:buClr>
            </a:pPr>
            <a:r>
              <a:rPr lang="en-US" dirty="0" smtClean="0"/>
              <a:t>They </a:t>
            </a:r>
            <a:r>
              <a:rPr lang="en-US" dirty="0"/>
              <a:t>may be incomplete.</a:t>
            </a:r>
          </a:p>
          <a:p>
            <a:pPr marL="548640" lvl="2" algn="just">
              <a:lnSpc>
                <a:spcPct val="150000"/>
              </a:lnSpc>
              <a:spcBef>
                <a:spcPts val="600"/>
              </a:spcBef>
              <a:buClr>
                <a:schemeClr val="accent1"/>
              </a:buClr>
            </a:pPr>
            <a:r>
              <a:rPr lang="en-US" dirty="0" smtClean="0"/>
              <a:t> </a:t>
            </a:r>
            <a:r>
              <a:rPr lang="en-US" dirty="0"/>
              <a:t>They may be vague or just wrong.</a:t>
            </a:r>
          </a:p>
          <a:p>
            <a:pPr marL="548640" lvl="2" algn="just">
              <a:lnSpc>
                <a:spcPct val="150000"/>
              </a:lnSpc>
              <a:spcBef>
                <a:spcPts val="600"/>
              </a:spcBef>
              <a:buClr>
                <a:schemeClr val="accent1"/>
              </a:buClr>
            </a:pPr>
            <a:r>
              <a:rPr lang="en-US" dirty="0" smtClean="0"/>
              <a:t> </a:t>
            </a:r>
            <a:r>
              <a:rPr lang="en-US" dirty="0"/>
              <a:t>They may interact and are dependent on each other.</a:t>
            </a:r>
          </a:p>
        </p:txBody>
      </p:sp>
    </p:spTree>
    <p:extLst>
      <p:ext uri="{BB962C8B-B14F-4D97-AF65-F5344CB8AC3E}">
        <p14:creationId xmlns:p14="http://schemas.microsoft.com/office/powerpoint/2010/main" val="2629469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Requirements Representation and Modeling</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23</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smtClean="0"/>
              <a:t>It involves </a:t>
            </a:r>
            <a:r>
              <a:rPr lang="en-US" sz="2000" dirty="0"/>
              <a:t>converting the requirements processed raw requirements into some model (usual natural language, math, and visualizations</a:t>
            </a:r>
            <a:r>
              <a:rPr lang="en-US" sz="2000" dirty="0" smtClean="0"/>
              <a:t>), proper </a:t>
            </a:r>
            <a:r>
              <a:rPr lang="en-US" sz="2000" dirty="0"/>
              <a:t>representations facilitate communication of requirements and conversion into a system architecture and design. </a:t>
            </a:r>
            <a:endParaRPr lang="en-US" sz="2000" dirty="0" smtClean="0"/>
          </a:p>
          <a:p>
            <a:pPr marL="274320" lvl="1" algn="just">
              <a:lnSpc>
                <a:spcPct val="150000"/>
              </a:lnSpc>
              <a:spcBef>
                <a:spcPts val="600"/>
              </a:spcBef>
              <a:buClr>
                <a:schemeClr val="accent1"/>
              </a:buClr>
            </a:pPr>
            <a:r>
              <a:rPr lang="en-US" sz="2000" dirty="0" smtClean="0"/>
              <a:t>Various </a:t>
            </a:r>
            <a:r>
              <a:rPr lang="en-US" sz="2000" dirty="0"/>
              <a:t>techniques are used for requirements representation </a:t>
            </a:r>
            <a:r>
              <a:rPr lang="en-US" sz="2000" dirty="0" smtClean="0"/>
              <a:t>including:</a:t>
            </a:r>
          </a:p>
          <a:p>
            <a:pPr marL="548640" lvl="2" algn="just">
              <a:lnSpc>
                <a:spcPct val="150000"/>
              </a:lnSpc>
              <a:spcBef>
                <a:spcPts val="600"/>
              </a:spcBef>
              <a:buClr>
                <a:schemeClr val="accent1"/>
              </a:buClr>
            </a:pPr>
            <a:r>
              <a:rPr lang="en-US" dirty="0" smtClean="0"/>
              <a:t> Informal (e.g., natural language, sketches, and diagrams)</a:t>
            </a:r>
          </a:p>
          <a:p>
            <a:pPr marL="548640" lvl="2" algn="just">
              <a:lnSpc>
                <a:spcPct val="150000"/>
              </a:lnSpc>
              <a:spcBef>
                <a:spcPts val="600"/>
              </a:spcBef>
              <a:buClr>
                <a:schemeClr val="accent1"/>
              </a:buClr>
            </a:pPr>
            <a:r>
              <a:rPr lang="en-US" dirty="0" smtClean="0"/>
              <a:t>Formal </a:t>
            </a:r>
          </a:p>
          <a:p>
            <a:pPr marL="548640" lvl="2" algn="just">
              <a:lnSpc>
                <a:spcPct val="150000"/>
              </a:lnSpc>
              <a:spcBef>
                <a:spcPts val="600"/>
              </a:spcBef>
              <a:buClr>
                <a:schemeClr val="accent1"/>
              </a:buClr>
            </a:pPr>
            <a:r>
              <a:rPr lang="en-US" dirty="0" smtClean="0"/>
              <a:t>Semiformal.</a:t>
            </a:r>
            <a:endParaRPr lang="en-US" sz="2800" dirty="0"/>
          </a:p>
        </p:txBody>
      </p:sp>
    </p:spTree>
    <p:extLst>
      <p:ext uri="{BB962C8B-B14F-4D97-AF65-F5344CB8AC3E}">
        <p14:creationId xmlns:p14="http://schemas.microsoft.com/office/powerpoint/2010/main" val="4086748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a:solidFill>
                  <a:schemeClr val="accent1"/>
                </a:solidFill>
                <a:latin typeface="+mj-lt"/>
                <a:ea typeface="+mj-ea"/>
                <a:cs typeface="+mj-cs"/>
              </a:rPr>
              <a:t>Requirements Validation</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24</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a:t>Requirements validation is the process of determining if the specification is a correct representation of the customers’ needs. </a:t>
            </a:r>
            <a:endParaRPr lang="en-US" sz="2000" dirty="0" smtClean="0"/>
          </a:p>
          <a:p>
            <a:pPr marL="274320" lvl="1" algn="just">
              <a:lnSpc>
                <a:spcPct val="150000"/>
              </a:lnSpc>
              <a:spcBef>
                <a:spcPts val="600"/>
              </a:spcBef>
              <a:buClr>
                <a:schemeClr val="accent1"/>
              </a:buClr>
            </a:pPr>
            <a:r>
              <a:rPr lang="en-US" sz="2000" dirty="0" smtClean="0"/>
              <a:t>Validation </a:t>
            </a:r>
            <a:r>
              <a:rPr lang="en-US" sz="2000" dirty="0"/>
              <a:t>answers the question “Am I building the right product?” </a:t>
            </a:r>
            <a:endParaRPr lang="en-US" sz="2000" dirty="0" smtClean="0"/>
          </a:p>
          <a:p>
            <a:pPr marL="274320" lvl="1" algn="just">
              <a:lnSpc>
                <a:spcPct val="150000"/>
              </a:lnSpc>
              <a:spcBef>
                <a:spcPts val="600"/>
              </a:spcBef>
              <a:buClr>
                <a:schemeClr val="accent1"/>
              </a:buClr>
            </a:pPr>
            <a:r>
              <a:rPr lang="en-US" sz="2000" dirty="0" smtClean="0"/>
              <a:t>Requirements </a:t>
            </a:r>
            <a:r>
              <a:rPr lang="en-US" sz="2000" dirty="0"/>
              <a:t>validation involves various semi-formal and formal methods, text-based tools, visualizations, inspections, and so on</a:t>
            </a:r>
            <a:endParaRPr lang="en-US" sz="2800" dirty="0"/>
          </a:p>
        </p:txBody>
      </p:sp>
    </p:spTree>
    <p:extLst>
      <p:ext uri="{BB962C8B-B14F-4D97-AF65-F5344CB8AC3E}">
        <p14:creationId xmlns:p14="http://schemas.microsoft.com/office/powerpoint/2010/main" val="2551628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Requirements Management</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25</a:t>
            </a:fld>
            <a:endParaRPr lang="en-US"/>
          </a:p>
        </p:txBody>
      </p:sp>
      <p:sp>
        <p:nvSpPr>
          <p:cNvPr id="5" name="عنصر نائب للمحتوى 4"/>
          <p:cNvSpPr>
            <a:spLocks noGrp="1"/>
          </p:cNvSpPr>
          <p:nvPr>
            <p:ph sz="quarter" idx="1"/>
          </p:nvPr>
        </p:nvSpPr>
        <p:spPr/>
        <p:txBody>
          <a:bodyPr>
            <a:noAutofit/>
          </a:bodyPr>
          <a:lstStyle/>
          <a:p>
            <a:pPr marL="274320" lvl="1" algn="just">
              <a:lnSpc>
                <a:spcPct val="150000"/>
              </a:lnSpc>
              <a:spcBef>
                <a:spcPts val="600"/>
              </a:spcBef>
              <a:buClr>
                <a:schemeClr val="accent1"/>
              </a:buClr>
            </a:pPr>
            <a:r>
              <a:rPr lang="en-US" sz="2000" dirty="0"/>
              <a:t>One of the most overlooked aspects of requirements </a:t>
            </a:r>
            <a:r>
              <a:rPr lang="en-US" sz="2000" dirty="0" smtClean="0"/>
              <a:t>engineering</a:t>
            </a:r>
            <a:r>
              <a:rPr lang="en-US" sz="2000" dirty="0"/>
              <a:t>.</a:t>
            </a:r>
            <a:endParaRPr lang="en-US" sz="2000" dirty="0" smtClean="0"/>
          </a:p>
          <a:p>
            <a:pPr marL="274320" lvl="1" algn="just">
              <a:lnSpc>
                <a:spcPct val="150000"/>
              </a:lnSpc>
              <a:spcBef>
                <a:spcPts val="600"/>
              </a:spcBef>
              <a:buClr>
                <a:schemeClr val="accent1"/>
              </a:buClr>
            </a:pPr>
            <a:r>
              <a:rPr lang="en-US" sz="2000" dirty="0" smtClean="0"/>
              <a:t>Requirements </a:t>
            </a:r>
            <a:r>
              <a:rPr lang="en-US" sz="2000" dirty="0"/>
              <a:t>management </a:t>
            </a:r>
            <a:r>
              <a:rPr lang="en-US" sz="2000" dirty="0" smtClean="0"/>
              <a:t>involves </a:t>
            </a:r>
            <a:r>
              <a:rPr lang="en-US" sz="2000" dirty="0"/>
              <a:t>managing the realities of changing requirements over time. </a:t>
            </a:r>
          </a:p>
        </p:txBody>
      </p:sp>
    </p:spTree>
    <p:extLst>
      <p:ext uri="{BB962C8B-B14F-4D97-AF65-F5344CB8AC3E}">
        <p14:creationId xmlns:p14="http://schemas.microsoft.com/office/powerpoint/2010/main" val="3480419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2800" kern="1200" dirty="0" smtClean="0">
                <a:solidFill>
                  <a:schemeClr val="accent1"/>
                </a:solidFill>
                <a:latin typeface="+mj-lt"/>
                <a:ea typeface="+mj-ea"/>
                <a:cs typeface="+mj-cs"/>
              </a:rPr>
              <a:t>The Requirements Engineer Skills</a:t>
            </a:r>
            <a:r>
              <a:rPr lang="en-US" sz="2800" dirty="0">
                <a:solidFill>
                  <a:schemeClr val="accent1"/>
                </a:solidFill>
              </a:rPr>
              <a:t/>
            </a:r>
            <a:br>
              <a:rPr lang="en-US" sz="2800" dirty="0">
                <a:solidFill>
                  <a:schemeClr val="accent1"/>
                </a:solidFill>
              </a:rPr>
            </a:br>
            <a:r>
              <a:rPr lang="ar-EG" sz="2800" dirty="0">
                <a:solidFill>
                  <a:schemeClr val="accent1"/>
                </a:solidFill>
              </a:rPr>
              <a:t>مهارات مهندس </a:t>
            </a:r>
            <a:r>
              <a:rPr lang="ar-EG" sz="2800" dirty="0" smtClean="0">
                <a:solidFill>
                  <a:schemeClr val="accent1"/>
                </a:solidFill>
              </a:rPr>
              <a:t>المتطلبات</a:t>
            </a:r>
            <a:endParaRPr lang="en-US" sz="2800" kern="1200" dirty="0" smtClean="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26</a:t>
            </a:fld>
            <a:endParaRPr lang="en-US"/>
          </a:p>
        </p:txBody>
      </p:sp>
      <p:sp>
        <p:nvSpPr>
          <p:cNvPr id="5" name="عنصر نائب للمحتوى 4"/>
          <p:cNvSpPr>
            <a:spLocks noGrp="1"/>
          </p:cNvSpPr>
          <p:nvPr>
            <p:ph sz="quarter" idx="1"/>
          </p:nvPr>
        </p:nvSpPr>
        <p:spPr/>
        <p:txBody>
          <a:bodyPr>
            <a:noAutofit/>
          </a:bodyPr>
          <a:lstStyle/>
          <a:p>
            <a:pPr marL="274320" lvl="1" algn="just">
              <a:spcBef>
                <a:spcPts val="600"/>
              </a:spcBef>
              <a:buClr>
                <a:schemeClr val="accent1"/>
              </a:buClr>
            </a:pPr>
            <a:r>
              <a:rPr lang="en-US" sz="2000" dirty="0"/>
              <a:t>What skills should a requirements engineer have</a:t>
            </a:r>
            <a:r>
              <a:rPr lang="en-US" sz="2000" dirty="0" smtClean="0"/>
              <a:t>?</a:t>
            </a:r>
          </a:p>
          <a:p>
            <a:pPr marL="274320" lvl="1" algn="just">
              <a:spcBef>
                <a:spcPts val="600"/>
              </a:spcBef>
              <a:buClr>
                <a:schemeClr val="accent1"/>
              </a:buClr>
            </a:pPr>
            <a:r>
              <a:rPr lang="en-US" sz="2000" dirty="0"/>
              <a:t>the requirements engineer </a:t>
            </a:r>
            <a:r>
              <a:rPr lang="en-US" sz="2000" dirty="0" smtClean="0"/>
              <a:t>should:</a:t>
            </a:r>
            <a:endParaRPr lang="en-US" sz="2000" dirty="0"/>
          </a:p>
          <a:p>
            <a:pPr marL="548640" lvl="2" algn="just">
              <a:spcBef>
                <a:spcPts val="600"/>
              </a:spcBef>
              <a:buClr>
                <a:schemeClr val="accent1"/>
              </a:buClr>
            </a:pPr>
            <a:r>
              <a:rPr lang="en-US" dirty="0" smtClean="0"/>
              <a:t>be organized </a:t>
            </a:r>
            <a:r>
              <a:rPr lang="ar-EG" dirty="0" smtClean="0"/>
              <a:t>منظم </a:t>
            </a:r>
            <a:endParaRPr lang="en-US" dirty="0" smtClean="0"/>
          </a:p>
          <a:p>
            <a:pPr marL="548640" lvl="2" algn="just">
              <a:spcBef>
                <a:spcPts val="600"/>
              </a:spcBef>
              <a:buClr>
                <a:schemeClr val="accent1"/>
              </a:buClr>
            </a:pPr>
            <a:r>
              <a:rPr lang="en-US" dirty="0"/>
              <a:t>h</a:t>
            </a:r>
            <a:r>
              <a:rPr lang="en-US" dirty="0" smtClean="0"/>
              <a:t>as experience </a:t>
            </a:r>
            <a:r>
              <a:rPr lang="en-US" dirty="0"/>
              <a:t>throughout the (software) engineering </a:t>
            </a:r>
            <a:r>
              <a:rPr lang="en-US" dirty="0" smtClean="0"/>
              <a:t>lifecycle</a:t>
            </a:r>
          </a:p>
          <a:p>
            <a:pPr marL="320040" lvl="2" indent="0" algn="just" rtl="1">
              <a:spcBef>
                <a:spcPts val="600"/>
              </a:spcBef>
              <a:buClr>
                <a:schemeClr val="accent1"/>
              </a:buClr>
              <a:buNone/>
            </a:pPr>
            <a:r>
              <a:rPr lang="ar-EG" dirty="0" smtClean="0"/>
              <a:t> لديه خبرة طوال دورة حياة هندسة البرمجيات </a:t>
            </a:r>
            <a:endParaRPr lang="en-US" dirty="0" smtClean="0"/>
          </a:p>
          <a:p>
            <a:pPr marL="548640" lvl="2" algn="just">
              <a:spcBef>
                <a:spcPts val="600"/>
              </a:spcBef>
              <a:buClr>
                <a:schemeClr val="accent1"/>
              </a:buClr>
            </a:pPr>
            <a:r>
              <a:rPr lang="en-US" dirty="0" smtClean="0"/>
              <a:t>has </a:t>
            </a:r>
            <a:r>
              <a:rPr lang="en-US" dirty="0"/>
              <a:t>the maturity to know when to be general and when to be </a:t>
            </a:r>
            <a:r>
              <a:rPr lang="en-US" dirty="0" smtClean="0"/>
              <a:t>specific</a:t>
            </a:r>
          </a:p>
          <a:p>
            <a:pPr marL="320040" lvl="2" indent="0" algn="just" rtl="1">
              <a:spcBef>
                <a:spcPts val="600"/>
              </a:spcBef>
              <a:buClr>
                <a:schemeClr val="accent1"/>
              </a:buClr>
              <a:buNone/>
            </a:pPr>
            <a:r>
              <a:rPr lang="ar-EG" dirty="0" smtClean="0"/>
              <a:t>لديه </a:t>
            </a:r>
            <a:r>
              <a:rPr lang="ar-EG" dirty="0"/>
              <a:t>النضج لمعرفة متى </a:t>
            </a:r>
            <a:r>
              <a:rPr lang="ar-EG" dirty="0" smtClean="0"/>
              <a:t>يكون </a:t>
            </a:r>
            <a:r>
              <a:rPr lang="ar-EG" dirty="0"/>
              <a:t>عاما </a:t>
            </a:r>
            <a:r>
              <a:rPr lang="ar-EG" dirty="0" smtClean="0"/>
              <a:t>أو محددا</a:t>
            </a:r>
            <a:endParaRPr lang="en-US" dirty="0" smtClean="0"/>
          </a:p>
          <a:p>
            <a:pPr marL="548640" lvl="2" algn="just">
              <a:spcBef>
                <a:spcPts val="600"/>
              </a:spcBef>
              <a:buClr>
                <a:schemeClr val="accent1"/>
              </a:buClr>
            </a:pPr>
            <a:r>
              <a:rPr lang="en-US" dirty="0" smtClean="0"/>
              <a:t>be </a:t>
            </a:r>
            <a:r>
              <a:rPr lang="en-US" dirty="0"/>
              <a:t>able to stand up to the customer when </a:t>
            </a:r>
            <a:r>
              <a:rPr lang="en-US" dirty="0" smtClean="0"/>
              <a:t>necessary</a:t>
            </a:r>
            <a:endParaRPr lang="ar-EG" dirty="0" smtClean="0"/>
          </a:p>
          <a:p>
            <a:pPr marL="320040" lvl="2" indent="0" algn="just" rtl="1">
              <a:spcBef>
                <a:spcPts val="600"/>
              </a:spcBef>
              <a:buClr>
                <a:schemeClr val="accent1"/>
              </a:buClr>
              <a:buNone/>
            </a:pPr>
            <a:r>
              <a:rPr lang="ar-EG" dirty="0"/>
              <a:t>ي</a:t>
            </a:r>
            <a:r>
              <a:rPr lang="ar-EG" dirty="0" smtClean="0"/>
              <a:t>كون قادر </a:t>
            </a:r>
            <a:r>
              <a:rPr lang="ar-EG" dirty="0"/>
              <a:t>على الوقوف في وجه العميل عند الضرورة</a:t>
            </a:r>
            <a:endParaRPr lang="en-US" dirty="0" smtClean="0"/>
          </a:p>
          <a:p>
            <a:pPr marL="548640" lvl="2" algn="just">
              <a:spcBef>
                <a:spcPts val="600"/>
              </a:spcBef>
              <a:buClr>
                <a:schemeClr val="accent1"/>
              </a:buClr>
            </a:pPr>
            <a:r>
              <a:rPr lang="en-US" dirty="0" smtClean="0"/>
              <a:t>be </a:t>
            </a:r>
            <a:r>
              <a:rPr lang="en-US" dirty="0"/>
              <a:t>a good </a:t>
            </a:r>
            <a:r>
              <a:rPr lang="en-US" dirty="0" smtClean="0"/>
              <a:t>manage</a:t>
            </a:r>
            <a:r>
              <a:rPr lang="ar-EG" dirty="0" smtClean="0"/>
              <a:t> </a:t>
            </a:r>
            <a:r>
              <a:rPr lang="en-US" dirty="0" smtClean="0"/>
              <a:t>  </a:t>
            </a:r>
            <a:r>
              <a:rPr lang="ar-EG" dirty="0" smtClean="0"/>
              <a:t>له ادارة جيدة</a:t>
            </a:r>
            <a:endParaRPr lang="en-US" dirty="0" smtClean="0"/>
          </a:p>
          <a:p>
            <a:pPr marL="548640" lvl="2" algn="just">
              <a:spcBef>
                <a:spcPts val="600"/>
              </a:spcBef>
              <a:buClr>
                <a:schemeClr val="accent1"/>
              </a:buClr>
            </a:pPr>
            <a:r>
              <a:rPr lang="en-US" dirty="0" smtClean="0"/>
              <a:t>Be a good listener</a:t>
            </a:r>
            <a:r>
              <a:rPr lang="en-US" dirty="0"/>
              <a:t>, fair, a good negotiator, </a:t>
            </a:r>
            <a:r>
              <a:rPr lang="en-US" dirty="0" smtClean="0"/>
              <a:t>multidisciplinary</a:t>
            </a:r>
          </a:p>
          <a:p>
            <a:pPr marL="320040" lvl="2" indent="0" algn="just" rtl="1">
              <a:spcBef>
                <a:spcPts val="600"/>
              </a:spcBef>
              <a:buClr>
                <a:schemeClr val="accent1"/>
              </a:buClr>
              <a:buNone/>
            </a:pPr>
            <a:r>
              <a:rPr lang="en-US" dirty="0" smtClean="0"/>
              <a:t> </a:t>
            </a:r>
            <a:r>
              <a:rPr lang="ar-EG" dirty="0" smtClean="0"/>
              <a:t>مستمع جيد، عادل، مفاوض، ومتعدد التخصصات</a:t>
            </a:r>
            <a:endParaRPr lang="en-US" dirty="0" smtClean="0"/>
          </a:p>
          <a:p>
            <a:pPr marL="548640" lvl="2" algn="just">
              <a:spcBef>
                <a:spcPts val="600"/>
              </a:spcBef>
              <a:buClr>
                <a:schemeClr val="accent1"/>
              </a:buClr>
            </a:pPr>
            <a:r>
              <a:rPr lang="en-US" dirty="0" smtClean="0"/>
              <a:t>understand </a:t>
            </a:r>
            <a:r>
              <a:rPr lang="en-US" dirty="0"/>
              <a:t>the problem </a:t>
            </a:r>
            <a:r>
              <a:rPr lang="en-US" dirty="0" smtClean="0"/>
              <a:t>domain   </a:t>
            </a:r>
            <a:r>
              <a:rPr lang="ar-EG" dirty="0" smtClean="0"/>
              <a:t>فهم مجال المشكلة</a:t>
            </a:r>
            <a:endParaRPr lang="en-US" dirty="0"/>
          </a:p>
        </p:txBody>
      </p:sp>
    </p:spTree>
    <p:extLst>
      <p:ext uri="{BB962C8B-B14F-4D97-AF65-F5344CB8AC3E}">
        <p14:creationId xmlns:p14="http://schemas.microsoft.com/office/powerpoint/2010/main" val="2393220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The Requirements Engineer Skills (cont’d)</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27</a:t>
            </a:fld>
            <a:endParaRPr lang="en-US"/>
          </a:p>
        </p:txBody>
      </p:sp>
      <p:sp>
        <p:nvSpPr>
          <p:cNvPr id="5" name="عنصر نائب للمحتوى 4"/>
          <p:cNvSpPr>
            <a:spLocks noGrp="1"/>
          </p:cNvSpPr>
          <p:nvPr>
            <p:ph sz="quarter" idx="1"/>
          </p:nvPr>
        </p:nvSpPr>
        <p:spPr/>
        <p:txBody>
          <a:bodyPr>
            <a:noAutofit/>
          </a:bodyPr>
          <a:lstStyle/>
          <a:p>
            <a:pPr marL="548640" lvl="2" algn="just">
              <a:lnSpc>
                <a:spcPct val="150000"/>
              </a:lnSpc>
              <a:spcBef>
                <a:spcPts val="600"/>
              </a:spcBef>
              <a:buClr>
                <a:schemeClr val="accent1"/>
              </a:buClr>
            </a:pPr>
            <a:r>
              <a:rPr lang="en-US" dirty="0"/>
              <a:t>B</a:t>
            </a:r>
            <a:r>
              <a:rPr lang="en-US" dirty="0" smtClean="0"/>
              <a:t>e thinking: </a:t>
            </a:r>
            <a:r>
              <a:rPr lang="en-US" dirty="0"/>
              <a:t>requirements engineers are structured and </a:t>
            </a:r>
            <a:r>
              <a:rPr lang="en-US" dirty="0" smtClean="0"/>
              <a:t>logical</a:t>
            </a:r>
            <a:endParaRPr lang="ar-EG" dirty="0" smtClean="0"/>
          </a:p>
          <a:p>
            <a:pPr marL="320040" lvl="2" indent="0" algn="just" rtl="1">
              <a:lnSpc>
                <a:spcPct val="150000"/>
              </a:lnSpc>
              <a:spcBef>
                <a:spcPts val="600"/>
              </a:spcBef>
              <a:buClr>
                <a:schemeClr val="accent1"/>
              </a:buClr>
              <a:buNone/>
            </a:pPr>
            <a:r>
              <a:rPr lang="ar-EG" dirty="0"/>
              <a:t>مفكرا: مهندسو المتطلبات منظمون ومنطقيون</a:t>
            </a:r>
            <a:endParaRPr lang="en-US" dirty="0" smtClean="0"/>
          </a:p>
          <a:p>
            <a:pPr marL="548640" lvl="2" algn="just">
              <a:lnSpc>
                <a:spcPct val="150000"/>
              </a:lnSpc>
              <a:spcBef>
                <a:spcPts val="600"/>
              </a:spcBef>
              <a:buClr>
                <a:schemeClr val="accent1"/>
              </a:buClr>
            </a:pPr>
            <a:r>
              <a:rPr lang="en-US" dirty="0" smtClean="0"/>
              <a:t>Be sensing: </a:t>
            </a:r>
            <a:r>
              <a:rPr lang="en-US" dirty="0"/>
              <a:t>focus on information gathered and do not try to interpret </a:t>
            </a:r>
            <a:r>
              <a:rPr lang="en-US" dirty="0" smtClean="0"/>
              <a:t>it</a:t>
            </a:r>
            <a:endParaRPr lang="ar-EG" dirty="0" smtClean="0"/>
          </a:p>
          <a:p>
            <a:pPr marL="320040" lvl="2" indent="0" algn="just" rtl="1">
              <a:lnSpc>
                <a:spcPct val="150000"/>
              </a:lnSpc>
              <a:spcBef>
                <a:spcPts val="600"/>
              </a:spcBef>
              <a:buClr>
                <a:schemeClr val="accent1"/>
              </a:buClr>
              <a:buNone/>
            </a:pPr>
            <a:r>
              <a:rPr lang="ar-EG" dirty="0" smtClean="0"/>
              <a:t>مستشعرا</a:t>
            </a:r>
            <a:r>
              <a:rPr lang="ar-EG" dirty="0"/>
              <a:t>: ركز على المعلومات التي تم جمعها ولا تحاول تفسيرها</a:t>
            </a:r>
            <a:endParaRPr lang="en-US" dirty="0" smtClean="0"/>
          </a:p>
          <a:p>
            <a:pPr marL="548640" lvl="2" algn="just">
              <a:lnSpc>
                <a:spcPct val="150000"/>
              </a:lnSpc>
              <a:spcBef>
                <a:spcPts val="600"/>
              </a:spcBef>
              <a:buClr>
                <a:schemeClr val="accent1"/>
              </a:buClr>
            </a:pPr>
            <a:r>
              <a:rPr lang="en-US" dirty="0" smtClean="0"/>
              <a:t>Be judging: </a:t>
            </a:r>
            <a:r>
              <a:rPr lang="en-US" dirty="0"/>
              <a:t>seek closure rather than leaving things open</a:t>
            </a:r>
            <a:r>
              <a:rPr lang="en-US" dirty="0" smtClean="0"/>
              <a:t> </a:t>
            </a:r>
            <a:endParaRPr lang="ar-EG" dirty="0" smtClean="0"/>
          </a:p>
          <a:p>
            <a:pPr marL="320040" lvl="2" indent="0" algn="just" rtl="1">
              <a:lnSpc>
                <a:spcPct val="150000"/>
              </a:lnSpc>
              <a:spcBef>
                <a:spcPts val="600"/>
              </a:spcBef>
              <a:buClr>
                <a:schemeClr val="accent1"/>
              </a:buClr>
              <a:buNone/>
            </a:pPr>
            <a:r>
              <a:rPr lang="ar-EG" dirty="0" smtClean="0"/>
              <a:t>حَكَمًا</a:t>
            </a:r>
            <a:r>
              <a:rPr lang="ar-EG" dirty="0"/>
              <a:t>: ابحث عن </a:t>
            </a:r>
            <a:r>
              <a:rPr lang="ar-EG" dirty="0" smtClean="0"/>
              <a:t>الإغلاق </a:t>
            </a:r>
            <a:r>
              <a:rPr lang="ar-EG" dirty="0"/>
              <a:t>بدلا من ترك الأمور مفتوحة </a:t>
            </a:r>
            <a:endParaRPr lang="en-US" dirty="0"/>
          </a:p>
        </p:txBody>
      </p:sp>
    </p:spTree>
    <p:extLst>
      <p:ext uri="{BB962C8B-B14F-4D97-AF65-F5344CB8AC3E}">
        <p14:creationId xmlns:p14="http://schemas.microsoft.com/office/powerpoint/2010/main" val="3069375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a:solidFill>
                  <a:schemeClr val="accent1"/>
                </a:solidFill>
                <a:latin typeface="+mj-lt"/>
                <a:ea typeface="+mj-ea"/>
                <a:cs typeface="+mj-cs"/>
              </a:rPr>
              <a:t>Requirements Engineering </a:t>
            </a:r>
            <a:r>
              <a:rPr lang="en-US" sz="2800" kern="1200" dirty="0" smtClean="0">
                <a:solidFill>
                  <a:schemeClr val="accent1"/>
                </a:solidFill>
                <a:latin typeface="+mj-lt"/>
                <a:ea typeface="+mj-ea"/>
                <a:cs typeface="+mj-cs"/>
              </a:rPr>
              <a:t>Paradigms</a:t>
            </a:r>
            <a:r>
              <a:rPr lang="ar-EG" sz="2800" kern="1200" dirty="0" smtClean="0">
                <a:solidFill>
                  <a:schemeClr val="accent1"/>
                </a:solidFill>
                <a:latin typeface="+mj-lt"/>
                <a:ea typeface="+mj-ea"/>
                <a:cs typeface="+mj-cs"/>
              </a:rPr>
              <a:t/>
            </a:r>
            <a:br>
              <a:rPr lang="ar-EG" sz="2800" kern="1200" dirty="0" smtClean="0">
                <a:solidFill>
                  <a:schemeClr val="accent1"/>
                </a:solidFill>
                <a:latin typeface="+mj-lt"/>
                <a:ea typeface="+mj-ea"/>
                <a:cs typeface="+mj-cs"/>
              </a:rPr>
            </a:br>
            <a:r>
              <a:rPr lang="ar-EG" sz="2800" kern="1200" dirty="0" smtClean="0">
                <a:solidFill>
                  <a:schemeClr val="accent1"/>
                </a:solidFill>
                <a:latin typeface="+mj-lt"/>
                <a:ea typeface="+mj-ea"/>
                <a:cs typeface="+mj-cs"/>
              </a:rPr>
              <a:t>نماذج هندسة المتطلبات</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28</a:t>
            </a:fld>
            <a:endParaRPr lang="en-US"/>
          </a:p>
        </p:txBody>
      </p:sp>
      <p:sp>
        <p:nvSpPr>
          <p:cNvPr id="5" name="عنصر نائب للمحتوى 4"/>
          <p:cNvSpPr>
            <a:spLocks noGrp="1"/>
          </p:cNvSpPr>
          <p:nvPr>
            <p:ph sz="quarter" idx="1"/>
          </p:nvPr>
        </p:nvSpPr>
        <p:spPr/>
        <p:txBody>
          <a:bodyPr>
            <a:normAutofit/>
          </a:bodyPr>
          <a:lstStyle/>
          <a:p>
            <a:pPr algn="just">
              <a:lnSpc>
                <a:spcPct val="150000"/>
              </a:lnSpc>
            </a:pPr>
            <a:r>
              <a:rPr lang="en-US" sz="2000" dirty="0"/>
              <a:t>Another way to understand the nature of requirements engineering is to look at </a:t>
            </a:r>
            <a:r>
              <a:rPr lang="en-US" sz="2000" dirty="0" smtClean="0"/>
              <a:t>various </a:t>
            </a:r>
            <a:r>
              <a:rPr lang="en-US" sz="2000" dirty="0"/>
              <a:t>models for the role of the requirements </a:t>
            </a:r>
            <a:r>
              <a:rPr lang="en-US" sz="2000" dirty="0" smtClean="0"/>
              <a:t>engineer:</a:t>
            </a:r>
          </a:p>
          <a:p>
            <a:pPr marL="0" indent="0" algn="just" rtl="1">
              <a:lnSpc>
                <a:spcPct val="150000"/>
              </a:lnSpc>
              <a:buNone/>
            </a:pPr>
            <a:r>
              <a:rPr lang="ar-EG" sz="2000" dirty="0"/>
              <a:t>طريقة أخرى لفهم طبيعة هندسة المتطلبات </a:t>
            </a:r>
            <a:r>
              <a:rPr lang="ar-EG" sz="2000" dirty="0" smtClean="0"/>
              <a:t>هي بالنظر </a:t>
            </a:r>
            <a:r>
              <a:rPr lang="ar-EG" sz="2000" dirty="0"/>
              <a:t>إلى نماذج مختلفة لدور مهندس المتطلبات:</a:t>
            </a:r>
            <a:endParaRPr lang="en-US" sz="2000" dirty="0" smtClean="0"/>
          </a:p>
          <a:p>
            <a:pPr lvl="1" algn="just">
              <a:lnSpc>
                <a:spcPct val="150000"/>
              </a:lnSpc>
            </a:pPr>
            <a:r>
              <a:rPr lang="en-US" sz="2000" dirty="0" smtClean="0"/>
              <a:t>requirements </a:t>
            </a:r>
            <a:r>
              <a:rPr lang="en-US" sz="2000" dirty="0"/>
              <a:t>engineer as software systems </a:t>
            </a:r>
            <a:r>
              <a:rPr lang="en-US" sz="2000" dirty="0" smtClean="0"/>
              <a:t>engineer</a:t>
            </a:r>
          </a:p>
          <a:p>
            <a:pPr lvl="1" algn="just">
              <a:lnSpc>
                <a:spcPct val="150000"/>
              </a:lnSpc>
            </a:pPr>
            <a:r>
              <a:rPr lang="en-US" sz="2000" dirty="0" smtClean="0"/>
              <a:t>requirements </a:t>
            </a:r>
            <a:r>
              <a:rPr lang="en-US" sz="2000" dirty="0"/>
              <a:t>engineer as subject matter </a:t>
            </a:r>
            <a:r>
              <a:rPr lang="en-US" sz="2000" dirty="0" smtClean="0"/>
              <a:t>expert</a:t>
            </a:r>
          </a:p>
          <a:p>
            <a:pPr lvl="1" algn="just">
              <a:lnSpc>
                <a:spcPct val="150000"/>
              </a:lnSpc>
            </a:pPr>
            <a:r>
              <a:rPr lang="en-US" sz="2000" dirty="0" smtClean="0"/>
              <a:t>requirements </a:t>
            </a:r>
            <a:r>
              <a:rPr lang="en-US" sz="2000" dirty="0"/>
              <a:t>engineer as </a:t>
            </a:r>
            <a:r>
              <a:rPr lang="en-US" sz="2000" dirty="0" smtClean="0"/>
              <a:t>architect</a:t>
            </a:r>
          </a:p>
          <a:p>
            <a:pPr lvl="1" algn="just">
              <a:lnSpc>
                <a:spcPct val="150000"/>
              </a:lnSpc>
            </a:pPr>
            <a:r>
              <a:rPr lang="en-US" sz="2000" dirty="0" smtClean="0"/>
              <a:t>requirements </a:t>
            </a:r>
            <a:r>
              <a:rPr lang="en-US" sz="2000" dirty="0"/>
              <a:t>engineer as business process </a:t>
            </a:r>
            <a:r>
              <a:rPr lang="en-US" sz="2000" dirty="0" smtClean="0"/>
              <a:t>expert</a:t>
            </a:r>
          </a:p>
          <a:p>
            <a:pPr lvl="1" algn="just">
              <a:lnSpc>
                <a:spcPct val="150000"/>
              </a:lnSpc>
            </a:pPr>
            <a:r>
              <a:rPr lang="en-US" sz="2000" dirty="0" smtClean="0"/>
              <a:t>the </a:t>
            </a:r>
            <a:r>
              <a:rPr lang="en-US" sz="2000" dirty="0"/>
              <a:t>ignorant requirements engineer</a:t>
            </a:r>
          </a:p>
        </p:txBody>
      </p:sp>
    </p:spTree>
    <p:extLst>
      <p:ext uri="{BB962C8B-B14F-4D97-AF65-F5344CB8AC3E}">
        <p14:creationId xmlns:p14="http://schemas.microsoft.com/office/powerpoint/2010/main" val="1499752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Requirements Engineer as Software Systems Engineer</a:t>
            </a:r>
            <a:r>
              <a:rPr lang="ar-EG" sz="2800" kern="1200" dirty="0" smtClean="0">
                <a:solidFill>
                  <a:schemeClr val="accent1"/>
                </a:solidFill>
                <a:latin typeface="+mj-lt"/>
                <a:ea typeface="+mj-ea"/>
                <a:cs typeface="+mj-cs"/>
              </a:rPr>
              <a:t> </a:t>
            </a:r>
            <a:r>
              <a:rPr lang="en-US" sz="2800" kern="1200" dirty="0" smtClean="0">
                <a:solidFill>
                  <a:schemeClr val="accent1"/>
                </a:solidFill>
                <a:latin typeface="+mj-lt"/>
                <a:ea typeface="+mj-ea"/>
                <a:cs typeface="+mj-cs"/>
              </a:rPr>
              <a:t>  </a:t>
            </a:r>
            <a:r>
              <a:rPr lang="ar-EG" sz="2800" kern="1200" dirty="0" smtClean="0">
                <a:solidFill>
                  <a:schemeClr val="accent1"/>
                </a:solidFill>
                <a:latin typeface="+mj-lt"/>
                <a:ea typeface="+mj-ea"/>
                <a:cs typeface="+mj-cs"/>
              </a:rPr>
              <a:t>مهندس المتطلبات كمهندس أنظمة البرمجيات</a:t>
            </a:r>
            <a:endParaRPr lang="en-US" sz="2800" kern="1200" dirty="0" smtClean="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29</a:t>
            </a:fld>
            <a:endParaRPr lang="en-US"/>
          </a:p>
        </p:txBody>
      </p:sp>
      <p:sp>
        <p:nvSpPr>
          <p:cNvPr id="5" name="عنصر نائب للمحتوى 4"/>
          <p:cNvSpPr>
            <a:spLocks noGrp="1"/>
          </p:cNvSpPr>
          <p:nvPr>
            <p:ph sz="quarter" idx="1"/>
          </p:nvPr>
        </p:nvSpPr>
        <p:spPr/>
        <p:txBody>
          <a:bodyPr>
            <a:normAutofit/>
          </a:bodyPr>
          <a:lstStyle/>
          <a:p>
            <a:pPr algn="just"/>
            <a:r>
              <a:rPr lang="en-US" sz="2000" dirty="0"/>
              <a:t>It is likely that many requirements engineers are probably former software systems designers or developers. </a:t>
            </a:r>
            <a:endParaRPr lang="en-US" sz="2000" dirty="0" smtClean="0"/>
          </a:p>
          <a:p>
            <a:pPr marL="0" indent="0" algn="just" rtl="1">
              <a:buNone/>
            </a:pPr>
            <a:r>
              <a:rPr lang="ar-EG" sz="2000" dirty="0"/>
              <a:t>من المحتمل أن يكون العديد من مهندسي المتطلبات من مصممي أو مطوري أنظمة البرمجيات السابقين.</a:t>
            </a:r>
            <a:endParaRPr lang="en-US" sz="2000" dirty="0" smtClean="0"/>
          </a:p>
          <a:p>
            <a:pPr algn="just"/>
            <a:r>
              <a:rPr lang="en-US" sz="2000" dirty="0" smtClean="0"/>
              <a:t>The positive point, the </a:t>
            </a:r>
            <a:r>
              <a:rPr lang="en-US" sz="2000" dirty="0"/>
              <a:t>requirements engineer can </a:t>
            </a:r>
            <a:r>
              <a:rPr lang="en-US" sz="2000" dirty="0" smtClean="0"/>
              <a:t>influence </a:t>
            </a:r>
            <a:r>
              <a:rPr lang="en-US" sz="2000" dirty="0"/>
              <a:t>downstream development of models (e.g., the software design). </a:t>
            </a:r>
            <a:endParaRPr lang="en-US" sz="2000" dirty="0" smtClean="0"/>
          </a:p>
          <a:p>
            <a:pPr marL="0" indent="0" algn="just" rtl="1">
              <a:buNone/>
            </a:pPr>
            <a:r>
              <a:rPr lang="ar-EG" sz="2000" dirty="0"/>
              <a:t>لنقطة الإيجابية ، يمكن لمهندس المتطلبات التأثير على تطوير النماذج النهائية (على سبيل المثال ، تصميم البرنامج). </a:t>
            </a:r>
            <a:endParaRPr lang="en-US" sz="2000" dirty="0" smtClean="0"/>
          </a:p>
          <a:p>
            <a:pPr algn="just"/>
            <a:r>
              <a:rPr lang="en-US" sz="2000" dirty="0" smtClean="0"/>
              <a:t>The </a:t>
            </a:r>
            <a:r>
              <a:rPr lang="en-US" sz="2000" dirty="0"/>
              <a:t>danger in this case is that the requirements engineer may begin to create a design when he should </a:t>
            </a:r>
            <a:r>
              <a:rPr lang="en-US" sz="2000" dirty="0" smtClean="0"/>
              <a:t>be </a:t>
            </a:r>
            <a:r>
              <a:rPr lang="en-US" sz="2000" dirty="0"/>
              <a:t>developing requirements specifications</a:t>
            </a:r>
            <a:r>
              <a:rPr lang="en-US" sz="2000" dirty="0" smtClean="0"/>
              <a:t>.</a:t>
            </a:r>
          </a:p>
          <a:p>
            <a:pPr marL="0" indent="0" algn="just" rtl="1">
              <a:buNone/>
            </a:pPr>
            <a:r>
              <a:rPr lang="ar-EG" sz="2000" dirty="0"/>
              <a:t>الخطر في هذه الحالة هو أن مهندس المتطلبات قد يبدأ في إنشاء تصميم عندما يجب أن يقوم بتطوير مواصفات المتطلبات.</a:t>
            </a:r>
            <a:endParaRPr lang="en-US" sz="2000" dirty="0"/>
          </a:p>
        </p:txBody>
      </p:sp>
    </p:spTree>
    <p:extLst>
      <p:ext uri="{BB962C8B-B14F-4D97-AF65-F5344CB8AC3E}">
        <p14:creationId xmlns:p14="http://schemas.microsoft.com/office/powerpoint/2010/main" val="3331906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GB" sz="2800" dirty="0">
                <a:solidFill>
                  <a:schemeClr val="accent1"/>
                </a:solidFill>
              </a:rPr>
              <a:t>Motivation</a:t>
            </a:r>
          </a:p>
        </p:txBody>
      </p:sp>
      <p:sp>
        <p:nvSpPr>
          <p:cNvPr id="3" name="عنصر نائب للمحتوى 2"/>
          <p:cNvSpPr>
            <a:spLocks noGrp="1"/>
          </p:cNvSpPr>
          <p:nvPr>
            <p:ph sz="quarter" idx="1"/>
          </p:nvPr>
        </p:nvSpPr>
        <p:spPr/>
        <p:txBody>
          <a:bodyPr>
            <a:normAutofit/>
          </a:bodyPr>
          <a:lstStyle/>
          <a:p>
            <a:pPr algn="just">
              <a:lnSpc>
                <a:spcPct val="150000"/>
              </a:lnSpc>
            </a:pPr>
            <a:r>
              <a:rPr lang="en-US" sz="2000" dirty="0"/>
              <a:t>There are four kinds of problems that arise when one fails to do </a:t>
            </a:r>
            <a:r>
              <a:rPr lang="en-US" sz="2000" dirty="0" smtClean="0"/>
              <a:t>adequate </a:t>
            </a:r>
            <a:r>
              <a:rPr lang="en-US" sz="2000" dirty="0"/>
              <a:t>requirements analysis: </a:t>
            </a:r>
            <a:endParaRPr lang="en-US" sz="2000" dirty="0" smtClean="0"/>
          </a:p>
          <a:p>
            <a:pPr lvl="1" algn="just">
              <a:lnSpc>
                <a:spcPct val="150000"/>
              </a:lnSpc>
            </a:pPr>
            <a:r>
              <a:rPr lang="en-US" sz="2000" dirty="0" smtClean="0"/>
              <a:t>Top-down design is impossible; </a:t>
            </a:r>
          </a:p>
          <a:p>
            <a:pPr lvl="1" algn="just">
              <a:lnSpc>
                <a:spcPct val="150000"/>
              </a:lnSpc>
            </a:pPr>
            <a:r>
              <a:rPr lang="en-US" sz="2000" dirty="0" smtClean="0"/>
              <a:t>Testing is impossible; </a:t>
            </a:r>
          </a:p>
          <a:p>
            <a:pPr lvl="1" algn="just">
              <a:lnSpc>
                <a:spcPct val="150000"/>
              </a:lnSpc>
            </a:pPr>
            <a:r>
              <a:rPr lang="en-US" sz="2000" dirty="0" smtClean="0"/>
              <a:t>The user is frozen out; </a:t>
            </a:r>
          </a:p>
          <a:p>
            <a:pPr lvl="1" algn="just">
              <a:lnSpc>
                <a:spcPct val="150000"/>
              </a:lnSpc>
            </a:pPr>
            <a:r>
              <a:rPr lang="en-US" sz="2000" dirty="0" smtClean="0"/>
              <a:t>Management is not in control.</a:t>
            </a:r>
          </a:p>
          <a:p>
            <a:pPr marL="274320" lvl="1" indent="0" algn="just">
              <a:lnSpc>
                <a:spcPct val="150000"/>
              </a:lnSpc>
              <a:buNone/>
            </a:pPr>
            <a:endParaRPr lang="en-US" sz="2000" dirty="0" smtClean="0"/>
          </a:p>
          <a:p>
            <a:pPr marL="274320" lvl="1" indent="0" algn="just">
              <a:lnSpc>
                <a:spcPct val="150000"/>
              </a:lnSpc>
              <a:buNone/>
            </a:pPr>
            <a:r>
              <a:rPr lang="en-US" sz="2400" b="1" dirty="0">
                <a:solidFill>
                  <a:srgbClr val="FF0000"/>
                </a:solidFill>
              </a:rPr>
              <a:t>	</a:t>
            </a:r>
            <a:r>
              <a:rPr lang="en-US" sz="2400" b="1" dirty="0" smtClean="0">
                <a:solidFill>
                  <a:srgbClr val="FF0000"/>
                </a:solidFill>
              </a:rPr>
              <a:t>	Poor Management</a:t>
            </a:r>
          </a:p>
          <a:p>
            <a:endParaRPr lang="en-US" sz="2000" dirty="0"/>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a:t>
            </a:fld>
            <a:endParaRPr lang="en-US"/>
          </a:p>
        </p:txBody>
      </p:sp>
      <p:sp>
        <p:nvSpPr>
          <p:cNvPr id="6" name="عنصر نائب للتاريخ 5"/>
          <p:cNvSpPr>
            <a:spLocks noGrp="1"/>
          </p:cNvSpPr>
          <p:nvPr>
            <p:ph type="dt" sz="half" idx="10"/>
          </p:nvPr>
        </p:nvSpPr>
        <p:spPr/>
        <p:txBody>
          <a:bodyPr/>
          <a:lstStyle/>
          <a:p>
            <a:r>
              <a:rPr lang="en-US" smtClean="0"/>
              <a:t>by:  Fatima Ben Lashihar</a:t>
            </a:r>
            <a:endParaRPr lang="en-US"/>
          </a:p>
        </p:txBody>
      </p:sp>
      <p:sp>
        <p:nvSpPr>
          <p:cNvPr id="5" name="سهم إلى اليمين 4"/>
          <p:cNvSpPr/>
          <p:nvPr/>
        </p:nvSpPr>
        <p:spPr>
          <a:xfrm>
            <a:off x="1371600" y="49530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90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Requirements Engineer as Subject Matter Expert   </a:t>
            </a:r>
            <a:r>
              <a:rPr lang="ar-EG" sz="2800" kern="1200" dirty="0" smtClean="0">
                <a:solidFill>
                  <a:schemeClr val="accent1"/>
                </a:solidFill>
                <a:latin typeface="+mj-lt"/>
                <a:ea typeface="+mj-ea"/>
                <a:cs typeface="+mj-cs"/>
              </a:rPr>
              <a:t>مهندس المتطلبات كخبير في الموضوع</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30</a:t>
            </a:fld>
            <a:endParaRPr lang="en-US"/>
          </a:p>
        </p:txBody>
      </p:sp>
      <p:sp>
        <p:nvSpPr>
          <p:cNvPr id="5" name="عنصر نائب للمحتوى 4"/>
          <p:cNvSpPr>
            <a:spLocks noGrp="1"/>
          </p:cNvSpPr>
          <p:nvPr>
            <p:ph sz="quarter" idx="1"/>
          </p:nvPr>
        </p:nvSpPr>
        <p:spPr>
          <a:xfrm>
            <a:off x="457200" y="1219200"/>
            <a:ext cx="8229600" cy="5257800"/>
          </a:xfrm>
        </p:spPr>
        <p:txBody>
          <a:bodyPr>
            <a:normAutofit/>
          </a:bodyPr>
          <a:lstStyle/>
          <a:p>
            <a:pPr algn="just"/>
            <a:r>
              <a:rPr lang="en-US" sz="2000" dirty="0"/>
              <a:t>In many cases the customer is looking to the requirements engineer to be a subject matter expert (SME) for expertise either in helping to understand the problem domain or in understanding the customers’ own wants and desires. </a:t>
            </a:r>
            <a:endParaRPr lang="en-US" sz="2000" dirty="0" smtClean="0"/>
          </a:p>
          <a:p>
            <a:pPr marL="0" indent="0" algn="just" rtl="1">
              <a:buNone/>
            </a:pPr>
            <a:r>
              <a:rPr lang="ar-EG" sz="2000" dirty="0"/>
              <a:t>في كثير من </a:t>
            </a:r>
            <a:r>
              <a:rPr lang="ar-EG" sz="2000" dirty="0" smtClean="0"/>
              <a:t>الحالات، </a:t>
            </a:r>
            <a:r>
              <a:rPr lang="ar-EG" sz="2000" dirty="0"/>
              <a:t>يتطلع العميل إلى مهندس المتطلبات </a:t>
            </a:r>
            <a:r>
              <a:rPr lang="ar-EG" sz="2000" dirty="0" smtClean="0"/>
              <a:t>ليكون </a:t>
            </a:r>
            <a:r>
              <a:rPr lang="en-US" sz="2000" dirty="0" smtClean="0"/>
              <a:t>SME</a:t>
            </a:r>
            <a:r>
              <a:rPr lang="ar-EG" sz="2000" dirty="0" smtClean="0"/>
              <a:t> </a:t>
            </a:r>
            <a:r>
              <a:rPr lang="en-US" sz="2000" dirty="0" smtClean="0"/>
              <a:t> </a:t>
            </a:r>
            <a:r>
              <a:rPr lang="ar-EG" sz="2000" dirty="0"/>
              <a:t>للحصول على الخبرة إما في المساعدة على فهم مجال المشكلة أو في فهم رغبات العملاء ورغباتهم الخاصة. </a:t>
            </a:r>
            <a:endParaRPr lang="ar-EG" sz="2000" dirty="0" smtClean="0"/>
          </a:p>
          <a:p>
            <a:pPr marL="0" indent="0" algn="just" rtl="1">
              <a:buNone/>
            </a:pPr>
            <a:endParaRPr lang="en-US" sz="2000" dirty="0" smtClean="0"/>
          </a:p>
          <a:p>
            <a:pPr algn="just"/>
            <a:r>
              <a:rPr lang="en-US" sz="2000" dirty="0" smtClean="0"/>
              <a:t>Sometimes </a:t>
            </a:r>
            <a:r>
              <a:rPr lang="en-US" sz="2000" dirty="0"/>
              <a:t>the requirements engineer isn’t an SME—they are an expert in requirements </a:t>
            </a:r>
            <a:r>
              <a:rPr lang="en-US" sz="2000" dirty="0" smtClean="0"/>
              <a:t>engineering</a:t>
            </a:r>
            <a:r>
              <a:rPr lang="en-US" sz="2000" dirty="0"/>
              <a:t>. In those cases where the requirements engineer is not an SME, consider joining forces with an SME</a:t>
            </a:r>
            <a:r>
              <a:rPr lang="en-US" sz="2000" dirty="0" smtClean="0"/>
              <a:t>.</a:t>
            </a:r>
            <a:endParaRPr lang="ar-EG" sz="2000" dirty="0" smtClean="0"/>
          </a:p>
          <a:p>
            <a:pPr marL="0" indent="0" algn="just" rtl="1">
              <a:buNone/>
            </a:pPr>
            <a:r>
              <a:rPr lang="ar-EG" sz="2000" dirty="0"/>
              <a:t>في بعض الأحيان لا يكون مهندس المتطلبات من الشركات الصغيرة والمتوسطة - فهو خبير في هندسة المتطلبات. في الحالات التي لا يكون فيها مهندس المتطلبات </a:t>
            </a:r>
            <a:r>
              <a:rPr lang="ar-EG" sz="2000" dirty="0" smtClean="0"/>
              <a:t>خبير بالموضوع ، </a:t>
            </a:r>
            <a:r>
              <a:rPr lang="ar-EG" sz="2000" dirty="0"/>
              <a:t>فكر في توحيد الجهود مع </a:t>
            </a:r>
            <a:r>
              <a:rPr lang="ar-EG" sz="2000" dirty="0" smtClean="0"/>
              <a:t>خبراء.</a:t>
            </a:r>
            <a:endParaRPr lang="en-US" sz="2000" dirty="0" smtClean="0"/>
          </a:p>
          <a:p>
            <a:pPr marL="0" indent="0" algn="just" rtl="1">
              <a:buNone/>
            </a:pPr>
            <a:endParaRPr lang="ar-EG" sz="2000" dirty="0" smtClean="0"/>
          </a:p>
          <a:p>
            <a:pPr marL="0" indent="0" algn="just">
              <a:buNone/>
            </a:pPr>
            <a:r>
              <a:rPr lang="en-US" sz="1400" dirty="0" smtClean="0"/>
              <a:t>SME : </a:t>
            </a:r>
            <a:r>
              <a:rPr lang="en-US" sz="1400" dirty="0"/>
              <a:t>is a person who has a deep understanding of a particular subject, which can be anything1. They may have gained their knowledge through education, experience, or both</a:t>
            </a:r>
          </a:p>
          <a:p>
            <a:pPr marL="0" indent="0" algn="just" rtl="1">
              <a:buNone/>
            </a:pPr>
            <a:endParaRPr lang="en-US" sz="2000" dirty="0"/>
          </a:p>
        </p:txBody>
      </p:sp>
    </p:spTree>
    <p:extLst>
      <p:ext uri="{BB962C8B-B14F-4D97-AF65-F5344CB8AC3E}">
        <p14:creationId xmlns:p14="http://schemas.microsoft.com/office/powerpoint/2010/main" val="3716824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Requirements Engineer as Architect</a:t>
            </a:r>
            <a:r>
              <a:rPr lang="ar-EG" sz="2800" kern="1200" dirty="0" smtClean="0">
                <a:solidFill>
                  <a:schemeClr val="accent1"/>
                </a:solidFill>
                <a:latin typeface="+mj-lt"/>
                <a:ea typeface="+mj-ea"/>
                <a:cs typeface="+mj-cs"/>
              </a:rPr>
              <a:t/>
            </a:r>
            <a:br>
              <a:rPr lang="ar-EG" sz="2800" kern="1200" dirty="0" smtClean="0">
                <a:solidFill>
                  <a:schemeClr val="accent1"/>
                </a:solidFill>
                <a:latin typeface="+mj-lt"/>
                <a:ea typeface="+mj-ea"/>
                <a:cs typeface="+mj-cs"/>
              </a:rPr>
            </a:br>
            <a:r>
              <a:rPr lang="ar-EG" sz="2800" kern="1200" dirty="0" smtClean="0">
                <a:solidFill>
                  <a:schemeClr val="accent1"/>
                </a:solidFill>
                <a:latin typeface="+mj-lt"/>
                <a:ea typeface="+mj-ea"/>
                <a:cs typeface="+mj-cs"/>
              </a:rPr>
              <a:t>مهندس المتطلبات كمهندس معماري</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31</a:t>
            </a:fld>
            <a:endParaRPr lang="en-US"/>
          </a:p>
        </p:txBody>
      </p:sp>
      <p:graphicFrame>
        <p:nvGraphicFramePr>
          <p:cNvPr id="8" name="عنصر نائب للمحتوى 7"/>
          <p:cNvGraphicFramePr>
            <a:graphicFrameLocks noGrp="1"/>
          </p:cNvGraphicFramePr>
          <p:nvPr>
            <p:ph sz="quarter" idx="1"/>
            <p:extLst>
              <p:ext uri="{D42A27DB-BD31-4B8C-83A1-F6EECF244321}">
                <p14:modId xmlns:p14="http://schemas.microsoft.com/office/powerpoint/2010/main" val="1061409877"/>
              </p:ext>
            </p:extLst>
          </p:nvPr>
        </p:nvGraphicFramePr>
        <p:xfrm>
          <a:off x="685800" y="3048000"/>
          <a:ext cx="7620000" cy="914400"/>
        </p:xfrm>
        <a:graphic>
          <a:graphicData uri="http://schemas.openxmlformats.org/drawingml/2006/table">
            <a:tbl>
              <a:tblPr firstRow="1" bandRow="1">
                <a:tableStyleId>{5C22544A-7EE6-4342-B048-85BDC9FD1C3A}</a:tableStyleId>
              </a:tblPr>
              <a:tblGrid>
                <a:gridCol w="3810000"/>
                <a:gridCol w="3810000"/>
              </a:tblGrid>
              <a:tr h="370840">
                <a:tc>
                  <a:txBody>
                    <a:bodyPr/>
                    <a:lstStyle/>
                    <a:p>
                      <a:pPr algn="just" rtl="1"/>
                      <a:r>
                        <a:rPr lang="ar-EG" b="0" dirty="0" smtClean="0">
                          <a:solidFill>
                            <a:schemeClr val="tx1"/>
                          </a:solidFill>
                        </a:rPr>
                        <a:t>المهندس المعماري يلتقي مع العملاء ويجرون مقابلات معهم. جولات عقارية. يدون الملاحظات والصور.</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1"/>
                      <a:r>
                        <a:rPr lang="ar-EG" b="0" dirty="0" smtClean="0">
                          <a:solidFill>
                            <a:schemeClr val="tx1"/>
                          </a:solidFill>
                        </a:rPr>
                        <a:t>مهندس المتطلبات يجتمع مع العملاء ويستخدم المقابلات و تقنيات الاستنباط الأخرى</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00" t="32665" r="54000" b="54967"/>
          <a:stretch/>
        </p:blipFill>
        <p:spPr bwMode="auto">
          <a:xfrm>
            <a:off x="609600" y="1380614"/>
            <a:ext cx="7886700" cy="146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00" t="44202" r="54000" b="47296"/>
          <a:stretch/>
        </p:blipFill>
        <p:spPr bwMode="auto">
          <a:xfrm>
            <a:off x="609600" y="4191000"/>
            <a:ext cx="7886700" cy="100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 name="عنصر نائب للمحتوى 7"/>
          <p:cNvGraphicFramePr>
            <a:graphicFrameLocks/>
          </p:cNvGraphicFramePr>
          <p:nvPr>
            <p:extLst>
              <p:ext uri="{D42A27DB-BD31-4B8C-83A1-F6EECF244321}">
                <p14:modId xmlns:p14="http://schemas.microsoft.com/office/powerpoint/2010/main" val="603678386"/>
              </p:ext>
            </p:extLst>
          </p:nvPr>
        </p:nvGraphicFramePr>
        <p:xfrm>
          <a:off x="685800" y="5410200"/>
          <a:ext cx="7620000" cy="914400"/>
        </p:xfrm>
        <a:graphic>
          <a:graphicData uri="http://schemas.openxmlformats.org/drawingml/2006/table">
            <a:tbl>
              <a:tblPr firstRow="1" bandRow="1">
                <a:tableStyleId>{5C22544A-7EE6-4342-B048-85BDC9FD1C3A}</a:tableStyleId>
              </a:tblPr>
              <a:tblGrid>
                <a:gridCol w="3810000"/>
                <a:gridCol w="3810000"/>
              </a:tblGrid>
              <a:tr h="370840">
                <a:tc>
                  <a:txBody>
                    <a:bodyPr/>
                    <a:lstStyle/>
                    <a:p>
                      <a:pPr algn="just" rtl="1"/>
                      <a:r>
                        <a:rPr lang="ar-EG" b="0" dirty="0" smtClean="0">
                          <a:solidFill>
                            <a:schemeClr val="tx1"/>
                          </a:solidFill>
                        </a:rPr>
                        <a:t>مهندس معماري يصنع الرسومات التقريبية </a:t>
                      </a:r>
                    </a:p>
                    <a:p>
                      <a:pPr algn="just" rtl="1"/>
                      <a:r>
                        <a:rPr lang="ar-EG" b="0" dirty="0" smtClean="0">
                          <a:solidFill>
                            <a:schemeClr val="tx1"/>
                          </a:solidFill>
                        </a:rPr>
                        <a:t>(يعرضها</a:t>
                      </a:r>
                      <a:r>
                        <a:rPr lang="ar-EG" b="0" baseline="0" dirty="0" smtClean="0">
                          <a:solidFill>
                            <a:schemeClr val="tx1"/>
                          </a:solidFill>
                        </a:rPr>
                        <a:t> </a:t>
                      </a:r>
                      <a:r>
                        <a:rPr lang="ar-EG" b="0" dirty="0" smtClean="0">
                          <a:solidFill>
                            <a:schemeClr val="tx1"/>
                          </a:solidFill>
                        </a:rPr>
                        <a:t>للعملاء ، يتلقى الملاحظات).</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1"/>
                      <a:r>
                        <a:rPr lang="ar-EG" b="0" dirty="0" smtClean="0">
                          <a:solidFill>
                            <a:schemeClr val="tx1"/>
                          </a:solidFill>
                        </a:rPr>
                        <a:t>مهندس المتطلبات يصنع النماذج من المتطلبات لإظهارها للعملاء (على سبيل المثال ، النماذج الأولية ، مسودة  </a:t>
                      </a:r>
                      <a:r>
                        <a:rPr lang="en-US" b="0" dirty="0" smtClean="0">
                          <a:solidFill>
                            <a:schemeClr val="tx1"/>
                          </a:solidFill>
                        </a:rPr>
                        <a:t>SRS</a:t>
                      </a:r>
                      <a:r>
                        <a:rPr lang="ar-EG" b="0" baseline="0" dirty="0" smtClean="0">
                          <a:solidFill>
                            <a:schemeClr val="tx1"/>
                          </a:solidFill>
                        </a:rPr>
                        <a:t>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52933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Requirements Engineer as Architect</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32</a:t>
            </a:fld>
            <a:endParaRPr lang="en-US"/>
          </a:p>
        </p:txBody>
      </p:sp>
      <p:sp>
        <p:nvSpPr>
          <p:cNvPr id="5" name="عنصر نائب للمحتوى 4"/>
          <p:cNvSpPr>
            <a:spLocks noGrp="1"/>
          </p:cNvSpPr>
          <p:nvPr>
            <p:ph sz="quarter" idx="1"/>
          </p:nvPr>
        </p:nvSpPr>
        <p:spPr/>
        <p:txBody>
          <a:bodyPr>
            <a:normAutofit/>
          </a:bodyPr>
          <a:lstStyle/>
          <a:p>
            <a:pPr marL="0" indent="0">
              <a:lnSpc>
                <a:spcPct val="150000"/>
              </a:lnSpc>
              <a:buNone/>
            </a:pPr>
            <a:endParaRPr lang="en-US" sz="2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00" t="32665" r="54000" b="63470"/>
          <a:stretch/>
        </p:blipFill>
        <p:spPr bwMode="auto">
          <a:xfrm>
            <a:off x="609600" y="1380614"/>
            <a:ext cx="78867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641" t="64981" r="53859" b="26519"/>
          <a:stretch/>
        </p:blipFill>
        <p:spPr bwMode="auto">
          <a:xfrm>
            <a:off x="647700" y="1837814"/>
            <a:ext cx="7886700" cy="100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641" t="72413" r="53859" b="18314"/>
          <a:stretch/>
        </p:blipFill>
        <p:spPr bwMode="auto">
          <a:xfrm>
            <a:off x="628934" y="3941928"/>
            <a:ext cx="7886700"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 name="عنصر نائب للمحتوى 7"/>
          <p:cNvGraphicFramePr>
            <a:graphicFrameLocks/>
          </p:cNvGraphicFramePr>
          <p:nvPr>
            <p:extLst>
              <p:ext uri="{D42A27DB-BD31-4B8C-83A1-F6EECF244321}">
                <p14:modId xmlns:p14="http://schemas.microsoft.com/office/powerpoint/2010/main" val="147075322"/>
              </p:ext>
            </p:extLst>
          </p:nvPr>
        </p:nvGraphicFramePr>
        <p:xfrm>
          <a:off x="685800" y="3048000"/>
          <a:ext cx="7620000" cy="640080"/>
        </p:xfrm>
        <a:graphic>
          <a:graphicData uri="http://schemas.openxmlformats.org/drawingml/2006/table">
            <a:tbl>
              <a:tblPr firstRow="1" bandRow="1">
                <a:tableStyleId>{5C22544A-7EE6-4342-B048-85BDC9FD1C3A}</a:tableStyleId>
              </a:tblPr>
              <a:tblGrid>
                <a:gridCol w="3810000"/>
                <a:gridCol w="3810000"/>
              </a:tblGrid>
              <a:tr h="370840">
                <a:tc>
                  <a:txBody>
                    <a:bodyPr/>
                    <a:lstStyle/>
                    <a:p>
                      <a:pPr algn="just" rtl="1"/>
                      <a:r>
                        <a:rPr lang="ar-EG" b="0" dirty="0" smtClean="0">
                          <a:solidFill>
                            <a:schemeClr val="tx1"/>
                          </a:solidFill>
                        </a:rPr>
                        <a:t>مهندس معماري يعد النماذج مع تفاصيل إضافية (مخططات الطوابق)</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1"/>
                      <a:r>
                        <a:rPr lang="ar-EG" b="0" dirty="0" smtClean="0">
                          <a:solidFill>
                            <a:schemeClr val="tx1"/>
                          </a:solidFill>
                        </a:rPr>
                        <a:t>يستخدم مهندس المتطلبات</a:t>
                      </a:r>
                      <a:r>
                        <a:rPr lang="ar-EG" b="0" baseline="0" dirty="0" smtClean="0">
                          <a:solidFill>
                            <a:schemeClr val="tx1"/>
                          </a:solidFill>
                        </a:rPr>
                        <a:t> </a:t>
                      </a:r>
                      <a:r>
                        <a:rPr lang="ar-EG" b="0" dirty="0" smtClean="0">
                          <a:solidFill>
                            <a:schemeClr val="tx1"/>
                          </a:solidFill>
                        </a:rPr>
                        <a:t>المعلومات المحددة أعلاه إلى تطوير </a:t>
                      </a:r>
                      <a:r>
                        <a:rPr lang="en-US" b="0" dirty="0" smtClean="0">
                          <a:solidFill>
                            <a:schemeClr val="tx1"/>
                          </a:solidFill>
                        </a:rPr>
                        <a:t>SRS </a:t>
                      </a:r>
                      <a:r>
                        <a:rPr lang="ar-EG" b="0" dirty="0" smtClean="0">
                          <a:solidFill>
                            <a:schemeClr val="tx1"/>
                          </a:solidFill>
                        </a:rPr>
                        <a:t> كاملة</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عنصر نائب للمحتوى 7"/>
          <p:cNvGraphicFramePr>
            <a:graphicFrameLocks/>
          </p:cNvGraphicFramePr>
          <p:nvPr>
            <p:extLst>
              <p:ext uri="{D42A27DB-BD31-4B8C-83A1-F6EECF244321}">
                <p14:modId xmlns:p14="http://schemas.microsoft.com/office/powerpoint/2010/main" val="2360332999"/>
              </p:ext>
            </p:extLst>
          </p:nvPr>
        </p:nvGraphicFramePr>
        <p:xfrm>
          <a:off x="685800" y="5227320"/>
          <a:ext cx="7620000" cy="640080"/>
        </p:xfrm>
        <a:graphic>
          <a:graphicData uri="http://schemas.openxmlformats.org/drawingml/2006/table">
            <a:tbl>
              <a:tblPr firstRow="1" bandRow="1">
                <a:tableStyleId>{5C22544A-7EE6-4342-B048-85BDC9FD1C3A}</a:tableStyleId>
              </a:tblPr>
              <a:tblGrid>
                <a:gridCol w="3810000"/>
                <a:gridCol w="3810000"/>
              </a:tblGrid>
              <a:tr h="370840">
                <a:tc>
                  <a:txBody>
                    <a:bodyPr/>
                    <a:lstStyle/>
                    <a:p>
                      <a:pPr algn="just" rtl="1"/>
                      <a:r>
                        <a:rPr lang="ar-EG" b="0" dirty="0" smtClean="0">
                          <a:solidFill>
                            <a:schemeClr val="tx1"/>
                          </a:solidFill>
                        </a:rPr>
                        <a:t>النماذج المستقبلية (على سبيل المثال ، رسومات البناء) هي لاستخدام المقاولين.</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1"/>
                      <a:r>
                        <a:rPr lang="ar-EG" b="0" dirty="0" smtClean="0">
                          <a:solidFill>
                            <a:schemeClr val="tx1"/>
                          </a:solidFill>
                        </a:rPr>
                        <a:t>النماذج المستقبلية (على سبيل المثال ، البرامج </a:t>
                      </a:r>
                    </a:p>
                    <a:p>
                      <a:pPr algn="just" rtl="1"/>
                      <a:r>
                        <a:rPr lang="ar-EG" b="0" dirty="0" smtClean="0">
                          <a:solidFill>
                            <a:schemeClr val="tx1"/>
                          </a:solidFill>
                        </a:rPr>
                        <a:t>وثائق التصميم) هي لاستخدام المطورين.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23072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Role of the Customer?</a:t>
            </a:r>
            <a:r>
              <a:rPr lang="ar-EG" sz="2800" kern="1200" dirty="0" smtClean="0">
                <a:solidFill>
                  <a:schemeClr val="accent1"/>
                </a:solidFill>
                <a:latin typeface="+mj-lt"/>
                <a:ea typeface="+mj-ea"/>
                <a:cs typeface="+mj-cs"/>
              </a:rPr>
              <a:t/>
            </a:r>
            <a:br>
              <a:rPr lang="ar-EG" sz="2800" kern="1200" dirty="0" smtClean="0">
                <a:solidFill>
                  <a:schemeClr val="accent1"/>
                </a:solidFill>
                <a:latin typeface="+mj-lt"/>
                <a:ea typeface="+mj-ea"/>
                <a:cs typeface="+mj-cs"/>
              </a:rPr>
            </a:br>
            <a:r>
              <a:rPr lang="ar-EG" sz="2800" kern="1200" dirty="0" smtClean="0">
                <a:solidFill>
                  <a:schemeClr val="accent1"/>
                </a:solidFill>
                <a:latin typeface="+mj-lt"/>
                <a:ea typeface="+mj-ea"/>
                <a:cs typeface="+mj-cs"/>
              </a:rPr>
              <a:t>دور </a:t>
            </a:r>
            <a:r>
              <a:rPr lang="ar-EG" sz="2800" kern="1200" dirty="0" smtClean="0">
                <a:solidFill>
                  <a:schemeClr val="accent1"/>
                </a:solidFill>
                <a:latin typeface="+mj-lt"/>
                <a:ea typeface="+mj-ea"/>
                <a:cs typeface="+mj-cs"/>
              </a:rPr>
              <a:t>العميل</a:t>
            </a:r>
            <a:r>
              <a:rPr lang="ar-EG" sz="2800" kern="1200" dirty="0" smtClean="0">
                <a:solidFill>
                  <a:schemeClr val="accent1"/>
                </a:solidFill>
                <a:latin typeface="+mj-lt"/>
                <a:ea typeface="+mj-ea"/>
                <a:cs typeface="+mj-cs"/>
              </a:rPr>
              <a:t>؟</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33</a:t>
            </a:fld>
            <a:endParaRPr lang="en-US"/>
          </a:p>
        </p:txBody>
      </p:sp>
      <p:sp>
        <p:nvSpPr>
          <p:cNvPr id="5" name="عنصر نائب للمحتوى 4"/>
          <p:cNvSpPr>
            <a:spLocks noGrp="1"/>
          </p:cNvSpPr>
          <p:nvPr>
            <p:ph sz="quarter" idx="1"/>
          </p:nvPr>
        </p:nvSpPr>
        <p:spPr/>
        <p:txBody>
          <a:bodyPr>
            <a:normAutofit lnSpcReduction="10000"/>
          </a:bodyPr>
          <a:lstStyle/>
          <a:p>
            <a:pPr algn="just"/>
            <a:r>
              <a:rPr lang="en-US" sz="2000" dirty="0" smtClean="0"/>
              <a:t>Helping the requirements engineer understand what they need and want (elicitation and validation)</a:t>
            </a:r>
          </a:p>
          <a:p>
            <a:pPr marL="0" indent="0" algn="just" rtl="1">
              <a:buNone/>
            </a:pPr>
            <a:r>
              <a:rPr lang="ar-EG" sz="2000" dirty="0"/>
              <a:t>مساعدة مهندس المتطلبات على فهم ما يحتاجونه ويريدونه (الاستنباط والتحقق من الصحة)</a:t>
            </a:r>
          </a:p>
          <a:p>
            <a:pPr marL="0" indent="0" algn="just" rtl="1">
              <a:buNone/>
            </a:pPr>
            <a:endParaRPr lang="ar-EG" sz="2000" dirty="0" smtClean="0"/>
          </a:p>
          <a:p>
            <a:pPr algn="just"/>
            <a:r>
              <a:rPr lang="en-US" sz="2000" dirty="0" smtClean="0"/>
              <a:t>Helping the requirements engineer understand what they don’t want (elicitation and validation)</a:t>
            </a:r>
          </a:p>
          <a:p>
            <a:pPr marL="0" indent="0" algn="just" rtl="1">
              <a:buNone/>
            </a:pPr>
            <a:r>
              <a:rPr lang="ar-EG" sz="2000" dirty="0"/>
              <a:t>مساعدة مهندس المتطلبات على فهم ما لا يريدونه (الاستنباط والتحقق من الصحة)</a:t>
            </a:r>
          </a:p>
          <a:p>
            <a:pPr marL="0" indent="0" algn="just" rtl="1">
              <a:buNone/>
            </a:pPr>
            <a:endParaRPr lang="ar-EG" sz="2000" dirty="0" smtClean="0"/>
          </a:p>
          <a:p>
            <a:pPr algn="just"/>
            <a:r>
              <a:rPr lang="en-US" sz="2000" dirty="0" smtClean="0"/>
              <a:t>Providing domain knowledge when necessary and possible</a:t>
            </a:r>
          </a:p>
          <a:p>
            <a:pPr marL="0" indent="0" algn="just" rtl="1">
              <a:buNone/>
            </a:pPr>
            <a:r>
              <a:rPr lang="ar-EG" sz="2000" dirty="0"/>
              <a:t>توفير المعرفة بالمجال عند الضرورة والإمكان</a:t>
            </a:r>
          </a:p>
          <a:p>
            <a:pPr marL="0" indent="0" algn="just" rtl="1">
              <a:buNone/>
            </a:pPr>
            <a:endParaRPr lang="ar-EG" sz="2000" dirty="0" smtClean="0"/>
          </a:p>
          <a:p>
            <a:pPr algn="just"/>
            <a:r>
              <a:rPr lang="en-US" sz="2000" dirty="0" smtClean="0"/>
              <a:t>Alerting the requirements engineer quickly and clearly when they discover that they or others have made mistakes</a:t>
            </a:r>
          </a:p>
          <a:p>
            <a:pPr marL="0" indent="0" algn="just" rtl="1">
              <a:buNone/>
            </a:pPr>
            <a:r>
              <a:rPr lang="ar-EG" sz="2000" dirty="0"/>
              <a:t>تنبيه مهندس المتطلبات بسرعة ووضوح عندما </a:t>
            </a:r>
            <a:r>
              <a:rPr lang="ar-EG" sz="2000" dirty="0" smtClean="0"/>
              <a:t>يكتشفون أنهم </a:t>
            </a:r>
            <a:r>
              <a:rPr lang="ar-EG" sz="2000" dirty="0"/>
              <a:t>أو </a:t>
            </a:r>
            <a:r>
              <a:rPr lang="ar-EG" sz="2000" dirty="0" smtClean="0"/>
              <a:t>غيرهم </a:t>
            </a:r>
            <a:r>
              <a:rPr lang="ar-EG" sz="2000" dirty="0"/>
              <a:t>قد </a:t>
            </a:r>
            <a:r>
              <a:rPr lang="ar-EG" sz="2000" dirty="0" smtClean="0"/>
              <a:t>ارتكبوا أخطاء</a:t>
            </a:r>
            <a:endParaRPr lang="ar-EG" sz="2000" dirty="0"/>
          </a:p>
        </p:txBody>
      </p:sp>
    </p:spTree>
    <p:extLst>
      <p:ext uri="{BB962C8B-B14F-4D97-AF65-F5344CB8AC3E}">
        <p14:creationId xmlns:p14="http://schemas.microsoft.com/office/powerpoint/2010/main" val="2462945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Role of the Customer?</a:t>
            </a:r>
            <a:r>
              <a:rPr lang="ar-EG" sz="2800" kern="1200" dirty="0" smtClean="0">
                <a:solidFill>
                  <a:schemeClr val="accent1"/>
                </a:solidFill>
                <a:latin typeface="+mj-lt"/>
                <a:ea typeface="+mj-ea"/>
                <a:cs typeface="+mj-cs"/>
              </a:rPr>
              <a:t/>
            </a:r>
            <a:br>
              <a:rPr lang="ar-EG" sz="2800" kern="1200" dirty="0" smtClean="0">
                <a:solidFill>
                  <a:schemeClr val="accent1"/>
                </a:solidFill>
                <a:latin typeface="+mj-lt"/>
                <a:ea typeface="+mj-ea"/>
                <a:cs typeface="+mj-cs"/>
              </a:rPr>
            </a:br>
            <a:r>
              <a:rPr lang="ar-EG" sz="2800" kern="1200" dirty="0" smtClean="0">
                <a:solidFill>
                  <a:schemeClr val="accent1"/>
                </a:solidFill>
                <a:latin typeface="+mj-lt"/>
                <a:ea typeface="+mj-ea"/>
                <a:cs typeface="+mj-cs"/>
              </a:rPr>
              <a:t>دور </a:t>
            </a:r>
            <a:r>
              <a:rPr lang="ar-EG" sz="2800" kern="1200" dirty="0" smtClean="0">
                <a:solidFill>
                  <a:schemeClr val="accent1"/>
                </a:solidFill>
                <a:latin typeface="+mj-lt"/>
                <a:ea typeface="+mj-ea"/>
                <a:cs typeface="+mj-cs"/>
              </a:rPr>
              <a:t>العميل؟</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34</a:t>
            </a:fld>
            <a:endParaRPr lang="en-US"/>
          </a:p>
        </p:txBody>
      </p:sp>
      <p:sp>
        <p:nvSpPr>
          <p:cNvPr id="5" name="عنصر نائب للمحتوى 4"/>
          <p:cNvSpPr>
            <a:spLocks noGrp="1"/>
          </p:cNvSpPr>
          <p:nvPr>
            <p:ph sz="quarter" idx="1"/>
          </p:nvPr>
        </p:nvSpPr>
        <p:spPr/>
        <p:txBody>
          <a:bodyPr>
            <a:normAutofit/>
          </a:bodyPr>
          <a:lstStyle/>
          <a:p>
            <a:pPr algn="just"/>
            <a:r>
              <a:rPr lang="en-US" sz="2000" dirty="0" smtClean="0"/>
              <a:t>Alerting </a:t>
            </a:r>
            <a:r>
              <a:rPr lang="en-US" sz="2000" dirty="0"/>
              <a:t>the requirements engineer quickly when they determine that changes are necessary (really necessary)</a:t>
            </a:r>
          </a:p>
          <a:p>
            <a:pPr marL="0" indent="0" algn="just" rtl="1">
              <a:buNone/>
            </a:pPr>
            <a:r>
              <a:rPr lang="ar-EG" sz="2000" dirty="0"/>
              <a:t>تنبيه مهندس المتطلبات بسرعة عندما يقرر أن التغييرات ضرورية (ضرورية حقا)</a:t>
            </a:r>
          </a:p>
          <a:p>
            <a:pPr marL="0" indent="0" algn="just" rtl="1">
              <a:buNone/>
            </a:pPr>
            <a:endParaRPr lang="ar-EG" sz="2000" dirty="0"/>
          </a:p>
          <a:p>
            <a:pPr algn="just"/>
            <a:r>
              <a:rPr lang="en-US" sz="2000" dirty="0"/>
              <a:t>Controlling their urges to have more changes</a:t>
            </a:r>
          </a:p>
          <a:p>
            <a:pPr marL="0" indent="0" algn="just" rtl="1">
              <a:buNone/>
            </a:pPr>
            <a:r>
              <a:rPr lang="ar-EG" sz="2000" dirty="0"/>
              <a:t>السيطرة على رغباتهم في التغيير</a:t>
            </a:r>
          </a:p>
          <a:p>
            <a:pPr marL="0" indent="0" algn="just" rtl="1">
              <a:buNone/>
            </a:pPr>
            <a:endParaRPr lang="ar-EG" sz="2000" dirty="0"/>
          </a:p>
          <a:p>
            <a:pPr algn="just"/>
            <a:r>
              <a:rPr lang="en-US" sz="2000" dirty="0"/>
              <a:t>Sticking to all agreements </a:t>
            </a:r>
          </a:p>
          <a:p>
            <a:pPr marL="0" indent="0" algn="just" rtl="1">
              <a:buNone/>
            </a:pPr>
            <a:r>
              <a:rPr lang="ar-EG" sz="2000" dirty="0"/>
              <a:t>الالتزام بجميع الاتفاقيات</a:t>
            </a:r>
          </a:p>
        </p:txBody>
      </p:sp>
    </p:spTree>
    <p:extLst>
      <p:ext uri="{BB962C8B-B14F-4D97-AF65-F5344CB8AC3E}">
        <p14:creationId xmlns:p14="http://schemas.microsoft.com/office/powerpoint/2010/main" val="3060187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Role of the Customer?</a:t>
            </a:r>
            <a:r>
              <a:rPr lang="ar-EG" sz="2800" kern="1200" dirty="0" smtClean="0">
                <a:solidFill>
                  <a:schemeClr val="accent1"/>
                </a:solidFill>
                <a:latin typeface="+mj-lt"/>
                <a:ea typeface="+mj-ea"/>
                <a:cs typeface="+mj-cs"/>
              </a:rPr>
              <a:t/>
            </a:r>
            <a:br>
              <a:rPr lang="ar-EG" sz="2800" kern="1200" dirty="0" smtClean="0">
                <a:solidFill>
                  <a:schemeClr val="accent1"/>
                </a:solidFill>
                <a:latin typeface="+mj-lt"/>
                <a:ea typeface="+mj-ea"/>
                <a:cs typeface="+mj-cs"/>
              </a:rPr>
            </a:br>
            <a:r>
              <a:rPr lang="ar-EG" sz="2800" kern="1200" dirty="0" smtClean="0">
                <a:solidFill>
                  <a:schemeClr val="accent1"/>
                </a:solidFill>
                <a:latin typeface="+mj-lt"/>
                <a:ea typeface="+mj-ea"/>
                <a:cs typeface="+mj-cs"/>
              </a:rPr>
              <a:t>دور </a:t>
            </a:r>
            <a:r>
              <a:rPr lang="ar-EG" sz="2800" kern="1200" dirty="0" smtClean="0">
                <a:solidFill>
                  <a:schemeClr val="accent1"/>
                </a:solidFill>
                <a:latin typeface="+mj-lt"/>
                <a:ea typeface="+mj-ea"/>
                <a:cs typeface="+mj-cs"/>
              </a:rPr>
              <a:t>العميل؟</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35</a:t>
            </a:fld>
            <a:endParaRPr lang="en-US"/>
          </a:p>
        </p:txBody>
      </p:sp>
      <p:sp>
        <p:nvSpPr>
          <p:cNvPr id="5" name="عنصر نائب للمحتوى 4"/>
          <p:cNvSpPr>
            <a:spLocks noGrp="1"/>
          </p:cNvSpPr>
          <p:nvPr>
            <p:ph sz="quarter" idx="1"/>
          </p:nvPr>
        </p:nvSpPr>
        <p:spPr/>
        <p:txBody>
          <a:bodyPr>
            <a:normAutofit/>
          </a:bodyPr>
          <a:lstStyle/>
          <a:p>
            <a:r>
              <a:rPr lang="en-US" sz="2000" dirty="0"/>
              <a:t>In particular, the customer is responsible for answering the following four questions, with the requirements engineer’s help, of course: </a:t>
            </a:r>
            <a:endParaRPr lang="en-US" sz="2000" dirty="0" smtClean="0"/>
          </a:p>
          <a:p>
            <a:pPr marL="0" indent="0" algn="r" rtl="1">
              <a:buNone/>
            </a:pPr>
            <a:r>
              <a:rPr lang="ar-EG" sz="2000" dirty="0"/>
              <a:t>على وجه الخصوص ، يكون العميل مسؤولا عن الإجابة على الأسئلة الأربعة التالية ، بمساعدة مهندس المتطلبات ، </a:t>
            </a:r>
            <a:r>
              <a:rPr lang="ar-EG" sz="2000" dirty="0" smtClean="0"/>
              <a:t>بالطبع</a:t>
            </a:r>
            <a:r>
              <a:rPr lang="en-US" sz="2000" dirty="0" smtClean="0"/>
              <a:t>:</a:t>
            </a:r>
          </a:p>
          <a:p>
            <a:pPr lvl="1"/>
            <a:r>
              <a:rPr lang="en-US" sz="2000" dirty="0" smtClean="0"/>
              <a:t>Is </a:t>
            </a:r>
            <a:r>
              <a:rPr lang="en-US" sz="2000" dirty="0"/>
              <a:t>the system that I want feasible? </a:t>
            </a:r>
            <a:endParaRPr lang="en-US" sz="2000" dirty="0" smtClean="0"/>
          </a:p>
          <a:p>
            <a:pPr marL="274320" lvl="1" indent="0" algn="r" rtl="1">
              <a:buNone/>
            </a:pPr>
            <a:r>
              <a:rPr lang="ar-EG" sz="2000" dirty="0"/>
              <a:t>هل النظام الذي أريده ممكن؟</a:t>
            </a:r>
            <a:endParaRPr lang="en-US" sz="2000" dirty="0"/>
          </a:p>
          <a:p>
            <a:pPr lvl="1"/>
            <a:r>
              <a:rPr lang="en-US" sz="2000" dirty="0" smtClean="0"/>
              <a:t>If </a:t>
            </a:r>
            <a:r>
              <a:rPr lang="en-US" sz="2000" dirty="0"/>
              <a:t>so, how much will it </a:t>
            </a:r>
            <a:r>
              <a:rPr lang="en-US" sz="2000" dirty="0" smtClean="0"/>
              <a:t>cost?</a:t>
            </a:r>
          </a:p>
          <a:p>
            <a:pPr marL="274320" lvl="1" indent="0" algn="r" rtl="1">
              <a:buNone/>
            </a:pPr>
            <a:r>
              <a:rPr lang="ar-EG" sz="2000" dirty="0"/>
              <a:t>إذا كان الأمر كذلك ، كم سيكلف</a:t>
            </a:r>
            <a:r>
              <a:rPr lang="ar-EG" sz="2000" dirty="0" smtClean="0"/>
              <a:t>؟</a:t>
            </a:r>
            <a:endParaRPr lang="en-US" sz="2000" dirty="0" smtClean="0"/>
          </a:p>
          <a:p>
            <a:pPr lvl="1"/>
            <a:r>
              <a:rPr lang="en-US" sz="2000" dirty="0" smtClean="0"/>
              <a:t>How </a:t>
            </a:r>
            <a:r>
              <a:rPr lang="en-US" sz="2000" dirty="0"/>
              <a:t>long will it take to build? </a:t>
            </a:r>
            <a:endParaRPr lang="en-US" sz="2000" dirty="0" smtClean="0"/>
          </a:p>
          <a:p>
            <a:pPr marL="274320" lvl="1" indent="0" algn="r" rtl="1">
              <a:buNone/>
            </a:pPr>
            <a:r>
              <a:rPr lang="ar-EG" sz="2000" dirty="0"/>
              <a:t>كم من الوقت سيستغرق البناء؟ </a:t>
            </a:r>
            <a:endParaRPr lang="en-US" sz="2000" dirty="0"/>
          </a:p>
          <a:p>
            <a:pPr lvl="1"/>
            <a:r>
              <a:rPr lang="en-US" sz="2000" dirty="0" smtClean="0"/>
              <a:t>What </a:t>
            </a:r>
            <a:r>
              <a:rPr lang="en-US" sz="2000" dirty="0"/>
              <a:t>is the plan for building and delivering </a:t>
            </a:r>
            <a:r>
              <a:rPr lang="en-US" sz="2000" dirty="0" smtClean="0"/>
              <a:t>the </a:t>
            </a:r>
            <a:r>
              <a:rPr lang="en-US" sz="2000" dirty="0"/>
              <a:t>system to me</a:t>
            </a:r>
            <a:r>
              <a:rPr lang="en-US" sz="2000" dirty="0" smtClean="0"/>
              <a:t>?</a:t>
            </a:r>
          </a:p>
          <a:p>
            <a:pPr marL="274320" lvl="1" indent="0" algn="r" rtl="1">
              <a:buNone/>
            </a:pPr>
            <a:r>
              <a:rPr lang="ar-EG" sz="2000" dirty="0"/>
              <a:t>ما هي </a:t>
            </a:r>
            <a:r>
              <a:rPr lang="ar-EG" sz="2000" dirty="0" smtClean="0"/>
              <a:t>الخطة في بناء </a:t>
            </a:r>
            <a:r>
              <a:rPr lang="ar-EG" sz="2000" dirty="0"/>
              <a:t>وتسليم النظام لي</a:t>
            </a:r>
            <a:r>
              <a:rPr lang="ar-EG" sz="2000" dirty="0" smtClean="0"/>
              <a:t>؟</a:t>
            </a:r>
            <a:endParaRPr lang="en-US" sz="2000" dirty="0" smtClean="0"/>
          </a:p>
          <a:p>
            <a:pPr marL="274320" lvl="1" indent="0">
              <a:buNone/>
            </a:pPr>
            <a:endParaRPr lang="en-US" sz="2000" dirty="0"/>
          </a:p>
        </p:txBody>
      </p:sp>
    </p:spTree>
    <p:extLst>
      <p:ext uri="{BB962C8B-B14F-4D97-AF65-F5344CB8AC3E}">
        <p14:creationId xmlns:p14="http://schemas.microsoft.com/office/powerpoint/2010/main" val="2660803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Problems with Traditional Requirements Engineering</a:t>
            </a:r>
            <a:r>
              <a:rPr lang="ar-EG" sz="2800" kern="1200" dirty="0" smtClean="0">
                <a:solidFill>
                  <a:schemeClr val="accent1"/>
                </a:solidFill>
                <a:latin typeface="+mj-lt"/>
                <a:ea typeface="+mj-ea"/>
                <a:cs typeface="+mj-cs"/>
              </a:rPr>
              <a:t> </a:t>
            </a:r>
            <a:r>
              <a:rPr lang="en-US" sz="2800" kern="1200" dirty="0" smtClean="0">
                <a:solidFill>
                  <a:schemeClr val="accent1"/>
                </a:solidFill>
                <a:latin typeface="+mj-lt"/>
                <a:ea typeface="+mj-ea"/>
                <a:cs typeface="+mj-cs"/>
              </a:rPr>
              <a:t>  </a:t>
            </a:r>
            <a:r>
              <a:rPr lang="ar-EG" sz="2800" kern="1200" dirty="0" smtClean="0">
                <a:solidFill>
                  <a:schemeClr val="accent1"/>
                </a:solidFill>
                <a:latin typeface="+mj-lt"/>
                <a:ea typeface="+mj-ea"/>
                <a:cs typeface="+mj-cs"/>
              </a:rPr>
              <a:t>مشاكل في هندسة المتطلبات التقليدية</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36</a:t>
            </a:fld>
            <a:endParaRPr lang="en-US"/>
          </a:p>
        </p:txBody>
      </p:sp>
      <p:sp>
        <p:nvSpPr>
          <p:cNvPr id="5" name="عنصر نائب للمحتوى 4"/>
          <p:cNvSpPr>
            <a:spLocks noGrp="1"/>
          </p:cNvSpPr>
          <p:nvPr>
            <p:ph sz="quarter" idx="1"/>
          </p:nvPr>
        </p:nvSpPr>
        <p:spPr/>
        <p:txBody>
          <a:bodyPr>
            <a:normAutofit/>
          </a:bodyPr>
          <a:lstStyle/>
          <a:p>
            <a:r>
              <a:rPr lang="en-US" sz="2000" dirty="0"/>
              <a:t>Traditional requirements engineering approaches suffer from a number of </a:t>
            </a:r>
            <a:r>
              <a:rPr lang="en-US" sz="2000" dirty="0" smtClean="0"/>
              <a:t>problems, include:</a:t>
            </a:r>
          </a:p>
          <a:p>
            <a:pPr marL="0" indent="0" algn="r" rtl="1">
              <a:buNone/>
            </a:pPr>
            <a:r>
              <a:rPr lang="ar-EG" sz="2000" dirty="0"/>
              <a:t>تعاني مناهج هندسة المتطلبات التقليدية من عدد من </a:t>
            </a:r>
            <a:r>
              <a:rPr lang="ar-EG" sz="2000" dirty="0" smtClean="0"/>
              <a:t>المشاكل، منها:</a:t>
            </a:r>
            <a:endParaRPr lang="en-US" sz="2000" dirty="0" smtClean="0"/>
          </a:p>
          <a:p>
            <a:pPr lvl="1"/>
            <a:r>
              <a:rPr lang="en-US" sz="2000" dirty="0" smtClean="0"/>
              <a:t>Natural language problems (e.g., Ambiguity, imprecision)</a:t>
            </a:r>
          </a:p>
          <a:p>
            <a:pPr marL="274320" lvl="1" indent="0" algn="r" rtl="1">
              <a:buNone/>
            </a:pPr>
            <a:r>
              <a:rPr lang="ar-EG" sz="2000" dirty="0" smtClean="0"/>
              <a:t>مشاكل </a:t>
            </a:r>
            <a:r>
              <a:rPr lang="ar-EG" sz="2000" dirty="0"/>
              <a:t>اللغة الطبيعية (مثل الغموض وعدم الدقة)</a:t>
            </a:r>
            <a:endParaRPr lang="en-US" sz="2000" dirty="0" smtClean="0"/>
          </a:p>
          <a:p>
            <a:pPr lvl="1"/>
            <a:r>
              <a:rPr lang="en-US" sz="2000" dirty="0" smtClean="0"/>
              <a:t>Domain understanding</a:t>
            </a:r>
          </a:p>
          <a:p>
            <a:pPr marL="274320" lvl="1" indent="0" algn="r" rtl="1">
              <a:buNone/>
            </a:pPr>
            <a:r>
              <a:rPr lang="ar-EG" sz="2000" dirty="0" smtClean="0"/>
              <a:t>فهم المجال</a:t>
            </a:r>
            <a:endParaRPr lang="en-US" sz="2000" dirty="0" smtClean="0"/>
          </a:p>
          <a:p>
            <a:pPr lvl="1"/>
            <a:r>
              <a:rPr lang="en-US" sz="2000" dirty="0" smtClean="0"/>
              <a:t>Dealing with complexity (especially temporal behavior)</a:t>
            </a:r>
          </a:p>
          <a:p>
            <a:pPr marL="274320" lvl="1" indent="0" algn="r" rtl="1">
              <a:buNone/>
            </a:pPr>
            <a:r>
              <a:rPr lang="ar-EG" sz="2000" dirty="0" smtClean="0"/>
              <a:t>التعامل </a:t>
            </a:r>
            <a:r>
              <a:rPr lang="ar-EG" sz="2000" dirty="0"/>
              <a:t>مع التعقيد (خاصة السلوك الزمني</a:t>
            </a:r>
            <a:r>
              <a:rPr lang="ar-EG" sz="2000" dirty="0" smtClean="0"/>
              <a:t>)</a:t>
            </a:r>
            <a:endParaRPr lang="en-US" sz="2000" dirty="0" smtClean="0"/>
          </a:p>
          <a:p>
            <a:pPr lvl="1"/>
            <a:r>
              <a:rPr lang="en-US" sz="2000" dirty="0" smtClean="0"/>
              <a:t>Incompleteness (missing functionality)</a:t>
            </a:r>
          </a:p>
          <a:p>
            <a:pPr marL="274320" lvl="1" indent="0" algn="r" rtl="1">
              <a:buNone/>
            </a:pPr>
            <a:r>
              <a:rPr lang="ar-EG" sz="2000" dirty="0" smtClean="0"/>
              <a:t>عدم </a:t>
            </a:r>
            <a:r>
              <a:rPr lang="ar-EG" sz="2000" dirty="0"/>
              <a:t>اكتمال (وظائف مفقودة</a:t>
            </a:r>
            <a:r>
              <a:rPr lang="ar-EG" sz="2000" dirty="0" smtClean="0"/>
              <a:t>)</a:t>
            </a:r>
            <a:endParaRPr lang="en-US" sz="2000" dirty="0"/>
          </a:p>
        </p:txBody>
      </p:sp>
    </p:spTree>
    <p:extLst>
      <p:ext uri="{BB962C8B-B14F-4D97-AF65-F5344CB8AC3E}">
        <p14:creationId xmlns:p14="http://schemas.microsoft.com/office/powerpoint/2010/main" val="1091270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ctr" rtl="0">
              <a:spcBef>
                <a:spcPct val="0"/>
              </a:spcBef>
            </a:pPr>
            <a:r>
              <a:rPr lang="en-US" sz="2800" kern="1200" dirty="0" smtClean="0">
                <a:solidFill>
                  <a:schemeClr val="accent1"/>
                </a:solidFill>
                <a:latin typeface="+mj-lt"/>
                <a:ea typeface="+mj-ea"/>
                <a:cs typeface="+mj-cs"/>
              </a:rPr>
              <a:t>Problems with Traditional Requirements Engineering</a:t>
            </a:r>
            <a:r>
              <a:rPr lang="ar-EG" sz="2800" kern="1200" dirty="0" smtClean="0">
                <a:solidFill>
                  <a:schemeClr val="accent1"/>
                </a:solidFill>
                <a:latin typeface="+mj-lt"/>
                <a:ea typeface="+mj-ea"/>
                <a:cs typeface="+mj-cs"/>
              </a:rPr>
              <a:t> </a:t>
            </a:r>
            <a:r>
              <a:rPr lang="en-US" sz="2800" kern="1200" dirty="0" smtClean="0">
                <a:solidFill>
                  <a:schemeClr val="accent1"/>
                </a:solidFill>
                <a:latin typeface="+mj-lt"/>
                <a:ea typeface="+mj-ea"/>
                <a:cs typeface="+mj-cs"/>
              </a:rPr>
              <a:t>  </a:t>
            </a:r>
            <a:r>
              <a:rPr lang="ar-EG" sz="2800" kern="1200" dirty="0" smtClean="0">
                <a:solidFill>
                  <a:schemeClr val="accent1"/>
                </a:solidFill>
                <a:latin typeface="+mj-lt"/>
                <a:ea typeface="+mj-ea"/>
                <a:cs typeface="+mj-cs"/>
              </a:rPr>
              <a:t>مشاكل في هندسة المتطلبات التقليدية</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37</a:t>
            </a:fld>
            <a:endParaRPr lang="en-US"/>
          </a:p>
        </p:txBody>
      </p:sp>
      <p:sp>
        <p:nvSpPr>
          <p:cNvPr id="5" name="عنصر نائب للمحتوى 4"/>
          <p:cNvSpPr>
            <a:spLocks noGrp="1"/>
          </p:cNvSpPr>
          <p:nvPr>
            <p:ph sz="quarter" idx="1"/>
          </p:nvPr>
        </p:nvSpPr>
        <p:spPr/>
        <p:txBody>
          <a:bodyPr>
            <a:normAutofit/>
          </a:bodyPr>
          <a:lstStyle/>
          <a:p>
            <a:pPr lvl="1">
              <a:lnSpc>
                <a:spcPct val="150000"/>
              </a:lnSpc>
            </a:pPr>
            <a:r>
              <a:rPr lang="en-US" sz="2000" dirty="0" smtClean="0"/>
              <a:t>Over-completeness</a:t>
            </a:r>
          </a:p>
          <a:p>
            <a:pPr marL="274320" lvl="1" indent="0" algn="r" rtl="1">
              <a:lnSpc>
                <a:spcPct val="150000"/>
              </a:lnSpc>
              <a:buNone/>
            </a:pPr>
            <a:r>
              <a:rPr lang="ar-EG" sz="2000" dirty="0" smtClean="0"/>
              <a:t>الإفراط </a:t>
            </a:r>
            <a:r>
              <a:rPr lang="ar-EG" sz="2000" dirty="0"/>
              <a:t>في </a:t>
            </a:r>
            <a:r>
              <a:rPr lang="ar-EG" sz="2000" dirty="0" smtClean="0"/>
              <a:t>الاكتمال</a:t>
            </a:r>
            <a:endParaRPr lang="en-US" sz="2000" dirty="0" smtClean="0"/>
          </a:p>
          <a:p>
            <a:pPr lvl="1">
              <a:lnSpc>
                <a:spcPct val="150000"/>
              </a:lnSpc>
            </a:pPr>
            <a:r>
              <a:rPr lang="en-US" sz="2000" dirty="0" smtClean="0"/>
              <a:t>Overextension</a:t>
            </a:r>
          </a:p>
          <a:p>
            <a:pPr marL="274320" lvl="1" indent="0" algn="r" rtl="1">
              <a:lnSpc>
                <a:spcPct val="150000"/>
              </a:lnSpc>
              <a:buNone/>
            </a:pPr>
            <a:r>
              <a:rPr lang="ar-EG" sz="2000" dirty="0"/>
              <a:t>الإفراط في </a:t>
            </a:r>
            <a:r>
              <a:rPr lang="ar-EG" sz="2000" dirty="0" smtClean="0"/>
              <a:t>التمديد</a:t>
            </a:r>
            <a:endParaRPr lang="en-US" sz="2000" dirty="0" smtClean="0"/>
          </a:p>
          <a:p>
            <a:pPr lvl="1">
              <a:lnSpc>
                <a:spcPct val="150000"/>
              </a:lnSpc>
            </a:pPr>
            <a:r>
              <a:rPr lang="en-US" sz="2000" dirty="0" smtClean="0"/>
              <a:t>Inconsistency</a:t>
            </a:r>
          </a:p>
          <a:p>
            <a:pPr marL="274320" lvl="1" indent="0" algn="r" rtl="1">
              <a:lnSpc>
                <a:spcPct val="150000"/>
              </a:lnSpc>
              <a:buNone/>
            </a:pPr>
            <a:r>
              <a:rPr lang="ar-EG" sz="2000" dirty="0"/>
              <a:t>عدم </a:t>
            </a:r>
            <a:r>
              <a:rPr lang="ar-EG" sz="2000" dirty="0" smtClean="0"/>
              <a:t>تناسق</a:t>
            </a:r>
            <a:endParaRPr lang="en-US" sz="2000" dirty="0" smtClean="0"/>
          </a:p>
          <a:p>
            <a:pPr lvl="1">
              <a:lnSpc>
                <a:spcPct val="150000"/>
              </a:lnSpc>
            </a:pPr>
            <a:r>
              <a:rPr lang="en-US" sz="2000" dirty="0" smtClean="0"/>
              <a:t>Incorrectness</a:t>
            </a:r>
            <a:endParaRPr lang="ar-EG" sz="2400" dirty="0" smtClean="0"/>
          </a:p>
          <a:p>
            <a:pPr marL="274320" lvl="1" indent="0" algn="r" rtl="1">
              <a:lnSpc>
                <a:spcPct val="150000"/>
              </a:lnSpc>
              <a:buNone/>
            </a:pPr>
            <a:r>
              <a:rPr lang="ar-EG" sz="2400" dirty="0" smtClean="0"/>
              <a:t>خطأ</a:t>
            </a:r>
            <a:endParaRPr lang="en-US" sz="2400" dirty="0"/>
          </a:p>
        </p:txBody>
      </p:sp>
    </p:spTree>
    <p:extLst>
      <p:ext uri="{BB962C8B-B14F-4D97-AF65-F5344CB8AC3E}">
        <p14:creationId xmlns:p14="http://schemas.microsoft.com/office/powerpoint/2010/main" val="4186696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5" name="عنصر نائب للمحتوى 4"/>
          <p:cNvSpPr>
            <a:spLocks noGrp="1"/>
          </p:cNvSpPr>
          <p:nvPr>
            <p:ph sz="quarter"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lgn="ctr">
              <a:buNone/>
            </a:pPr>
            <a:r>
              <a:rPr lang="en-US" sz="4000" dirty="0" smtClean="0">
                <a:solidFill>
                  <a:schemeClr val="bg2">
                    <a:lumMod val="50000"/>
                  </a:schemeClr>
                </a:solidFill>
              </a:rPr>
              <a:t>The End……</a:t>
            </a:r>
            <a:endParaRPr lang="en-US" sz="4000" dirty="0">
              <a:solidFill>
                <a:schemeClr val="bg2">
                  <a:lumMod val="50000"/>
                </a:schemeClr>
              </a:solidFill>
            </a:endParaRPr>
          </a:p>
        </p:txBody>
      </p:sp>
    </p:spTree>
    <p:extLst>
      <p:ext uri="{BB962C8B-B14F-4D97-AF65-F5344CB8AC3E}">
        <p14:creationId xmlns:p14="http://schemas.microsoft.com/office/powerpoint/2010/main" val="278928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2800" dirty="0">
                <a:solidFill>
                  <a:schemeClr val="accent1"/>
                </a:solidFill>
              </a:rPr>
              <a:t>What Are Requirements?</a:t>
            </a:r>
          </a:p>
        </p:txBody>
      </p:sp>
      <p:sp>
        <p:nvSpPr>
          <p:cNvPr id="3" name="عنصر نائب للمحتوى 2"/>
          <p:cNvSpPr>
            <a:spLocks noGrp="1"/>
          </p:cNvSpPr>
          <p:nvPr>
            <p:ph sz="quarter" idx="1"/>
          </p:nvPr>
        </p:nvSpPr>
        <p:spPr/>
        <p:txBody>
          <a:bodyPr>
            <a:normAutofit/>
          </a:bodyPr>
          <a:lstStyle/>
          <a:p>
            <a:pPr marL="457200" indent="-342900" algn="just">
              <a:lnSpc>
                <a:spcPct val="150000"/>
              </a:lnSpc>
            </a:pPr>
            <a:r>
              <a:rPr lang="en-US" sz="2000" dirty="0"/>
              <a:t>Requirements can range from high-level, abstract statements </a:t>
            </a:r>
            <a:r>
              <a:rPr lang="en-US" sz="2000" dirty="0" smtClean="0"/>
              <a:t>to </a:t>
            </a:r>
            <a:r>
              <a:rPr lang="en-US" sz="2000" dirty="0"/>
              <a:t>formal (mathematically rigorous) specifications. </a:t>
            </a:r>
            <a:endParaRPr lang="en-US" sz="2000" dirty="0" smtClean="0"/>
          </a:p>
          <a:p>
            <a:pPr marL="457200" indent="-342900" algn="just">
              <a:lnSpc>
                <a:spcPct val="150000"/>
              </a:lnSpc>
            </a:pPr>
            <a:r>
              <a:rPr lang="en-US" sz="2000" dirty="0" smtClean="0"/>
              <a:t>Why?</a:t>
            </a:r>
          </a:p>
          <a:p>
            <a:pPr marL="731520" lvl="1" indent="-342900" algn="just">
              <a:lnSpc>
                <a:spcPct val="150000"/>
              </a:lnSpc>
            </a:pPr>
            <a:r>
              <a:rPr lang="en-US" sz="2000" dirty="0" smtClean="0"/>
              <a:t>Stakeholders </a:t>
            </a:r>
            <a:r>
              <a:rPr lang="en-US" sz="2000" dirty="0"/>
              <a:t>have needs at different levels, hence, depend on different abstraction representations. </a:t>
            </a:r>
            <a:endParaRPr lang="en-US" sz="2000" dirty="0" smtClean="0"/>
          </a:p>
          <a:p>
            <a:pPr marL="731520" lvl="1" indent="-342900" algn="just">
              <a:lnSpc>
                <a:spcPct val="150000"/>
              </a:lnSpc>
            </a:pPr>
            <a:r>
              <a:rPr lang="en-US" sz="2000" dirty="0" smtClean="0"/>
              <a:t>Stakeholders </a:t>
            </a:r>
            <a:r>
              <a:rPr lang="en-US" sz="2000" dirty="0"/>
              <a:t>also have varying abilities to make and read these representations (for example a business customer versus a design engineer), leading to diverse quality in the requirements.</a:t>
            </a:r>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4</a:t>
            </a:fld>
            <a:endParaRPr lang="en-US"/>
          </a:p>
        </p:txBody>
      </p:sp>
      <p:sp>
        <p:nvSpPr>
          <p:cNvPr id="5" name="عنصر نائب للتاريخ 4"/>
          <p:cNvSpPr>
            <a:spLocks noGrp="1"/>
          </p:cNvSpPr>
          <p:nvPr>
            <p:ph type="dt" sz="half" idx="10"/>
          </p:nvPr>
        </p:nvSpPr>
        <p:spPr/>
        <p:txBody>
          <a:bodyPr/>
          <a:lstStyle/>
          <a:p>
            <a:r>
              <a:rPr lang="en-US" smtClean="0"/>
              <a:t>by:  Fatima Ben Lashihar</a:t>
            </a:r>
            <a:endParaRPr lang="en-US"/>
          </a:p>
        </p:txBody>
      </p:sp>
    </p:spTree>
    <p:extLst>
      <p:ext uri="{BB962C8B-B14F-4D97-AF65-F5344CB8AC3E}">
        <p14:creationId xmlns:p14="http://schemas.microsoft.com/office/powerpoint/2010/main" val="2167245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2800" dirty="0">
                <a:solidFill>
                  <a:schemeClr val="accent1"/>
                </a:solidFill>
              </a:rPr>
              <a:t>Requirements Versus Goals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5</a:t>
            </a:fld>
            <a:endParaRPr lang="en-US" dirty="0"/>
          </a:p>
        </p:txBody>
      </p:sp>
      <p:sp>
        <p:nvSpPr>
          <p:cNvPr id="5" name="عنصر نائب للمحتوى 4"/>
          <p:cNvSpPr>
            <a:spLocks noGrp="1"/>
          </p:cNvSpPr>
          <p:nvPr>
            <p:ph sz="quarter" idx="1"/>
          </p:nvPr>
        </p:nvSpPr>
        <p:spPr/>
        <p:txBody>
          <a:bodyPr>
            <a:noAutofit/>
          </a:bodyPr>
          <a:lstStyle/>
          <a:p>
            <a:pPr algn="just">
              <a:lnSpc>
                <a:spcPct val="150000"/>
              </a:lnSpc>
            </a:pPr>
            <a:r>
              <a:rPr lang="en-US" sz="2000" dirty="0"/>
              <a:t>Goals are high-level objectives of a business, organization, or system, but a requirement specifies how a goal should be accomplished by a proposed system</a:t>
            </a:r>
            <a:r>
              <a:rPr lang="en-US" sz="2000" dirty="0" smtClean="0"/>
              <a:t>.</a:t>
            </a:r>
          </a:p>
          <a:p>
            <a:pPr algn="just">
              <a:lnSpc>
                <a:spcPct val="150000"/>
              </a:lnSpc>
            </a:pPr>
            <a:r>
              <a:rPr lang="en-US" sz="2000" dirty="0"/>
              <a:t>T</a:t>
            </a:r>
            <a:r>
              <a:rPr lang="en-US" sz="2000" dirty="0" smtClean="0"/>
              <a:t>reat </a:t>
            </a:r>
            <a:r>
              <a:rPr lang="en-US" sz="2000" dirty="0"/>
              <a:t>a goal as a requirement is to invite </a:t>
            </a:r>
            <a:r>
              <a:rPr lang="en-US" sz="2000" dirty="0" smtClean="0">
                <a:solidFill>
                  <a:srgbClr val="FF0000"/>
                </a:solidFill>
              </a:rPr>
              <a:t>TROUBLE</a:t>
            </a:r>
            <a:r>
              <a:rPr lang="en-US" sz="2000" dirty="0" smtClean="0"/>
              <a:t> because </a:t>
            </a:r>
          </a:p>
          <a:p>
            <a:pPr lvl="1" algn="just">
              <a:lnSpc>
                <a:spcPct val="150000"/>
              </a:lnSpc>
            </a:pPr>
            <a:r>
              <a:rPr lang="en-US" sz="2000" dirty="0" smtClean="0"/>
              <a:t>Achievement of the goal will be difficult to prove. </a:t>
            </a:r>
          </a:p>
          <a:p>
            <a:pPr lvl="1" algn="just">
              <a:lnSpc>
                <a:spcPct val="150000"/>
              </a:lnSpc>
            </a:pPr>
            <a:r>
              <a:rPr lang="en-US" sz="2000" dirty="0" smtClean="0"/>
              <a:t>Goals evolve as stakeholders change their minds and refine and operationalize goals into behavioral requirements.</a:t>
            </a:r>
          </a:p>
        </p:txBody>
      </p:sp>
    </p:spTree>
    <p:extLst>
      <p:ext uri="{BB962C8B-B14F-4D97-AF65-F5344CB8AC3E}">
        <p14:creationId xmlns:p14="http://schemas.microsoft.com/office/powerpoint/2010/main" val="2128932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just"/>
            <a:r>
              <a:rPr lang="en-US" sz="2800" dirty="0">
                <a:solidFill>
                  <a:schemeClr val="accent1"/>
                </a:solidFill>
              </a:rPr>
              <a:t>Requirements Level Classification</a:t>
            </a:r>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6</a:t>
            </a:fld>
            <a:endParaRPr lang="en-US"/>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5" name="عنصر نائب للمحتوى 4"/>
          <p:cNvSpPr>
            <a:spLocks noGrp="1"/>
          </p:cNvSpPr>
          <p:nvPr>
            <p:ph sz="quarter" idx="1"/>
          </p:nvPr>
        </p:nvSpPr>
        <p:spPr/>
        <p:txBody>
          <a:bodyPr>
            <a:normAutofit/>
          </a:bodyPr>
          <a:lstStyle/>
          <a:p>
            <a:pPr>
              <a:lnSpc>
                <a:spcPct val="150000"/>
              </a:lnSpc>
            </a:pPr>
            <a:r>
              <a:rPr lang="en-US" sz="2000" dirty="0"/>
              <a:t>To deal with the diversity in requirements types, </a:t>
            </a:r>
            <a:r>
              <a:rPr lang="en-US" sz="2000" dirty="0" smtClean="0"/>
              <a:t>they should be organize into </a:t>
            </a:r>
            <a:r>
              <a:rPr lang="en-US" sz="2000" dirty="0"/>
              <a:t>three levels of abstraction: </a:t>
            </a:r>
          </a:p>
          <a:p>
            <a:pPr lvl="1">
              <a:lnSpc>
                <a:spcPct val="150000"/>
              </a:lnSpc>
            </a:pPr>
            <a:r>
              <a:rPr lang="en-US" sz="2000" dirty="0" smtClean="0"/>
              <a:t>User </a:t>
            </a:r>
            <a:r>
              <a:rPr lang="en-US" sz="2000" dirty="0"/>
              <a:t>requirements </a:t>
            </a:r>
            <a:endParaRPr lang="en-US" sz="2000" dirty="0" smtClean="0"/>
          </a:p>
          <a:p>
            <a:pPr lvl="1">
              <a:lnSpc>
                <a:spcPct val="150000"/>
              </a:lnSpc>
            </a:pPr>
            <a:r>
              <a:rPr lang="en-US" sz="2000" dirty="0" smtClean="0"/>
              <a:t>System </a:t>
            </a:r>
            <a:r>
              <a:rPr lang="en-US" sz="2000" dirty="0"/>
              <a:t>requirements </a:t>
            </a:r>
            <a:endParaRPr lang="en-US" sz="2000" dirty="0" smtClean="0"/>
          </a:p>
          <a:p>
            <a:pPr lvl="1">
              <a:lnSpc>
                <a:spcPct val="150000"/>
              </a:lnSpc>
            </a:pPr>
            <a:r>
              <a:rPr lang="en-US" sz="2000" dirty="0" smtClean="0"/>
              <a:t>Software </a:t>
            </a:r>
            <a:r>
              <a:rPr lang="en-US" sz="2000" dirty="0"/>
              <a:t>design specifications</a:t>
            </a:r>
          </a:p>
        </p:txBody>
      </p:sp>
    </p:spTree>
    <p:extLst>
      <p:ext uri="{BB962C8B-B14F-4D97-AF65-F5344CB8AC3E}">
        <p14:creationId xmlns:p14="http://schemas.microsoft.com/office/powerpoint/2010/main" val="3876051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a:solidFill>
                  <a:schemeClr val="accent1"/>
                </a:solidFill>
                <a:latin typeface="+mj-lt"/>
                <a:ea typeface="+mj-ea"/>
                <a:cs typeface="+mj-cs"/>
              </a:rPr>
              <a:t>User </a:t>
            </a:r>
            <a:r>
              <a:rPr lang="en-US" sz="2800" kern="1200" dirty="0" smtClean="0">
                <a:solidFill>
                  <a:schemeClr val="accent1"/>
                </a:solidFill>
                <a:latin typeface="+mj-lt"/>
                <a:ea typeface="+mj-ea"/>
                <a:cs typeface="+mj-cs"/>
              </a:rPr>
              <a:t>Requirements </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7</a:t>
            </a:fld>
            <a:endParaRPr lang="en-US"/>
          </a:p>
        </p:txBody>
      </p:sp>
      <p:sp>
        <p:nvSpPr>
          <p:cNvPr id="5" name="عنصر نائب للمحتوى 4"/>
          <p:cNvSpPr>
            <a:spLocks noGrp="1"/>
          </p:cNvSpPr>
          <p:nvPr>
            <p:ph sz="quarter" idx="1"/>
          </p:nvPr>
        </p:nvSpPr>
        <p:spPr/>
        <p:txBody>
          <a:bodyPr/>
          <a:lstStyle/>
          <a:p>
            <a:pPr algn="just">
              <a:lnSpc>
                <a:spcPct val="150000"/>
              </a:lnSpc>
            </a:pPr>
            <a:r>
              <a:rPr lang="en-US" sz="2000" dirty="0"/>
              <a:t>They are abstract statements written in natural language with accompanying informal diagrams. </a:t>
            </a:r>
            <a:endParaRPr lang="en-US" sz="2000" dirty="0" smtClean="0"/>
          </a:p>
          <a:p>
            <a:pPr algn="just">
              <a:lnSpc>
                <a:spcPct val="150000"/>
              </a:lnSpc>
            </a:pPr>
            <a:endParaRPr lang="en-US" sz="2000" dirty="0"/>
          </a:p>
          <a:p>
            <a:pPr algn="just">
              <a:lnSpc>
                <a:spcPct val="150000"/>
              </a:lnSpc>
            </a:pPr>
            <a:r>
              <a:rPr lang="en-US" sz="2000" dirty="0"/>
              <a:t>They specify what services (user functionality) the system is expected to provide and any constraints. </a:t>
            </a:r>
            <a:endParaRPr lang="en-US" sz="2000" dirty="0" smtClean="0"/>
          </a:p>
          <a:p>
            <a:pPr algn="just">
              <a:lnSpc>
                <a:spcPct val="150000"/>
              </a:lnSpc>
            </a:pPr>
            <a:endParaRPr lang="en-US" sz="2000" dirty="0"/>
          </a:p>
          <a:p>
            <a:pPr algn="just">
              <a:lnSpc>
                <a:spcPct val="150000"/>
              </a:lnSpc>
            </a:pPr>
            <a:r>
              <a:rPr lang="en-US" sz="2000" dirty="0"/>
              <a:t>In many situations user stories can play the role of user requirements. </a:t>
            </a:r>
          </a:p>
          <a:p>
            <a:pPr algn="just"/>
            <a:endParaRPr lang="en-US" dirty="0"/>
          </a:p>
        </p:txBody>
      </p:sp>
    </p:spTree>
    <p:extLst>
      <p:ext uri="{BB962C8B-B14F-4D97-AF65-F5344CB8AC3E}">
        <p14:creationId xmlns:p14="http://schemas.microsoft.com/office/powerpoint/2010/main" val="1372129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System Requirements </a:t>
            </a:r>
            <a:endParaRPr lang="en-US" sz="2800" kern="1200" dirty="0">
              <a:solidFill>
                <a:schemeClr val="accent1"/>
              </a:solidFill>
              <a:latin typeface="+mj-lt"/>
              <a:ea typeface="+mj-ea"/>
              <a:cs typeface="+mj-cs"/>
            </a:endParaRP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8</a:t>
            </a:fld>
            <a:endParaRPr lang="en-US"/>
          </a:p>
        </p:txBody>
      </p:sp>
      <p:sp>
        <p:nvSpPr>
          <p:cNvPr id="5" name="عنصر نائب للمحتوى 4"/>
          <p:cNvSpPr>
            <a:spLocks noGrp="1"/>
          </p:cNvSpPr>
          <p:nvPr>
            <p:ph sz="quarter" idx="1"/>
          </p:nvPr>
        </p:nvSpPr>
        <p:spPr/>
        <p:txBody>
          <a:bodyPr/>
          <a:lstStyle/>
          <a:p>
            <a:pPr algn="just">
              <a:lnSpc>
                <a:spcPct val="150000"/>
              </a:lnSpc>
            </a:pPr>
            <a:r>
              <a:rPr lang="en-US" sz="2000" dirty="0" smtClean="0"/>
              <a:t>They are </a:t>
            </a:r>
            <a:r>
              <a:rPr lang="en-US" sz="2000" dirty="0"/>
              <a:t>detailed descriptions of the services and constraints. </a:t>
            </a:r>
            <a:endParaRPr lang="en-US" sz="2000" dirty="0" smtClean="0"/>
          </a:p>
          <a:p>
            <a:pPr algn="just">
              <a:lnSpc>
                <a:spcPct val="150000"/>
              </a:lnSpc>
            </a:pPr>
            <a:r>
              <a:rPr lang="en-US" sz="2000" dirty="0" smtClean="0"/>
              <a:t>They are </a:t>
            </a:r>
            <a:r>
              <a:rPr lang="en-US" sz="2000" dirty="0"/>
              <a:t>sometimes referred to as functional specification or </a:t>
            </a:r>
            <a:r>
              <a:rPr lang="en-US" sz="2000" dirty="0" smtClean="0"/>
              <a:t>technical </a:t>
            </a:r>
            <a:r>
              <a:rPr lang="en-US" sz="2000" dirty="0"/>
              <a:t>annex. </a:t>
            </a:r>
            <a:endParaRPr lang="en-US" sz="2000" dirty="0" smtClean="0"/>
          </a:p>
          <a:p>
            <a:pPr algn="just">
              <a:lnSpc>
                <a:spcPct val="150000"/>
              </a:lnSpc>
            </a:pPr>
            <a:r>
              <a:rPr lang="en-US" sz="2000" dirty="0" smtClean="0"/>
              <a:t>These </a:t>
            </a:r>
            <a:r>
              <a:rPr lang="en-US" sz="2000" dirty="0"/>
              <a:t>requirements are derived from analysis of the user </a:t>
            </a:r>
            <a:r>
              <a:rPr lang="en-US" sz="2000" dirty="0" smtClean="0"/>
              <a:t>requirements</a:t>
            </a:r>
            <a:r>
              <a:rPr lang="en-US" sz="2000" dirty="0"/>
              <a:t>. </a:t>
            </a:r>
            <a:endParaRPr lang="en-US" sz="2000" dirty="0" smtClean="0"/>
          </a:p>
          <a:p>
            <a:pPr algn="just">
              <a:lnSpc>
                <a:spcPct val="150000"/>
              </a:lnSpc>
            </a:pPr>
            <a:r>
              <a:rPr lang="en-US" sz="2000" dirty="0" smtClean="0"/>
              <a:t>They </a:t>
            </a:r>
            <a:r>
              <a:rPr lang="en-US" sz="2000" dirty="0"/>
              <a:t>act as a contract between client and contractor, so they should be structured and precise. </a:t>
            </a:r>
            <a:endParaRPr lang="en-US" sz="2000" dirty="0" smtClean="0"/>
          </a:p>
          <a:p>
            <a:pPr algn="just">
              <a:lnSpc>
                <a:spcPct val="150000"/>
              </a:lnSpc>
            </a:pPr>
            <a:r>
              <a:rPr lang="en-US" sz="2000" dirty="0" smtClean="0"/>
              <a:t>Use </a:t>
            </a:r>
            <a:r>
              <a:rPr lang="en-US" sz="2000" dirty="0"/>
              <a:t>cases can play the role of system requirements in many situations.</a:t>
            </a:r>
            <a:endParaRPr lang="en-US" dirty="0"/>
          </a:p>
        </p:txBody>
      </p:sp>
    </p:spTree>
    <p:extLst>
      <p:ext uri="{BB962C8B-B14F-4D97-AF65-F5344CB8AC3E}">
        <p14:creationId xmlns:p14="http://schemas.microsoft.com/office/powerpoint/2010/main" val="2590079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lvl="1" algn="l" rtl="0">
              <a:spcBef>
                <a:spcPct val="0"/>
              </a:spcBef>
            </a:pPr>
            <a:r>
              <a:rPr lang="en-US" sz="2800" kern="1200" dirty="0" smtClean="0">
                <a:solidFill>
                  <a:schemeClr val="accent1"/>
                </a:solidFill>
                <a:latin typeface="+mj-lt"/>
                <a:ea typeface="+mj-ea"/>
                <a:cs typeface="+mj-cs"/>
              </a:rPr>
              <a:t>Software Design Specifications</a:t>
            </a:r>
          </a:p>
        </p:txBody>
      </p:sp>
      <p:sp>
        <p:nvSpPr>
          <p:cNvPr id="3" name="عنصر نائب للتاريخ 2"/>
          <p:cNvSpPr>
            <a:spLocks noGrp="1"/>
          </p:cNvSpPr>
          <p:nvPr>
            <p:ph type="dt" sz="half" idx="10"/>
          </p:nvPr>
        </p:nvSpPr>
        <p:spPr/>
        <p:txBody>
          <a:bodyPr/>
          <a:lstStyle/>
          <a:p>
            <a:r>
              <a:rPr lang="en-US" smtClean="0"/>
              <a:t>by:  Fatima Ben Lashihar</a:t>
            </a:r>
            <a:endParaRPr lang="en-US"/>
          </a:p>
        </p:txBody>
      </p:sp>
      <p:sp>
        <p:nvSpPr>
          <p:cNvPr id="4" name="عنصر نائب لرقم الشريحة 3"/>
          <p:cNvSpPr>
            <a:spLocks noGrp="1"/>
          </p:cNvSpPr>
          <p:nvPr>
            <p:ph type="sldNum" sz="quarter" idx="12"/>
          </p:nvPr>
        </p:nvSpPr>
        <p:spPr/>
        <p:txBody>
          <a:bodyPr/>
          <a:lstStyle/>
          <a:p>
            <a:fld id="{DF9D59DE-9BC3-4C1E-BF61-38F2481D8D0B}" type="slidenum">
              <a:rPr lang="en-US" smtClean="0"/>
              <a:t>9</a:t>
            </a:fld>
            <a:endParaRPr lang="en-US"/>
          </a:p>
        </p:txBody>
      </p:sp>
      <p:sp>
        <p:nvSpPr>
          <p:cNvPr id="5" name="عنصر نائب للمحتوى 4"/>
          <p:cNvSpPr>
            <a:spLocks noGrp="1"/>
          </p:cNvSpPr>
          <p:nvPr>
            <p:ph sz="quarter" idx="1"/>
          </p:nvPr>
        </p:nvSpPr>
        <p:spPr/>
        <p:txBody>
          <a:bodyPr/>
          <a:lstStyle/>
          <a:p>
            <a:pPr algn="just">
              <a:lnSpc>
                <a:spcPct val="150000"/>
              </a:lnSpc>
            </a:pPr>
            <a:r>
              <a:rPr lang="en-US" sz="2000" dirty="0" smtClean="0"/>
              <a:t>They </a:t>
            </a:r>
            <a:r>
              <a:rPr lang="en-US" sz="2000" dirty="0"/>
              <a:t>emerge from the analysis and design documentation used as the basis for implementation by developers</a:t>
            </a:r>
            <a:r>
              <a:rPr lang="en-US" sz="2000" dirty="0" smtClean="0"/>
              <a:t>.</a:t>
            </a:r>
          </a:p>
          <a:p>
            <a:pPr algn="just">
              <a:lnSpc>
                <a:spcPct val="150000"/>
              </a:lnSpc>
            </a:pPr>
            <a:r>
              <a:rPr lang="en-US" sz="2000" dirty="0" smtClean="0"/>
              <a:t>The </a:t>
            </a:r>
            <a:r>
              <a:rPr lang="en-US" sz="2000" dirty="0"/>
              <a:t>software requirements specification document (SRS) is the “contractual” </a:t>
            </a:r>
            <a:r>
              <a:rPr lang="en-US" sz="2000" dirty="0" smtClean="0"/>
              <a:t>document </a:t>
            </a:r>
            <a:r>
              <a:rPr lang="en-US" sz="2000" dirty="0"/>
              <a:t>that we generally refer to when we speak of a “software” or “system” </a:t>
            </a:r>
            <a:r>
              <a:rPr lang="en-US" sz="2000" dirty="0" smtClean="0"/>
              <a:t>requirements </a:t>
            </a:r>
            <a:r>
              <a:rPr lang="en-US" sz="2000" dirty="0"/>
              <a:t>specification.</a:t>
            </a:r>
            <a:endParaRPr lang="en-US" dirty="0"/>
          </a:p>
        </p:txBody>
      </p:sp>
    </p:spTree>
    <p:extLst>
      <p:ext uri="{BB962C8B-B14F-4D97-AF65-F5344CB8AC3E}">
        <p14:creationId xmlns:p14="http://schemas.microsoft.com/office/powerpoint/2010/main" val="3704602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صل">
  <a:themeElements>
    <a:clrScheme name="رحلة">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أصل">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صل">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42858</TotalTime>
  <Words>2796</Words>
  <Application>Microsoft Office PowerPoint</Application>
  <PresentationFormat>عرض على الشاشة (3:4)‏</PresentationFormat>
  <Paragraphs>331</Paragraphs>
  <Slides>38</Slides>
  <Notes>2</Notes>
  <HiddenSlides>0</HiddenSlides>
  <MMClips>0</MMClips>
  <ScaleCrop>false</ScaleCrop>
  <HeadingPairs>
    <vt:vector size="4" baseType="variant">
      <vt:variant>
        <vt:lpstr>نسق</vt:lpstr>
      </vt:variant>
      <vt:variant>
        <vt:i4>1</vt:i4>
      </vt:variant>
      <vt:variant>
        <vt:lpstr>عناوين الشرائح</vt:lpstr>
      </vt:variant>
      <vt:variant>
        <vt:i4>38</vt:i4>
      </vt:variant>
    </vt:vector>
  </HeadingPairs>
  <TitlesOfParts>
    <vt:vector size="39" baseType="lpstr">
      <vt:lpstr>أصل</vt:lpstr>
      <vt:lpstr>Software Requirements Analysis ITSE311 -- S2023  </vt:lpstr>
      <vt:lpstr>What Is Requirements Engineering?</vt:lpstr>
      <vt:lpstr>Motivation</vt:lpstr>
      <vt:lpstr>What Are Requirements?</vt:lpstr>
      <vt:lpstr>Requirements Versus Goals</vt:lpstr>
      <vt:lpstr>Requirements Level Classification</vt:lpstr>
      <vt:lpstr>User Requirements </vt:lpstr>
      <vt:lpstr>System Requirements </vt:lpstr>
      <vt:lpstr>Software Design Specifications</vt:lpstr>
      <vt:lpstr>Example - Airline Baggage Handling System</vt:lpstr>
      <vt:lpstr>Requirements Specifications Types</vt:lpstr>
      <vt:lpstr>Functional Requirements</vt:lpstr>
      <vt:lpstr>Functional Requirements - Example</vt:lpstr>
      <vt:lpstr>Nonfunctional Requirements</vt:lpstr>
      <vt:lpstr>Nonfunctional Requirements</vt:lpstr>
      <vt:lpstr>Nonfunctional Requirements - Example</vt:lpstr>
      <vt:lpstr>Nonfunctional Requirements - Example</vt:lpstr>
      <vt:lpstr>Domain Requirements</vt:lpstr>
      <vt:lpstr>Domain Requirements - Example</vt:lpstr>
      <vt:lpstr>Requirements Engineering Activities</vt:lpstr>
      <vt:lpstr>Requirements Elicitation</vt:lpstr>
      <vt:lpstr>Requirements Analysis</vt:lpstr>
      <vt:lpstr>Requirements Representation and Modeling</vt:lpstr>
      <vt:lpstr>Requirements Validation</vt:lpstr>
      <vt:lpstr>Requirements Management</vt:lpstr>
      <vt:lpstr>The Requirements Engineer Skills مهارات مهندس المتطلبات</vt:lpstr>
      <vt:lpstr>The Requirements Engineer Skills (cont’d)</vt:lpstr>
      <vt:lpstr>Requirements Engineering Paradigms نماذج هندسة المتطلبات</vt:lpstr>
      <vt:lpstr>Requirements Engineer as Software Systems Engineer   مهندس المتطلبات كمهندس أنظمة البرمجيات</vt:lpstr>
      <vt:lpstr>Requirements Engineer as Subject Matter Expert   مهندس المتطلبات كخبير في الموضوع</vt:lpstr>
      <vt:lpstr>Requirements Engineer as Architect مهندس المتطلبات كمهندس معماري</vt:lpstr>
      <vt:lpstr>Requirements Engineer as Architect</vt:lpstr>
      <vt:lpstr>Role of the Customer? دور العميل؟</vt:lpstr>
      <vt:lpstr>Role of the Customer? دور العميل؟</vt:lpstr>
      <vt:lpstr>Role of the Customer? دور العميل؟</vt:lpstr>
      <vt:lpstr>Problems with Traditional Requirements Engineering   مشاكل في هندسة المتطلبات التقليدية</vt:lpstr>
      <vt:lpstr>Problems with Traditional Requirements Engineering   مشاكل في هندسة المتطلبات التقليدية</vt:lpstr>
      <vt:lpstr>عرض تقديمي في PowerPoint</vt:lpstr>
    </vt:vector>
  </TitlesOfParts>
  <Company>By DR.Ahmed Saker 2O11 - 2O12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F BenLashihar</dc:creator>
  <cp:lastModifiedBy>F BenLashihar</cp:lastModifiedBy>
  <cp:revision>107</cp:revision>
  <dcterms:created xsi:type="dcterms:W3CDTF">2021-10-01T16:34:42Z</dcterms:created>
  <dcterms:modified xsi:type="dcterms:W3CDTF">2023-05-30T21:39:18Z</dcterms:modified>
</cp:coreProperties>
</file>