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  <p:sldMasterId id="2147484116" r:id="rId2"/>
  </p:sldMasterIdLst>
  <p:notesMasterIdLst>
    <p:notesMasterId r:id="rId36"/>
  </p:notesMasterIdLst>
  <p:handoutMasterIdLst>
    <p:handoutMasterId r:id="rId37"/>
  </p:handoutMasterIdLst>
  <p:sldIdLst>
    <p:sldId id="328" r:id="rId3"/>
    <p:sldId id="256" r:id="rId4"/>
    <p:sldId id="326" r:id="rId5"/>
    <p:sldId id="302" r:id="rId6"/>
    <p:sldId id="292" r:id="rId7"/>
    <p:sldId id="303" r:id="rId8"/>
    <p:sldId id="293" r:id="rId9"/>
    <p:sldId id="304" r:id="rId10"/>
    <p:sldId id="305" r:id="rId11"/>
    <p:sldId id="301" r:id="rId12"/>
    <p:sldId id="306" r:id="rId13"/>
    <p:sldId id="307" r:id="rId14"/>
    <p:sldId id="308" r:id="rId15"/>
    <p:sldId id="309" r:id="rId16"/>
    <p:sldId id="268" r:id="rId17"/>
    <p:sldId id="310" r:id="rId18"/>
    <p:sldId id="329" r:id="rId19"/>
    <p:sldId id="262" r:id="rId20"/>
    <p:sldId id="282" r:id="rId21"/>
    <p:sldId id="261" r:id="rId22"/>
    <p:sldId id="311" r:id="rId23"/>
    <p:sldId id="330" r:id="rId24"/>
    <p:sldId id="318" r:id="rId25"/>
    <p:sldId id="317" r:id="rId26"/>
    <p:sldId id="327" r:id="rId27"/>
    <p:sldId id="316" r:id="rId28"/>
    <p:sldId id="314" r:id="rId29"/>
    <p:sldId id="325" r:id="rId30"/>
    <p:sldId id="319" r:id="rId31"/>
    <p:sldId id="313" r:id="rId32"/>
    <p:sldId id="321" r:id="rId33"/>
    <p:sldId id="324" r:id="rId34"/>
    <p:sldId id="31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نمط ذو نسُق 2 - تميي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نمط فاتح 3 - تميي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ccccc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C9808-C75E-4E0A-9D30-640E97FDE952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ES206 Fall 2016 Mohamed Eljafri</a:t>
            </a: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DAF7B-CB97-4F9E-AFA6-BB76D1F3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8540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ccccc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3A8E6-0274-4086-BC3E-571E75B691BE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ES206 Fall 2016 Mohamed Eljafri</a:t>
            </a: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B1B51-F91C-4C16-86E8-D97B6ADB1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5251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125F-BEF5-4C27-AED6-6872B6E9397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ddd</a:t>
            </a:r>
          </a:p>
        </p:txBody>
      </p:sp>
    </p:spTree>
    <p:extLst>
      <p:ext uri="{BB962C8B-B14F-4D97-AF65-F5344CB8AC3E}">
        <p14:creationId xmlns:p14="http://schemas.microsoft.com/office/powerpoint/2010/main" val="353615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ES206 Fall 2016 Mohamed </a:t>
            </a:r>
            <a:r>
              <a:rPr lang="en-US" dirty="0" err="1"/>
              <a:t>Eljafri</a:t>
            </a:r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0B1B51-F91C-4C16-86E8-D97B6ADB17E2}" type="slidenum">
              <a:rPr lang="en-US" smtClean="0"/>
              <a:t>2</a:t>
            </a:fld>
            <a:endParaRPr lang="en-US"/>
          </a:p>
        </p:txBody>
      </p:sp>
      <p:sp>
        <p:nvSpPr>
          <p:cNvPr id="6" name="عنصر نائب للرأس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ccccc</a:t>
            </a:r>
          </a:p>
        </p:txBody>
      </p:sp>
    </p:spTree>
    <p:extLst>
      <p:ext uri="{BB962C8B-B14F-4D97-AF65-F5344CB8AC3E}">
        <p14:creationId xmlns:p14="http://schemas.microsoft.com/office/powerpoint/2010/main" val="1374481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لرأس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ccccc</a:t>
            </a: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ES206 Fall 2016 Mohamed Eljafri</a:t>
            </a: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B51-F91C-4C16-86E8-D97B6ADB17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ccccc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ES206 Fall 2016 Mohamed Eljafri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B51-F91C-4C16-86E8-D97B6ADB17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5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28" name="عنصر نائب للتاريخ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CCFA06-6CB7-45A4-8332-CCA12DFFC95B}" type="datetime1">
              <a:rPr lang="en-US" smtClean="0"/>
              <a:t>2/10/2024</a:t>
            </a:fld>
            <a:endParaRPr lang="en-US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  <p:sp>
        <p:nvSpPr>
          <p:cNvPr id="10" name="مستطيل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مستطيل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مستطيل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رابط مستقيم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رابط مستقيم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رابط مستقيم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رابط مستقيم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مستطيل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شكل بيضاوي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شكل بيضاوي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شكل بيضاوي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شكل بيضاوي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شكل بيضاوي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عنصر نائب لرقم الشريحة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5DDA465-B7F9-460C-B589-B1C2B50CBB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C7AE-7323-43D5-8150-67ED923A48F2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8AC9-4646-45C0-A87F-A65B076E3428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394-0D19-404A-89B2-16861409F561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2/10/2024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Dr. ramzi elghanuni_Lecture6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A465-B7F9-460C-B589-B1C2B50CBBB1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47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352E-2FD8-433F-8768-C0A781E7E533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2/10/2024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Dr. ramzi elghanuni_Lecture6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A465-B7F9-460C-B589-B1C2B50CBBB1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8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E291-33F8-44DE-9130-30092D8FD64C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2/10/2024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Dr. ramzi elghanuni_Lecture6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A465-B7F9-460C-B589-B1C2B50CBBB1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72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C3E4-C501-4FC8-A0AB-2CDE284D1231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2/10/2024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Dr. ramzi elghanuni_Lecture6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A465-B7F9-460C-B589-B1C2B50CBBB1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51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96E-0D34-42FC-9851-DB79CD1227AC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2/10/2024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Dr. ramzi elghanuni_Lecture6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A465-B7F9-460C-B589-B1C2B50CBBB1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696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8FFF-8173-4026-971F-189951234411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2/10/2024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Dr. ramzi elghanuni_Lecture6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A465-B7F9-460C-B589-B1C2B50CBBB1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30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AE08-DB35-469B-B141-7DB566F6D95D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2/10/2024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Dr. ramzi elghanuni_Lecture6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A465-B7F9-460C-B589-B1C2B50CBBB1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884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A20A-C8B5-410B-9553-76BD2D5F1586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2/10/2024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Dr. ramzi elghanuni_Lecture6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A465-B7F9-460C-B589-B1C2B50CBBB1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1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8" name="عنصر نائب للمحتوى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1570322-C9C1-4C57-8E4A-794244E9D7A6}" type="datetime1">
              <a:rPr lang="en-US" smtClean="0"/>
              <a:t>2/10/2024</a:t>
            </a:fld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5DDA465-B7F9-460C-B589-B1C2B50CBB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BD0C-6768-4307-B69D-6C604609003E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2/10/2024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Dr. ramzi elghanuni_Lecture6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A465-B7F9-460C-B589-B1C2B50CBBB1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4954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D4B2-1B9C-4C21-8D71-89982C106CEF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2/10/2024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Dr. ramzi elghanuni_Lecture6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A465-B7F9-460C-B589-B1C2B50CBBB1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36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6DFE-EBD5-4AB0-B1BB-E45420D482E8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2/10/2024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Dr. ramzi elghanuni_Lecture6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A465-B7F9-460C-B589-B1C2B50CBBB1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4E15EA0-457E-45F7-9A68-BEA2A0763F4D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  <p:sp>
        <p:nvSpPr>
          <p:cNvPr id="9" name="مستطيل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مستطيل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مستطيل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رابط مستقيم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رابط مستقيم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رابط مستقيم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رابط مستقيم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مستطيل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شكل بيضاوي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شكل بيضاوي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شكل بيضاوي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شكل بيضاوي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شكل بيضاوي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رابط مستقيم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5DDA465-B7F9-460C-B589-B1C2B50CBB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77B8-8158-4ECA-B7A2-58CB9EBBDCF4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عنصر نائب للمحتوى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1AF8-90BB-4F58-B129-EFCD45A64F53}" type="datetime1">
              <a:rPr lang="en-US" smtClean="0"/>
              <a:t>2/10/2024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3" name="عنصر نائب للمحتوى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12" name="عنصر نائب للنص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14" name="عنصر نائب للنص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AD1DF2-566D-4800-B272-3D0F6FA4D4CD}" type="datetime1">
              <a:rPr lang="en-US" smtClean="0"/>
              <a:t>2/10/2024</a:t>
            </a:fld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5DDA465-B7F9-460C-B589-B1C2B50CBB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CE84-62F1-478C-A7DD-D09FC6551882}" type="datetime1">
              <a:rPr lang="en-US" smtClean="0"/>
              <a:t>2/10/2024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رابط مستقيم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8" name="رابط مستقيم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رابط مستقيم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شكل بيضاوي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عنصر نائب للمحتوى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21" name="عنصر نائب للتاريخ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559BCAA-D4AF-432F-8FFE-7D57254970BD}" type="datetime1">
              <a:rPr lang="en-US" smtClean="0"/>
              <a:t>2/10/2024</a:t>
            </a:fld>
            <a:endParaRPr lang="en-US"/>
          </a:p>
        </p:txBody>
      </p:sp>
      <p:sp>
        <p:nvSpPr>
          <p:cNvPr id="22" name="عنصر نائب لرقم الشريحة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5DDA465-B7F9-460C-B589-B1C2B50CBBB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عنصر نائب للتذييل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شكل بيضاوي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ar-SA"/>
              <a:t>انقر فوق الأيقونة لإضافة صورة</a:t>
            </a:r>
            <a:endParaRPr kumimoji="0"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10" name="رابط مستقيم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مستطيل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رابط مستقيم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رابط مستقيم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رابط مستقيم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عنصر نائب للتاريخ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F03ADD-BA24-412D-A19C-6CBC64B24FD4}" type="datetime1">
              <a:rPr lang="en-US" smtClean="0"/>
              <a:t>2/10/2024</a:t>
            </a:fld>
            <a:endParaRPr lang="en-US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5DDA465-B7F9-460C-B589-B1C2B50CBB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عنصر نائب للتذييل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عنصر نائب للعنوان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3" name="عنصر نائب للنص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  <a:p>
            <a:pPr lvl="1" eaLnBrk="1" latinLnBrk="0" hangingPunct="1"/>
            <a:r>
              <a:rPr kumimoji="0" lang="ar-SA"/>
              <a:t>المستوى الثاني</a:t>
            </a:r>
          </a:p>
          <a:p>
            <a:pPr lvl="2" eaLnBrk="1" latinLnBrk="0" hangingPunct="1"/>
            <a:r>
              <a:rPr kumimoji="0" lang="ar-SA"/>
              <a:t>المستوى الثالث</a:t>
            </a:r>
          </a:p>
          <a:p>
            <a:pPr lvl="3" eaLnBrk="1" latinLnBrk="0" hangingPunct="1"/>
            <a:r>
              <a:rPr kumimoji="0" lang="ar-SA"/>
              <a:t>المستوى الرابع</a:t>
            </a:r>
          </a:p>
          <a:p>
            <a:pPr lvl="4" eaLnBrk="1" latinLnBrk="0" hangingPunct="1"/>
            <a:r>
              <a:rPr kumimoji="0" lang="ar-SA"/>
              <a:t>المستوى الخامس</a:t>
            </a:r>
            <a:endParaRPr kumimoji="0" lang="en-US"/>
          </a:p>
        </p:txBody>
      </p:sp>
      <p:sp>
        <p:nvSpPr>
          <p:cNvPr id="14" name="عنصر نائب للتاريخ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0572DDC-4578-404B-84AE-86636A01EFF5}" type="datetime1">
              <a:rPr lang="en-US" smtClean="0"/>
              <a:t>2/10/2024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nn-NO"/>
              <a:t>Dr. ramzi elghanuni_Lecture6</a:t>
            </a:r>
            <a:endParaRPr lang="en-US"/>
          </a:p>
        </p:txBody>
      </p:sp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مستطيل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شكل بيضاوي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عنصر نائب لرقم الشريحة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5DDA465-B7F9-460C-B589-B1C2B50CBB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7449FB9-1215-4FCE-B8D8-AA8BE9D9689D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2/10/2024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t>Dr. ramzi elghanuni_Lecture6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5DDA465-B7F9-460C-B589-B1C2B50CBBB1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57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752600" y="1143000"/>
            <a:ext cx="6172200" cy="1894362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465943" y="0"/>
            <a:ext cx="9080500" cy="1600200"/>
          </a:xfrm>
        </p:spPr>
        <p:txBody>
          <a:bodyPr>
            <a:noAutofit/>
          </a:bodyPr>
          <a:lstStyle/>
          <a:p>
            <a:pPr marL="0" algn="ctr" rtl="1"/>
            <a:r>
              <a:rPr lang="ar-SA" sz="6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معمارية الحاسوب</a:t>
            </a:r>
            <a:endParaRPr lang="en-US" sz="6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algn="ctr" rtl="1"/>
            <a:r>
              <a:rPr lang="ar-SA" sz="6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ar-LY" sz="6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A465-B7F9-460C-B589-B1C2B50CBBB1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4105145" y="5077538"/>
            <a:ext cx="1563248" cy="4770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1" kern="0" spc="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ITGS 223</a:t>
            </a:r>
            <a:endParaRPr lang="ar-SA" sz="2500" b="1" kern="0" spc="5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مربع نص 5"/>
          <p:cNvSpPr txBox="1"/>
          <p:nvPr/>
        </p:nvSpPr>
        <p:spPr>
          <a:xfrm>
            <a:off x="3771721" y="5681274"/>
            <a:ext cx="2468946" cy="4770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LY" sz="2500" b="1" kern="0" spc="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خريف 2022- 2023</a:t>
            </a:r>
            <a:endParaRPr lang="ar-SA" sz="2500" b="1" kern="0" spc="5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مربع نص 5"/>
          <p:cNvSpPr txBox="1"/>
          <p:nvPr/>
        </p:nvSpPr>
        <p:spPr>
          <a:xfrm>
            <a:off x="3698979" y="4089082"/>
            <a:ext cx="2169184" cy="12464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LY" sz="2500" b="1" kern="0" spc="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د. رمزي القانوني </a:t>
            </a: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LY" sz="2500" b="1" kern="0" spc="5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LY" sz="2500" b="1" kern="0" spc="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ar-SA" sz="2500" b="1" kern="0" spc="5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عنوان 1"/>
          <p:cNvSpPr txBox="1"/>
          <p:nvPr/>
        </p:nvSpPr>
        <p:spPr>
          <a:xfrm>
            <a:off x="960943" y="2133600"/>
            <a:ext cx="7851651" cy="1828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bIns="0" anchor="b" anchorCtr="1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600" b="1" u="sng" kern="0" dirty="0">
                <a:ln w="11430"/>
                <a:gradFill>
                  <a:gsLst>
                    <a:gs pos="0">
                      <a:srgbClr val="FEB80A">
                        <a:tint val="70000"/>
                        <a:satMod val="245000"/>
                      </a:srgbClr>
                    </a:gs>
                    <a:gs pos="75000">
                      <a:srgbClr val="FEB80A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FEB80A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/>
              </a:rPr>
              <a:t>ITGS 223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E7DEC9">
                    <a:shade val="50000"/>
                    <a:satMod val="200000"/>
                  </a:srgbClr>
                </a:solidFill>
              </a:rPr>
              <a:t>Dr. </a:t>
            </a:r>
            <a:r>
              <a:rPr lang="en-US" dirty="0" err="1">
                <a:solidFill>
                  <a:srgbClr val="E7DEC9">
                    <a:shade val="50000"/>
                    <a:satMod val="200000"/>
                  </a:srgbClr>
                </a:solidFill>
              </a:rPr>
              <a:t>ramzi</a:t>
            </a:r>
            <a:r>
              <a:rPr lang="en-US" dirty="0">
                <a:solidFill>
                  <a:srgbClr val="E7DEC9">
                    <a:shade val="50000"/>
                    <a:satMod val="200000"/>
                  </a:srgbClr>
                </a:solidFill>
              </a:rPr>
              <a:t> elghanuni_Lecture6</a:t>
            </a:r>
          </a:p>
        </p:txBody>
      </p:sp>
    </p:spTree>
    <p:extLst>
      <p:ext uri="{BB962C8B-B14F-4D97-AF65-F5344CB8AC3E}">
        <p14:creationId xmlns:p14="http://schemas.microsoft.com/office/powerpoint/2010/main" val="6452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534400" cy="6477000"/>
          </a:xfrm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US" sz="3200" dirty="0">
                <a:latin typeface="Arial Black" pitchFamily="34" charset="0"/>
              </a:rPr>
              <a:t>Register Addressing (1)</a:t>
            </a:r>
            <a:endParaRPr lang="ar-LY" sz="3200" dirty="0">
              <a:latin typeface="Arial Black" pitchFamily="34" charset="0"/>
            </a:endParaRPr>
          </a:p>
          <a:p>
            <a:pPr marL="0" indent="0" algn="ctr" rtl="1">
              <a:buClrTx/>
              <a:buNone/>
            </a:pPr>
            <a:r>
              <a:rPr lang="ar-LY" sz="3200" b="1" dirty="0">
                <a:latin typeface="Arial Black" pitchFamily="34" charset="0"/>
              </a:rPr>
              <a:t>عنونة المسجل</a:t>
            </a:r>
            <a:r>
              <a:rPr lang="en-US" sz="3200" b="1" dirty="0">
                <a:latin typeface="Arial Black" pitchFamily="34" charset="0"/>
              </a:rPr>
              <a:t> (1) </a:t>
            </a:r>
            <a:endParaRPr lang="ar-LY" sz="3200" b="1" dirty="0">
              <a:latin typeface="Arial Black" pitchFamily="34" charset="0"/>
            </a:endParaRPr>
          </a:p>
          <a:p>
            <a:pPr marL="0" indent="0" algn="ctr" rtl="1">
              <a:buClrTx/>
              <a:buNone/>
            </a:pPr>
            <a:endParaRPr lang="ar-LY" sz="3200" b="1" dirty="0">
              <a:latin typeface="Arial Black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b="1" dirty="0">
                <a:latin typeface="Arial Black" pitchFamily="34" charset="0"/>
                <a:cs typeface="+mj-cs"/>
              </a:rPr>
              <a:t>العنونة بالمسجل </a:t>
            </a:r>
            <a:r>
              <a:rPr lang="ar-SA" dirty="0">
                <a:latin typeface="Arial Black" pitchFamily="34" charset="0"/>
                <a:cs typeface="+mj-cs"/>
              </a:rPr>
              <a:t>شبيهة بالعنونة المباشرة والفرق الوحيد هو أن حقل العنوان بالتعليمية</a:t>
            </a:r>
            <a:r>
              <a:rPr lang="ar-LY" dirty="0"/>
              <a:t> يشير إلى مسجل حيث يوجد المعامل بدلا من عنوان بالذاكرة الرئيسية :     </a:t>
            </a:r>
          </a:p>
          <a:p>
            <a:pPr marL="0" indent="0" algn="ctr" rtl="1">
              <a:buClrTx/>
              <a:buNone/>
            </a:pPr>
            <a:r>
              <a:rPr lang="en-US" b="1" dirty="0"/>
              <a:t>EA = R</a:t>
            </a:r>
            <a:endParaRPr lang="ar-LY" b="1" dirty="0"/>
          </a:p>
          <a:p>
            <a:pPr marL="0" indent="0" algn="ctr" rtl="1">
              <a:buClrTx/>
              <a:buNone/>
            </a:pPr>
            <a:r>
              <a:rPr lang="ar-LY" b="1" dirty="0"/>
              <a:t>ع ف = م</a:t>
            </a:r>
            <a:endParaRPr lang="ar-LY" b="1" dirty="0">
              <a:latin typeface="Arial Black" pitchFamily="34" charset="0"/>
              <a:cs typeface="+mj-cs"/>
            </a:endParaRPr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>
                <a:latin typeface="Arial Black" pitchFamily="34" charset="0"/>
              </a:rPr>
              <a:t>عدد محدود من السجلات (</a:t>
            </a:r>
            <a:r>
              <a:rPr lang="en-US" dirty="0">
                <a:latin typeface="Arial" pitchFamily="34" charset="0"/>
                <a:cs typeface="Arial" pitchFamily="34" charset="0"/>
              </a:rPr>
              <a:t>Registers</a:t>
            </a:r>
            <a:r>
              <a:rPr lang="ar-LY" dirty="0">
                <a:latin typeface="Arial Black" pitchFamily="34" charset="0"/>
              </a:rPr>
              <a:t>).</a:t>
            </a:r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>
                <a:latin typeface="Arial Black" pitchFamily="34" charset="0"/>
              </a:rPr>
              <a:t>حقل العنوان صغير </a:t>
            </a:r>
            <a:r>
              <a:rPr lang="ar-SA" dirty="0">
                <a:latin typeface="Arial Black" pitchFamily="34" charset="0"/>
              </a:rPr>
              <a:t>في التعليمة</a:t>
            </a:r>
            <a:r>
              <a:rPr lang="ar-LY" dirty="0">
                <a:latin typeface="Arial Black" pitchFamily="34" charset="0"/>
              </a:rPr>
              <a:t>.</a:t>
            </a:r>
          </a:p>
          <a:p>
            <a:pPr marL="0" indent="0" algn="r" rtl="1">
              <a:buClrTx/>
              <a:buNone/>
            </a:pPr>
            <a:endParaRPr lang="ar-SA" dirty="0">
              <a:latin typeface="Arial Black" pitchFamily="34" charset="0"/>
              <a:cs typeface="+mj-cs"/>
            </a:endParaRPr>
          </a:p>
          <a:p>
            <a:pPr algn="r" rtl="1">
              <a:buClrTx/>
              <a:buFont typeface="Wingdings" pitchFamily="2" charset="2"/>
              <a:buChar char="§"/>
            </a:pPr>
            <a:endParaRPr lang="en-US" dirty="0">
              <a:latin typeface="Arial Black" pitchFamily="34" charset="0"/>
              <a:cs typeface="+mj-cs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10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971800"/>
            <a:ext cx="211455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09600"/>
            <a:ext cx="1643062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6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534400" cy="6248400"/>
          </a:xfrm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US" sz="3200" dirty="0">
                <a:latin typeface="Arial Black" pitchFamily="34" charset="0"/>
              </a:rPr>
              <a:t>Register Addressing (2)</a:t>
            </a:r>
            <a:endParaRPr lang="ar-LY" sz="3200" dirty="0">
              <a:latin typeface="Arial Black" pitchFamily="34" charset="0"/>
            </a:endParaRPr>
          </a:p>
          <a:p>
            <a:pPr marL="0" indent="0" algn="ctr" rtl="1">
              <a:buClrTx/>
              <a:buNone/>
            </a:pPr>
            <a:r>
              <a:rPr lang="ar-LY" sz="3200" b="1" dirty="0">
                <a:latin typeface="Arial Black" pitchFamily="34" charset="0"/>
              </a:rPr>
              <a:t>عنونة المسجل</a:t>
            </a:r>
            <a:r>
              <a:rPr lang="en-US" sz="3200" b="1" dirty="0">
                <a:latin typeface="Arial Black" pitchFamily="34" charset="0"/>
              </a:rPr>
              <a:t> (2) </a:t>
            </a:r>
            <a:endParaRPr lang="ar-LY" sz="3200" b="1" dirty="0">
              <a:latin typeface="Arial Black" pitchFamily="34" charset="0"/>
            </a:endParaRPr>
          </a:p>
          <a:p>
            <a:pPr marL="0" indent="0" algn="ctr" rtl="1">
              <a:buClrTx/>
              <a:buNone/>
            </a:pPr>
            <a:endParaRPr lang="ar-LY" sz="3200" b="1" dirty="0">
              <a:latin typeface="Arial Black" pitchFamily="34" charset="0"/>
            </a:endParaRPr>
          </a:p>
          <a:p>
            <a:pPr marL="0" indent="0" algn="r" rtl="1">
              <a:buClrTx/>
              <a:buNone/>
            </a:pPr>
            <a:r>
              <a:rPr lang="ar-LY" b="1" dirty="0"/>
              <a:t>المميزات :</a:t>
            </a:r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>
                <a:latin typeface="Arial Black" pitchFamily="34" charset="0"/>
              </a:rPr>
              <a:t>تعليمات أقصر.</a:t>
            </a:r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>
                <a:latin typeface="Arial Black" pitchFamily="34" charset="0"/>
              </a:rPr>
              <a:t>جلب التعليمة أسرع.</a:t>
            </a:r>
            <a:endParaRPr lang="ar-SA" dirty="0">
              <a:latin typeface="Arial Black" pitchFamily="34" charset="0"/>
            </a:endParaRPr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/>
              <a:t>تنفيذ سريع جدا.</a:t>
            </a:r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/>
              <a:t>لاتصل إلي الذاكرة</a:t>
            </a:r>
            <a:r>
              <a:rPr lang="ar-SA" dirty="0"/>
              <a:t>.</a:t>
            </a:r>
            <a:endParaRPr lang="ar-LY" dirty="0">
              <a:latin typeface="Arial Black" pitchFamily="34" charset="0"/>
              <a:cs typeface="+mj-cs"/>
            </a:endParaRPr>
          </a:p>
          <a:p>
            <a:pPr marL="0" indent="0" algn="r" rtl="1">
              <a:buClrTx/>
              <a:buNone/>
            </a:pPr>
            <a:r>
              <a:rPr lang="ar-SA" b="1" dirty="0"/>
              <a:t>العيوب</a:t>
            </a:r>
            <a:r>
              <a:rPr lang="ar-LY" b="1" dirty="0"/>
              <a:t>:</a:t>
            </a:r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/>
              <a:t>مساحة العنوان محدودة جدا.</a:t>
            </a:r>
          </a:p>
          <a:p>
            <a:pPr marL="0" indent="0" algn="r" rtl="1">
              <a:buClrTx/>
              <a:buNone/>
            </a:pP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11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09600"/>
            <a:ext cx="1643062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8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534400" cy="6248400"/>
          </a:xfrm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US" sz="3200" dirty="0">
                <a:latin typeface="Arial Black" pitchFamily="34" charset="0"/>
              </a:rPr>
              <a:t>Register Addressing Diagram </a:t>
            </a:r>
            <a:endParaRPr lang="ar-LY" sz="3200" dirty="0">
              <a:latin typeface="Arial Black" pitchFamily="34" charset="0"/>
            </a:endParaRPr>
          </a:p>
          <a:p>
            <a:pPr marL="0" indent="0" algn="ctr" rtl="1">
              <a:buClrTx/>
              <a:buNone/>
            </a:pPr>
            <a:r>
              <a:rPr lang="ar-LY" sz="3200" b="1" dirty="0">
                <a:latin typeface="Arial Black" pitchFamily="34" charset="0"/>
              </a:rPr>
              <a:t>مخطط عنونة المسجل</a:t>
            </a:r>
          </a:p>
          <a:p>
            <a:pPr marL="0" indent="0" algn="ctr" rtl="1">
              <a:buClrTx/>
              <a:buNone/>
            </a:pPr>
            <a:endParaRPr lang="ar-LY" sz="3200" b="1" dirty="0">
              <a:latin typeface="Arial Black" pitchFamily="34" charset="0"/>
            </a:endParaRPr>
          </a:p>
          <a:p>
            <a:pPr marL="0" indent="0" algn="r" rtl="1">
              <a:buNone/>
            </a:pPr>
            <a:endParaRPr lang="ar-LY" dirty="0">
              <a:latin typeface="Arial Black" pitchFamily="34" charset="0"/>
              <a:cs typeface="+mj-cs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12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914400"/>
            <a:ext cx="1643062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19300"/>
            <a:ext cx="61722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3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534400" cy="6248400"/>
          </a:xfrm>
        </p:spPr>
        <p:txBody>
          <a:bodyPr>
            <a:normAutofit lnSpcReduction="10000"/>
          </a:bodyPr>
          <a:lstStyle/>
          <a:p>
            <a:pPr marL="0" indent="0" algn="ctr">
              <a:buClrTx/>
              <a:buNone/>
            </a:pPr>
            <a:r>
              <a:rPr lang="en-US" sz="3200" b="1" dirty="0">
                <a:latin typeface="Arial Black" pitchFamily="34" charset="0"/>
              </a:rPr>
              <a:t>Register Indirect Addressing </a:t>
            </a:r>
            <a:endParaRPr lang="ar-LY" sz="3200" b="1" dirty="0">
              <a:latin typeface="Arial Black" pitchFamily="34" charset="0"/>
            </a:endParaRPr>
          </a:p>
          <a:p>
            <a:pPr marL="0" indent="0" algn="ctr" rtl="1">
              <a:buClrTx/>
              <a:buNone/>
            </a:pPr>
            <a:r>
              <a:rPr lang="ar-LY" sz="3200" b="1" dirty="0">
                <a:latin typeface="Arial Black" pitchFamily="34" charset="0"/>
              </a:rPr>
              <a:t>عنونة المسجل الغير مباشرة</a:t>
            </a:r>
          </a:p>
          <a:p>
            <a:pPr marL="0" indent="0" algn="ctr" rtl="1">
              <a:buClrTx/>
              <a:buNone/>
            </a:pPr>
            <a:endParaRPr lang="ar-LY" sz="3200" b="1" dirty="0">
              <a:latin typeface="Arial Black" pitchFamily="34" charset="0"/>
            </a:endParaRPr>
          </a:p>
          <a:p>
            <a:pPr algn="ctr" rtl="1">
              <a:buClrTx/>
              <a:buFont typeface="Wingdings" pitchFamily="2" charset="2"/>
              <a:buChar char="§"/>
            </a:pPr>
            <a:endParaRPr lang="ar-LY" sz="3200" b="1" dirty="0">
              <a:latin typeface="Arial Black" pitchFamily="34" charset="0"/>
            </a:endParaRPr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/>
              <a:t>العنونة غير </a:t>
            </a:r>
            <a:r>
              <a:rPr lang="ar-SA" dirty="0"/>
              <a:t>ال</a:t>
            </a:r>
            <a:r>
              <a:rPr lang="ar-LY" dirty="0"/>
              <a:t>مباشرة</a:t>
            </a:r>
            <a:r>
              <a:rPr lang="ar-SA" dirty="0"/>
              <a:t> بالمسجل مناظرة للعنونة غير المباشرة.</a:t>
            </a:r>
            <a:endParaRPr lang="ar-LY" dirty="0"/>
          </a:p>
          <a:p>
            <a:pPr marL="0" indent="0" algn="ctr" rtl="1">
              <a:buClrTx/>
              <a:buNone/>
            </a:pPr>
            <a:r>
              <a:rPr lang="ar-LY" b="1" dirty="0">
                <a:latin typeface="Arial" pitchFamily="34" charset="0"/>
                <a:cs typeface="Arial" pitchFamily="34" charset="0"/>
              </a:rPr>
              <a:t>ع ف = (م)</a:t>
            </a:r>
          </a:p>
          <a:p>
            <a:pPr marL="0" indent="0" algn="ctr" rtl="1">
              <a:buClrTx/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EA = (R)</a:t>
            </a:r>
            <a:endParaRPr lang="ar-LY" b="1" dirty="0">
              <a:latin typeface="Arial" pitchFamily="34" charset="0"/>
              <a:cs typeface="Arial" pitchFamily="34" charset="0"/>
            </a:endParaRPr>
          </a:p>
          <a:p>
            <a:pPr algn="justLow" rtl="1"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ar-LY" dirty="0"/>
              <a:t>حقل العنوان بالتعليمة يشير الى مسجل </a:t>
            </a:r>
            <a:r>
              <a:rPr lang="en-US" dirty="0"/>
              <a:t> R </a:t>
            </a:r>
            <a:r>
              <a:rPr lang="ar-LY" dirty="0"/>
              <a:t>الذى بدوره يحتوى على عنوان بالذاكرة للموقع الذى يحتوى على المعامل.</a:t>
            </a:r>
          </a:p>
          <a:p>
            <a:pPr algn="justLow" rtl="1"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ar-LY" dirty="0">
                <a:latin typeface="Arial Black" pitchFamily="34" charset="0"/>
                <a:cs typeface="+mj-cs"/>
              </a:rPr>
              <a:t>مساحة العنونة كبيرة </a:t>
            </a:r>
          </a:p>
          <a:p>
            <a:pPr algn="justLow" rtl="1"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ar-LY" dirty="0"/>
              <a:t>عنونة المسجل الغير مباشرة تستخدم </a:t>
            </a:r>
            <a:r>
              <a:rPr lang="ar-SA" dirty="0"/>
              <a:t>الا</a:t>
            </a:r>
            <a:r>
              <a:rPr lang="ar-LY" dirty="0"/>
              <a:t>شارة للذاكرة أقل من</a:t>
            </a:r>
            <a:r>
              <a:rPr lang="ar-SA" dirty="0"/>
              <a:t>ه في</a:t>
            </a:r>
            <a:r>
              <a:rPr lang="ar-LY" dirty="0"/>
              <a:t> العنونة غير</a:t>
            </a:r>
            <a:r>
              <a:rPr lang="ar-SA" dirty="0"/>
              <a:t> ال</a:t>
            </a:r>
            <a:r>
              <a:rPr lang="ar-LY" dirty="0"/>
              <a:t>مباشرة.</a:t>
            </a:r>
            <a:endParaRPr lang="ar-LY" dirty="0">
              <a:latin typeface="Arial Black" pitchFamily="34" charset="0"/>
              <a:cs typeface="+mj-cs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13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914400"/>
            <a:ext cx="1643062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20574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كائن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445767"/>
              </p:ext>
            </p:extLst>
          </p:nvPr>
        </p:nvGraphicFramePr>
        <p:xfrm>
          <a:off x="5791200" y="4572000"/>
          <a:ext cx="60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4560" imgH="228600" progId="Equation.DSMT4">
                  <p:embed/>
                </p:oleObj>
              </mc:Choice>
              <mc:Fallback>
                <p:oleObj name="Equation" r:id="rId5" imgW="304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1200" y="4572000"/>
                        <a:ext cx="6096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4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534400" cy="6248400"/>
          </a:xfrm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US" sz="3200" dirty="0">
                <a:latin typeface="Arial Black" pitchFamily="34" charset="0"/>
              </a:rPr>
              <a:t>Register Indirect Addressing Diagram </a:t>
            </a:r>
          </a:p>
          <a:p>
            <a:pPr marL="0" indent="0" algn="ctr" rtl="1">
              <a:buClrTx/>
              <a:buNone/>
            </a:pPr>
            <a:r>
              <a:rPr lang="ar-LY" sz="3200" b="1" dirty="0">
                <a:latin typeface="Arial Black" pitchFamily="34" charset="0"/>
              </a:rPr>
              <a:t>مخطط عنونة المسجل الغير مباشرة</a:t>
            </a:r>
          </a:p>
          <a:p>
            <a:pPr marL="0" indent="0" algn="ctr" rtl="1">
              <a:buClrTx/>
              <a:buNone/>
            </a:pPr>
            <a:endParaRPr lang="ar-LY" sz="3200" b="1" dirty="0">
              <a:latin typeface="Arial Black" pitchFamily="34" charset="0"/>
            </a:endParaRPr>
          </a:p>
          <a:p>
            <a:pPr marL="0" indent="0" algn="ctr" rtl="1">
              <a:buClrTx/>
              <a:buNone/>
            </a:pPr>
            <a:endParaRPr lang="ar-LY" sz="3200" b="1" dirty="0">
              <a:latin typeface="Arial Black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14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81224"/>
            <a:ext cx="6172199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0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محتوى 3"/>
          <p:cNvSpPr>
            <a:spLocks noGrp="1"/>
          </p:cNvSpPr>
          <p:nvPr>
            <p:ph sz="quarter" idx="1"/>
          </p:nvPr>
        </p:nvSpPr>
        <p:spPr>
          <a:xfrm>
            <a:off x="304800" y="76200"/>
            <a:ext cx="8458200" cy="6629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Arial Black" pitchFamily="34" charset="0"/>
              </a:rPr>
              <a:t>Displacement Addressing</a:t>
            </a:r>
            <a:endParaRPr lang="ar-LY" sz="3200" dirty="0">
              <a:latin typeface="Arial Black" pitchFamily="34" charset="0"/>
            </a:endParaRPr>
          </a:p>
          <a:p>
            <a:pPr marL="0" indent="0" algn="ctr" rtl="1">
              <a:buClrTx/>
              <a:buNone/>
            </a:pPr>
            <a:r>
              <a:rPr lang="ar-LY" sz="3200" b="1" dirty="0">
                <a:cs typeface="+mj-cs"/>
              </a:rPr>
              <a:t>العنونة بالإزاحة</a:t>
            </a:r>
          </a:p>
          <a:p>
            <a:pPr marL="0" indent="0" algn="ctr" rtl="1">
              <a:buClrTx/>
              <a:buNone/>
            </a:pPr>
            <a:endParaRPr lang="ar-SA" sz="3200" b="1" dirty="0">
              <a:cs typeface="+mj-cs"/>
            </a:endParaRPr>
          </a:p>
          <a:p>
            <a:pPr marL="0" indent="0" algn="r" rtl="1">
              <a:lnSpc>
                <a:spcPct val="150000"/>
              </a:lnSpc>
              <a:buClrTx/>
              <a:buNone/>
            </a:pPr>
            <a:r>
              <a:rPr lang="ar-SA" dirty="0">
                <a:cs typeface="+mj-cs"/>
              </a:rPr>
              <a:t>هناك طريقة فعالة جدا للعنونة تجمع بين قدرات العنونة المباشرة والعنونة غير المباشرة بالمسجل تسمى العنونة بالإزاحة.</a:t>
            </a:r>
            <a:endParaRPr lang="ar-LY" dirty="0">
              <a:cs typeface="+mj-cs"/>
            </a:endParaRPr>
          </a:p>
          <a:p>
            <a:pPr marL="0" indent="0" algn="ctr" rtl="1">
              <a:buClrTx/>
              <a:buNone/>
            </a:pPr>
            <a:r>
              <a:rPr lang="en-US" dirty="0">
                <a:cs typeface="+mj-cs"/>
              </a:rPr>
              <a:t>EA = A + (R)</a:t>
            </a:r>
            <a:endParaRPr lang="ar-LY" dirty="0">
              <a:cs typeface="+mj-cs"/>
            </a:endParaRPr>
          </a:p>
          <a:p>
            <a:pPr marL="0" indent="0" algn="ctr" rtl="1">
              <a:buClrTx/>
              <a:buNone/>
            </a:pPr>
            <a:r>
              <a:rPr lang="ar-LY" dirty="0">
                <a:cs typeface="+mj-cs"/>
              </a:rPr>
              <a:t>ع ف = ع + (م) </a:t>
            </a:r>
          </a:p>
          <a:p>
            <a:pPr algn="justLow" rtl="1">
              <a:buClrTx/>
              <a:buFont typeface="Wingdings" pitchFamily="2" charset="2"/>
              <a:buChar char="§"/>
            </a:pPr>
            <a:r>
              <a:rPr lang="ar-SA" dirty="0"/>
              <a:t>العنونة بالإزاحة تتطلب أن يكون بالتعليمة حقلي </a:t>
            </a:r>
            <a:r>
              <a:rPr lang="ar-LY" dirty="0"/>
              <a:t>عنوان يحمل قيمتين</a:t>
            </a:r>
            <a:r>
              <a:rPr lang="en-US" dirty="0"/>
              <a:t>.</a:t>
            </a:r>
            <a:endParaRPr lang="ar-LY" dirty="0"/>
          </a:p>
          <a:p>
            <a:pPr marL="0" indent="0" algn="justLow" rtl="1">
              <a:buClrTx/>
              <a:buNone/>
            </a:pPr>
            <a:r>
              <a:rPr lang="en-US" dirty="0"/>
              <a:t>= A</a:t>
            </a:r>
            <a:r>
              <a:rPr lang="ar-LY" dirty="0"/>
              <a:t> القيمة الأساسية</a:t>
            </a:r>
            <a:r>
              <a:rPr lang="en-US" dirty="0"/>
              <a:t>.</a:t>
            </a:r>
            <a:endParaRPr lang="ar-LY" dirty="0"/>
          </a:p>
          <a:p>
            <a:pPr marL="0" indent="0" algn="justLow" rtl="1">
              <a:buNone/>
            </a:pPr>
            <a:r>
              <a:rPr lang="en-US" dirty="0"/>
              <a:t> = R</a:t>
            </a:r>
            <a:r>
              <a:rPr lang="ar-LY" dirty="0"/>
              <a:t>مؤشر </a:t>
            </a:r>
            <a:r>
              <a:rPr lang="ar-SA" dirty="0"/>
              <a:t>إلي </a:t>
            </a:r>
            <a:r>
              <a:rPr lang="ar-LY" dirty="0"/>
              <a:t>مسجل بحيث تتم </a:t>
            </a:r>
            <a:r>
              <a:rPr lang="ar-SA" dirty="0"/>
              <a:t>إ</a:t>
            </a:r>
            <a:r>
              <a:rPr lang="ar-LY" dirty="0"/>
              <a:t>ضافة محتوياته </a:t>
            </a:r>
            <a:r>
              <a:rPr lang="ar-SA" dirty="0"/>
              <a:t>إ</a:t>
            </a:r>
            <a:r>
              <a:rPr lang="ar-LY" dirty="0" err="1"/>
              <a:t>لى</a:t>
            </a:r>
            <a:r>
              <a:rPr lang="ar-LY" dirty="0"/>
              <a:t> </a:t>
            </a:r>
            <a:r>
              <a:rPr lang="en-US" dirty="0"/>
              <a:t>A</a:t>
            </a:r>
            <a:r>
              <a:rPr lang="ar-LY" dirty="0"/>
              <a:t> لإنتاج العنوان الفعلي</a:t>
            </a:r>
            <a:r>
              <a:rPr lang="ar-SA" dirty="0"/>
              <a:t> </a:t>
            </a:r>
            <a:r>
              <a:rPr lang="ar-LY" dirty="0"/>
              <a:t>أو العكس</a:t>
            </a:r>
            <a:r>
              <a:rPr lang="en-US" dirty="0"/>
              <a:t>.</a:t>
            </a: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15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590800"/>
            <a:ext cx="1676401" cy="167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85800"/>
            <a:ext cx="1180667" cy="11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1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محتوى 3"/>
          <p:cNvSpPr>
            <a:spLocks noGrp="1"/>
          </p:cNvSpPr>
          <p:nvPr>
            <p:ph sz="quarter" idx="1"/>
          </p:nvPr>
        </p:nvSpPr>
        <p:spPr>
          <a:xfrm>
            <a:off x="304800" y="76200"/>
            <a:ext cx="8458200" cy="6629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Arial Black" pitchFamily="34" charset="0"/>
              </a:rPr>
              <a:t>Displacement Addressing Diagram</a:t>
            </a:r>
          </a:p>
          <a:p>
            <a:pPr marL="0" indent="0" algn="ctr" rtl="1">
              <a:buNone/>
            </a:pPr>
            <a:r>
              <a:rPr lang="ar-LY" sz="3200" b="1" dirty="0">
                <a:latin typeface="Arial Black" pitchFamily="34" charset="0"/>
              </a:rPr>
              <a:t>مخطط عنونة الإزاحة</a:t>
            </a:r>
          </a:p>
          <a:p>
            <a:pPr marL="0" indent="0" algn="ctr" rtl="1">
              <a:buNone/>
            </a:pPr>
            <a:endParaRPr lang="en-US" sz="3200" b="1" dirty="0">
              <a:latin typeface="Arial Black" pitchFamily="34" charset="0"/>
            </a:endParaRP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16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41764"/>
            <a:ext cx="6477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7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66294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71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152400" y="76200"/>
            <a:ext cx="8610600" cy="6629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Arial Black" pitchFamily="34" charset="0"/>
              </a:rPr>
              <a:t>Relative Addressing</a:t>
            </a:r>
            <a:endParaRPr lang="ar-LY" sz="3200" dirty="0">
              <a:latin typeface="Arial Black" pitchFamily="34" charset="0"/>
            </a:endParaRPr>
          </a:p>
          <a:p>
            <a:pPr marL="0" indent="0" algn="ctr" rtl="1">
              <a:buNone/>
            </a:pPr>
            <a:r>
              <a:rPr lang="ar-LY" sz="3200" b="1" dirty="0">
                <a:latin typeface="Arial Black" pitchFamily="34" charset="0"/>
              </a:rPr>
              <a:t>العنونة النسبية</a:t>
            </a:r>
          </a:p>
          <a:p>
            <a:pPr marL="0" indent="0" algn="ctr" rtl="1">
              <a:buNone/>
            </a:pPr>
            <a:endParaRPr lang="ar-LY" sz="3200" b="1" dirty="0">
              <a:latin typeface="Arial Black" pitchFamily="34" charset="0"/>
            </a:endParaRPr>
          </a:p>
          <a:p>
            <a:pPr marL="0" indent="0" algn="ctr" rtl="1">
              <a:buNone/>
            </a:pPr>
            <a:endParaRPr lang="en-US" sz="3200" b="1" dirty="0">
              <a:latin typeface="Arial Black" pitchFamily="34" charset="0"/>
            </a:endParaRPr>
          </a:p>
          <a:p>
            <a:pPr marL="0" indent="0" algn="r" rtl="1">
              <a:buNone/>
            </a:pPr>
            <a:r>
              <a:rPr lang="ar-LY" b="1" dirty="0"/>
              <a:t>العنونة بالإزاحة لها عدة صور</a:t>
            </a:r>
            <a:r>
              <a:rPr lang="ar-SA" b="1" dirty="0"/>
              <a:t>:</a:t>
            </a:r>
          </a:p>
          <a:p>
            <a:pPr algn="r" rtl="1">
              <a:buFont typeface="Wingdings" pitchFamily="2" charset="2"/>
              <a:buChar char="Ø"/>
            </a:pPr>
            <a:r>
              <a:rPr lang="ar-SA" dirty="0"/>
              <a:t>العنونة النسبية.</a:t>
            </a:r>
          </a:p>
          <a:p>
            <a:pPr algn="r" rtl="1">
              <a:buFont typeface="Wingdings" pitchFamily="2" charset="2"/>
              <a:buChar char="Ø"/>
            </a:pPr>
            <a:r>
              <a:rPr lang="ar-SA" dirty="0"/>
              <a:t>الفهرسة.</a:t>
            </a:r>
            <a:endParaRPr lang="en-US" dirty="0"/>
          </a:p>
          <a:p>
            <a:pPr marL="0" indent="0" algn="r" rtl="1">
              <a:buNone/>
            </a:pPr>
            <a:r>
              <a:rPr lang="en-US" dirty="0"/>
              <a:t>A + Program counter (PC)</a:t>
            </a:r>
            <a:endParaRPr lang="ar-SA" dirty="0"/>
          </a:p>
          <a:p>
            <a:pPr marL="0" indent="0" algn="r" rtl="1">
              <a:buNone/>
            </a:pPr>
            <a:r>
              <a:rPr lang="ar-SA" dirty="0"/>
              <a:t>النسبية هنا هي ضمنيا الي</a:t>
            </a:r>
            <a:r>
              <a:rPr lang="ar-LY" dirty="0"/>
              <a:t> القيمة التي</a:t>
            </a:r>
            <a:r>
              <a:rPr lang="ar-SA" dirty="0"/>
              <a:t> </a:t>
            </a:r>
            <a:r>
              <a:rPr lang="ar-LY" dirty="0"/>
              <a:t>ب</a:t>
            </a:r>
            <a:r>
              <a:rPr lang="ar-SA" dirty="0"/>
              <a:t>مسجل عداد البرنامج (</a:t>
            </a:r>
            <a:r>
              <a:rPr lang="en-US" dirty="0"/>
              <a:t>PC</a:t>
            </a:r>
            <a:r>
              <a:rPr lang="ar-SA" dirty="0"/>
              <a:t>)</a:t>
            </a:r>
            <a:endParaRPr lang="en-US" dirty="0"/>
          </a:p>
          <a:p>
            <a:pPr marL="0" indent="0" algn="r" rtl="1">
              <a:buNone/>
            </a:pPr>
            <a:r>
              <a:rPr lang="en-US" dirty="0"/>
              <a:t>EA = A + (PC)</a:t>
            </a:r>
            <a:endParaRPr lang="ar-SA" dirty="0"/>
          </a:p>
          <a:p>
            <a:pPr marL="0" indent="0" algn="just" rtl="1">
              <a:buNone/>
            </a:pPr>
            <a:r>
              <a:rPr lang="ar-LY" dirty="0"/>
              <a:t>بحيث </a:t>
            </a:r>
            <a:r>
              <a:rPr lang="ar-SA" dirty="0"/>
              <a:t>أ</a:t>
            </a:r>
            <a:r>
              <a:rPr lang="ar-LY" dirty="0"/>
              <a:t>ن عنوان التعليمة التالية </a:t>
            </a:r>
            <a:r>
              <a:rPr lang="en-US" dirty="0"/>
              <a:t>)</a:t>
            </a:r>
            <a:r>
              <a:rPr lang="ar-LY" dirty="0"/>
              <a:t>قيمة مسجل عداد البرنامج</a:t>
            </a:r>
            <a:r>
              <a:rPr lang="en-US" dirty="0"/>
              <a:t>(</a:t>
            </a:r>
            <a:r>
              <a:rPr lang="ar-LY" dirty="0"/>
              <a:t> يضاف لمحتويات حقل العنوان لإنتاج العنوان الفعلي. العنوان الفعلي هو إزاحة نسبية للعنوان الذى بالتعليمة</a:t>
            </a:r>
            <a:r>
              <a:rPr lang="ar-SA" dirty="0"/>
              <a:t>.</a:t>
            </a:r>
            <a:endParaRPr lang="ar-L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85800"/>
            <a:ext cx="1180667" cy="11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3200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80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0" y="228600"/>
            <a:ext cx="8763000" cy="6400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Arial Black" pitchFamily="34" charset="0"/>
              </a:rPr>
              <a:t>Indexed Addressing </a:t>
            </a:r>
            <a:endParaRPr lang="ar-LY" sz="3200" dirty="0">
              <a:latin typeface="Arial Black" pitchFamily="34" charset="0"/>
            </a:endParaRPr>
          </a:p>
          <a:p>
            <a:pPr marL="0" indent="0" algn="ctr" rtl="1">
              <a:buNone/>
            </a:pPr>
            <a:r>
              <a:rPr lang="ar-LY" sz="3200" b="1" dirty="0">
                <a:latin typeface="Arial Black" pitchFamily="34" charset="0"/>
                <a:cs typeface="+mj-cs"/>
              </a:rPr>
              <a:t>عنونة الفهرسة</a:t>
            </a:r>
          </a:p>
          <a:p>
            <a:pPr marL="0" indent="0" algn="ctr" rtl="1">
              <a:buNone/>
            </a:pPr>
            <a:endParaRPr lang="ar-LY" sz="2800" b="1" dirty="0">
              <a:latin typeface="Arial Black" pitchFamily="34" charset="0"/>
              <a:cs typeface="+mj-cs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19</a:t>
            </a:fld>
            <a:endParaRPr lang="en-US"/>
          </a:p>
        </p:txBody>
      </p:sp>
      <p:sp>
        <p:nvSpPr>
          <p:cNvPr id="2" name="مستطيل 1"/>
          <p:cNvSpPr/>
          <p:nvPr/>
        </p:nvSpPr>
        <p:spPr>
          <a:xfrm>
            <a:off x="381000" y="17526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400" dirty="0"/>
              <a:t>A = base </a:t>
            </a:r>
            <a:endParaRPr lang="ar-LY" sz="2400" dirty="0"/>
          </a:p>
          <a:p>
            <a:pPr algn="l"/>
            <a:r>
              <a:rPr lang="en-US" sz="2400" dirty="0"/>
              <a:t>R = displacement </a:t>
            </a:r>
            <a:endParaRPr lang="ar-LY" sz="2400" dirty="0"/>
          </a:p>
          <a:p>
            <a:pPr algn="l"/>
            <a:r>
              <a:rPr lang="en-US" sz="2400" dirty="0"/>
              <a:t>EA = A + R </a:t>
            </a:r>
            <a:endParaRPr lang="ar-LY" sz="2400" dirty="0"/>
          </a:p>
          <a:p>
            <a:pPr algn="l"/>
            <a:r>
              <a:rPr lang="en-US" sz="2400" dirty="0"/>
              <a:t>Good for accessing arrays</a:t>
            </a:r>
            <a:endParaRPr lang="ar-LY" sz="2400" dirty="0"/>
          </a:p>
          <a:p>
            <a:r>
              <a:rPr lang="ar-LY" sz="2400" dirty="0"/>
              <a:t> (جيدة للوصول إلى المصفوفة)</a:t>
            </a:r>
          </a:p>
          <a:p>
            <a:pPr algn="l"/>
            <a:r>
              <a:rPr lang="en-US" sz="2400" dirty="0"/>
              <a:t>EA = A + R</a:t>
            </a:r>
            <a:endParaRPr lang="ar-LY" sz="2400" dirty="0"/>
          </a:p>
          <a:p>
            <a:pPr algn="l"/>
            <a:r>
              <a:rPr lang="en-US" sz="2400" dirty="0"/>
              <a:t>R++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370114" y="5029200"/>
            <a:ext cx="83738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/>
            <a:r>
              <a:rPr lang="ar-LY" sz="2400" dirty="0">
                <a:cs typeface="+mj-cs"/>
              </a:rPr>
              <a:t>وتعنى </a:t>
            </a:r>
            <a:r>
              <a:rPr lang="ar-SA" sz="2400" dirty="0">
                <a:cs typeface="+mj-cs"/>
              </a:rPr>
              <a:t>أ</a:t>
            </a:r>
            <a:r>
              <a:rPr lang="ar-LY" sz="2400" dirty="0">
                <a:cs typeface="+mj-cs"/>
              </a:rPr>
              <a:t>ن حقل العنوان يؤشر لعنوان بالذاكرة الرئيسية ، والمسجل المشار إليه يحتوي على مقدار الإزاحة الموجبة لذلك العنوان</a:t>
            </a:r>
            <a:r>
              <a:rPr lang="en-US" sz="2400" dirty="0">
                <a:cs typeface="+mj-cs"/>
              </a:rPr>
              <a:t>.</a:t>
            </a: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36467"/>
            <a:ext cx="5391150" cy="145732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1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752600" y="1143000"/>
            <a:ext cx="6172200" cy="1894362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533400" y="228600"/>
            <a:ext cx="9372600" cy="33528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3900" dirty="0">
                <a:latin typeface="Arial Black" pitchFamily="34" charset="0"/>
              </a:rPr>
              <a:t> :</a:t>
            </a:r>
            <a:r>
              <a:rPr lang="ar-SA" sz="6500" dirty="0">
                <a:solidFill>
                  <a:srgbClr val="04617B"/>
                </a:solidFill>
                <a:latin typeface="Angsana New" pitchFamily="18" charset="-34"/>
                <a:cs typeface="Monotype Koufi" pitchFamily="2" charset="-78"/>
              </a:rPr>
              <a:t>المحاضرة السابعة</a:t>
            </a:r>
            <a:endParaRPr lang="ar-LY" sz="6500" dirty="0">
              <a:latin typeface="Arial Black" pitchFamily="34" charset="0"/>
            </a:endParaRPr>
          </a:p>
          <a:p>
            <a:pPr algn="ctr"/>
            <a:r>
              <a:rPr lang="en-US" sz="4300" dirty="0">
                <a:solidFill>
                  <a:schemeClr val="tx1"/>
                </a:solidFill>
                <a:latin typeface="Arial Black" pitchFamily="34" charset="0"/>
              </a:rPr>
              <a:t>Instruction Sets:</a:t>
            </a:r>
            <a:endParaRPr lang="ar-LY" sz="4300" dirty="0">
              <a:solidFill>
                <a:schemeClr val="tx1"/>
              </a:solidFill>
              <a:latin typeface="Arial Black" pitchFamily="34" charset="0"/>
            </a:endParaRPr>
          </a:p>
          <a:p>
            <a:pPr algn="ctr"/>
            <a:r>
              <a:rPr lang="en-US" sz="4300" dirty="0">
                <a:solidFill>
                  <a:schemeClr val="tx1"/>
                </a:solidFill>
                <a:latin typeface="Arial Black" pitchFamily="34" charset="0"/>
              </a:rPr>
              <a:t>Addressing Modes and Formats</a:t>
            </a:r>
            <a:endParaRPr lang="ar-LY" sz="4300" dirty="0">
              <a:solidFill>
                <a:schemeClr val="tx1"/>
              </a:solidFill>
              <a:latin typeface="Arial Black" pitchFamily="34" charset="0"/>
            </a:endParaRPr>
          </a:p>
          <a:p>
            <a:pPr algn="ctr" rtl="1"/>
            <a:r>
              <a:rPr lang="ar-LY" sz="4300" dirty="0">
                <a:solidFill>
                  <a:schemeClr val="tx1"/>
                </a:solidFill>
              </a:rPr>
              <a:t>طقم التعليمات : صيغ العنونة و تنسيقاتها</a:t>
            </a:r>
            <a:endParaRPr lang="ar-LY" sz="4300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10000"/>
            <a:ext cx="2238375" cy="194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469997">
            <a:off x="2057399" y="5810058"/>
            <a:ext cx="3657600" cy="384048"/>
          </a:xfrm>
        </p:spPr>
        <p:txBody>
          <a:bodyPr/>
          <a:lstStyle/>
          <a:p>
            <a:r>
              <a:rPr lang="nn-NO" dirty="0"/>
              <a:t>Dr. ramzi elghanuni_Lecture6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05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0" y="152400"/>
            <a:ext cx="8686800" cy="6321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Arial Black" pitchFamily="34" charset="0"/>
              </a:rPr>
              <a:t>Stack Addressing</a:t>
            </a:r>
          </a:p>
          <a:p>
            <a:pPr marL="0" indent="0" algn="ctr" rtl="1">
              <a:buNone/>
            </a:pPr>
            <a:r>
              <a:rPr lang="ar-LY" sz="3200" b="1" dirty="0">
                <a:cs typeface="+mj-cs"/>
              </a:rPr>
              <a:t>عنونة المكدس</a:t>
            </a:r>
          </a:p>
          <a:p>
            <a:pPr marL="0" indent="0" algn="ctr" rtl="1">
              <a:buNone/>
            </a:pPr>
            <a:endParaRPr lang="ar-LY" sz="3200" b="1" dirty="0">
              <a:cs typeface="+mj-cs"/>
            </a:endParaRPr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/>
              <a:t>العناصر يتم </a:t>
            </a:r>
            <a:r>
              <a:rPr lang="ar-SA" dirty="0"/>
              <a:t>إ</a:t>
            </a:r>
            <a:r>
              <a:rPr lang="ar-LY" dirty="0"/>
              <a:t>ضافتها إلى أعلى </a:t>
            </a:r>
            <a:r>
              <a:rPr lang="ar-SA" dirty="0"/>
              <a:t>(</a:t>
            </a:r>
            <a:r>
              <a:rPr lang="en-US" dirty="0"/>
              <a:t>Stack</a:t>
            </a:r>
            <a:r>
              <a:rPr lang="ar-SA" dirty="0"/>
              <a:t>)</a:t>
            </a:r>
            <a:r>
              <a:rPr lang="ar-LY" dirty="0"/>
              <a:t>. </a:t>
            </a:r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/>
              <a:t>يرتبط ب</a:t>
            </a:r>
            <a:r>
              <a:rPr lang="ar-SA" dirty="0"/>
              <a:t>ـ (</a:t>
            </a:r>
            <a:r>
              <a:rPr lang="en-US" dirty="0"/>
              <a:t>Stack</a:t>
            </a:r>
            <a:r>
              <a:rPr lang="ar-SA" dirty="0"/>
              <a:t>)</a:t>
            </a:r>
            <a:r>
              <a:rPr lang="ar-LY" dirty="0"/>
              <a:t> مؤشر قيمته تؤشر دائما </a:t>
            </a:r>
            <a:r>
              <a:rPr lang="ar-SA" dirty="0"/>
              <a:t>إ</a:t>
            </a:r>
            <a:r>
              <a:rPr lang="ar-LY" dirty="0"/>
              <a:t>ل</a:t>
            </a:r>
            <a:r>
              <a:rPr lang="ar-SA" dirty="0"/>
              <a:t>ي</a:t>
            </a:r>
            <a:r>
              <a:rPr lang="ar-LY" dirty="0"/>
              <a:t> عنوان قمة </a:t>
            </a:r>
            <a:r>
              <a:rPr lang="ar-SA" dirty="0"/>
              <a:t>(</a:t>
            </a:r>
            <a:r>
              <a:rPr lang="en-US" dirty="0"/>
              <a:t> Top of Stack</a:t>
            </a:r>
            <a:r>
              <a:rPr lang="ar-SA" dirty="0"/>
              <a:t>)</a:t>
            </a:r>
            <a:r>
              <a:rPr lang="ar-LY" dirty="0"/>
              <a:t>.</a:t>
            </a:r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/>
              <a:t>يتم الحفاظ على مؤشر</a:t>
            </a:r>
            <a:r>
              <a:rPr lang="en-US" dirty="0"/>
              <a:t>(Stack) </a:t>
            </a:r>
            <a:r>
              <a:rPr lang="ar-LY" dirty="0"/>
              <a:t> في مسجل خاص.</a:t>
            </a:r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/>
              <a:t>الاشارة إلى موقع </a:t>
            </a:r>
            <a:r>
              <a:rPr lang="en-US" dirty="0"/>
              <a:t>(Stack) </a:t>
            </a:r>
            <a:r>
              <a:rPr lang="ar-LY" dirty="0"/>
              <a:t> في الذاكرة هي في الحقيقة عنونة غير مباشرة بالمسجل.</a:t>
            </a:r>
          </a:p>
          <a:p>
            <a:pPr algn="r" rtl="1">
              <a:buClrTx/>
              <a:buFont typeface="Wingdings" pitchFamily="2" charset="2"/>
              <a:buChar char="§"/>
            </a:pPr>
            <a:endParaRPr lang="ar-LY" b="1" dirty="0">
              <a:cs typeface="+mj-cs"/>
            </a:endParaRPr>
          </a:p>
          <a:p>
            <a:pPr marL="0" indent="0" algn="r">
              <a:buNone/>
            </a:pPr>
            <a:endParaRPr lang="ar-LY" b="1" dirty="0">
              <a:cs typeface="+mj-cs"/>
            </a:endParaRPr>
          </a:p>
          <a:p>
            <a:pPr marL="0" indent="0" algn="r">
              <a:buNone/>
            </a:pPr>
            <a:endParaRPr lang="ar-LY" b="1" dirty="0">
              <a:cs typeface="+mj-cs"/>
            </a:endParaRPr>
          </a:p>
          <a:p>
            <a:pPr marL="0" indent="0" algn="r">
              <a:buNone/>
            </a:pPr>
            <a:endParaRPr lang="ar-LY" b="1" dirty="0">
              <a:cs typeface="+mj-cs"/>
            </a:endParaRPr>
          </a:p>
          <a:p>
            <a:pPr marL="0" indent="0" algn="r">
              <a:buNone/>
            </a:pPr>
            <a:endParaRPr lang="ar-LY" b="1" dirty="0">
              <a:cs typeface="+mj-cs"/>
            </a:endParaRPr>
          </a:p>
          <a:p>
            <a:pPr marL="0" indent="0" algn="ctr" rtl="1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e.g. </a:t>
            </a:r>
            <a:r>
              <a:rPr lang="en-US" dirty="0">
                <a:latin typeface="Arial" pitchFamily="34" charset="0"/>
                <a:cs typeface="Arial" pitchFamily="34" charset="0"/>
              </a:rPr>
              <a:t>ADD Pop top two items from stack and </a:t>
            </a:r>
            <a:r>
              <a:rPr lang="en-US" dirty="0"/>
              <a:t>add</a:t>
            </a:r>
            <a:endParaRPr lang="en-US" b="1" dirty="0">
              <a:cs typeface="+mj-cs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20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4800"/>
            <a:ext cx="2392335" cy="147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09600"/>
            <a:ext cx="781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99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0" y="152400"/>
            <a:ext cx="8686800" cy="6477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Arial Black" pitchFamily="34" charset="0"/>
              </a:rPr>
              <a:t> x86 Addressing Modes</a:t>
            </a:r>
          </a:p>
          <a:p>
            <a:pPr marL="0" indent="0" algn="ctr" rtl="1">
              <a:buNone/>
            </a:pPr>
            <a:r>
              <a:rPr lang="ar-LY" sz="3200" b="1" dirty="0">
                <a:latin typeface="Arial Black" pitchFamily="34" charset="0"/>
              </a:rPr>
              <a:t>أساليب العنونة للمعالج </a:t>
            </a:r>
            <a:r>
              <a:rPr lang="en-US" sz="3200" b="1" dirty="0">
                <a:latin typeface="Arial Black" pitchFamily="34" charset="0"/>
              </a:rPr>
              <a:t>x86</a:t>
            </a:r>
            <a:endParaRPr lang="ar-LY" b="1" dirty="0">
              <a:latin typeface="Arial Black" pitchFamily="34" charset="0"/>
            </a:endParaRPr>
          </a:p>
          <a:p>
            <a:pPr marL="0" indent="0" algn="r" rtl="1">
              <a:buNone/>
            </a:pPr>
            <a:r>
              <a:rPr lang="ar-SA" b="1" dirty="0"/>
              <a:t>أ</a:t>
            </a:r>
            <a:r>
              <a:rPr lang="ar-LY" b="1" dirty="0"/>
              <a:t>وضاع العنونة المستخدمة في المعالج </a:t>
            </a:r>
            <a:r>
              <a:rPr lang="en-US" b="1" dirty="0"/>
              <a:t>x86</a:t>
            </a:r>
            <a:endParaRPr lang="ar-SA" b="1" dirty="0"/>
          </a:p>
          <a:p>
            <a:pPr marL="0" indent="0" algn="r" rtl="1">
              <a:buNone/>
            </a:pPr>
            <a:endParaRPr lang="en-US" b="1" dirty="0">
              <a:latin typeface="Arial Black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21</a:t>
            </a:fld>
            <a:endParaRPr lang="en-US" dirty="0"/>
          </a:p>
        </p:txBody>
      </p:sp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636"/>
            <a:ext cx="1143000" cy="110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905000"/>
            <a:ext cx="7680667" cy="365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37" y="5715000"/>
            <a:ext cx="28670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567362"/>
            <a:ext cx="55626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33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6858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12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0" y="152400"/>
            <a:ext cx="8686800" cy="6477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Arial Black" pitchFamily="34" charset="0"/>
              </a:rPr>
              <a:t>Instruction Formats</a:t>
            </a:r>
          </a:p>
          <a:p>
            <a:pPr marL="0" indent="0" algn="ctr" rtl="1">
              <a:buNone/>
            </a:pPr>
            <a:r>
              <a:rPr lang="ar-LY" sz="3200" b="1" dirty="0">
                <a:latin typeface="Arial Black" pitchFamily="34" charset="0"/>
                <a:cs typeface="+mj-cs"/>
              </a:rPr>
              <a:t>تنسيقات التعليمة</a:t>
            </a:r>
            <a:endParaRPr lang="en-US" sz="3200" b="1" dirty="0">
              <a:latin typeface="Arial Black" pitchFamily="34" charset="0"/>
              <a:cs typeface="+mj-cs"/>
            </a:endParaRPr>
          </a:p>
          <a:p>
            <a:pPr marL="0" indent="0" algn="ctr" rtl="1">
              <a:buNone/>
            </a:pPr>
            <a:endParaRPr lang="en-US" sz="3200" b="1" dirty="0">
              <a:latin typeface="Arial Black" pitchFamily="34" charset="0"/>
              <a:cs typeface="+mj-cs"/>
            </a:endParaRPr>
          </a:p>
          <a:p>
            <a:pPr marL="0" indent="0" algn="ctr" rtl="1">
              <a:buNone/>
            </a:pPr>
            <a:endParaRPr lang="en-US" sz="3200" b="1" dirty="0">
              <a:latin typeface="Arial Black" pitchFamily="34" charset="0"/>
              <a:cs typeface="+mj-cs"/>
            </a:endParaRPr>
          </a:p>
          <a:p>
            <a:pPr algn="r" rtl="1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ar-LY" dirty="0">
                <a:cs typeface="+mj-cs"/>
              </a:rPr>
              <a:t>شكل </a:t>
            </a:r>
            <a:r>
              <a:rPr lang="ar-SA" dirty="0">
                <a:cs typeface="+mj-cs"/>
              </a:rPr>
              <a:t>أ</a:t>
            </a:r>
            <a:r>
              <a:rPr lang="ar-LY" dirty="0">
                <a:cs typeface="+mj-cs"/>
              </a:rPr>
              <a:t>و تنسيق التعليمة يحدد وضع خانات التعليمة.</a:t>
            </a:r>
            <a:endParaRPr lang="en-US" b="1" dirty="0">
              <a:latin typeface="Arial Black" pitchFamily="34" charset="0"/>
              <a:cs typeface="+mj-cs"/>
            </a:endParaRPr>
          </a:p>
          <a:p>
            <a:pPr algn="r" rtl="1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ar-LY" dirty="0"/>
              <a:t>يتضمن رمز العملية</a:t>
            </a:r>
            <a:r>
              <a:rPr lang="en-US" dirty="0"/>
              <a:t> .(Opcode) </a:t>
            </a:r>
          </a:p>
          <a:p>
            <a:pPr algn="r" rtl="1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ar-LY" dirty="0"/>
              <a:t>يشمل (ضمنا أو صراحة) صفر</a:t>
            </a:r>
            <a:r>
              <a:rPr lang="ar-SA" dirty="0"/>
              <a:t> </a:t>
            </a:r>
            <a:r>
              <a:rPr lang="ar-LY" dirty="0"/>
              <a:t>من المعاملات أو أكثر.</a:t>
            </a:r>
            <a:endParaRPr lang="en-US" dirty="0">
              <a:cs typeface="+mj-cs"/>
            </a:endParaRPr>
          </a:p>
          <a:p>
            <a:pPr algn="r" rtl="1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ar-SA" dirty="0">
                <a:cs typeface="+mj-cs"/>
              </a:rPr>
              <a:t>تتم الاشارة إلي كل معامل</a:t>
            </a:r>
            <a:r>
              <a:rPr lang="ar-LY" dirty="0">
                <a:cs typeface="+mj-cs"/>
              </a:rPr>
              <a:t> صر</a:t>
            </a:r>
            <a:r>
              <a:rPr lang="ar-SA" dirty="0" err="1">
                <a:cs typeface="+mj-cs"/>
              </a:rPr>
              <a:t>يح</a:t>
            </a:r>
            <a:r>
              <a:rPr lang="ar-SA" dirty="0">
                <a:cs typeface="+mj-cs"/>
              </a:rPr>
              <a:t> باستخدام واحدة من وسائل</a:t>
            </a:r>
            <a:r>
              <a:rPr lang="ar-LY" dirty="0">
                <a:cs typeface="+mj-cs"/>
              </a:rPr>
              <a:t> العنونة. </a:t>
            </a:r>
            <a:endParaRPr lang="en-US" dirty="0">
              <a:cs typeface="+mj-cs"/>
            </a:endParaRPr>
          </a:p>
          <a:p>
            <a:pPr algn="r" rtl="1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ar-LY" dirty="0">
                <a:cs typeface="+mj-cs"/>
              </a:rPr>
              <a:t>في </a:t>
            </a:r>
            <a:r>
              <a:rPr lang="ar-SA" dirty="0">
                <a:cs typeface="+mj-cs"/>
              </a:rPr>
              <a:t>أ</a:t>
            </a:r>
            <a:r>
              <a:rPr lang="ar-LY" dirty="0">
                <a:cs typeface="+mj-cs"/>
              </a:rPr>
              <a:t>غلب </a:t>
            </a:r>
            <a:r>
              <a:rPr lang="ar-SA" dirty="0">
                <a:cs typeface="+mj-cs"/>
              </a:rPr>
              <a:t>أ</a:t>
            </a:r>
            <a:r>
              <a:rPr lang="ar-LY" dirty="0">
                <a:cs typeface="+mj-cs"/>
              </a:rPr>
              <a:t>طقم التعليمات</a:t>
            </a:r>
            <a:r>
              <a:rPr lang="en-US" dirty="0">
                <a:cs typeface="+mj-cs"/>
              </a:rPr>
              <a:t> (Instruction Sets) </a:t>
            </a:r>
            <a:r>
              <a:rPr lang="ar-LY" dirty="0">
                <a:cs typeface="+mj-cs"/>
              </a:rPr>
              <a:t> ، يتم استخدام أكثر من تنسيق</a:t>
            </a:r>
            <a:r>
              <a:rPr lang="en-US" dirty="0">
                <a:cs typeface="+mj-cs"/>
              </a:rPr>
              <a:t> </a:t>
            </a:r>
            <a:r>
              <a:rPr lang="ar-LY" dirty="0">
                <a:cs typeface="+mj-cs"/>
              </a:rPr>
              <a:t>للتعليمة.</a:t>
            </a:r>
            <a:endParaRPr lang="en-US" dirty="0">
              <a:cs typeface="+mj-cs"/>
            </a:endParaRPr>
          </a:p>
          <a:p>
            <a:pPr marL="0" indent="0" algn="r" rtl="1">
              <a:buNone/>
            </a:pPr>
            <a:r>
              <a:rPr lang="ar-LY" dirty="0">
                <a:cs typeface="+mj-cs"/>
              </a:rPr>
              <a:t> </a:t>
            </a:r>
            <a:endParaRPr lang="en-US" dirty="0">
              <a:cs typeface="+mj-cs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23</a:t>
            </a:fld>
            <a:endParaRPr lang="en-US"/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0050"/>
            <a:ext cx="14192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29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0" y="152400"/>
            <a:ext cx="8686800" cy="6477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Arial Black" pitchFamily="34" charset="0"/>
              </a:rPr>
              <a:t>Instruction Length</a:t>
            </a:r>
            <a:endParaRPr lang="ar-LY" sz="3200" b="1" dirty="0">
              <a:latin typeface="Arial Black" pitchFamily="34" charset="0"/>
            </a:endParaRPr>
          </a:p>
          <a:p>
            <a:pPr marL="0" indent="0" algn="ctr" rtl="1">
              <a:buNone/>
            </a:pPr>
            <a:r>
              <a:rPr lang="ar-LY" sz="3200" b="1" dirty="0">
                <a:latin typeface="Arial Black" pitchFamily="34" charset="0"/>
                <a:cs typeface="+mj-cs"/>
              </a:rPr>
              <a:t>طول التعليمة</a:t>
            </a:r>
          </a:p>
          <a:p>
            <a:pPr marL="0" indent="0" algn="ctr" rtl="1">
              <a:buNone/>
            </a:pPr>
            <a:endParaRPr lang="ar-LY" sz="3200" b="1" dirty="0">
              <a:latin typeface="Arial Black" pitchFamily="34" charset="0"/>
              <a:cs typeface="+mj-cs"/>
            </a:endParaRPr>
          </a:p>
          <a:p>
            <a:pPr algn="r" rtl="1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ar-SA" dirty="0">
                <a:latin typeface="Arial Black" pitchFamily="34" charset="0"/>
              </a:rPr>
              <a:t>طول التعليمة</a:t>
            </a:r>
            <a:r>
              <a:rPr lang="ar-LY" dirty="0">
                <a:latin typeface="Arial Black" pitchFamily="34" charset="0"/>
              </a:rPr>
              <a:t> </a:t>
            </a:r>
            <a:r>
              <a:rPr lang="ar-SA" dirty="0">
                <a:latin typeface="Arial Black" pitchFamily="34" charset="0"/>
              </a:rPr>
              <a:t>ي</a:t>
            </a:r>
            <a:r>
              <a:rPr lang="ar-LY" dirty="0" err="1">
                <a:latin typeface="Arial Black" pitchFamily="34" charset="0"/>
              </a:rPr>
              <a:t>ؤثر</a:t>
            </a:r>
            <a:r>
              <a:rPr lang="ar-SA" dirty="0">
                <a:latin typeface="Arial Black" pitchFamily="34" charset="0"/>
              </a:rPr>
              <a:t> ويتأثر</a:t>
            </a:r>
            <a:r>
              <a:rPr lang="ar-LY" dirty="0">
                <a:latin typeface="Arial Black" pitchFamily="34" charset="0"/>
              </a:rPr>
              <a:t> </a:t>
            </a:r>
            <a:r>
              <a:rPr lang="ar-SA" dirty="0">
                <a:latin typeface="Arial Black" pitchFamily="34" charset="0"/>
              </a:rPr>
              <a:t>في</a:t>
            </a:r>
            <a:r>
              <a:rPr lang="ar-LY" dirty="0">
                <a:latin typeface="Arial Black" pitchFamily="34" charset="0"/>
              </a:rPr>
              <a:t>:</a:t>
            </a:r>
          </a:p>
          <a:p>
            <a:pPr algn="r" rtl="1"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ar-LY" dirty="0">
                <a:latin typeface="Arial Black" pitchFamily="34" charset="0"/>
              </a:rPr>
              <a:t>حجم الذاكرة.</a:t>
            </a:r>
          </a:p>
          <a:p>
            <a:pPr algn="r" rtl="1"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ar-LY" dirty="0">
                <a:latin typeface="Arial Black" pitchFamily="34" charset="0"/>
              </a:rPr>
              <a:t>تنظيم الذاكرة.</a:t>
            </a:r>
          </a:p>
          <a:p>
            <a:pPr algn="r" rtl="1"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ar-LY" dirty="0">
                <a:latin typeface="Arial Black" pitchFamily="34" charset="0"/>
              </a:rPr>
              <a:t>هيكلية الناقل.</a:t>
            </a:r>
          </a:p>
          <a:p>
            <a:pPr algn="r" rtl="1"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ar-LY" dirty="0">
                <a:latin typeface="Arial Black" pitchFamily="34" charset="0"/>
              </a:rPr>
              <a:t>تعقيد المعالج </a:t>
            </a:r>
            <a:r>
              <a:rPr lang="ar-LY" dirty="0">
                <a:latin typeface="Arial" pitchFamily="34" charset="0"/>
              </a:rPr>
              <a:t>(</a:t>
            </a:r>
            <a:r>
              <a:rPr lang="en-US" dirty="0">
                <a:latin typeface="Arial" pitchFamily="34" charset="0"/>
              </a:rPr>
              <a:t>CPU</a:t>
            </a:r>
            <a:r>
              <a:rPr lang="ar-LY" dirty="0">
                <a:latin typeface="Arial" pitchFamily="34" charset="0"/>
              </a:rPr>
              <a:t>)</a:t>
            </a:r>
            <a:r>
              <a:rPr lang="en-US" dirty="0">
                <a:latin typeface="Arial" pitchFamily="34" charset="0"/>
              </a:rPr>
              <a:t>.</a:t>
            </a:r>
            <a:endParaRPr lang="ar-LY" dirty="0">
              <a:latin typeface="Arial" pitchFamily="34" charset="0"/>
            </a:endParaRPr>
          </a:p>
          <a:p>
            <a:pPr algn="r" rtl="1"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ar-LY" dirty="0">
                <a:latin typeface="Arial Black" pitchFamily="34" charset="0"/>
              </a:rPr>
              <a:t>سرعة المعالج (</a:t>
            </a:r>
            <a:r>
              <a:rPr lang="en-US" dirty="0">
                <a:latin typeface="Arial" pitchFamily="34" charset="0"/>
              </a:rPr>
              <a:t>CPU</a:t>
            </a:r>
            <a:r>
              <a:rPr lang="ar-LY" dirty="0">
                <a:latin typeface="Arial" pitchFamily="34" charset="0"/>
              </a:rPr>
              <a:t>)</a:t>
            </a:r>
            <a:r>
              <a:rPr lang="en-US" dirty="0">
                <a:latin typeface="Arial" pitchFamily="34" charset="0"/>
              </a:rPr>
              <a:t>.</a:t>
            </a:r>
          </a:p>
          <a:p>
            <a:pPr algn="r" rtl="1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ar-LY" dirty="0"/>
              <a:t>المفاضلة الاكثر وضوحا هي بين الرغبة في تعليمة قوية و الحاجة لتوفير المساحة</a:t>
            </a:r>
            <a:r>
              <a:rPr lang="en-US" dirty="0"/>
              <a:t>.</a:t>
            </a:r>
            <a:endParaRPr lang="ar-LY" dirty="0">
              <a:latin typeface="Arial Black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24</a:t>
            </a:fld>
            <a:endParaRPr lang="en-US"/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2763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3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0" y="152400"/>
            <a:ext cx="8686800" cy="6477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Arial Black" pitchFamily="34" charset="0"/>
              </a:rPr>
              <a:t>Allocation of Bits</a:t>
            </a:r>
          </a:p>
          <a:p>
            <a:pPr marL="0" indent="0" algn="ctr" rtl="1">
              <a:buNone/>
            </a:pPr>
            <a:r>
              <a:rPr lang="ar-LY" sz="3200" b="1" dirty="0">
                <a:latin typeface="Arial Black" pitchFamily="34" charset="0"/>
              </a:rPr>
              <a:t>تخصيص الخانات</a:t>
            </a:r>
            <a:endParaRPr lang="en-US" sz="3200" b="1" dirty="0">
              <a:latin typeface="Arial Black" pitchFamily="34" charset="0"/>
            </a:endParaRPr>
          </a:p>
          <a:p>
            <a:pPr marL="0" indent="0" algn="ctr" rtl="1">
              <a:buNone/>
            </a:pPr>
            <a:endParaRPr lang="en-US" sz="3200" b="1" dirty="0">
              <a:latin typeface="Arial Black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dirty="0">
                <a:latin typeface="Arial Black" pitchFamily="34" charset="0"/>
              </a:rPr>
              <a:t>لتعليمة بطول معين هناك مفاضلة بين عدد رموز العمليات</a:t>
            </a:r>
            <a:r>
              <a:rPr lang="ar-LY" dirty="0">
                <a:latin typeface="Arial Black" pitchFamily="34" charset="0"/>
              </a:rPr>
              <a:t> (</a:t>
            </a:r>
            <a:r>
              <a:rPr lang="en-US" dirty="0" err="1">
                <a:latin typeface="Arial Black" pitchFamily="34" charset="0"/>
              </a:rPr>
              <a:t>opcode</a:t>
            </a:r>
            <a:r>
              <a:rPr lang="ar-LY" dirty="0">
                <a:latin typeface="Arial Black" pitchFamily="34" charset="0"/>
              </a:rPr>
              <a:t>)</a:t>
            </a:r>
            <a:r>
              <a:rPr lang="ar-SA" dirty="0">
                <a:latin typeface="Arial Black" pitchFamily="34" charset="0"/>
              </a:rPr>
              <a:t> والقدرة على عنونة أكبر.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dirty="0">
                <a:latin typeface="Arial Black" pitchFamily="34" charset="0"/>
              </a:rPr>
              <a:t>رموز العمليات أكثر تعني خانات أكثر في حقل رمز العملي</a:t>
            </a:r>
            <a:r>
              <a:rPr lang="en-US" dirty="0">
                <a:latin typeface="Arial Black" pitchFamily="34" charset="0"/>
              </a:rPr>
              <a:t> (</a:t>
            </a:r>
            <a:r>
              <a:rPr lang="en-US" dirty="0" err="1">
                <a:latin typeface="Arial Black" pitchFamily="34" charset="0"/>
              </a:rPr>
              <a:t>opcode</a:t>
            </a:r>
            <a:r>
              <a:rPr lang="en-US" dirty="0">
                <a:latin typeface="Arial Black" pitchFamily="34" charset="0"/>
              </a:rPr>
              <a:t>) </a:t>
            </a:r>
            <a:r>
              <a:rPr lang="ar-SA" dirty="0">
                <a:latin typeface="Arial Black" pitchFamily="34" charset="0"/>
              </a:rPr>
              <a:t> وه</a:t>
            </a:r>
            <a:r>
              <a:rPr lang="ar-LY" dirty="0">
                <a:latin typeface="Arial Black" pitchFamily="34" charset="0"/>
              </a:rPr>
              <a:t>ذ</a:t>
            </a:r>
            <a:r>
              <a:rPr lang="ar-SA" dirty="0">
                <a:latin typeface="Arial Black" pitchFamily="34" charset="0"/>
              </a:rPr>
              <a:t>ا يقلل من عدد الخانات المتاحة للعنونة.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dirty="0">
                <a:latin typeface="Arial Black" pitchFamily="34" charset="0"/>
              </a:rPr>
              <a:t>هناك تحسين لهذه المفاضلة وهي استخدام رموز تعليمات متغيرة الطول بحيث يوجد حد أدنى لطول رمز التعليمة.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dirty="0">
                <a:latin typeface="Arial Black" pitchFamily="34" charset="0"/>
              </a:rPr>
              <a:t>بالنسبة للتعليمة الثابتة الطول , فتوجد خانات قليلة للعنونة.</a:t>
            </a:r>
          </a:p>
          <a:p>
            <a:pPr marL="0" indent="0" algn="ctr" rtl="1">
              <a:buNone/>
            </a:pPr>
            <a:endParaRPr lang="en-US" sz="3200" b="1" dirty="0">
              <a:latin typeface="Arial Black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10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0" y="152400"/>
            <a:ext cx="8686800" cy="6477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Arial Black" pitchFamily="34" charset="0"/>
              </a:rPr>
              <a:t>Allocation of Bits</a:t>
            </a:r>
          </a:p>
          <a:p>
            <a:pPr marL="0" indent="0" algn="ctr" rtl="1">
              <a:buNone/>
            </a:pPr>
            <a:r>
              <a:rPr lang="ar-LY" sz="3200" b="1" dirty="0">
                <a:latin typeface="Arial Black" pitchFamily="34" charset="0"/>
              </a:rPr>
              <a:t>تخصيص الخانات</a:t>
            </a:r>
            <a:endParaRPr lang="en-US" sz="3200" b="1" dirty="0">
              <a:latin typeface="Arial Black" pitchFamily="34" charset="0"/>
            </a:endParaRPr>
          </a:p>
          <a:p>
            <a:pPr marL="0" indent="0" algn="ctr" rtl="1">
              <a:buNone/>
            </a:pPr>
            <a:endParaRPr lang="en-US" sz="3200" b="1" dirty="0">
              <a:latin typeface="Arial Black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b="1" dirty="0">
                <a:latin typeface="Arial Black" pitchFamily="34" charset="0"/>
              </a:rPr>
              <a:t>استخدام خانات العنونة يحدد بالعوامل المترابطة التالية :</a:t>
            </a:r>
            <a:endParaRPr lang="en-US" b="1" dirty="0">
              <a:latin typeface="Arial Black" pitchFamily="34" charset="0"/>
            </a:endParaRPr>
          </a:p>
          <a:p>
            <a:pPr algn="r" rtl="1">
              <a:lnSpc>
                <a:spcPct val="150000"/>
              </a:lnSpc>
              <a:buClrTx/>
              <a:buFont typeface="Wingdings" pitchFamily="2" charset="2"/>
              <a:buChar char="v"/>
            </a:pPr>
            <a:r>
              <a:rPr lang="ar-LY" dirty="0">
                <a:latin typeface="Arial" pitchFamily="34" charset="0"/>
                <a:cs typeface="Arial" pitchFamily="34" charset="0"/>
              </a:rPr>
              <a:t>عدد صيغ العنونة. </a:t>
            </a:r>
          </a:p>
          <a:p>
            <a:pPr algn="r" rtl="1">
              <a:lnSpc>
                <a:spcPct val="150000"/>
              </a:lnSpc>
              <a:buClrTx/>
              <a:buFont typeface="Wingdings" pitchFamily="2" charset="2"/>
              <a:buChar char="v"/>
            </a:pPr>
            <a:r>
              <a:rPr lang="ar-LY" dirty="0">
                <a:latin typeface="Arial" pitchFamily="34" charset="0"/>
                <a:cs typeface="Arial" pitchFamily="34" charset="0"/>
              </a:rPr>
              <a:t>عدد المعاملات.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r" rtl="1">
              <a:lnSpc>
                <a:spcPct val="150000"/>
              </a:lnSpc>
              <a:buClrTx/>
              <a:buFont typeface="Wingdings" pitchFamily="2" charset="2"/>
              <a:buChar char="v"/>
            </a:pPr>
            <a:r>
              <a:rPr lang="ar-LY" dirty="0">
                <a:latin typeface="Arial" pitchFamily="34" charset="0"/>
                <a:cs typeface="Arial" pitchFamily="34" charset="0"/>
              </a:rPr>
              <a:t>مسجل مقابل ذاكرة. </a:t>
            </a:r>
          </a:p>
          <a:p>
            <a:pPr algn="r" rtl="1">
              <a:lnSpc>
                <a:spcPct val="150000"/>
              </a:lnSpc>
              <a:buClrTx/>
              <a:buFont typeface="Wingdings" pitchFamily="2" charset="2"/>
              <a:buChar char="v"/>
            </a:pPr>
            <a:r>
              <a:rPr lang="ar-LY" dirty="0">
                <a:latin typeface="Arial" pitchFamily="34" charset="0"/>
                <a:cs typeface="Arial" pitchFamily="34" charset="0"/>
              </a:rPr>
              <a:t>عدد المسجلات.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r" rtl="1">
              <a:lnSpc>
                <a:spcPct val="150000"/>
              </a:lnSpc>
              <a:buClrTx/>
              <a:buFont typeface="Wingdings" pitchFamily="2" charset="2"/>
              <a:buChar char="v"/>
            </a:pPr>
            <a:r>
              <a:rPr lang="ar-LY" dirty="0">
                <a:latin typeface="Arial" pitchFamily="34" charset="0"/>
                <a:cs typeface="Arial" pitchFamily="34" charset="0"/>
              </a:rPr>
              <a:t>مدى العنونة.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algn="ctr" rtl="1">
              <a:buNone/>
            </a:pPr>
            <a:endParaRPr lang="en-US" sz="3200" b="1" dirty="0">
              <a:latin typeface="Arial Black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26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62400"/>
            <a:ext cx="19431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6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0" y="152400"/>
            <a:ext cx="8686800" cy="6321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Arial Black" pitchFamily="34" charset="0"/>
              </a:rPr>
              <a:t>Assembly language</a:t>
            </a:r>
          </a:p>
          <a:p>
            <a:pPr marL="0" indent="0" algn="ctr">
              <a:buNone/>
            </a:pPr>
            <a:r>
              <a:rPr lang="ar-SA" sz="3200" b="1" dirty="0">
                <a:latin typeface="Arial Black" pitchFamily="34" charset="0"/>
              </a:rPr>
              <a:t>لغة </a:t>
            </a:r>
            <a:r>
              <a:rPr lang="ar-LY" sz="3200" b="1" dirty="0">
                <a:latin typeface="Arial Black" pitchFamily="34" charset="0"/>
              </a:rPr>
              <a:t>التجميع</a:t>
            </a:r>
          </a:p>
          <a:p>
            <a:pPr marL="0" indent="0">
              <a:buNone/>
            </a:pPr>
            <a:r>
              <a:rPr lang="en-US" dirty="0">
                <a:cs typeface="+mj-cs"/>
              </a:rPr>
              <a:t>Machines store and understand binary instructions</a:t>
            </a:r>
            <a:endParaRPr lang="ar-LY" dirty="0">
              <a:cs typeface="+mj-cs"/>
            </a:endParaRPr>
          </a:p>
          <a:p>
            <a:pPr marL="0" indent="0">
              <a:buNone/>
            </a:pPr>
            <a:r>
              <a:rPr lang="en-US" dirty="0">
                <a:cs typeface="+mj-cs"/>
              </a:rPr>
              <a:t>E.g. N= I + J + K initialize I=2, J=3, K=4</a:t>
            </a:r>
            <a:endParaRPr lang="ar-LY" b="1" dirty="0">
              <a:cs typeface="+mj-cs"/>
            </a:endParaRPr>
          </a:p>
          <a:p>
            <a:pPr marL="0" indent="0">
              <a:buNone/>
            </a:pPr>
            <a:r>
              <a:rPr lang="en-US" b="1" dirty="0">
                <a:cs typeface="+mj-cs"/>
              </a:rPr>
              <a:t>Program starts in location 101</a:t>
            </a:r>
            <a:endParaRPr lang="ar-LY" b="1" dirty="0">
              <a:cs typeface="+mj-cs"/>
            </a:endParaRPr>
          </a:p>
          <a:p>
            <a:pPr marL="0" indent="0">
              <a:buNone/>
            </a:pPr>
            <a:r>
              <a:rPr lang="en-US" dirty="0">
                <a:cs typeface="+mj-cs"/>
              </a:rPr>
              <a:t>Data starting 201</a:t>
            </a:r>
            <a:endParaRPr lang="ar-LY" dirty="0">
              <a:cs typeface="+mj-cs"/>
            </a:endParaRPr>
          </a:p>
          <a:p>
            <a:pPr marL="0" indent="0">
              <a:buNone/>
            </a:pPr>
            <a:r>
              <a:rPr lang="en-US" dirty="0">
                <a:cs typeface="+mj-cs"/>
              </a:rPr>
              <a:t>Code:</a:t>
            </a:r>
          </a:p>
          <a:p>
            <a:pPr marL="0" indent="0">
              <a:buNone/>
            </a:pPr>
            <a:r>
              <a:rPr lang="en-US" dirty="0">
                <a:cs typeface="+mj-cs"/>
              </a:rPr>
              <a:t>Load contents of 201 into AC</a:t>
            </a:r>
          </a:p>
          <a:p>
            <a:pPr marL="0" indent="0">
              <a:buNone/>
            </a:pPr>
            <a:r>
              <a:rPr lang="en-US" dirty="0">
                <a:cs typeface="+mj-cs"/>
              </a:rPr>
              <a:t>Add contents of 202 to AC</a:t>
            </a:r>
          </a:p>
          <a:p>
            <a:pPr marL="0" indent="0">
              <a:buNone/>
            </a:pPr>
            <a:r>
              <a:rPr lang="en-US" dirty="0">
                <a:cs typeface="+mj-cs"/>
              </a:rPr>
              <a:t>Add contents of 203 to AC</a:t>
            </a:r>
          </a:p>
          <a:p>
            <a:pPr marL="0" indent="0">
              <a:buNone/>
            </a:pPr>
            <a:r>
              <a:rPr lang="en-US" dirty="0">
                <a:cs typeface="+mj-cs"/>
              </a:rPr>
              <a:t>Store contents of AC to 204</a:t>
            </a:r>
          </a:p>
          <a:p>
            <a:pPr marL="0" indent="0" algn="r" rtl="1">
              <a:buNone/>
            </a:pPr>
            <a:r>
              <a:rPr lang="ar-LY" dirty="0">
                <a:cs typeface="+mj-cs"/>
              </a:rPr>
              <a:t>ومن الواضح أن</a:t>
            </a:r>
            <a:r>
              <a:rPr lang="en-US" dirty="0">
                <a:cs typeface="+mj-cs"/>
              </a:rPr>
              <a:t> </a:t>
            </a:r>
            <a:r>
              <a:rPr lang="ar-LY" dirty="0">
                <a:cs typeface="+mj-cs"/>
              </a:rPr>
              <a:t>الكتابة بلغة الالة (</a:t>
            </a:r>
            <a:r>
              <a:rPr lang="en-US" dirty="0">
                <a:cs typeface="+mj-cs"/>
              </a:rPr>
              <a:t>Machines Language</a:t>
            </a:r>
            <a:r>
              <a:rPr lang="ar-LY" dirty="0">
                <a:cs typeface="+mj-cs"/>
              </a:rPr>
              <a:t>) عرضة للخطأ و العملية مملة جدا.</a:t>
            </a:r>
            <a:endParaRPr lang="ar-LY" b="1" dirty="0">
              <a:cs typeface="+mj-cs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27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28700"/>
            <a:ext cx="18859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0" y="152400"/>
            <a:ext cx="8686800" cy="6477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Arial Black" pitchFamily="34" charset="0"/>
              </a:rPr>
              <a:t>Improvements</a:t>
            </a:r>
            <a:endParaRPr lang="ar-LY" sz="3200" b="1" dirty="0">
              <a:latin typeface="Arial Black" pitchFamily="34" charset="0"/>
            </a:endParaRPr>
          </a:p>
          <a:p>
            <a:pPr marL="0" indent="0" algn="ctr" rtl="1">
              <a:buNone/>
            </a:pPr>
            <a:r>
              <a:rPr lang="ar-SA" sz="3200" b="1" dirty="0"/>
              <a:t>ال</a:t>
            </a:r>
            <a:r>
              <a:rPr lang="ar-LY" sz="3200" b="1" dirty="0"/>
              <a:t>تحسينات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algn="justLow" rtl="1">
              <a:lnSpc>
                <a:spcPct val="150000"/>
              </a:lnSpc>
              <a:buFont typeface="Wingdings" pitchFamily="2" charset="2"/>
              <a:buChar char="v"/>
            </a:pPr>
            <a:r>
              <a:rPr lang="ar-LY" dirty="0"/>
              <a:t>استخدام الاسلوب السادس عشري</a:t>
            </a:r>
            <a:r>
              <a:rPr lang="en-US" dirty="0"/>
              <a:t> (hexadecimal) </a:t>
            </a:r>
            <a:r>
              <a:rPr lang="ar-LY" dirty="0"/>
              <a:t> بدلا من الاسلوب الثنائي</a:t>
            </a:r>
            <a:r>
              <a:rPr lang="en-US" dirty="0"/>
              <a:t> (binary) </a:t>
            </a:r>
            <a:r>
              <a:rPr lang="ar-LY" dirty="0"/>
              <a:t>.</a:t>
            </a:r>
          </a:p>
          <a:p>
            <a:pPr algn="justLow" rtl="1">
              <a:lnSpc>
                <a:spcPct val="150000"/>
              </a:lnSpc>
              <a:buFont typeface="Wingdings" pitchFamily="2" charset="2"/>
              <a:buChar char="v"/>
            </a:pPr>
            <a:r>
              <a:rPr lang="ar-LY" dirty="0"/>
              <a:t>يمكن كتابة البرنامج على شكل سلسلة من السطور.</a:t>
            </a:r>
          </a:p>
          <a:p>
            <a:pPr algn="justLow" rtl="1">
              <a:lnSpc>
                <a:spcPct val="150000"/>
              </a:lnSpc>
              <a:buFont typeface="Wingdings" pitchFamily="2" charset="2"/>
              <a:buChar char="v"/>
            </a:pPr>
            <a:r>
              <a:rPr lang="ar-LY" dirty="0"/>
              <a:t>كل سطر يحتوي على عنوان موقع بالذاكرة و المقابل الس</a:t>
            </a:r>
            <a:r>
              <a:rPr lang="ar-SA" dirty="0"/>
              <a:t>ادس</a:t>
            </a:r>
            <a:r>
              <a:rPr lang="ar-LY" dirty="0"/>
              <a:t> عشري للقيمة الثنائية المراد تخزينها في هذا الموقع.</a:t>
            </a:r>
          </a:p>
          <a:p>
            <a:pPr algn="justLow" rtl="1">
              <a:lnSpc>
                <a:spcPct val="150000"/>
              </a:lnSpc>
              <a:buFont typeface="Wingdings" pitchFamily="2" charset="2"/>
              <a:buChar char="v"/>
            </a:pPr>
            <a:r>
              <a:rPr lang="ar-LY" dirty="0"/>
              <a:t>تحتاج إلى ترجمة </a:t>
            </a:r>
            <a:r>
              <a:rPr lang="ar-SA" dirty="0"/>
              <a:t>كل سطر إلى ما يناظره بالثنائي</a:t>
            </a:r>
            <a:r>
              <a:rPr lang="ar-LY" dirty="0"/>
              <a:t>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28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782"/>
            <a:ext cx="18859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37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228600" y="539460"/>
            <a:ext cx="8458200" cy="5934491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en-US" sz="2800" dirty="0">
                <a:cs typeface="+mj-cs"/>
              </a:rPr>
              <a:t>Binary Program                  Hexadecimal program                </a:t>
            </a:r>
            <a:endParaRPr lang="ar-LY" sz="2800" dirty="0">
              <a:cs typeface="+mj-cs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29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421" y="1815663"/>
            <a:ext cx="365998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1"/>
            <a:ext cx="4038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7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152400" y="152400"/>
            <a:ext cx="8610600" cy="6321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Arial Black" pitchFamily="34" charset="0"/>
              </a:rPr>
              <a:t>Addressing Modes</a:t>
            </a:r>
            <a:endParaRPr lang="ar-LY" sz="3200" dirty="0">
              <a:latin typeface="Arial Black" pitchFamily="34" charset="0"/>
            </a:endParaRPr>
          </a:p>
          <a:p>
            <a:pPr marL="0" indent="0" algn="ctr" rtl="1">
              <a:buNone/>
            </a:pPr>
            <a:r>
              <a:rPr lang="ar-LY" sz="3200" b="1" dirty="0">
                <a:latin typeface="Arial Black" pitchFamily="34" charset="0"/>
              </a:rPr>
              <a:t>أنواع العنونة</a:t>
            </a:r>
            <a:endParaRPr lang="en-US" sz="3200" b="1" dirty="0">
              <a:latin typeface="Arial Black" pitchFamily="34" charset="0"/>
            </a:endParaRPr>
          </a:p>
          <a:p>
            <a:pPr marL="0" indent="0" algn="r" rtl="1">
              <a:buClrTx/>
              <a:buNone/>
            </a:pPr>
            <a:endParaRPr lang="en-US" dirty="0">
              <a:cs typeface="+mj-cs"/>
            </a:endParaRPr>
          </a:p>
          <a:p>
            <a:pPr algn="r" rtl="1">
              <a:buClrTx/>
              <a:buFont typeface="Wingdings" pitchFamily="2" charset="2"/>
              <a:buChar char="§"/>
            </a:pPr>
            <a:endParaRPr lang="en-US" dirty="0"/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>
                <a:cs typeface="+mj-cs"/>
              </a:rPr>
              <a:t>الفورية  </a:t>
            </a:r>
            <a:r>
              <a:rPr lang="en-US" dirty="0">
                <a:cs typeface="+mj-cs"/>
              </a:rPr>
              <a:t>(Immediate)</a:t>
            </a:r>
            <a:endParaRPr lang="ar-LY" dirty="0">
              <a:cs typeface="+mj-cs"/>
            </a:endParaRPr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>
                <a:cs typeface="+mj-cs"/>
              </a:rPr>
              <a:t>المباشرة </a:t>
            </a:r>
            <a:r>
              <a:rPr lang="en-US" dirty="0">
                <a:cs typeface="+mj-cs"/>
              </a:rPr>
              <a:t>(</a:t>
            </a:r>
            <a:r>
              <a:rPr lang="en-US" dirty="0"/>
              <a:t>Direct</a:t>
            </a:r>
            <a:r>
              <a:rPr lang="en-US" dirty="0">
                <a:cs typeface="+mj-cs"/>
              </a:rPr>
              <a:t>)</a:t>
            </a:r>
            <a:endParaRPr lang="ar-LY" dirty="0">
              <a:cs typeface="+mj-cs"/>
            </a:endParaRPr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>
                <a:cs typeface="+mj-cs"/>
              </a:rPr>
              <a:t>الغير مباشرة </a:t>
            </a:r>
            <a:r>
              <a:rPr lang="en-US" dirty="0">
                <a:cs typeface="+mj-cs"/>
              </a:rPr>
              <a:t>(</a:t>
            </a:r>
            <a:r>
              <a:rPr lang="en-US" dirty="0"/>
              <a:t>Indirect</a:t>
            </a:r>
            <a:r>
              <a:rPr lang="en-US" dirty="0">
                <a:cs typeface="+mj-cs"/>
              </a:rPr>
              <a:t>)</a:t>
            </a:r>
            <a:endParaRPr lang="ar-LY" dirty="0">
              <a:cs typeface="+mj-cs"/>
            </a:endParaRPr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>
                <a:cs typeface="+mj-cs"/>
              </a:rPr>
              <a:t>المسجل </a:t>
            </a:r>
            <a:r>
              <a:rPr lang="en-US" dirty="0">
                <a:cs typeface="+mj-cs"/>
              </a:rPr>
              <a:t>(</a:t>
            </a:r>
            <a:r>
              <a:rPr lang="en-US" dirty="0"/>
              <a:t>Register</a:t>
            </a:r>
            <a:r>
              <a:rPr lang="en-US" dirty="0">
                <a:cs typeface="+mj-cs"/>
              </a:rPr>
              <a:t>)</a:t>
            </a:r>
            <a:endParaRPr lang="ar-LY" dirty="0">
              <a:cs typeface="+mj-cs"/>
            </a:endParaRPr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>
                <a:cs typeface="+mj-cs"/>
              </a:rPr>
              <a:t>المسجل غير </a:t>
            </a:r>
            <a:r>
              <a:rPr lang="ar-SA" dirty="0">
                <a:cs typeface="+mj-cs"/>
              </a:rPr>
              <a:t>ال</a:t>
            </a:r>
            <a:r>
              <a:rPr lang="ar-LY" dirty="0">
                <a:cs typeface="+mj-cs"/>
              </a:rPr>
              <a:t>مباشر</a:t>
            </a:r>
            <a:r>
              <a:rPr lang="ar-SA" dirty="0">
                <a:cs typeface="+mj-cs"/>
              </a:rPr>
              <a:t>ة</a:t>
            </a:r>
            <a:r>
              <a:rPr lang="ar-LY" dirty="0">
                <a:cs typeface="+mj-cs"/>
              </a:rPr>
              <a:t> </a:t>
            </a:r>
            <a:r>
              <a:rPr lang="en-US" dirty="0">
                <a:cs typeface="+mj-cs"/>
              </a:rPr>
              <a:t>(Register Indirect)</a:t>
            </a:r>
          </a:p>
          <a:p>
            <a:pPr algn="r" rtl="1">
              <a:buClrTx/>
              <a:buFont typeface="Wingdings" pitchFamily="2" charset="2"/>
              <a:buChar char="§"/>
            </a:pPr>
            <a:r>
              <a:rPr lang="en-US" dirty="0">
                <a:cs typeface="+mj-cs"/>
              </a:rPr>
              <a:t> </a:t>
            </a:r>
            <a:r>
              <a:rPr lang="ar-LY" dirty="0">
                <a:cs typeface="+mj-cs"/>
              </a:rPr>
              <a:t>الازاحة (الفهرسة) </a:t>
            </a:r>
            <a:r>
              <a:rPr lang="en-US" dirty="0">
                <a:cs typeface="+mj-cs"/>
              </a:rPr>
              <a:t>Displacement (Indexed)</a:t>
            </a:r>
            <a:r>
              <a:rPr lang="ar-LY" dirty="0">
                <a:cs typeface="+mj-cs"/>
              </a:rPr>
              <a:t> </a:t>
            </a:r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>
                <a:cs typeface="+mj-cs"/>
              </a:rPr>
              <a:t>المكدس </a:t>
            </a:r>
            <a:r>
              <a:rPr lang="en-US" dirty="0">
                <a:cs typeface="+mj-cs"/>
              </a:rPr>
              <a:t>(Stack)</a:t>
            </a:r>
            <a:endParaRPr lang="ar-LY" dirty="0">
              <a:cs typeface="+mj-cs"/>
            </a:endParaRPr>
          </a:p>
          <a:p>
            <a:pPr marL="0" indent="0" algn="r" rtl="1">
              <a:buClrTx/>
              <a:buNone/>
            </a:pPr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0993"/>
            <a:ext cx="184785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58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0" y="152400"/>
            <a:ext cx="8686800" cy="6321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Arial Black" pitchFamily="34" charset="0"/>
              </a:rPr>
              <a:t>Symbolic Addresses</a:t>
            </a:r>
            <a:endParaRPr lang="ar-LY" sz="3200" b="1" dirty="0">
              <a:latin typeface="Arial Black" pitchFamily="34" charset="0"/>
            </a:endParaRPr>
          </a:p>
          <a:p>
            <a:pPr marL="0" indent="0" algn="ctr" rtl="1">
              <a:buNone/>
            </a:pPr>
            <a:r>
              <a:rPr lang="ar-LY" sz="3200" b="1" dirty="0">
                <a:latin typeface="Arial Black" pitchFamily="34" charset="0"/>
                <a:cs typeface="+mj-cs"/>
              </a:rPr>
              <a:t>عناوين رمزية</a:t>
            </a:r>
          </a:p>
          <a:p>
            <a:pPr marL="0" indent="0" algn="ctr" rtl="1">
              <a:buNone/>
            </a:pPr>
            <a:endParaRPr lang="ar-LY" sz="3200" b="1" dirty="0">
              <a:latin typeface="Arial Black" pitchFamily="34" charset="0"/>
              <a:cs typeface="+mj-cs"/>
            </a:endParaRPr>
          </a:p>
          <a:p>
            <a:pPr algn="r" rtl="1">
              <a:buFont typeface="Wingdings" pitchFamily="2" charset="2"/>
              <a:buChar char="v"/>
            </a:pPr>
            <a:r>
              <a:rPr lang="ar-LY" dirty="0"/>
              <a:t>يمكن الاستفادة من الاسم الرمزي لكل تعليمة وهذا ينتج برنامج رمزي.</a:t>
            </a:r>
          </a:p>
          <a:p>
            <a:pPr algn="r" rtl="1">
              <a:buFont typeface="Wingdings" pitchFamily="2" charset="2"/>
              <a:buChar char="v"/>
            </a:pPr>
            <a:r>
              <a:rPr lang="ar-LY" dirty="0"/>
              <a:t>كل سطر يتكون من ثلاثة حقول تفصل بينها مسافات.</a:t>
            </a:r>
          </a:p>
          <a:p>
            <a:pPr algn="r" rtl="1">
              <a:buFont typeface="Wingdings" pitchFamily="2" charset="2"/>
              <a:buChar char="v"/>
            </a:pPr>
            <a:r>
              <a:rPr lang="ar-LY" dirty="0"/>
              <a:t>الحقل الأول يحتوي على عنوان الموقع.</a:t>
            </a:r>
          </a:p>
          <a:p>
            <a:pPr algn="r" rtl="1">
              <a:buFont typeface="Wingdings" pitchFamily="2" charset="2"/>
              <a:buChar char="v"/>
            </a:pPr>
            <a:r>
              <a:rPr lang="ar-LY" dirty="0"/>
              <a:t>الحقل الثاني يحتوي على رمز من ثلاثة أحرف لرمز العملية (</a:t>
            </a:r>
            <a:r>
              <a:rPr lang="en-US" dirty="0" err="1"/>
              <a:t>opcode</a:t>
            </a:r>
            <a:r>
              <a:rPr lang="ar-LY" dirty="0"/>
              <a:t>) و إذا كانت التعليمة تؤشر للذاكرة.</a:t>
            </a:r>
          </a:p>
          <a:p>
            <a:pPr algn="r" rtl="1">
              <a:buFont typeface="Wingdings" pitchFamily="2" charset="2"/>
              <a:buChar char="v"/>
            </a:pPr>
            <a:r>
              <a:rPr lang="ar-LY" dirty="0"/>
              <a:t>الحقل الثالث يحتوي على العنوان.</a:t>
            </a:r>
          </a:p>
          <a:p>
            <a:pPr algn="r" rtl="1">
              <a:buFont typeface="Wingdings" pitchFamily="2" charset="2"/>
              <a:buChar char="v"/>
            </a:pPr>
            <a:r>
              <a:rPr lang="ar-LY" dirty="0"/>
              <a:t>لهذا النوع من المدخلات نحن بحاجة إلى برنامج معقد قليلا.</a:t>
            </a:r>
          </a:p>
          <a:p>
            <a:pPr marL="0" indent="0" algn="r" rtl="1">
              <a:buNone/>
            </a:pPr>
            <a:endParaRPr lang="ar-L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30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51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0" y="152400"/>
            <a:ext cx="8686800" cy="6321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Arial Black" pitchFamily="34" charset="0"/>
              </a:rPr>
              <a:t>Symbolic Program</a:t>
            </a:r>
            <a:endParaRPr lang="en-US" sz="3200" b="1" dirty="0">
              <a:latin typeface="Arial Black" pitchFamily="34" charset="0"/>
              <a:cs typeface="+mj-cs"/>
            </a:endParaRPr>
          </a:p>
          <a:p>
            <a:pPr marL="0" indent="0" algn="ctr" rtl="1">
              <a:buNone/>
            </a:pPr>
            <a:r>
              <a:rPr lang="ar-SA" sz="3200" b="1" dirty="0">
                <a:cs typeface="+mj-cs"/>
              </a:rPr>
              <a:t>برنامج رمزي</a:t>
            </a:r>
            <a:endParaRPr lang="ar-LY" sz="3200" b="1" dirty="0">
              <a:cs typeface="+mj-cs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31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166" y="1914523"/>
            <a:ext cx="47244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0" y="152400"/>
            <a:ext cx="8686800" cy="6321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Arial Black" pitchFamily="34" charset="0"/>
              </a:rPr>
              <a:t>Symbolic Addresses</a:t>
            </a:r>
            <a:endParaRPr lang="ar-LY" sz="3200" b="1" dirty="0">
              <a:latin typeface="Arial Black" pitchFamily="34" charset="0"/>
            </a:endParaRPr>
          </a:p>
          <a:p>
            <a:pPr marL="0" indent="0" algn="ctr" rtl="1">
              <a:buNone/>
            </a:pPr>
            <a:r>
              <a:rPr lang="ar-LY" sz="3200" b="1" dirty="0">
                <a:latin typeface="Arial Black" pitchFamily="34" charset="0"/>
                <a:cs typeface="+mj-cs"/>
              </a:rPr>
              <a:t>عناوين رمزية</a:t>
            </a:r>
          </a:p>
          <a:p>
            <a:pPr marL="0" indent="0" algn="ctr" rtl="1">
              <a:buNone/>
            </a:pPr>
            <a:endParaRPr lang="ar-LY" sz="3200" b="1" dirty="0">
              <a:latin typeface="Arial Black" pitchFamily="34" charset="0"/>
              <a:cs typeface="+mj-cs"/>
            </a:endParaRPr>
          </a:p>
          <a:p>
            <a:pPr marL="0" indent="0" algn="r" rtl="1">
              <a:buNone/>
            </a:pPr>
            <a:r>
              <a:rPr lang="ar-LY" dirty="0"/>
              <a:t>الحقل الأول (عنوان) الان رمزي.</a:t>
            </a:r>
          </a:p>
          <a:p>
            <a:pPr marL="0" indent="0" algn="r" rtl="1">
              <a:buNone/>
            </a:pPr>
            <a:r>
              <a:rPr lang="ar-LY" dirty="0"/>
              <a:t>بعض السطور ليس لها عنوان ،مما يعني ضمنا أن عنوان هذا السطر هو العنوان التالي للسطر الحالي ، للتعليمات التي تؤشر للذاكرة.</a:t>
            </a:r>
          </a:p>
          <a:p>
            <a:pPr marL="0" indent="0" algn="r" rtl="1">
              <a:buNone/>
            </a:pPr>
            <a:r>
              <a:rPr lang="ar-LY" dirty="0"/>
              <a:t>الحقل الثالث يحتوي أيضا على عنوان رمزي.</a:t>
            </a:r>
          </a:p>
          <a:p>
            <a:pPr marL="0" indent="0" algn="r" rtl="1">
              <a:buNone/>
            </a:pPr>
            <a:r>
              <a:rPr lang="ar-LY" dirty="0"/>
              <a:t>مع هذا التنقيح الأخير، لدينا لغة التجميع . يتم ترجمة البرامج المكتوبة (بلغة التجميع) إلى لغة الآلة من قبل المجمع .</a:t>
            </a:r>
          </a:p>
          <a:p>
            <a:pPr marL="0" indent="0" algn="r" rtl="1">
              <a:buNone/>
            </a:pPr>
            <a:r>
              <a:rPr lang="ar-LY" dirty="0"/>
              <a:t>هذا البرنامج ليس فقط للترجمة الرمزية ولكن أيضا تعيين بعض صيغ عناوين الذاكرة إلى عناوين رمزية.</a:t>
            </a:r>
          </a:p>
          <a:p>
            <a:pPr marL="0" indent="0" algn="r" rtl="1">
              <a:buNone/>
            </a:pPr>
            <a:r>
              <a:rPr lang="ar-LY" dirty="0"/>
              <a:t> 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32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97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0" y="152400"/>
            <a:ext cx="8686800" cy="6321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Arial Black" pitchFamily="34" charset="0"/>
              </a:rPr>
              <a:t>Assembler Program</a:t>
            </a:r>
          </a:p>
          <a:p>
            <a:pPr marL="0" indent="0" algn="ctr" rtl="1">
              <a:buNone/>
            </a:pPr>
            <a:r>
              <a:rPr lang="ar-SA" sz="3200" b="1" dirty="0">
                <a:latin typeface="Arial Black" pitchFamily="34" charset="0"/>
                <a:cs typeface="+mj-cs"/>
              </a:rPr>
              <a:t>برنامج المجمع</a:t>
            </a:r>
            <a:endParaRPr lang="en-US" sz="3200" b="1" dirty="0">
              <a:latin typeface="Arial Black" pitchFamily="34" charset="0"/>
              <a:cs typeface="+mj-cs"/>
            </a:endParaRPr>
          </a:p>
          <a:p>
            <a:pPr marL="0" indent="0" algn="ctr" rtl="1">
              <a:buNone/>
            </a:pPr>
            <a:endParaRPr lang="ar-LY" sz="3200" b="1" dirty="0">
              <a:cs typeface="+mj-cs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33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690688"/>
            <a:ext cx="4967288" cy="455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152400" y="152400"/>
            <a:ext cx="8610600" cy="6553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dirty="0">
                <a:latin typeface="Arial Black" pitchFamily="34" charset="0"/>
              </a:rPr>
              <a:t>Immediate Addressing </a:t>
            </a:r>
            <a:endParaRPr lang="ar-LY" sz="3200" dirty="0">
              <a:latin typeface="Arial Black" pitchFamily="34" charset="0"/>
            </a:endParaRPr>
          </a:p>
          <a:p>
            <a:pPr marL="0" indent="0" algn="ctr" rtl="1">
              <a:buNone/>
            </a:pPr>
            <a:r>
              <a:rPr lang="ar-LY" sz="3200" b="1" dirty="0">
                <a:latin typeface="Arial Black" pitchFamily="34" charset="0"/>
              </a:rPr>
              <a:t>العنونة الفورية</a:t>
            </a:r>
          </a:p>
          <a:p>
            <a:pPr marL="0" indent="0" algn="r" rtl="1">
              <a:buNone/>
            </a:pPr>
            <a:endParaRPr lang="ar-LY" dirty="0"/>
          </a:p>
          <a:p>
            <a:pPr marL="0" indent="0" algn="r" rtl="1">
              <a:buClrTx/>
              <a:buNone/>
            </a:pPr>
            <a:r>
              <a:rPr lang="ar-LY" dirty="0"/>
              <a:t>المعامل (</a:t>
            </a:r>
            <a:r>
              <a:rPr lang="en-US" dirty="0"/>
              <a:t>Operand</a:t>
            </a:r>
            <a:r>
              <a:rPr lang="ar-LY" dirty="0"/>
              <a:t>) هو جزء من التعليمة (</a:t>
            </a:r>
            <a:r>
              <a:rPr lang="en-US" dirty="0"/>
              <a:t>instruction</a:t>
            </a:r>
            <a:r>
              <a:rPr lang="ar-LY" dirty="0"/>
              <a:t>)</a:t>
            </a:r>
          </a:p>
          <a:p>
            <a:pPr marL="0" indent="0" algn="r" rtl="1">
              <a:buClrTx/>
              <a:buNone/>
            </a:pPr>
            <a:r>
              <a:rPr lang="ar-LY" dirty="0"/>
              <a:t>المعامل = حقل العنوان (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Operand = address field</a:t>
            </a:r>
            <a:r>
              <a:rPr lang="ar-LY" b="1" dirty="0">
                <a:latin typeface="Arial Black" pitchFamily="34" charset="0"/>
              </a:rPr>
              <a:t>)</a:t>
            </a:r>
          </a:p>
          <a:p>
            <a:pPr marL="0" indent="0" algn="ctr" rtl="1">
              <a:buClrTx/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e.g. ADD 5</a:t>
            </a:r>
            <a:endParaRPr lang="ar-LY" b="1" dirty="0">
              <a:latin typeface="Arial" pitchFamily="34" charset="0"/>
              <a:cs typeface="Arial" pitchFamily="34" charset="0"/>
            </a:endParaRPr>
          </a:p>
          <a:p>
            <a:pPr marL="0" indent="0">
              <a:buClr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Add 5 to contents of accumulator</a:t>
            </a:r>
            <a:endParaRPr lang="ar-LY" dirty="0">
              <a:latin typeface="Arial" pitchFamily="34" charset="0"/>
              <a:cs typeface="Arial" pitchFamily="34" charset="0"/>
            </a:endParaRPr>
          </a:p>
          <a:p>
            <a:pPr marL="0" indent="0">
              <a:buClrTx/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5</a:t>
            </a:r>
            <a:r>
              <a:rPr lang="ar-LY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is operand</a:t>
            </a:r>
          </a:p>
          <a:p>
            <a:pPr marL="0" indent="0">
              <a:buClrTx/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0" indent="0" algn="justLow" rtl="1">
              <a:buClrTx/>
              <a:buNone/>
            </a:pPr>
            <a:r>
              <a:rPr lang="ar-SA" sz="2600" dirty="0">
                <a:latin typeface="Arial" pitchFamily="34" charset="0"/>
                <a:cs typeface="Arial" pitchFamily="34" charset="0"/>
              </a:rPr>
              <a:t>أبسط شكل من أشكال العنونة حيث قيمة المعامل موجودة في التعليمية ويمكن استخدام ه</a:t>
            </a:r>
            <a:r>
              <a:rPr lang="ar-LY" sz="2600" dirty="0">
                <a:latin typeface="Arial" pitchFamily="34" charset="0"/>
                <a:cs typeface="Arial" pitchFamily="34" charset="0"/>
              </a:rPr>
              <a:t>ذ</a:t>
            </a:r>
            <a:r>
              <a:rPr lang="ar-SA" sz="2600" dirty="0">
                <a:latin typeface="Arial" pitchFamily="34" charset="0"/>
                <a:cs typeface="Arial" pitchFamily="34" charset="0"/>
              </a:rPr>
              <a:t>ه العنونة لتحديد واستخدام الثوابت أو تعريف قيم أولية للمتغيرات.</a:t>
            </a:r>
          </a:p>
          <a:p>
            <a:pPr marL="0" indent="0" algn="r" rtl="1">
              <a:buClrTx/>
              <a:buNone/>
            </a:pPr>
            <a:endParaRPr lang="ar-LY" dirty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ClrTx/>
              <a:buNone/>
            </a:pPr>
            <a:r>
              <a:rPr lang="ar-LY" b="1" dirty="0">
                <a:latin typeface="Arial" pitchFamily="34" charset="0"/>
                <a:cs typeface="Arial" pitchFamily="34" charset="0"/>
              </a:rPr>
              <a:t>المميزات :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/>
              <a:t>لا حاجة للإشارة للذاكرة</a:t>
            </a:r>
            <a:r>
              <a:rPr lang="en-US" dirty="0"/>
              <a:t> </a:t>
            </a:r>
            <a:r>
              <a:rPr lang="ar-LY" dirty="0"/>
              <a:t>الرئيسية الا لجلب التعليمة للحصول على المعامل</a:t>
            </a:r>
            <a:r>
              <a:rPr lang="en-US" dirty="0">
                <a:latin typeface="Arial" pitchFamily="34" charset="0"/>
                <a:cs typeface="Arial" pitchFamily="34" charset="0"/>
              </a:rPr>
              <a:t> .</a:t>
            </a:r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>
                <a:latin typeface="Arial" pitchFamily="34" charset="0"/>
                <a:cs typeface="Arial" pitchFamily="34" charset="0"/>
              </a:rPr>
              <a:t>سريعة.</a:t>
            </a:r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>
                <a:latin typeface="Arial" pitchFamily="34" charset="0"/>
                <a:cs typeface="Arial" pitchFamily="34" charset="0"/>
              </a:rPr>
              <a:t>توفر في زمن التنفيذ.</a:t>
            </a:r>
          </a:p>
          <a:p>
            <a:pPr marL="0" indent="0" algn="r" rtl="1">
              <a:buNone/>
            </a:pPr>
            <a:r>
              <a:rPr lang="ar-LY" b="1" dirty="0">
                <a:latin typeface="Arial" pitchFamily="34" charset="0"/>
                <a:cs typeface="Arial" pitchFamily="34" charset="0"/>
              </a:rPr>
              <a:t>العيوب :</a:t>
            </a:r>
          </a:p>
          <a:p>
            <a:pPr algn="r" rtl="1">
              <a:buClrTx/>
              <a:buFont typeface="Wingdings" pitchFamily="2" charset="2"/>
              <a:buChar char="§"/>
            </a:pPr>
            <a:r>
              <a:rPr lang="ar-LY" dirty="0"/>
              <a:t>حجم المعامل محدود بحجم حقل العنوان.</a:t>
            </a:r>
            <a:endParaRPr lang="ar-LY" b="1" dirty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184785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34" y="5459631"/>
            <a:ext cx="36576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62213"/>
            <a:ext cx="162401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228600" y="76200"/>
            <a:ext cx="8534400" cy="6629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Arial Black" pitchFamily="34" charset="0"/>
              </a:rPr>
              <a:t>Direct Addressing</a:t>
            </a:r>
            <a:endParaRPr lang="ar-LY" sz="3200" b="1" dirty="0">
              <a:latin typeface="Arial Black" pitchFamily="34" charset="0"/>
            </a:endParaRPr>
          </a:p>
          <a:p>
            <a:pPr marL="0" indent="0" algn="ctr" rtl="1">
              <a:buNone/>
            </a:pPr>
            <a:r>
              <a:rPr lang="ar-LY" sz="3200" b="1" dirty="0">
                <a:latin typeface="Arial Black" pitchFamily="34" charset="0"/>
              </a:rPr>
              <a:t>العنونة المباشرة</a:t>
            </a:r>
            <a:r>
              <a:rPr lang="en-US" sz="3200" b="1" dirty="0">
                <a:latin typeface="Arial Black" pitchFamily="34" charset="0"/>
              </a:rPr>
              <a:t> </a:t>
            </a:r>
            <a:endParaRPr lang="ar-LY" sz="3200" b="1" dirty="0">
              <a:latin typeface="Arial Black" pitchFamily="34" charset="0"/>
            </a:endParaRPr>
          </a:p>
          <a:p>
            <a:pPr marL="0" indent="0" algn="r" rtl="1">
              <a:buNone/>
            </a:pPr>
            <a:endParaRPr lang="ar-LY" dirty="0">
              <a:cs typeface="+mj-cs"/>
            </a:endParaRPr>
          </a:p>
          <a:p>
            <a:pPr marL="0" indent="0" algn="r" rtl="1">
              <a:buNone/>
            </a:pPr>
            <a:r>
              <a:rPr lang="ar-LY" dirty="0">
                <a:cs typeface="+mj-cs"/>
              </a:rPr>
              <a:t>حقل العنوان</a:t>
            </a:r>
            <a:r>
              <a:rPr lang="en-US" dirty="0">
                <a:cs typeface="+mj-cs"/>
              </a:rPr>
              <a:t> </a:t>
            </a:r>
            <a:r>
              <a:rPr lang="ar-SA" dirty="0">
                <a:cs typeface="+mj-cs"/>
              </a:rPr>
              <a:t>بالتعليمة</a:t>
            </a:r>
            <a:r>
              <a:rPr lang="ar-LY" dirty="0">
                <a:cs typeface="+mj-cs"/>
              </a:rPr>
              <a:t> يحتوي على </a:t>
            </a:r>
            <a:r>
              <a:rPr lang="ar-SA" dirty="0">
                <a:cs typeface="+mj-cs"/>
              </a:rPr>
              <a:t>ال</a:t>
            </a:r>
            <a:r>
              <a:rPr lang="ar-LY" dirty="0">
                <a:cs typeface="+mj-cs"/>
              </a:rPr>
              <a:t>عنوان</a:t>
            </a:r>
            <a:r>
              <a:rPr lang="ar-SA" dirty="0">
                <a:cs typeface="+mj-cs"/>
              </a:rPr>
              <a:t> الفعلي</a:t>
            </a:r>
            <a:r>
              <a:rPr lang="ar-LY" dirty="0">
                <a:cs typeface="+mj-cs"/>
              </a:rPr>
              <a:t> </a:t>
            </a:r>
            <a:r>
              <a:rPr lang="ar-SA" dirty="0">
                <a:cs typeface="+mj-cs"/>
              </a:rPr>
              <a:t>ل</a:t>
            </a:r>
            <a:r>
              <a:rPr lang="ar-LY" dirty="0">
                <a:cs typeface="+mj-cs"/>
              </a:rPr>
              <a:t>لمعامل.</a:t>
            </a:r>
          </a:p>
          <a:p>
            <a:pPr marL="0" indent="0" algn="r" rtl="1">
              <a:buNone/>
            </a:pPr>
            <a:r>
              <a:rPr lang="ar-LY" dirty="0">
                <a:cs typeface="+mj-cs"/>
              </a:rPr>
              <a:t>العنوان (ع)</a:t>
            </a:r>
            <a:r>
              <a:rPr lang="ar-SA" dirty="0">
                <a:cs typeface="+mj-cs"/>
              </a:rPr>
              <a:t> =</a:t>
            </a:r>
            <a:r>
              <a:rPr lang="ar-LY" dirty="0"/>
              <a:t> العنوان الفعلي (ع ف) </a:t>
            </a:r>
            <a:endParaRPr lang="ar-LY" b="1" dirty="0">
              <a:latin typeface="Arial Black" pitchFamily="34" charset="0"/>
              <a:cs typeface="+mj-cs"/>
            </a:endParaRPr>
          </a:p>
          <a:p>
            <a:pPr marL="0" indent="0" algn="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Effective address (EA) = address field (A)</a:t>
            </a:r>
            <a:endParaRPr lang="ar-LY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e.g. ADD A</a:t>
            </a:r>
            <a:endParaRPr lang="ar-LY" dirty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ar-LY" dirty="0"/>
              <a:t>ابحث في الذاكرة</a:t>
            </a:r>
            <a:r>
              <a:rPr lang="en-US" dirty="0"/>
              <a:t> (Memory) </a:t>
            </a:r>
            <a:r>
              <a:rPr lang="ar-LY" dirty="0"/>
              <a:t>على عنوان </a:t>
            </a:r>
            <a:r>
              <a:rPr lang="en-US" dirty="0"/>
              <a:t>A</a:t>
            </a:r>
            <a:r>
              <a:rPr lang="ar-LY" dirty="0"/>
              <a:t> للمعامل.</a:t>
            </a:r>
            <a:endParaRPr lang="ar-SA" dirty="0"/>
          </a:p>
          <a:p>
            <a:pPr algn="justLow" rtl="1">
              <a:lnSpc>
                <a:spcPct val="150000"/>
              </a:lnSpc>
              <a:buFont typeface="Wingdings" pitchFamily="2" charset="2"/>
              <a:buChar char="§"/>
            </a:pPr>
            <a:r>
              <a:rPr lang="ar-SA" dirty="0"/>
              <a:t>هذه التقنية شائعة في الاجيال السابقة للمعالجات ولكن ليست شائعة في الابنية المعاصرة للمعالجات.</a:t>
            </a:r>
            <a:endParaRPr lang="ar-LY" dirty="0"/>
          </a:p>
          <a:p>
            <a:pPr algn="justLow" rtl="1"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ar-LY" dirty="0"/>
              <a:t>تتطلب اشارة واحدة فقط للذاكرة للوصول للبيانات</a:t>
            </a:r>
            <a:r>
              <a:rPr lang="ar-SA" dirty="0"/>
              <a:t> بدون إي حسابات خاصة</a:t>
            </a:r>
            <a:r>
              <a:rPr lang="ar-LY" dirty="0"/>
              <a:t>.</a:t>
            </a:r>
            <a:endParaRPr lang="ar-LY" dirty="0">
              <a:latin typeface="Arial" pitchFamily="34" charset="0"/>
              <a:cs typeface="Arial" pitchFamily="34" charset="0"/>
            </a:endParaRPr>
          </a:p>
          <a:p>
            <a:pPr algn="justLow" rtl="1"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ar-SA" dirty="0"/>
              <a:t>هذه التقنية توفر </a:t>
            </a:r>
            <a:r>
              <a:rPr lang="ar-LY" dirty="0"/>
              <a:t>مساحة محدودة للعناوين.</a:t>
            </a:r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27134"/>
            <a:ext cx="129539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22383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9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152400" y="152400"/>
            <a:ext cx="8610600" cy="6321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Arial Black" pitchFamily="34" charset="0"/>
              </a:rPr>
              <a:t>Direct Addressing Diagram</a:t>
            </a:r>
          </a:p>
          <a:p>
            <a:pPr marL="0" indent="0" algn="ctr" rtl="1">
              <a:buNone/>
            </a:pPr>
            <a:r>
              <a:rPr lang="ar-LY" sz="3200" b="1" dirty="0">
                <a:latin typeface="Arial Black" pitchFamily="34" charset="0"/>
                <a:cs typeface="+mj-cs"/>
              </a:rPr>
              <a:t>مخطط العنونة المباشرة</a:t>
            </a:r>
            <a:r>
              <a:rPr lang="en-US" sz="3200" b="1" dirty="0">
                <a:latin typeface="Arial Black" pitchFamily="34" charset="0"/>
                <a:cs typeface="+mj-cs"/>
              </a:rPr>
              <a:t> </a:t>
            </a:r>
            <a:endParaRPr lang="ar-LY" sz="3200" b="1" dirty="0">
              <a:latin typeface="Arial Black" pitchFamily="34" charset="0"/>
              <a:cs typeface="+mj-cs"/>
            </a:endParaRPr>
          </a:p>
          <a:p>
            <a:pPr marL="0" indent="0" algn="ctr" rtl="1">
              <a:buNone/>
            </a:pPr>
            <a:endParaRPr lang="en-US" sz="3200" b="1" dirty="0">
              <a:latin typeface="Arial Black" pitchFamily="34" charset="0"/>
            </a:endParaRP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8" y="1676400"/>
            <a:ext cx="746759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85800"/>
            <a:ext cx="129539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5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534400" cy="6400800"/>
          </a:xfrm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US" sz="3200" dirty="0">
                <a:latin typeface="Arial Black" pitchFamily="34" charset="0"/>
              </a:rPr>
              <a:t>Indirect Addressing</a:t>
            </a:r>
            <a:r>
              <a:rPr lang="ar-SA" sz="3200" dirty="0">
                <a:latin typeface="Arial Black" pitchFamily="34" charset="0"/>
              </a:rPr>
              <a:t> </a:t>
            </a:r>
            <a:r>
              <a:rPr lang="en-US" sz="3200" b="1" dirty="0">
                <a:latin typeface="Arial Black" pitchFamily="34" charset="0"/>
              </a:rPr>
              <a:t>(1)</a:t>
            </a:r>
            <a:endParaRPr lang="ar-LY" sz="3200" dirty="0">
              <a:latin typeface="Arial Black" pitchFamily="34" charset="0"/>
            </a:endParaRPr>
          </a:p>
          <a:p>
            <a:pPr marL="0" indent="0" algn="ctr" rtl="1">
              <a:buClrTx/>
              <a:buNone/>
            </a:pPr>
            <a:r>
              <a:rPr lang="ar-LY" sz="3200" b="1" dirty="0">
                <a:latin typeface="Arial Black" pitchFamily="34" charset="0"/>
              </a:rPr>
              <a:t>العنونة الغير مباشرة</a:t>
            </a:r>
            <a:r>
              <a:rPr lang="en-US" sz="3200" b="1" dirty="0">
                <a:latin typeface="Arial Black" pitchFamily="34" charset="0"/>
              </a:rPr>
              <a:t> (1) </a:t>
            </a:r>
            <a:endParaRPr lang="ar-LY" sz="3200" b="1" dirty="0">
              <a:latin typeface="Arial Black" pitchFamily="34" charset="0"/>
            </a:endParaRPr>
          </a:p>
          <a:p>
            <a:pPr marL="0" indent="0" algn="ctr" rtl="1">
              <a:buClrTx/>
              <a:buNone/>
            </a:pPr>
            <a:endParaRPr lang="ar-LY" sz="3200" b="1" dirty="0">
              <a:latin typeface="Arial Black" pitchFamily="34" charset="0"/>
              <a:cs typeface="+mj-cs"/>
            </a:endParaRPr>
          </a:p>
          <a:p>
            <a:pPr marL="0" indent="0" algn="justLow" rtl="1">
              <a:lnSpc>
                <a:spcPct val="150000"/>
              </a:lnSpc>
              <a:buNone/>
            </a:pPr>
            <a:r>
              <a:rPr lang="ar-LY" dirty="0"/>
              <a:t>حقل العنوان يشير إلى عنوان كلمة في الذاكرة والذي بدوره يحتوي على العنوان الكامل للمعامل و يعرف هذا باسم العنونة الغير مباشرة: ع ف = (ع).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EA = (A)</a:t>
            </a:r>
            <a:endParaRPr lang="ar-LY" dirty="0"/>
          </a:p>
          <a:p>
            <a:pPr algn="r" rtl="1"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ar-LY" dirty="0">
                <a:cs typeface="+mj-cs"/>
              </a:rPr>
              <a:t>أبحث في الذاكرة للعثور على العنوان (</a:t>
            </a:r>
            <a:r>
              <a:rPr lang="en-US" dirty="0">
                <a:cs typeface="+mj-cs"/>
              </a:rPr>
              <a:t>A</a:t>
            </a:r>
            <a:r>
              <a:rPr lang="ar-LY" dirty="0">
                <a:cs typeface="+mj-cs"/>
              </a:rPr>
              <a:t>) والبحث مرة اخري</a:t>
            </a:r>
            <a:r>
              <a:rPr lang="ar-SA" dirty="0">
                <a:cs typeface="+mj-cs"/>
              </a:rPr>
              <a:t> </a:t>
            </a:r>
            <a:r>
              <a:rPr lang="ar-LY" dirty="0">
                <a:cs typeface="+mj-cs"/>
              </a:rPr>
              <a:t>للحصول على قيمة المعامل</a:t>
            </a:r>
            <a:r>
              <a:rPr lang="en-US" dirty="0">
                <a:cs typeface="+mj-cs"/>
              </a:rPr>
              <a:t> (Operand) </a:t>
            </a:r>
            <a:endParaRPr lang="ar-LY" dirty="0">
              <a:cs typeface="+mj-cs"/>
            </a:endParaRPr>
          </a:p>
          <a:p>
            <a:pPr marL="0" indent="0" algn="ctr">
              <a:buClrTx/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e.g. ADD (A)</a:t>
            </a:r>
            <a:endParaRPr lang="ar-SA" b="1" dirty="0">
              <a:latin typeface="Arial" pitchFamily="34" charset="0"/>
              <a:cs typeface="Arial" pitchFamily="34" charset="0"/>
            </a:endParaRPr>
          </a:p>
          <a:p>
            <a:pPr algn="ctr">
              <a:buClrTx/>
              <a:buFont typeface="Wingdings" pitchFamily="2" charset="2"/>
              <a:buChar char="§"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0" indent="0" algn="r" rtl="1">
              <a:buClrTx/>
              <a:buNone/>
            </a:pPr>
            <a:endParaRPr lang="en-US" dirty="0">
              <a:latin typeface="Arial Black" pitchFamily="34" charset="0"/>
              <a:cs typeface="+mj-cs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39110"/>
            <a:ext cx="129539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67200"/>
            <a:ext cx="19050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534400" cy="6400800"/>
          </a:xfrm>
        </p:spPr>
        <p:txBody>
          <a:bodyPr>
            <a:normAutofit lnSpcReduction="10000"/>
          </a:bodyPr>
          <a:lstStyle/>
          <a:p>
            <a:pPr marL="0" indent="0" algn="ctr">
              <a:buClrTx/>
              <a:buNone/>
            </a:pPr>
            <a:r>
              <a:rPr lang="en-US" sz="3200" dirty="0">
                <a:latin typeface="Arial Black" pitchFamily="34" charset="0"/>
              </a:rPr>
              <a:t>Indirect Addressing</a:t>
            </a:r>
            <a:r>
              <a:rPr lang="ar-SA" sz="3200" dirty="0">
                <a:latin typeface="Arial Black" pitchFamily="34" charset="0"/>
              </a:rPr>
              <a:t> </a:t>
            </a:r>
            <a:r>
              <a:rPr lang="en-US" sz="3200" b="1" dirty="0">
                <a:latin typeface="Arial Black" pitchFamily="34" charset="0"/>
              </a:rPr>
              <a:t>(2)</a:t>
            </a:r>
            <a:r>
              <a:rPr lang="ar-SA" sz="3200" dirty="0">
                <a:latin typeface="Arial Black" pitchFamily="34" charset="0"/>
              </a:rPr>
              <a:t> </a:t>
            </a:r>
            <a:endParaRPr lang="ar-LY" sz="3200" dirty="0">
              <a:latin typeface="Arial Black" pitchFamily="34" charset="0"/>
            </a:endParaRPr>
          </a:p>
          <a:p>
            <a:pPr marL="0" indent="0" algn="ctr" rtl="1">
              <a:buClrTx/>
              <a:buNone/>
            </a:pPr>
            <a:r>
              <a:rPr lang="ar-LY" sz="3200" b="1" dirty="0">
                <a:latin typeface="Arial Black" pitchFamily="34" charset="0"/>
              </a:rPr>
              <a:t>العنونة الغير مباشرة</a:t>
            </a:r>
            <a:r>
              <a:rPr lang="en-US" sz="3200" b="1" dirty="0">
                <a:latin typeface="Arial Black" pitchFamily="34" charset="0"/>
              </a:rPr>
              <a:t>  (2) </a:t>
            </a:r>
            <a:endParaRPr lang="ar-LY" sz="3200" b="1" dirty="0">
              <a:latin typeface="Arial Black" pitchFamily="34" charset="0"/>
            </a:endParaRPr>
          </a:p>
          <a:p>
            <a:pPr marL="0" indent="0" algn="ctr" rtl="1">
              <a:buClrTx/>
              <a:buNone/>
            </a:pPr>
            <a:endParaRPr lang="ar-SA" sz="3200" b="1" dirty="0">
              <a:latin typeface="Arial Black" pitchFamily="34" charset="0"/>
              <a:cs typeface="+mj-cs"/>
            </a:endParaRPr>
          </a:p>
          <a:p>
            <a:pPr marL="0" indent="0" algn="r" rtl="1">
              <a:lnSpc>
                <a:spcPct val="150000"/>
              </a:lnSpc>
              <a:buClrTx/>
              <a:buNone/>
            </a:pPr>
            <a:r>
              <a:rPr lang="ar-LY" b="1" dirty="0">
                <a:latin typeface="Arial" pitchFamily="34" charset="0"/>
              </a:rPr>
              <a:t>المميزات :</a:t>
            </a:r>
            <a:endParaRPr lang="ar-LY" b="1" dirty="0">
              <a:latin typeface="Arial Black" pitchFamily="34" charset="0"/>
            </a:endParaRPr>
          </a:p>
          <a:p>
            <a:pPr algn="r" rtl="1"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ar-SA" dirty="0"/>
              <a:t>مساحة العنونة كبيرة لو أن طول الكلمة </a:t>
            </a:r>
            <a:r>
              <a:rPr lang="en-US" dirty="0"/>
              <a:t>n </a:t>
            </a:r>
            <a:r>
              <a:rPr lang="ar-SA" dirty="0"/>
              <a:t> خانة فإن مساحة العناوين المتوفرة      حيث </a:t>
            </a:r>
            <a:r>
              <a:rPr lang="en-US" dirty="0"/>
              <a:t>n</a:t>
            </a:r>
            <a:r>
              <a:rPr lang="ar-LY" dirty="0"/>
              <a:t> طول الكلمة (</a:t>
            </a:r>
            <a:r>
              <a:rPr lang="en-US" dirty="0"/>
              <a:t>word length</a:t>
            </a:r>
            <a:r>
              <a:rPr lang="ar-LY" dirty="0"/>
              <a:t>).</a:t>
            </a:r>
            <a:endParaRPr lang="ar-SA" dirty="0"/>
          </a:p>
          <a:p>
            <a:pPr marL="0" indent="0" algn="r" rtl="1">
              <a:lnSpc>
                <a:spcPct val="150000"/>
              </a:lnSpc>
              <a:buNone/>
            </a:pPr>
            <a:r>
              <a:rPr lang="ar-LY" b="1" dirty="0">
                <a:latin typeface="Arial" pitchFamily="34" charset="0"/>
                <a:cs typeface="Arial" pitchFamily="34" charset="0"/>
              </a:rPr>
              <a:t>العيوب :</a:t>
            </a:r>
          </a:p>
          <a:p>
            <a:pPr marL="0" indent="0" algn="justLow" rtl="1">
              <a:lnSpc>
                <a:spcPct val="150000"/>
              </a:lnSpc>
              <a:buNone/>
            </a:pPr>
            <a:r>
              <a:rPr lang="ar-SA" dirty="0"/>
              <a:t>أن تنفيذ التعليمة يتطلب زمناً أطول بحيث يتطلب مراجعة الذاكرة مرتين لجلب المعامل: واحد </a:t>
            </a:r>
            <a:r>
              <a:rPr lang="ar-SA" b="1" dirty="0"/>
              <a:t>للحصول على العنوان </a:t>
            </a:r>
            <a:r>
              <a:rPr lang="ar-SA" dirty="0"/>
              <a:t>والثانية </a:t>
            </a:r>
            <a:r>
              <a:rPr lang="ar-SA" b="1" dirty="0"/>
              <a:t>للحصول علي قيمته</a:t>
            </a:r>
            <a:r>
              <a:rPr lang="ar-SA" dirty="0"/>
              <a:t>.</a:t>
            </a:r>
            <a:endParaRPr lang="ar-LY" dirty="0"/>
          </a:p>
          <a:p>
            <a:pPr marL="0" indent="0" algn="r" rtl="1">
              <a:lnSpc>
                <a:spcPct val="150000"/>
              </a:lnSpc>
              <a:buNone/>
            </a:pPr>
            <a:r>
              <a:rPr lang="ar-LY" dirty="0"/>
              <a:t>نادرا ما يتم استخدم العنونة الغير مباشرة المتعددة المستويات أو المتتالية</a:t>
            </a:r>
            <a:r>
              <a:rPr lang="ar-SA" dirty="0"/>
              <a:t>.</a:t>
            </a:r>
            <a:endParaRPr lang="ar-LY" dirty="0"/>
          </a:p>
          <a:p>
            <a:pPr marL="0" indent="0" algn="ctr">
              <a:buNone/>
            </a:pPr>
            <a:r>
              <a:rPr lang="en-US" dirty="0"/>
              <a:t>e.g. EA = (((A)))</a:t>
            </a:r>
            <a:endParaRPr lang="ar-LY" dirty="0"/>
          </a:p>
          <a:p>
            <a:pPr marL="0" indent="0" algn="ctr">
              <a:buNone/>
            </a:pPr>
            <a:r>
              <a:rPr lang="en-US" dirty="0"/>
              <a:t>((</a:t>
            </a:r>
            <a:r>
              <a:rPr lang="ar-LY" dirty="0"/>
              <a:t>ع ف = </a:t>
            </a:r>
            <a:r>
              <a:rPr lang="ar-SA" dirty="0"/>
              <a:t>((</a:t>
            </a:r>
            <a:r>
              <a:rPr lang="ar-LY" dirty="0"/>
              <a:t>ع</a:t>
            </a:r>
          </a:p>
          <a:p>
            <a:pPr marL="0" indent="0" algn="r" rtl="1">
              <a:buNone/>
            </a:pPr>
            <a:endParaRPr lang="ar-SA" dirty="0"/>
          </a:p>
          <a:p>
            <a:pPr marL="0" indent="0" algn="r" rtl="1">
              <a:buNone/>
            </a:pPr>
            <a:endParaRPr lang="ar-LY" dirty="0"/>
          </a:p>
          <a:p>
            <a:pPr marL="0" indent="0" algn="ctr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8600"/>
            <a:ext cx="129539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كائن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380985"/>
              </p:ext>
            </p:extLst>
          </p:nvPr>
        </p:nvGraphicFramePr>
        <p:xfrm>
          <a:off x="762000" y="23622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480" imgH="190440" progId="Equation.DSMT4">
                  <p:embed/>
                </p:oleObj>
              </mc:Choice>
              <mc:Fallback>
                <p:oleObj name="Equation" r:id="rId3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2362200"/>
                        <a:ext cx="330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534400" cy="6400800"/>
          </a:xfrm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US" sz="3200" dirty="0">
                <a:latin typeface="Arial Black" pitchFamily="34" charset="0"/>
              </a:rPr>
              <a:t>Indirect Addressing</a:t>
            </a:r>
            <a:r>
              <a:rPr lang="ar-SA" sz="3200" dirty="0">
                <a:latin typeface="Arial Black" pitchFamily="34" charset="0"/>
              </a:rPr>
              <a:t> </a:t>
            </a:r>
            <a:r>
              <a:rPr lang="en-US" sz="3200" dirty="0">
                <a:latin typeface="Arial Black" pitchFamily="34" charset="0"/>
              </a:rPr>
              <a:t>Diagram</a:t>
            </a:r>
            <a:r>
              <a:rPr lang="ar-SA" sz="3200" dirty="0">
                <a:latin typeface="Arial Black" pitchFamily="34" charset="0"/>
              </a:rPr>
              <a:t> </a:t>
            </a:r>
            <a:endParaRPr lang="ar-LY" sz="3200" dirty="0">
              <a:latin typeface="Arial Black" pitchFamily="34" charset="0"/>
            </a:endParaRPr>
          </a:p>
          <a:p>
            <a:pPr marL="0" indent="0" algn="ctr" rtl="1">
              <a:buClrTx/>
              <a:buNone/>
            </a:pPr>
            <a:r>
              <a:rPr lang="ar-LY" sz="3200" b="1" dirty="0">
                <a:latin typeface="Arial Black" pitchFamily="34" charset="0"/>
              </a:rPr>
              <a:t>مخطط العنونة الغير مباشرة</a:t>
            </a:r>
            <a:r>
              <a:rPr lang="en-US" sz="3200" b="1" dirty="0">
                <a:latin typeface="Arial Black" pitchFamily="34" charset="0"/>
              </a:rPr>
              <a:t> </a:t>
            </a:r>
            <a:endParaRPr lang="ar-LY" sz="3200" b="1" dirty="0">
              <a:latin typeface="Arial Black" pitchFamily="34" charset="0"/>
            </a:endParaRPr>
          </a:p>
          <a:p>
            <a:pPr marL="0" indent="0" algn="ctr" rtl="1">
              <a:buClrTx/>
              <a:buNone/>
            </a:pPr>
            <a:endParaRPr lang="ar-LY" sz="3200" b="1" dirty="0">
              <a:latin typeface="Arial Black" pitchFamily="34" charset="0"/>
            </a:endParaRPr>
          </a:p>
          <a:p>
            <a:pPr marL="0" indent="0" algn="ctr" rtl="1">
              <a:buClrTx/>
              <a:buNone/>
            </a:pPr>
            <a:endParaRPr lang="ar-LY" sz="3200" b="1" dirty="0">
              <a:latin typeface="Arial Black" pitchFamily="34" charset="0"/>
            </a:endParaRPr>
          </a:p>
          <a:p>
            <a:pPr marL="0" indent="0" algn="ctr" rtl="1">
              <a:buClrTx/>
              <a:buNone/>
            </a:pPr>
            <a:endParaRPr lang="ar-LY" sz="3200" b="1" dirty="0">
              <a:latin typeface="Arial Black" pitchFamily="34" charset="0"/>
              <a:cs typeface="+mj-cs"/>
            </a:endParaRPr>
          </a:p>
          <a:p>
            <a:pPr marL="0" indent="0" algn="r" rtl="1">
              <a:buNone/>
            </a:pPr>
            <a:endParaRPr lang="ar-LY" dirty="0"/>
          </a:p>
          <a:p>
            <a:pPr marL="0" indent="0" algn="ctr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DDA465-B7F9-460C-B589-B1C2B50CBBB1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914400"/>
            <a:ext cx="129539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512510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n-NO"/>
              <a:t>Dr. ramzi elghanuni_Lecture6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42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مشربية">
  <a:themeElements>
    <a:clrScheme name="مشربية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مشربية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مشربية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7527</TotalTime>
  <Words>1676</Words>
  <Application>Microsoft Office PowerPoint</Application>
  <PresentationFormat>On-screen Show (4:3)</PresentationFormat>
  <Paragraphs>315</Paragraphs>
  <Slides>33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Algerian</vt:lpstr>
      <vt:lpstr>Angsana New</vt:lpstr>
      <vt:lpstr>Arial</vt:lpstr>
      <vt:lpstr>Arial Black</vt:lpstr>
      <vt:lpstr>Calibri</vt:lpstr>
      <vt:lpstr>Century Schoolbook</vt:lpstr>
      <vt:lpstr>Gill Sans MT</vt:lpstr>
      <vt:lpstr>Times New Roman</vt:lpstr>
      <vt:lpstr>Verdana</vt:lpstr>
      <vt:lpstr>Wingdings</vt:lpstr>
      <vt:lpstr>Wingdings 2</vt:lpstr>
      <vt:lpstr>مشربية</vt:lpstr>
      <vt:lpstr>Solstice</vt:lpstr>
      <vt:lpstr>Equation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TOSHIBA</dc:creator>
  <cp:lastModifiedBy>Najia Bensaud</cp:lastModifiedBy>
  <cp:revision>318</cp:revision>
  <dcterms:created xsi:type="dcterms:W3CDTF">2016-07-24T08:26:59Z</dcterms:created>
  <dcterms:modified xsi:type="dcterms:W3CDTF">2024-02-10T00:01:43Z</dcterms:modified>
</cp:coreProperties>
</file>