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4F4F4"/>
    <a:srgbClr val="F5F5F5"/>
    <a:srgbClr val="E0E0E0"/>
    <a:srgbClr val="FAFAFA"/>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tesamalashouri@gmail.com" TargetMode="External"/><Relationship Id="rId2" Type="http://schemas.openxmlformats.org/officeDocument/2006/relationships/hyperlink" Target="mailto:algadyfatm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6898"/>
            <a:ext cx="10019524" cy="1532586"/>
          </a:xfrm>
        </p:spPr>
        <p:txBody>
          <a:bodyPr/>
          <a:lstStyle/>
          <a:p>
            <a:pPr algn="ctr" rtl="1"/>
            <a:r>
              <a:rPr lang="ar-LY" sz="4000" b="1" dirty="0">
                <a:solidFill>
                  <a:srgbClr val="002060"/>
                </a:solidFill>
                <a:latin typeface="Sakkal Majalla" panose="02000000000000000000" pitchFamily="2" charset="-78"/>
                <a:cs typeface="Sakkal Majalla" panose="02000000000000000000" pitchFamily="2" charset="-78"/>
              </a:rPr>
              <a:t>جامعة </a:t>
            </a:r>
            <a:r>
              <a:rPr lang="ar-LY" sz="4000" b="1" dirty="0" smtClean="0">
                <a:solidFill>
                  <a:srgbClr val="002060"/>
                </a:solidFill>
                <a:latin typeface="Sakkal Majalla" panose="02000000000000000000" pitchFamily="2" charset="-78"/>
                <a:cs typeface="Sakkal Majalla" panose="02000000000000000000" pitchFamily="2" charset="-78"/>
              </a:rPr>
              <a:t>طرابلس</a:t>
            </a:r>
            <a:r>
              <a:rPr lang="ar-LY" sz="4000" b="1" dirty="0">
                <a:solidFill>
                  <a:srgbClr val="002060"/>
                </a:solidFill>
                <a:latin typeface="Sakkal Majalla" panose="02000000000000000000" pitchFamily="2" charset="-78"/>
                <a:cs typeface="Sakkal Majalla" panose="02000000000000000000" pitchFamily="2" charset="-78"/>
              </a:rPr>
              <a:t/>
            </a:r>
            <a:br>
              <a:rPr lang="ar-LY" sz="4000" b="1" dirty="0">
                <a:solidFill>
                  <a:srgbClr val="002060"/>
                </a:solidFill>
                <a:latin typeface="Sakkal Majalla" panose="02000000000000000000" pitchFamily="2" charset="-78"/>
                <a:cs typeface="Sakkal Majalla" panose="02000000000000000000" pitchFamily="2" charset="-78"/>
              </a:rPr>
            </a:br>
            <a:r>
              <a:rPr lang="ar-LY" sz="4000" b="1" dirty="0">
                <a:solidFill>
                  <a:srgbClr val="002060"/>
                </a:solidFill>
                <a:latin typeface="Sakkal Majalla" panose="02000000000000000000" pitchFamily="2" charset="-78"/>
                <a:cs typeface="Sakkal Majalla" panose="02000000000000000000" pitchFamily="2" charset="-78"/>
              </a:rPr>
              <a:t>كلية تقنية المعلومـــــات </a:t>
            </a:r>
            <a:r>
              <a:rPr lang="en-US" sz="4000" b="1" dirty="0" smtClean="0">
                <a:solidFill>
                  <a:srgbClr val="002060"/>
                </a:solidFill>
                <a:latin typeface="Sakkal Majalla" panose="02000000000000000000" pitchFamily="2" charset="-78"/>
                <a:cs typeface="Sakkal Majalla" panose="02000000000000000000" pitchFamily="2" charset="-78"/>
              </a:rPr>
              <a:t> -</a:t>
            </a:r>
            <a:r>
              <a:rPr lang="ar-LY" sz="4000" b="1" dirty="0" smtClean="0">
                <a:solidFill>
                  <a:srgbClr val="002060"/>
                </a:solidFill>
                <a:latin typeface="Sakkal Majalla" panose="02000000000000000000" pitchFamily="2" charset="-78"/>
                <a:cs typeface="Sakkal Majalla" panose="02000000000000000000" pitchFamily="2" charset="-78"/>
              </a:rPr>
              <a:t>قسم </a:t>
            </a:r>
            <a:r>
              <a:rPr lang="ar-LY" sz="4000" b="1" dirty="0">
                <a:solidFill>
                  <a:srgbClr val="002060"/>
                </a:solidFill>
                <a:latin typeface="Sakkal Majalla" panose="02000000000000000000" pitchFamily="2" charset="-78"/>
                <a:cs typeface="Sakkal Majalla" panose="02000000000000000000" pitchFamily="2" charset="-78"/>
              </a:rPr>
              <a:t>نظم المعلومات</a:t>
            </a:r>
            <a:br>
              <a:rPr lang="ar-LY" sz="4000" b="1" dirty="0">
                <a:solidFill>
                  <a:srgbClr val="002060"/>
                </a:solidFill>
                <a:latin typeface="Sakkal Majalla" panose="02000000000000000000" pitchFamily="2" charset="-78"/>
                <a:cs typeface="Sakkal Majalla" panose="02000000000000000000" pitchFamily="2" charset="-78"/>
              </a:rPr>
            </a:br>
            <a:endParaRPr lang="en-US" sz="4000" b="1" dirty="0">
              <a:solidFill>
                <a:srgbClr val="002060"/>
              </a:solidFill>
              <a:latin typeface="Sakkal Majalla" panose="02000000000000000000" pitchFamily="2" charset="-78"/>
              <a:cs typeface="Sakkal Majalla" panose="02000000000000000000" pitchFamily="2" charset="-78"/>
            </a:endParaRPr>
          </a:p>
        </p:txBody>
      </p:sp>
      <p:sp>
        <p:nvSpPr>
          <p:cNvPr id="3" name="Subtitle 2"/>
          <p:cNvSpPr>
            <a:spLocks noGrp="1"/>
          </p:cNvSpPr>
          <p:nvPr>
            <p:ph type="subTitle" idx="1"/>
          </p:nvPr>
        </p:nvSpPr>
        <p:spPr>
          <a:xfrm>
            <a:off x="352274" y="1866112"/>
            <a:ext cx="9530127" cy="2154559"/>
          </a:xfrm>
        </p:spPr>
        <p:txBody>
          <a:bodyPr>
            <a:noAutofit/>
          </a:bodyPr>
          <a:lstStyle/>
          <a:p>
            <a:pPr algn="ctr" rtl="1"/>
            <a:r>
              <a:rPr lang="ar-LY" sz="2400" b="1" dirty="0">
                <a:solidFill>
                  <a:srgbClr val="002060"/>
                </a:solidFill>
                <a:latin typeface="Sakkal Majalla" panose="02000000000000000000" pitchFamily="2" charset="-78"/>
                <a:cs typeface="Sakkal Majalla" panose="02000000000000000000" pitchFamily="2" charset="-78"/>
              </a:rPr>
              <a:t>المقرر الدراسي </a:t>
            </a:r>
            <a:r>
              <a:rPr lang="en-US" sz="2400" b="1" dirty="0">
                <a:solidFill>
                  <a:srgbClr val="002060"/>
                </a:solidFill>
                <a:latin typeface="Sakkal Majalla" panose="02000000000000000000" pitchFamily="2" charset="-78"/>
                <a:cs typeface="Sakkal Majalla" panose="02000000000000000000" pitchFamily="2" charset="-78"/>
              </a:rPr>
              <a:t>ITGS222 </a:t>
            </a:r>
            <a:endParaRPr lang="ar-LY" sz="2400" b="1" dirty="0">
              <a:solidFill>
                <a:srgbClr val="002060"/>
              </a:solidFill>
              <a:latin typeface="Sakkal Majalla" panose="02000000000000000000" pitchFamily="2" charset="-78"/>
              <a:cs typeface="Sakkal Majalla" panose="02000000000000000000" pitchFamily="2" charset="-78"/>
            </a:endParaRPr>
          </a:p>
          <a:p>
            <a:pPr algn="ctr"/>
            <a:r>
              <a:rPr lang="ar-LY" sz="3200" b="1" dirty="0" smtClean="0">
                <a:solidFill>
                  <a:srgbClr val="002060"/>
                </a:solidFill>
                <a:latin typeface="Sakkal Majalla" panose="02000000000000000000" pitchFamily="2" charset="-78"/>
                <a:cs typeface="Sakkal Majalla" panose="02000000000000000000" pitchFamily="2" charset="-78"/>
              </a:rPr>
              <a:t>أساسيات </a:t>
            </a:r>
            <a:r>
              <a:rPr lang="ar-LY" sz="3200" b="1" dirty="0">
                <a:solidFill>
                  <a:srgbClr val="002060"/>
                </a:solidFill>
                <a:latin typeface="Sakkal Majalla" panose="02000000000000000000" pitchFamily="2" charset="-78"/>
                <a:cs typeface="Sakkal Majalla" panose="02000000000000000000" pitchFamily="2" charset="-78"/>
              </a:rPr>
              <a:t>نظم المعلومات</a:t>
            </a:r>
            <a:br>
              <a:rPr lang="ar-LY" sz="3200" b="1" dirty="0">
                <a:solidFill>
                  <a:srgbClr val="002060"/>
                </a:solidFill>
                <a:latin typeface="Sakkal Majalla" panose="02000000000000000000" pitchFamily="2" charset="-78"/>
                <a:cs typeface="Sakkal Majalla" panose="02000000000000000000" pitchFamily="2" charset="-78"/>
              </a:rPr>
            </a:br>
            <a:r>
              <a:rPr lang="en-US" sz="3200" b="1" dirty="0" smtClean="0">
                <a:solidFill>
                  <a:srgbClr val="002060"/>
                </a:solidFill>
                <a:latin typeface="Sakkal Majalla" panose="02000000000000000000" pitchFamily="2" charset="-78"/>
                <a:cs typeface="Sakkal Majalla" panose="02000000000000000000" pitchFamily="2" charset="-78"/>
              </a:rPr>
              <a:t>Foundation of Information Systems</a:t>
            </a:r>
            <a:endParaRPr lang="ar-LY" sz="3200" b="1" dirty="0" smtClean="0">
              <a:solidFill>
                <a:srgbClr val="002060"/>
              </a:solidFill>
              <a:latin typeface="Sakkal Majalla" panose="02000000000000000000" pitchFamily="2" charset="-78"/>
              <a:cs typeface="Sakkal Majalla" panose="02000000000000000000" pitchFamily="2" charset="-78"/>
            </a:endParaRPr>
          </a:p>
          <a:p>
            <a:pPr algn="ctr"/>
            <a:endParaRPr lang="en-US" sz="1400" b="1" dirty="0" smtClean="0">
              <a:solidFill>
                <a:srgbClr val="002060"/>
              </a:solidFill>
              <a:latin typeface="Sakkal Majalla" panose="02000000000000000000" pitchFamily="2" charset="-78"/>
              <a:cs typeface="Sakkal Majalla" panose="02000000000000000000" pitchFamily="2" charset="-78"/>
            </a:endParaRPr>
          </a:p>
          <a:p>
            <a:pPr algn="ctr"/>
            <a:r>
              <a:rPr lang="en-US" sz="2400" b="1" smtClean="0">
                <a:solidFill>
                  <a:srgbClr val="002060"/>
                </a:solidFill>
                <a:latin typeface="Sakkal Majalla" panose="02000000000000000000" pitchFamily="2" charset="-78"/>
                <a:cs typeface="Sakkal Majalla" panose="02000000000000000000" pitchFamily="2" charset="-78"/>
              </a:rPr>
              <a:t> </a:t>
            </a:r>
            <a:r>
              <a:rPr lang="ar-LY" sz="2400" b="1" smtClean="0">
                <a:solidFill>
                  <a:srgbClr val="002060"/>
                </a:solidFill>
                <a:latin typeface="Sakkal Majalla" panose="02000000000000000000" pitchFamily="2" charset="-78"/>
                <a:cs typeface="Sakkal Majalla" panose="02000000000000000000" pitchFamily="2" charset="-78"/>
              </a:rPr>
              <a:t>إعداد</a:t>
            </a:r>
            <a:endParaRPr lang="ar-LY" sz="2400" b="1" dirty="0" smtClean="0">
              <a:solidFill>
                <a:srgbClr val="002060"/>
              </a:solidFill>
              <a:latin typeface="Sakkal Majalla" panose="02000000000000000000" pitchFamily="2" charset="-78"/>
              <a:cs typeface="Sakkal Majalla" panose="02000000000000000000" pitchFamily="2" charset="-78"/>
            </a:endParaRPr>
          </a:p>
          <a:p>
            <a:pPr algn="ctr"/>
            <a:r>
              <a:rPr lang="ar-LY" sz="2400" b="1" dirty="0" err="1" smtClean="0">
                <a:solidFill>
                  <a:srgbClr val="002060"/>
                </a:solidFill>
                <a:latin typeface="Sakkal Majalla" panose="02000000000000000000" pitchFamily="2" charset="-78"/>
                <a:cs typeface="Sakkal Majalla" panose="02000000000000000000" pitchFamily="2" charset="-78"/>
              </a:rPr>
              <a:t>أ.إبتسام</a:t>
            </a:r>
            <a:r>
              <a:rPr lang="ar-LY" sz="2400" b="1" dirty="0" smtClean="0">
                <a:solidFill>
                  <a:srgbClr val="002060"/>
                </a:solidFill>
                <a:latin typeface="Sakkal Majalla" panose="02000000000000000000" pitchFamily="2" charset="-78"/>
                <a:cs typeface="Sakkal Majalla" panose="02000000000000000000" pitchFamily="2" charset="-78"/>
              </a:rPr>
              <a:t> العاشوري                  </a:t>
            </a:r>
            <a:r>
              <a:rPr lang="ar-LY" sz="2400" b="1" dirty="0" err="1" smtClean="0">
                <a:solidFill>
                  <a:srgbClr val="002060"/>
                </a:solidFill>
                <a:latin typeface="Sakkal Majalla" panose="02000000000000000000" pitchFamily="2" charset="-78"/>
                <a:cs typeface="Sakkal Majalla" panose="02000000000000000000" pitchFamily="2" charset="-78"/>
              </a:rPr>
              <a:t>أ.فاطمة</a:t>
            </a:r>
            <a:r>
              <a:rPr lang="ar-LY" sz="2400" b="1" dirty="0" smtClean="0">
                <a:solidFill>
                  <a:srgbClr val="002060"/>
                </a:solidFill>
                <a:latin typeface="Sakkal Majalla" panose="02000000000000000000" pitchFamily="2" charset="-78"/>
                <a:cs typeface="Sakkal Majalla" panose="02000000000000000000" pitchFamily="2" charset="-78"/>
              </a:rPr>
              <a:t> القاضي</a:t>
            </a:r>
          </a:p>
          <a:p>
            <a:pPr algn="ctr"/>
            <a:r>
              <a:rPr lang="en-US" sz="2000" dirty="0" smtClean="0">
                <a:solidFill>
                  <a:schemeClr val="accent2">
                    <a:lumMod val="75000"/>
                  </a:schemeClr>
                </a:solidFill>
                <a:latin typeface="Sakkal Majalla" panose="02000000000000000000" pitchFamily="2" charset="-78"/>
                <a:cs typeface="Sakkal Majalla" panose="02000000000000000000" pitchFamily="2" charset="-78"/>
                <a:hlinkClick r:id="rId2"/>
              </a:rPr>
              <a:t>algadyfatma@gmail.com</a:t>
            </a:r>
            <a:r>
              <a:rPr lang="en-US" sz="2000" dirty="0" smtClean="0">
                <a:solidFill>
                  <a:schemeClr val="accent2">
                    <a:lumMod val="75000"/>
                  </a:schemeClr>
                </a:solidFill>
                <a:latin typeface="Sakkal Majalla" panose="02000000000000000000" pitchFamily="2" charset="-78"/>
                <a:cs typeface="Sakkal Majalla" panose="02000000000000000000" pitchFamily="2" charset="-78"/>
              </a:rPr>
              <a:t>                      </a:t>
            </a:r>
            <a:r>
              <a:rPr lang="en-US" sz="2000" dirty="0" smtClean="0">
                <a:solidFill>
                  <a:schemeClr val="accent2">
                    <a:lumMod val="75000"/>
                  </a:schemeClr>
                </a:solidFill>
                <a:latin typeface="Sakkal Majalla" panose="02000000000000000000" pitchFamily="2" charset="-78"/>
                <a:cs typeface="Sakkal Majalla" panose="02000000000000000000" pitchFamily="2" charset="-78"/>
                <a:hlinkClick r:id="rId3"/>
              </a:rPr>
              <a:t>ebtesamalashouri@gmail.com</a:t>
            </a:r>
            <a:r>
              <a:rPr lang="en-US" sz="2000" dirty="0" smtClean="0">
                <a:solidFill>
                  <a:schemeClr val="accent2">
                    <a:lumMod val="75000"/>
                  </a:schemeClr>
                </a:solidFill>
                <a:latin typeface="Sakkal Majalla" panose="02000000000000000000" pitchFamily="2" charset="-78"/>
                <a:cs typeface="Sakkal Majalla" panose="02000000000000000000" pitchFamily="2" charset="-78"/>
              </a:rPr>
              <a:t> </a:t>
            </a:r>
            <a:endParaRPr lang="ar-LY" sz="2000" dirty="0">
              <a:solidFill>
                <a:schemeClr val="accent2">
                  <a:lumMod val="75000"/>
                </a:schemeClr>
              </a:solidFill>
              <a:latin typeface="Sakkal Majalla" panose="02000000000000000000" pitchFamily="2" charset="-78"/>
              <a:cs typeface="Sakkal Majalla" panose="02000000000000000000" pitchFamily="2" charset="-78"/>
            </a:endParaRPr>
          </a:p>
          <a:p>
            <a:pPr algn="ctr"/>
            <a:endParaRPr lang="ar-LY" sz="3200" b="1" dirty="0" smtClean="0">
              <a:solidFill>
                <a:srgbClr val="002060"/>
              </a:solidFill>
              <a:latin typeface="Sakkal Majalla" panose="02000000000000000000" pitchFamily="2" charset="-78"/>
              <a:cs typeface="Sakkal Majalla" panose="02000000000000000000" pitchFamily="2" charset="-78"/>
            </a:endParaRPr>
          </a:p>
          <a:p>
            <a:pPr algn="ctr"/>
            <a:r>
              <a:rPr lang="ar-LY" sz="3200" b="1" dirty="0" smtClean="0">
                <a:solidFill>
                  <a:srgbClr val="002060"/>
                </a:solidFill>
                <a:latin typeface="Sakkal Majalla" panose="02000000000000000000" pitchFamily="2" charset="-78"/>
                <a:cs typeface="Sakkal Majalla" panose="02000000000000000000" pitchFamily="2" charset="-78"/>
              </a:rPr>
              <a:t>المحاضرة الأولى</a:t>
            </a:r>
          </a:p>
          <a:p>
            <a:pPr algn="ctr"/>
            <a:endParaRPr lang="en-US" sz="3200" b="1" dirty="0" smtClean="0">
              <a:solidFill>
                <a:srgbClr val="002060"/>
              </a:solidFill>
              <a:latin typeface="Sakkal Majalla" panose="02000000000000000000" pitchFamily="2" charset="-78"/>
              <a:cs typeface="Sakkal Majalla" panose="02000000000000000000" pitchFamily="2" charset="-78"/>
            </a:endParaRPr>
          </a:p>
          <a:p>
            <a:pPr algn="ctr"/>
            <a:endParaRPr lang="en-US" sz="2400" dirty="0">
              <a:solidFill>
                <a:srgbClr val="002060"/>
              </a:solidFill>
            </a:endParaRPr>
          </a:p>
        </p:txBody>
      </p:sp>
    </p:spTree>
    <p:extLst>
      <p:ext uri="{BB962C8B-B14F-4D97-AF65-F5344CB8AC3E}">
        <p14:creationId xmlns:p14="http://schemas.microsoft.com/office/powerpoint/2010/main" val="728513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861" y="2390965"/>
            <a:ext cx="1495634" cy="1419423"/>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804" y="2653872"/>
            <a:ext cx="695422" cy="1695687"/>
          </a:xfrm>
          <a:prstGeom prst="rect">
            <a:avLst/>
          </a:prstGeom>
        </p:spPr>
      </p:pic>
      <p:sp>
        <p:nvSpPr>
          <p:cNvPr id="6" name="Oval 5"/>
          <p:cNvSpPr/>
          <p:nvPr/>
        </p:nvSpPr>
        <p:spPr>
          <a:xfrm>
            <a:off x="5876346" y="3818963"/>
            <a:ext cx="1425389" cy="1438835"/>
          </a:xfrm>
          <a:prstGeom prst="ellipse">
            <a:avLst/>
          </a:prstGeom>
          <a:solidFill>
            <a:srgbClr val="FFFFFF"/>
          </a:solidFill>
          <a:ln w="28575">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440281" y="4379259"/>
            <a:ext cx="1425389" cy="1438835"/>
          </a:xfrm>
          <a:prstGeom prst="ellipse">
            <a:avLst/>
          </a:prstGeom>
          <a:solidFill>
            <a:srgbClr val="E0E0E0"/>
          </a:solidFill>
          <a:ln w="28575">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20512" y="3832411"/>
            <a:ext cx="1425389" cy="1438835"/>
          </a:xfrm>
          <a:prstGeom prst="ellipse">
            <a:avLst/>
          </a:prstGeom>
          <a:solidFill>
            <a:schemeClr val="bg1"/>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67374" y="1821978"/>
            <a:ext cx="1425389" cy="1438835"/>
          </a:xfrm>
          <a:prstGeom prst="ellipse">
            <a:avLst/>
          </a:prstGeom>
          <a:solidFill>
            <a:schemeClr val="bg1"/>
          </a:solidFill>
          <a:ln w="28575">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1687" y="3961194"/>
            <a:ext cx="762106" cy="1181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2314" y="4105133"/>
            <a:ext cx="1073452" cy="893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06843" y="4584330"/>
            <a:ext cx="692264" cy="1028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3990" y="2135471"/>
            <a:ext cx="923567" cy="99198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6207" y="3809420"/>
            <a:ext cx="1657678" cy="1466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54133" y="1990656"/>
            <a:ext cx="771633" cy="771633"/>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2232" y="3995889"/>
            <a:ext cx="1152686" cy="914528"/>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2307" y="4173071"/>
            <a:ext cx="1162212" cy="914528"/>
          </a:xfrm>
          <a:prstGeom prst="rect">
            <a:avLst/>
          </a:prstGeom>
        </p:spPr>
      </p:pic>
      <p:sp>
        <p:nvSpPr>
          <p:cNvPr id="21" name="TextBox 20"/>
          <p:cNvSpPr txBox="1"/>
          <p:nvPr/>
        </p:nvSpPr>
        <p:spPr>
          <a:xfrm rot="18722607">
            <a:off x="5459355" y="1625542"/>
            <a:ext cx="1772483" cy="369332"/>
          </a:xfrm>
          <a:prstGeom prst="rect">
            <a:avLst/>
          </a:prstGeom>
          <a:noFill/>
        </p:spPr>
        <p:txBody>
          <a:bodyPr wrap="square" rtlCol="0">
            <a:spAutoFit/>
          </a:bodyPr>
          <a:lstStyle/>
          <a:p>
            <a:r>
              <a:rPr lang="en-US" b="1" dirty="0" smtClean="0">
                <a:solidFill>
                  <a:srgbClr val="00B050"/>
                </a:solidFill>
                <a:latin typeface="MS Reference Sans Serif" panose="020B0604030504040204" pitchFamily="34" charset="0"/>
              </a:rPr>
              <a:t>With Time</a:t>
            </a:r>
            <a:endParaRPr lang="en-US" b="1" dirty="0">
              <a:solidFill>
                <a:srgbClr val="00B050"/>
              </a:solidFill>
              <a:latin typeface="MS Reference Sans Serif" panose="020B0604030504040204" pitchFamily="34" charset="0"/>
            </a:endParaRPr>
          </a:p>
        </p:txBody>
      </p:sp>
      <p:sp>
        <p:nvSpPr>
          <p:cNvPr id="22" name="TextBox 21"/>
          <p:cNvSpPr txBox="1"/>
          <p:nvPr/>
        </p:nvSpPr>
        <p:spPr>
          <a:xfrm>
            <a:off x="8506521" y="3409882"/>
            <a:ext cx="1772483" cy="369332"/>
          </a:xfrm>
          <a:prstGeom prst="rect">
            <a:avLst/>
          </a:prstGeom>
          <a:noFill/>
        </p:spPr>
        <p:txBody>
          <a:bodyPr wrap="square" rtlCol="0">
            <a:spAutoFit/>
          </a:bodyPr>
          <a:lstStyle/>
          <a:p>
            <a:r>
              <a:rPr lang="en-US" b="1" dirty="0" smtClean="0">
                <a:solidFill>
                  <a:srgbClr val="00B050"/>
                </a:solidFill>
                <a:latin typeface="MS Reference Sans Serif" panose="020B0604030504040204" pitchFamily="34" charset="0"/>
              </a:rPr>
              <a:t>Applied</a:t>
            </a:r>
            <a:endParaRPr lang="en-US" b="1" dirty="0">
              <a:solidFill>
                <a:srgbClr val="00B050"/>
              </a:solidFill>
              <a:latin typeface="MS Reference Sans Serif" panose="020B0604030504040204" pitchFamily="34" charset="0"/>
            </a:endParaRPr>
          </a:p>
        </p:txBody>
      </p:sp>
      <p:sp>
        <p:nvSpPr>
          <p:cNvPr id="23" name="Title 1"/>
          <p:cNvSpPr>
            <a:spLocks noGrp="1"/>
          </p:cNvSpPr>
          <p:nvPr>
            <p:ph type="title"/>
          </p:nvPr>
        </p:nvSpPr>
        <p:spPr>
          <a:xfrm>
            <a:off x="556307" y="273582"/>
            <a:ext cx="8596668" cy="1320800"/>
          </a:xfrm>
        </p:spPr>
        <p:txBody>
          <a:bodyPr/>
          <a:lstStyle/>
          <a:p>
            <a:pPr algn="ctr"/>
            <a:r>
              <a:rPr lang="ar-LY" b="1" dirty="0">
                <a:solidFill>
                  <a:srgbClr val="002060"/>
                </a:solidFill>
                <a:latin typeface="Monotype Koufi" pitchFamily="2" charset="-78"/>
                <a:ea typeface="Monotype Koufi" pitchFamily="2" charset="-78"/>
                <a:cs typeface="Monotype Koufi" pitchFamily="2" charset="-78"/>
              </a:rPr>
              <a:t>المعلومات من </a:t>
            </a:r>
            <a:r>
              <a:rPr lang="ar-LY" b="1" dirty="0" smtClean="0">
                <a:solidFill>
                  <a:srgbClr val="002060"/>
                </a:solidFill>
                <a:latin typeface="Monotype Koufi" pitchFamily="2" charset="-78"/>
                <a:ea typeface="Monotype Koufi" pitchFamily="2" charset="-78"/>
                <a:cs typeface="Monotype Koufi" pitchFamily="2" charset="-78"/>
              </a:rPr>
              <a:t>أ</a:t>
            </a:r>
            <a:r>
              <a:rPr lang="ar-LY" b="1" dirty="0">
                <a:solidFill>
                  <a:srgbClr val="002060"/>
                </a:solidFill>
                <a:latin typeface="Monotype Koufi" pitchFamily="2" charset="-78"/>
                <a:ea typeface="Monotype Koufi" pitchFamily="2" charset="-78"/>
                <a:cs typeface="Monotype Koufi" pitchFamily="2" charset="-78"/>
              </a:rPr>
              <a:t>ي</a:t>
            </a:r>
            <a:r>
              <a:rPr lang="ar-LY" b="1" dirty="0" smtClean="0">
                <a:solidFill>
                  <a:srgbClr val="002060"/>
                </a:solidFill>
                <a:latin typeface="Monotype Koufi" pitchFamily="2" charset="-78"/>
                <a:ea typeface="Monotype Koufi" pitchFamily="2" charset="-78"/>
                <a:cs typeface="Monotype Koufi" pitchFamily="2" charset="-78"/>
              </a:rPr>
              <a:t>ن </a:t>
            </a:r>
            <a:r>
              <a:rPr lang="ar-LY" b="1" dirty="0">
                <a:solidFill>
                  <a:srgbClr val="002060"/>
                </a:solidFill>
                <a:latin typeface="Monotype Koufi" pitchFamily="2" charset="-78"/>
                <a:ea typeface="Monotype Koufi" pitchFamily="2" charset="-78"/>
                <a:cs typeface="Monotype Koufi" pitchFamily="2" charset="-78"/>
              </a:rPr>
              <a:t>وإلى </a:t>
            </a:r>
            <a:r>
              <a:rPr lang="ar-LY" b="1" dirty="0" smtClean="0">
                <a:solidFill>
                  <a:srgbClr val="002060"/>
                </a:solidFill>
                <a:latin typeface="Monotype Koufi" pitchFamily="2" charset="-78"/>
                <a:ea typeface="Monotype Koufi" pitchFamily="2" charset="-78"/>
                <a:cs typeface="Monotype Koufi" pitchFamily="2" charset="-78"/>
              </a:rPr>
              <a:t>أين</a:t>
            </a:r>
            <a:r>
              <a:rPr lang="ar-LY" b="1" dirty="0">
                <a:solidFill>
                  <a:srgbClr val="002060"/>
                </a:solidFill>
                <a:latin typeface="Monotype Koufi" pitchFamily="2" charset="-78"/>
                <a:ea typeface="Monotype Koufi" pitchFamily="2" charset="-78"/>
                <a:cs typeface="Monotype Koufi" pitchFamily="2" charset="-78"/>
              </a:rPr>
              <a:t>؟ </a:t>
            </a:r>
            <a:endParaRPr lang="en-US" b="1" dirty="0">
              <a:solidFill>
                <a:srgbClr val="002060"/>
              </a:solidFill>
              <a:latin typeface="Sakkal Majalla" panose="02000000000000000000" pitchFamily="2" charset="-78"/>
              <a:ea typeface="Monotype Koufi" pitchFamily="2" charset="-78"/>
              <a:cs typeface="Monotype Koufi" pitchFamily="2" charset="-78"/>
            </a:endParaRPr>
          </a:p>
        </p:txBody>
      </p:sp>
    </p:spTree>
    <p:extLst>
      <p:ext uri="{BB962C8B-B14F-4D97-AF65-F5344CB8AC3E}">
        <p14:creationId xmlns:p14="http://schemas.microsoft.com/office/powerpoint/2010/main" val="3601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childTnLst>
                          </p:cTn>
                        </p:par>
                        <p:par>
                          <p:cTn id="23" fill="hold">
                            <p:stCondLst>
                              <p:cond delay="1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randombar(horizontal)">
                                      <p:cBhvr>
                                        <p:cTn id="44" dur="500"/>
                                        <p:tgtEl>
                                          <p:spTgt spid="1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randombar(horizontal)">
                                      <p:cBhvr>
                                        <p:cTn id="61" dur="500"/>
                                        <p:tgtEl>
                                          <p:spTgt spid="18"/>
                                        </p:tgtEl>
                                      </p:cBhvr>
                                    </p:animEffect>
                                  </p:childTnLst>
                                </p:cTn>
                              </p:par>
                              <p:par>
                                <p:cTn id="62" presetID="26"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290">
                                          <p:stCondLst>
                                            <p:cond delay="0"/>
                                          </p:stCondLst>
                                        </p:cTn>
                                        <p:tgtEl>
                                          <p:spTgt spid="22"/>
                                        </p:tgtEl>
                                      </p:cBhvr>
                                    </p:animEffect>
                                    <p:anim calcmode="lin" valueType="num">
                                      <p:cBhvr>
                                        <p:cTn id="65"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66"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67"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68"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69"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70" dur="13">
                                          <p:stCondLst>
                                            <p:cond delay="325"/>
                                          </p:stCondLst>
                                        </p:cTn>
                                        <p:tgtEl>
                                          <p:spTgt spid="22"/>
                                        </p:tgtEl>
                                      </p:cBhvr>
                                      <p:to x="100000" y="60000"/>
                                    </p:animScale>
                                    <p:animScale>
                                      <p:cBhvr>
                                        <p:cTn id="71" dur="83" decel="50000">
                                          <p:stCondLst>
                                            <p:cond delay="338"/>
                                          </p:stCondLst>
                                        </p:cTn>
                                        <p:tgtEl>
                                          <p:spTgt spid="22"/>
                                        </p:tgtEl>
                                      </p:cBhvr>
                                      <p:to x="100000" y="100000"/>
                                    </p:animScale>
                                    <p:animScale>
                                      <p:cBhvr>
                                        <p:cTn id="72" dur="13">
                                          <p:stCondLst>
                                            <p:cond delay="656"/>
                                          </p:stCondLst>
                                        </p:cTn>
                                        <p:tgtEl>
                                          <p:spTgt spid="22"/>
                                        </p:tgtEl>
                                      </p:cBhvr>
                                      <p:to x="100000" y="80000"/>
                                    </p:animScale>
                                    <p:animScale>
                                      <p:cBhvr>
                                        <p:cTn id="73" dur="83" decel="50000">
                                          <p:stCondLst>
                                            <p:cond delay="669"/>
                                          </p:stCondLst>
                                        </p:cTn>
                                        <p:tgtEl>
                                          <p:spTgt spid="22"/>
                                        </p:tgtEl>
                                      </p:cBhvr>
                                      <p:to x="100000" y="100000"/>
                                    </p:animScale>
                                    <p:animScale>
                                      <p:cBhvr>
                                        <p:cTn id="74" dur="13">
                                          <p:stCondLst>
                                            <p:cond delay="821"/>
                                          </p:stCondLst>
                                        </p:cTn>
                                        <p:tgtEl>
                                          <p:spTgt spid="22"/>
                                        </p:tgtEl>
                                      </p:cBhvr>
                                      <p:to x="100000" y="90000"/>
                                    </p:animScale>
                                    <p:animScale>
                                      <p:cBhvr>
                                        <p:cTn id="75" dur="83" decel="50000">
                                          <p:stCondLst>
                                            <p:cond delay="834"/>
                                          </p:stCondLst>
                                        </p:cTn>
                                        <p:tgtEl>
                                          <p:spTgt spid="22"/>
                                        </p:tgtEl>
                                      </p:cBhvr>
                                      <p:to x="100000" y="100000"/>
                                    </p:animScale>
                                    <p:animScale>
                                      <p:cBhvr>
                                        <p:cTn id="76" dur="13">
                                          <p:stCondLst>
                                            <p:cond delay="904"/>
                                          </p:stCondLst>
                                        </p:cTn>
                                        <p:tgtEl>
                                          <p:spTgt spid="22"/>
                                        </p:tgtEl>
                                      </p:cBhvr>
                                      <p:to x="100000" y="95000"/>
                                    </p:animScale>
                                    <p:animScale>
                                      <p:cBhvr>
                                        <p:cTn id="77" dur="83" decel="50000">
                                          <p:stCondLst>
                                            <p:cond delay="917"/>
                                          </p:stCondLst>
                                        </p:cTn>
                                        <p:tgtEl>
                                          <p:spTgt spid="22"/>
                                        </p:tgtEl>
                                      </p:cBhvr>
                                      <p:to x="100000" y="100000"/>
                                    </p:animScale>
                                  </p:childTnLst>
                                </p:cTn>
                              </p:par>
                            </p:childTnLst>
                          </p:cTn>
                        </p:par>
                        <p:par>
                          <p:cTn id="78" fill="hold">
                            <p:stCondLst>
                              <p:cond delay="1000"/>
                            </p:stCondLst>
                            <p:childTnLst>
                              <p:par>
                                <p:cTn id="79" presetID="2" presetClass="entr" presetSubtype="4" fill="hold" nodeType="after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9" grpId="0" animBg="1"/>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LY" b="1" dirty="0" smtClean="0">
                <a:solidFill>
                  <a:srgbClr val="002060"/>
                </a:solidFill>
                <a:latin typeface="Monotype Koufi" pitchFamily="2" charset="-78"/>
                <a:ea typeface="Monotype Koufi" pitchFamily="2" charset="-78"/>
                <a:cs typeface="Monotype Koufi" pitchFamily="2" charset="-78"/>
              </a:rPr>
              <a:t>هرم الحكمة </a:t>
            </a:r>
            <a:r>
              <a:rPr lang="en-US" sz="4800" b="1" dirty="0" smtClean="0">
                <a:solidFill>
                  <a:srgbClr val="002060"/>
                </a:solidFill>
                <a:latin typeface="Sakkal Majalla" panose="02000000000000000000" pitchFamily="2" charset="-78"/>
                <a:ea typeface="Monotype Koufi" pitchFamily="2" charset="-78"/>
                <a:cs typeface="Sakkal Majalla" panose="02000000000000000000" pitchFamily="2" charset="-78"/>
              </a:rPr>
              <a:t>DIKW</a:t>
            </a:r>
            <a:endParaRPr lang="en-US" sz="4400" b="1" dirty="0">
              <a:solidFill>
                <a:srgbClr val="002060"/>
              </a:solidFill>
              <a:latin typeface="Sakkal Majalla" panose="02000000000000000000" pitchFamily="2" charset="-78"/>
              <a:ea typeface="Monotype Koufi" pitchFamily="2" charset="-78"/>
              <a:cs typeface="Monotype Koufi" pitchFamily="2" charset="-78"/>
            </a:endParaRPr>
          </a:p>
        </p:txBody>
      </p:sp>
      <p:sp>
        <p:nvSpPr>
          <p:cNvPr id="5" name="Isosceles Triangle 4"/>
          <p:cNvSpPr/>
          <p:nvPr/>
        </p:nvSpPr>
        <p:spPr>
          <a:xfrm>
            <a:off x="203387" y="1633073"/>
            <a:ext cx="4371950" cy="4679576"/>
          </a:xfrm>
          <a:prstGeom prst="triangle">
            <a:avLst/>
          </a:pr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hueOff val="0"/>
              <a:satOff val="0"/>
              <a:lumOff val="0"/>
              <a:alphaOff val="0"/>
            </a:schemeClr>
          </a:fillRef>
          <a:effectRef idx="2">
            <a:schemeClr val="accent1">
              <a:hueOff val="0"/>
              <a:satOff val="0"/>
              <a:lumOff val="0"/>
              <a:alphaOff val="0"/>
            </a:schemeClr>
          </a:effectRef>
          <a:fontRef idx="minor">
            <a:schemeClr val="lt1"/>
          </a:fontRef>
        </p:style>
      </p:sp>
      <p:grpSp>
        <p:nvGrpSpPr>
          <p:cNvPr id="18" name="Group 17"/>
          <p:cNvGrpSpPr/>
          <p:nvPr/>
        </p:nvGrpSpPr>
        <p:grpSpPr>
          <a:xfrm>
            <a:off x="976985" y="5368966"/>
            <a:ext cx="8474861" cy="849769"/>
            <a:chOff x="0" y="3312367"/>
            <a:chExt cx="8474861" cy="849769"/>
          </a:xfrm>
          <a:scene3d>
            <a:camera prst="orthographicFront">
              <a:rot lat="0" lon="0" rev="0"/>
            </a:camera>
            <a:lightRig rig="contrasting" dir="t">
              <a:rot lat="0" lon="0" rev="1200000"/>
            </a:lightRig>
          </a:scene3d>
        </p:grpSpPr>
        <p:sp>
          <p:nvSpPr>
            <p:cNvPr id="19" name="Rounded Rectangle 18"/>
            <p:cNvSpPr/>
            <p:nvPr/>
          </p:nvSpPr>
          <p:spPr>
            <a:xfrm>
              <a:off x="0" y="3312367"/>
              <a:ext cx="8474861" cy="849769"/>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20" name="Rounded Rectangle 4"/>
            <p:cNvSpPr/>
            <p:nvPr/>
          </p:nvSpPr>
          <p:spPr>
            <a:xfrm>
              <a:off x="41482" y="3353849"/>
              <a:ext cx="8391897" cy="766805"/>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ar-LY" sz="2400" b="1" dirty="0" smtClean="0">
                  <a:solidFill>
                    <a:srgbClr val="002060"/>
                  </a:solidFill>
                  <a:latin typeface="Sakkal Majalla" panose="02000000000000000000" pitchFamily="2" charset="-78"/>
                  <a:ea typeface="Raleway Medium"/>
                  <a:cs typeface="Sakkal Majalla" panose="02000000000000000000" pitchFamily="2" charset="-78"/>
                </a:rPr>
                <a:t>البيانات</a:t>
              </a:r>
              <a:r>
                <a:rPr lang="en-US" sz="2400" b="1" dirty="0">
                  <a:solidFill>
                    <a:srgbClr val="002060"/>
                  </a:solidFill>
                  <a:latin typeface="Sakkal Majalla" panose="02000000000000000000" pitchFamily="2" charset="-78"/>
                  <a:ea typeface="Raleway Medium"/>
                  <a:cs typeface="Sakkal Majalla" panose="02000000000000000000" pitchFamily="2" charset="-78"/>
                </a:rPr>
                <a:t> </a:t>
              </a:r>
              <a:r>
                <a:rPr lang="en-US" sz="2400" b="1" dirty="0" smtClean="0">
                  <a:solidFill>
                    <a:srgbClr val="002060"/>
                  </a:solidFill>
                  <a:latin typeface="Sakkal Majalla" panose="02000000000000000000" pitchFamily="2" charset="-78"/>
                  <a:ea typeface="Raleway Medium"/>
                  <a:cs typeface="Sakkal Majalla" panose="02000000000000000000" pitchFamily="2" charset="-78"/>
                </a:rPr>
                <a:t>Data </a:t>
              </a:r>
              <a:r>
                <a:rPr lang="ar-LY" sz="2400" b="1" dirty="0" smtClean="0">
                  <a:solidFill>
                    <a:srgbClr val="002060"/>
                  </a:solidFill>
                  <a:latin typeface="Sakkal Majalla" panose="02000000000000000000" pitchFamily="2" charset="-78"/>
                  <a:ea typeface="Raleway Medium"/>
                  <a:cs typeface="Sakkal Majalla" panose="02000000000000000000" pitchFamily="2" charset="-78"/>
                </a:rPr>
                <a:t>:هي المادة الخام أو الحقائق مثل </a:t>
              </a:r>
              <a:r>
                <a:rPr lang="ar-LY" sz="2400" b="1" dirty="0" err="1" smtClean="0">
                  <a:solidFill>
                    <a:srgbClr val="002060"/>
                  </a:solidFill>
                  <a:latin typeface="Sakkal Majalla" panose="02000000000000000000" pitchFamily="2" charset="-78"/>
                  <a:ea typeface="Raleway Medium"/>
                  <a:cs typeface="Sakkal Majalla" panose="02000000000000000000" pitchFamily="2" charset="-78"/>
                </a:rPr>
                <a:t>الإسم</a:t>
              </a:r>
              <a:r>
                <a:rPr lang="ar-LY" sz="2400" b="1" dirty="0" smtClean="0">
                  <a:solidFill>
                    <a:srgbClr val="002060"/>
                  </a:solidFill>
                  <a:latin typeface="Sakkal Majalla" panose="02000000000000000000" pitchFamily="2" charset="-78"/>
                  <a:ea typeface="Raleway Medium"/>
                  <a:cs typeface="Sakkal Majalla" panose="02000000000000000000" pitchFamily="2" charset="-78"/>
                </a:rPr>
                <a:t> ، رقم الهاتف ، تاريخ الميلاد،......</a:t>
              </a:r>
              <a:endParaRPr lang="ar-LY" sz="2400" b="1" i="0" strike="noStrike" kern="1200" cap="none" dirty="0">
                <a:solidFill>
                  <a:srgbClr val="002060"/>
                </a:solidFill>
                <a:latin typeface="Sakkal Majalla" panose="02000000000000000000" pitchFamily="2" charset="-78"/>
                <a:ea typeface="Raleway Medium"/>
                <a:cs typeface="Sakkal Majalla" panose="02000000000000000000" pitchFamily="2" charset="-78"/>
              </a:endParaRPr>
            </a:p>
          </p:txBody>
        </p:sp>
      </p:grpSp>
      <p:grpSp>
        <p:nvGrpSpPr>
          <p:cNvPr id="21" name="Group 20"/>
          <p:cNvGrpSpPr/>
          <p:nvPr/>
        </p:nvGrpSpPr>
        <p:grpSpPr>
          <a:xfrm>
            <a:off x="1273961" y="4387926"/>
            <a:ext cx="8474861" cy="849769"/>
            <a:chOff x="0" y="3312367"/>
            <a:chExt cx="8474861" cy="849769"/>
          </a:xfrm>
          <a:scene3d>
            <a:camera prst="orthographicFront">
              <a:rot lat="0" lon="0" rev="0"/>
            </a:camera>
            <a:lightRig rig="contrasting" dir="t">
              <a:rot lat="0" lon="0" rev="1200000"/>
            </a:lightRig>
          </a:scene3d>
        </p:grpSpPr>
        <p:sp>
          <p:nvSpPr>
            <p:cNvPr id="22" name="Rounded Rectangle 21"/>
            <p:cNvSpPr/>
            <p:nvPr/>
          </p:nvSpPr>
          <p:spPr>
            <a:xfrm>
              <a:off x="0" y="3312367"/>
              <a:ext cx="8474861" cy="849769"/>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41482" y="3353849"/>
              <a:ext cx="8391897" cy="766805"/>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ar-LY" sz="2400" dirty="0" smtClean="0">
                  <a:solidFill>
                    <a:srgbClr val="002060"/>
                  </a:solidFill>
                  <a:latin typeface="Sakkal Majalla" panose="02000000000000000000" pitchFamily="2" charset="-78"/>
                  <a:ea typeface="Raleway Medium"/>
                  <a:cs typeface="Sakkal Majalla" panose="02000000000000000000" pitchFamily="2" charset="-78"/>
                </a:rPr>
                <a:t>المعلومات </a:t>
              </a:r>
              <a:r>
                <a:rPr lang="en-US" sz="2400" dirty="0" smtClean="0">
                  <a:solidFill>
                    <a:srgbClr val="002060"/>
                  </a:solidFill>
                  <a:latin typeface="Sakkal Majalla" panose="02000000000000000000" pitchFamily="2" charset="-78"/>
                  <a:ea typeface="Raleway Medium"/>
                  <a:cs typeface="Sakkal Majalla" panose="02000000000000000000" pitchFamily="2" charset="-78"/>
                </a:rPr>
                <a:t>Information</a:t>
              </a:r>
              <a:r>
                <a:rPr lang="ar-LY" sz="2400" dirty="0" smtClean="0">
                  <a:solidFill>
                    <a:srgbClr val="002060"/>
                  </a:solidFill>
                  <a:latin typeface="Sakkal Majalla" panose="02000000000000000000" pitchFamily="2" charset="-78"/>
                  <a:ea typeface="Raleway Medium"/>
                  <a:cs typeface="Sakkal Majalla" panose="02000000000000000000" pitchFamily="2" charset="-78"/>
                </a:rPr>
                <a:t>: هي ناتج عملية تحليل وفرز ومعالجة البيانات، حيث تعد البيانات الركيزة الأساسية للمعلومات.</a:t>
              </a:r>
              <a:endParaRPr lang="ar-LY" sz="2400" b="0" i="0" strike="noStrike" kern="1200" cap="none" dirty="0">
                <a:solidFill>
                  <a:srgbClr val="002060"/>
                </a:solidFill>
                <a:latin typeface="Sakkal Majalla" panose="02000000000000000000" pitchFamily="2" charset="-78"/>
                <a:ea typeface="Raleway Medium"/>
                <a:cs typeface="Sakkal Majalla" panose="02000000000000000000" pitchFamily="2" charset="-78"/>
              </a:endParaRPr>
            </a:p>
          </p:txBody>
        </p:sp>
      </p:grpSp>
      <p:grpSp>
        <p:nvGrpSpPr>
          <p:cNvPr id="24" name="Group 23"/>
          <p:cNvGrpSpPr/>
          <p:nvPr/>
        </p:nvGrpSpPr>
        <p:grpSpPr>
          <a:xfrm>
            <a:off x="1678515" y="3406887"/>
            <a:ext cx="8474861" cy="849769"/>
            <a:chOff x="0" y="3312367"/>
            <a:chExt cx="8474861" cy="849769"/>
          </a:xfrm>
          <a:scene3d>
            <a:camera prst="orthographicFront">
              <a:rot lat="0" lon="0" rev="0"/>
            </a:camera>
            <a:lightRig rig="contrasting" dir="t">
              <a:rot lat="0" lon="0" rev="1200000"/>
            </a:lightRig>
          </a:scene3d>
        </p:grpSpPr>
        <p:sp>
          <p:nvSpPr>
            <p:cNvPr id="25" name="Rounded Rectangle 24"/>
            <p:cNvSpPr/>
            <p:nvPr/>
          </p:nvSpPr>
          <p:spPr>
            <a:xfrm>
              <a:off x="0" y="3312367"/>
              <a:ext cx="8474861" cy="849769"/>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ounded Rectangle 4"/>
            <p:cNvSpPr/>
            <p:nvPr/>
          </p:nvSpPr>
          <p:spPr>
            <a:xfrm>
              <a:off x="41482" y="3353849"/>
              <a:ext cx="8391897" cy="766805"/>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ar-LY" sz="2400" dirty="0" smtClean="0">
                  <a:solidFill>
                    <a:srgbClr val="002060"/>
                  </a:solidFill>
                  <a:latin typeface="Sakkal Majalla" panose="02000000000000000000" pitchFamily="2" charset="-78"/>
                  <a:ea typeface="Raleway Medium"/>
                  <a:cs typeface="Sakkal Majalla" panose="02000000000000000000" pitchFamily="2" charset="-78"/>
                </a:rPr>
                <a:t>المعرفة </a:t>
              </a:r>
              <a:r>
                <a:rPr lang="en-US" sz="2400" dirty="0" err="1" smtClean="0">
                  <a:solidFill>
                    <a:srgbClr val="002060"/>
                  </a:solidFill>
                  <a:latin typeface="Sakkal Majalla" panose="02000000000000000000" pitchFamily="2" charset="-78"/>
                  <a:ea typeface="Raleway Medium"/>
                  <a:cs typeface="Sakkal Majalla" panose="02000000000000000000" pitchFamily="2" charset="-78"/>
                </a:rPr>
                <a:t>Knowlege</a:t>
              </a:r>
              <a:r>
                <a:rPr lang="ar-LY" sz="2400" dirty="0" smtClean="0">
                  <a:solidFill>
                    <a:srgbClr val="002060"/>
                  </a:solidFill>
                  <a:latin typeface="Sakkal Majalla" panose="02000000000000000000" pitchFamily="2" charset="-78"/>
                  <a:ea typeface="Raleway Medium"/>
                  <a:cs typeface="Sakkal Majalla" panose="02000000000000000000" pitchFamily="2" charset="-78"/>
                </a:rPr>
                <a:t>: هي الفهم النظري والعملي للمعلومات عبر الزمن إلى جانب القدرة على اتخاذ القرار.</a:t>
              </a:r>
              <a:endParaRPr lang="ar-LY" sz="2400" b="0" i="0" strike="noStrike" kern="1200" cap="none" dirty="0">
                <a:solidFill>
                  <a:srgbClr val="002060"/>
                </a:solidFill>
                <a:latin typeface="Sakkal Majalla" panose="02000000000000000000" pitchFamily="2" charset="-78"/>
                <a:ea typeface="Raleway Medium"/>
                <a:cs typeface="Sakkal Majalla" panose="02000000000000000000" pitchFamily="2" charset="-78"/>
              </a:endParaRPr>
            </a:p>
          </p:txBody>
        </p:sp>
      </p:grpSp>
      <p:grpSp>
        <p:nvGrpSpPr>
          <p:cNvPr id="27" name="Group 26"/>
          <p:cNvGrpSpPr/>
          <p:nvPr/>
        </p:nvGrpSpPr>
        <p:grpSpPr>
          <a:xfrm>
            <a:off x="2109961" y="2383414"/>
            <a:ext cx="8474861" cy="849769"/>
            <a:chOff x="0" y="3312367"/>
            <a:chExt cx="8474861" cy="849769"/>
          </a:xfrm>
          <a:scene3d>
            <a:camera prst="orthographicFront">
              <a:rot lat="0" lon="0" rev="0"/>
            </a:camera>
            <a:lightRig rig="contrasting" dir="t">
              <a:rot lat="0" lon="0" rev="1200000"/>
            </a:lightRig>
          </a:scene3d>
        </p:grpSpPr>
        <p:sp>
          <p:nvSpPr>
            <p:cNvPr id="28" name="Rounded Rectangle 27"/>
            <p:cNvSpPr/>
            <p:nvPr/>
          </p:nvSpPr>
          <p:spPr>
            <a:xfrm>
              <a:off x="0" y="3312367"/>
              <a:ext cx="8474861" cy="849769"/>
            </a:xfrm>
            <a:prstGeom prst="roundRect">
              <a:avLst/>
            </a:prstGeom>
            <a:sp3d z="300000" contourW="19050" prstMaterial="metal">
              <a:bevelT w="88900" h="203200"/>
              <a:bevelB w="165100" h="254000"/>
            </a:sp3d>
          </p:spPr>
          <p:style>
            <a:lnRef idx="0">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Rounded Rectangle 4"/>
            <p:cNvSpPr/>
            <p:nvPr/>
          </p:nvSpPr>
          <p:spPr>
            <a:xfrm>
              <a:off x="41482" y="3353849"/>
              <a:ext cx="8391897" cy="766805"/>
            </a:xfrm>
            <a:prstGeom prst="rect">
              <a:avLst/>
            </a:prstGeom>
            <a:sp3d z="3000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r" defTabSz="1066800" rtl="1">
                <a:lnSpc>
                  <a:spcPct val="90000"/>
                </a:lnSpc>
                <a:spcBef>
                  <a:spcPct val="0"/>
                </a:spcBef>
                <a:spcAft>
                  <a:spcPct val="35000"/>
                </a:spcAft>
              </a:pPr>
              <a:r>
                <a:rPr lang="ar-LY" sz="2400" dirty="0" smtClean="0">
                  <a:solidFill>
                    <a:srgbClr val="002060"/>
                  </a:solidFill>
                  <a:latin typeface="Sakkal Majalla" panose="02000000000000000000" pitchFamily="2" charset="-78"/>
                  <a:ea typeface="Raleway Medium"/>
                  <a:cs typeface="Sakkal Majalla" panose="02000000000000000000" pitchFamily="2" charset="-78"/>
                </a:rPr>
                <a:t>الحكمة </a:t>
              </a:r>
              <a:r>
                <a:rPr lang="en-US" sz="2400" dirty="0" smtClean="0">
                  <a:solidFill>
                    <a:srgbClr val="002060"/>
                  </a:solidFill>
                  <a:latin typeface="Sakkal Majalla" panose="02000000000000000000" pitchFamily="2" charset="-78"/>
                  <a:ea typeface="Raleway Medium"/>
                  <a:cs typeface="Sakkal Majalla" panose="02000000000000000000" pitchFamily="2" charset="-78"/>
                </a:rPr>
                <a:t>Wisdom</a:t>
              </a:r>
              <a:r>
                <a:rPr lang="ar-LY" sz="2400" dirty="0" smtClean="0">
                  <a:solidFill>
                    <a:srgbClr val="002060"/>
                  </a:solidFill>
                  <a:latin typeface="Sakkal Majalla" panose="02000000000000000000" pitchFamily="2" charset="-78"/>
                  <a:ea typeface="Raleway Medium"/>
                  <a:cs typeface="Sakkal Majalla" panose="02000000000000000000" pitchFamily="2" charset="-78"/>
                </a:rPr>
                <a:t>:الطاقة الذهنية التي نطبقها على سابق معرفتنا لتوليد الأفكار وبرهنة النظريات.</a:t>
              </a:r>
              <a:endParaRPr lang="ar-LY" sz="2400" b="0" i="0" strike="noStrike" kern="1200" cap="none" dirty="0">
                <a:solidFill>
                  <a:srgbClr val="002060"/>
                </a:solidFill>
                <a:latin typeface="Sakkal Majalla" panose="02000000000000000000" pitchFamily="2" charset="-78"/>
                <a:ea typeface="Raleway Medium"/>
                <a:cs typeface="Sakkal Majalla" panose="02000000000000000000" pitchFamily="2" charset="-78"/>
              </a:endParaRPr>
            </a:p>
          </p:txBody>
        </p:sp>
      </p:grpSp>
    </p:spTree>
    <p:extLst>
      <p:ext uri="{BB962C8B-B14F-4D97-AF65-F5344CB8AC3E}">
        <p14:creationId xmlns:p14="http://schemas.microsoft.com/office/powerpoint/2010/main" val="178178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Monotype Koufi" pitchFamily="2" charset="-78"/>
                <a:ea typeface="Monotype Koufi" pitchFamily="2" charset="-78"/>
                <a:cs typeface="Monotype Koufi" pitchFamily="2" charset="-78"/>
              </a:rPr>
              <a:t>نبذة عن نظم المعلومات </a:t>
            </a:r>
            <a:endParaRPr lang="en-US" b="1" dirty="0">
              <a:solidFill>
                <a:srgbClr val="002060"/>
              </a:solidFill>
              <a:latin typeface="Sakkal Majalla" panose="02000000000000000000" pitchFamily="2" charset="-78"/>
              <a:ea typeface="Monotype Koufi" pitchFamily="2" charset="-78"/>
              <a:cs typeface="Monotype Koufi" pitchFamily="2" charset="-78"/>
            </a:endParaRPr>
          </a:p>
        </p:txBody>
      </p:sp>
      <p:sp>
        <p:nvSpPr>
          <p:cNvPr id="3" name="Content Placeholder 2"/>
          <p:cNvSpPr>
            <a:spLocks noGrp="1"/>
          </p:cNvSpPr>
          <p:nvPr>
            <p:ph idx="1"/>
          </p:nvPr>
        </p:nvSpPr>
        <p:spPr>
          <a:xfrm>
            <a:off x="677334" y="1815353"/>
            <a:ext cx="8923866" cy="4226009"/>
          </a:xfrm>
        </p:spPr>
        <p:txBody>
          <a:bodyPr>
            <a:normAutofit/>
          </a:bodyPr>
          <a:lstStyle/>
          <a:p>
            <a:pPr marL="0" indent="0" algn="just" rtl="1">
              <a:buNone/>
            </a:pPr>
            <a:r>
              <a:rPr lang="ar-SA" sz="2800" dirty="0">
                <a:latin typeface="Sakkal Majalla" panose="02000000000000000000" pitchFamily="2" charset="-78"/>
                <a:cs typeface="Sakkal Majalla" panose="02000000000000000000" pitchFamily="2" charset="-78"/>
              </a:rPr>
              <a:t>إن </a:t>
            </a:r>
            <a:r>
              <a:rPr lang="ar-SA" sz="2800" dirty="0" err="1">
                <a:latin typeface="Sakkal Majalla" panose="02000000000000000000" pitchFamily="2" charset="-78"/>
                <a:cs typeface="Sakkal Majalla" panose="02000000000000000000" pitchFamily="2" charset="-78"/>
              </a:rPr>
              <a:t>اﻟﺗطور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اﻟﺗﻛﻧوﻟوﺟﻲ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اﻟذي</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ﺷﻬدﺗﻪ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اﻟﻣﻧظﻣﺎت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ﻫذا</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اﻟﻌﺻر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وﻛذ</a:t>
            </a:r>
            <a:r>
              <a:rPr lang="ar-LY" sz="2800" dirty="0">
                <a:latin typeface="Sakkal Majalla" panose="02000000000000000000" pitchFamily="2" charset="-78"/>
                <a:cs typeface="Sakkal Majalla" panose="02000000000000000000" pitchFamily="2" charset="-78"/>
              </a:rPr>
              <a:t>لك</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ﻛﺑر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ﺣﺟم</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اﻟﻣؤﺳﺳﺎت</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وﺗوﺳﻌﻬﺎ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اﻟﺟﻐراﻓﻲ</a:t>
            </a:r>
            <a:r>
              <a:rPr lang="ar-SA" sz="2800" dirty="0">
                <a:latin typeface="Sakkal Majalla" panose="02000000000000000000" pitchFamily="2" charset="-78"/>
                <a:cs typeface="Sakkal Majalla" panose="02000000000000000000" pitchFamily="2" charset="-78"/>
              </a:rPr>
              <a:t>  </a:t>
            </a:r>
            <a:r>
              <a:rPr lang="ar-SA" sz="2800" dirty="0" err="1" smtClean="0">
                <a:latin typeface="Sakkal Majalla" panose="02000000000000000000" pitchFamily="2" charset="-78"/>
                <a:cs typeface="Sakkal Majalla" panose="02000000000000000000" pitchFamily="2" charset="-78"/>
              </a:rPr>
              <a:t>واﻧﺗﻘﺎﻟﻬﺎ</a:t>
            </a:r>
            <a:r>
              <a:rPr lang="ar-SA" sz="2800" dirty="0" smtClean="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إﻟﻰ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ﻣرﺣﻠﺔ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اﻟﻌﺎﻟﻣﯾﺔ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وﻣﺎ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ﺻﺎﺣب</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ذﻟك</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LY" sz="2800" dirty="0" smtClean="0">
                <a:latin typeface="Sakkal Majalla" panose="02000000000000000000" pitchFamily="2" charset="-78"/>
                <a:cs typeface="Sakkal Majalla" panose="02000000000000000000" pitchFamily="2" charset="-78"/>
              </a:rPr>
              <a:t>كبر حجم البيانات والمعلومات والتي </a:t>
            </a:r>
            <a:r>
              <a:rPr lang="ar-SA" sz="2800" dirty="0" err="1" smtClean="0">
                <a:latin typeface="Sakkal Majalla" panose="02000000000000000000" pitchFamily="2" charset="-78"/>
                <a:cs typeface="Sakkal Majalla" panose="02000000000000000000" pitchFamily="2" charset="-78"/>
              </a:rPr>
              <a:t>ﺟﻌﻠت</a:t>
            </a:r>
            <a:r>
              <a:rPr lang="ar-SA" sz="2800" dirty="0" smtClean="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ﻣﻬﻣﺔ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اﺗﺧﺎذ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اﻟﻘ</a:t>
            </a:r>
            <a:r>
              <a:rPr lang="ar-LY" sz="2800" dirty="0">
                <a:latin typeface="Sakkal Majalla" panose="02000000000000000000" pitchFamily="2" charset="-78"/>
                <a:cs typeface="Sakkal Majalla" panose="02000000000000000000" pitchFamily="2" charset="-78"/>
              </a:rPr>
              <a:t>را</a:t>
            </a:r>
            <a:r>
              <a:rPr lang="ar-SA" sz="2800" dirty="0">
                <a:latin typeface="Sakkal Majalla" panose="02000000000000000000" pitchFamily="2" charset="-78"/>
                <a:cs typeface="Sakkal Majalla" panose="02000000000000000000" pitchFamily="2" charset="-78"/>
              </a:rPr>
              <a:t>ر</a:t>
            </a:r>
            <a:r>
              <a:rPr lang="ar-LY" sz="2800" dirty="0">
                <a:latin typeface="Sakkal Majalla" panose="02000000000000000000" pitchFamily="2" charset="-78"/>
                <a:cs typeface="Sakkal Majalla" panose="02000000000000000000" pitchFamily="2" charset="-78"/>
              </a:rPr>
              <a:t>ا</a:t>
            </a:r>
            <a:r>
              <a:rPr lang="ar-SA" sz="2800" dirty="0">
                <a:latin typeface="Sakkal Majalla" panose="02000000000000000000" pitchFamily="2" charset="-78"/>
                <a:cs typeface="Sakkal Majalla" panose="02000000000000000000" pitchFamily="2" charset="-78"/>
              </a:rPr>
              <a:t>ت </a:t>
            </a:r>
            <a:r>
              <a:rPr lang="ar-SA" sz="2800" dirty="0" err="1">
                <a:latin typeface="Sakkal Majalla" panose="02000000000000000000" pitchFamily="2" charset="-78"/>
                <a:cs typeface="Sakkal Majalla" panose="02000000000000000000" pitchFamily="2" charset="-78"/>
              </a:rPr>
              <a:t>ﻓﻲ</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اﻟﻣﻧظﻣﺔ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اﻟﺣدﯾﺛﺔ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أﻛﺛر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ﺻﻌوﺑﺔ</a:t>
            </a:r>
            <a:r>
              <a:rPr lang="ar-SA" sz="2800" dirty="0">
                <a:latin typeface="Sakkal Majalla" panose="02000000000000000000" pitchFamily="2" charset="-78"/>
                <a:cs typeface="Sakkal Majalla" panose="02000000000000000000" pitchFamily="2" charset="-78"/>
              </a:rPr>
              <a:t>،</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ﻓﺎﻟﺗﻘدم</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اﻟﺗﻛﻧوﻟوﺟﻲ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ﺧﻠق</a:t>
            </a:r>
            <a:r>
              <a:rPr lang="ar-SA" sz="2800" dirty="0">
                <a:latin typeface="Sakkal Majalla" panose="02000000000000000000" pitchFamily="2" charset="-78"/>
                <a:cs typeface="Sakkal Majalla" panose="02000000000000000000" pitchFamily="2" charset="-78"/>
              </a:rPr>
              <a:t> </a:t>
            </a:r>
            <a:r>
              <a:rPr lang="ar-SA" sz="2800" dirty="0" err="1" smtClean="0">
                <a:latin typeface="Sakkal Majalla" panose="02000000000000000000" pitchFamily="2" charset="-78"/>
                <a:cs typeface="Sakkal Majalla" panose="02000000000000000000" pitchFamily="2" charset="-78"/>
              </a:rPr>
              <a:t>ﻧوﻋ</a:t>
            </a:r>
            <a:r>
              <a:rPr lang="ar-LY" sz="2800" dirty="0" smtClean="0">
                <a:latin typeface="Sakkal Majalla" panose="02000000000000000000" pitchFamily="2" charset="-78"/>
                <a:cs typeface="Sakkal Majalla" panose="02000000000000000000" pitchFamily="2" charset="-78"/>
              </a:rPr>
              <a:t>اً</a:t>
            </a:r>
            <a:r>
              <a:rPr lang="ar-SA" sz="2800" dirty="0" smtClean="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اﻟﺗﺳﺎرع</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اﻟﻣﺣﯾط</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اﻻﻗﺗﺻﺎدي</a:t>
            </a:r>
            <a:r>
              <a:rPr lang="ar-SA" sz="2800" dirty="0">
                <a:latin typeface="Sakkal Majalla" panose="02000000000000000000" pitchFamily="2" charset="-78"/>
                <a:cs typeface="Sakkal Majalla" panose="02000000000000000000" pitchFamily="2" charset="-78"/>
              </a:rPr>
              <a:t> و </a:t>
            </a:r>
            <a:r>
              <a:rPr lang="ar-LY" sz="2800" dirty="0" err="1">
                <a:latin typeface="Sakkal Majalla" panose="02000000000000000000" pitchFamily="2" charset="-78"/>
                <a:cs typeface="Sakkal Majalla" panose="02000000000000000000" pitchFamily="2" charset="-78"/>
              </a:rPr>
              <a:t>زا</a:t>
            </a:r>
            <a:r>
              <a:rPr lang="ar-SA" sz="2800" dirty="0">
                <a:latin typeface="Sakkal Majalla" panose="02000000000000000000" pitchFamily="2" charset="-78"/>
                <a:cs typeface="Sakkal Majalla" panose="02000000000000000000" pitchFamily="2" charset="-78"/>
              </a:rPr>
              <a:t>د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ﺣدة</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اﻟﻣﻧﺎﻓﺳﺔ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وﺑﻘدر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ﺗﺳﺎ</a:t>
            </a:r>
            <a:r>
              <a:rPr lang="ar-LY" sz="2800" dirty="0">
                <a:latin typeface="Sakkal Majalla" panose="02000000000000000000" pitchFamily="2" charset="-78"/>
                <a:cs typeface="Sakkal Majalla" panose="02000000000000000000" pitchFamily="2" charset="-78"/>
              </a:rPr>
              <a:t>ر</a:t>
            </a:r>
            <a:r>
              <a:rPr lang="ar-SA" sz="2800" dirty="0" err="1">
                <a:latin typeface="Sakkal Majalla" panose="02000000000000000000" pitchFamily="2" charset="-78"/>
                <a:cs typeface="Sakkal Majalla" panose="02000000000000000000" pitchFamily="2" charset="-78"/>
              </a:rPr>
              <a:t>ﻋت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وﺗﯾرة</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اﻟﺗطو</a:t>
            </a:r>
            <a:r>
              <a:rPr lang="ar-LY" sz="2800" dirty="0">
                <a:latin typeface="Sakkal Majalla" panose="02000000000000000000" pitchFamily="2" charset="-78"/>
                <a:cs typeface="Sakkal Majalla" panose="02000000000000000000" pitchFamily="2" charset="-78"/>
              </a:rPr>
              <a:t>را</a:t>
            </a:r>
            <a:r>
              <a:rPr lang="ar-SA" sz="2800" dirty="0">
                <a:latin typeface="Sakkal Majalla" panose="02000000000000000000" pitchFamily="2" charset="-78"/>
                <a:cs typeface="Sakkal Majalla" panose="02000000000000000000" pitchFamily="2" charset="-78"/>
              </a:rPr>
              <a:t>ت  </a:t>
            </a:r>
            <a:r>
              <a:rPr lang="ar-SA" sz="2800" dirty="0" err="1">
                <a:latin typeface="Sakkal Majalla" panose="02000000000000000000" pitchFamily="2" charset="-78"/>
                <a:cs typeface="Sakkal Majalla" panose="02000000000000000000" pitchFamily="2" charset="-78"/>
              </a:rPr>
              <a:t>اﻟﺗﻛﻧوﻟوﺟﯾﺔ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ﺑﻘدر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ﺻﺎﺣﺑﻬﺎ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ﺗطور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وﺳﺎﺋل</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وأﺳﺎﻟﯾب</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اﻻﺗﺻﺎل</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وﻧﻘل</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اﻟﻣﻌﻠوﻣﺎت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وﺑﺗ</a:t>
            </a:r>
            <a:r>
              <a:rPr lang="ar-LY" sz="2800" dirty="0" err="1">
                <a:latin typeface="Sakkal Majalla" panose="02000000000000000000" pitchFamily="2" charset="-78"/>
                <a:cs typeface="Sakkal Majalla" panose="02000000000000000000" pitchFamily="2" charset="-78"/>
              </a:rPr>
              <a:t>زا</a:t>
            </a:r>
            <a:r>
              <a:rPr lang="ar-SA" sz="2800" dirty="0" err="1">
                <a:latin typeface="Sakkal Majalla" panose="02000000000000000000" pitchFamily="2" charset="-78"/>
                <a:cs typeface="Sakkal Majalla" panose="02000000000000000000" pitchFamily="2" charset="-78"/>
              </a:rPr>
              <a:t>ﯾد</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ﺣدة</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اﻟﻣﻧﺎﻓﺳﺔ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أﺻﺑﺣت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اﻟﻣﻧظﻣﺎت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ﻣﺟﺑرة</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اﺗﺧﺎذ</a:t>
            </a:r>
            <a:r>
              <a:rPr lang="ar-SA" sz="2800" dirty="0">
                <a:latin typeface="Sakkal Majalla" panose="02000000000000000000" pitchFamily="2" charset="-78"/>
                <a:cs typeface="Sakkal Majalla" panose="02000000000000000000" pitchFamily="2" charset="-78"/>
              </a:rPr>
              <a:t>  ﻗ</a:t>
            </a:r>
            <a:r>
              <a:rPr lang="ar-LY" sz="2800" dirty="0" err="1">
                <a:latin typeface="Sakkal Majalla" panose="02000000000000000000" pitchFamily="2" charset="-78"/>
                <a:cs typeface="Sakkal Majalla" panose="02000000000000000000" pitchFamily="2" charset="-78"/>
              </a:rPr>
              <a:t>رارا</a:t>
            </a:r>
            <a:r>
              <a:rPr lang="ar-SA" sz="2800" dirty="0">
                <a:latin typeface="Sakkal Majalla" panose="02000000000000000000" pitchFamily="2" charset="-78"/>
                <a:cs typeface="Sakkal Majalla" panose="02000000000000000000" pitchFamily="2" charset="-78"/>
              </a:rPr>
              <a:t>ت  </a:t>
            </a:r>
            <a:r>
              <a:rPr lang="ar-SA" sz="2800" dirty="0" err="1">
                <a:latin typeface="Sakkal Majalla" panose="02000000000000000000" pitchFamily="2" charset="-78"/>
                <a:cs typeface="Sakkal Majalla" panose="02000000000000000000" pitchFamily="2" charset="-78"/>
              </a:rPr>
              <a:t>ﺳرﯾﻌﺔ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وﻓﻌﺎﻟﺔ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ﺣﺗﻰ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ﺗﺗﻣﻛن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اﻻﺳﺗ</a:t>
            </a:r>
            <a:r>
              <a:rPr lang="ar-LY" sz="2800" dirty="0">
                <a:latin typeface="Sakkal Majalla" panose="02000000000000000000" pitchFamily="2" charset="-78"/>
                <a:cs typeface="Sakkal Majalla" panose="02000000000000000000" pitchFamily="2" charset="-78"/>
              </a:rPr>
              <a:t>مرار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اﻟﺗﻧﺎﻓس</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واﻟﻣﺣﺎﻓظﺔ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ﻋﻠﻰ</a:t>
            </a:r>
            <a:r>
              <a:rPr lang="ar-LY" sz="2800" dirty="0">
                <a:latin typeface="Sakkal Majalla" panose="02000000000000000000" pitchFamily="2" charset="-78"/>
                <a:cs typeface="Sakkal Majalla" panose="02000000000000000000" pitchFamily="2" charset="-78"/>
              </a:rPr>
              <a:t> تميزها.</a:t>
            </a:r>
            <a:r>
              <a:rPr lang="ar-SA" sz="2800" dirty="0">
                <a:latin typeface="Sakkal Majalla" panose="02000000000000000000" pitchFamily="2" charset="-78"/>
                <a:cs typeface="Sakkal Majalla" panose="02000000000000000000" pitchFamily="2" charset="-78"/>
              </a:rPr>
              <a:t> </a:t>
            </a:r>
            <a:endParaRPr lang="ar-LY" sz="2800" dirty="0">
              <a:latin typeface="Sakkal Majalla" panose="02000000000000000000" pitchFamily="2" charset="-78"/>
              <a:cs typeface="Sakkal Majalla" panose="02000000000000000000" pitchFamily="2" charset="-78"/>
            </a:endParaRPr>
          </a:p>
          <a:p>
            <a:pPr marL="0" indent="0" algn="r">
              <a:buNone/>
            </a:pPr>
            <a:endParaRPr lang="en-US"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414291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smtClean="0">
                <a:solidFill>
                  <a:srgbClr val="002060"/>
                </a:solidFill>
                <a:latin typeface="Monotype Koufi" pitchFamily="2" charset="-78"/>
                <a:ea typeface="Monotype Koufi" pitchFamily="2" charset="-78"/>
                <a:cs typeface="Monotype Koufi" pitchFamily="2" charset="-78"/>
              </a:rPr>
              <a:t>تابع نبذة </a:t>
            </a:r>
            <a:r>
              <a:rPr lang="ar-LY" b="1" dirty="0">
                <a:solidFill>
                  <a:srgbClr val="002060"/>
                </a:solidFill>
                <a:latin typeface="Monotype Koufi" pitchFamily="2" charset="-78"/>
                <a:ea typeface="Monotype Koufi" pitchFamily="2" charset="-78"/>
                <a:cs typeface="Monotype Koufi" pitchFamily="2" charset="-78"/>
              </a:rPr>
              <a:t>عن نظم المعلومات </a:t>
            </a:r>
            <a:endParaRPr lang="en-US" dirty="0">
              <a:ea typeface="Monotype Koufi" pitchFamily="2" charset="-78"/>
              <a:cs typeface="Monotype Koufi" pitchFamily="2" charset="-78"/>
            </a:endParaRPr>
          </a:p>
        </p:txBody>
      </p:sp>
      <p:sp>
        <p:nvSpPr>
          <p:cNvPr id="3" name="Content Placeholder 2"/>
          <p:cNvSpPr>
            <a:spLocks noGrp="1"/>
          </p:cNvSpPr>
          <p:nvPr>
            <p:ph idx="1"/>
          </p:nvPr>
        </p:nvSpPr>
        <p:spPr/>
        <p:txBody>
          <a:bodyPr>
            <a:normAutofit/>
          </a:bodyPr>
          <a:lstStyle/>
          <a:p>
            <a:pPr marL="0" indent="0" algn="just" rtl="1">
              <a:buNone/>
            </a:pPr>
            <a:r>
              <a:rPr lang="ar-LY" sz="2800" dirty="0" smtClean="0">
                <a:latin typeface="Sakkal Majalla" panose="02000000000000000000" pitchFamily="2" charset="-78"/>
                <a:ea typeface="Yu Gothic UI Semilight" panose="020B0400000000000000" pitchFamily="34" charset="-128"/>
                <a:cs typeface="Sakkal Majalla" panose="02000000000000000000" pitchFamily="2" charset="-78"/>
              </a:rPr>
              <a:t>وهذا يتطلب </a:t>
            </a:r>
            <a:r>
              <a:rPr lang="ar-LY" sz="2800" dirty="0" err="1" smtClean="0">
                <a:latin typeface="Sakkal Majalla" panose="02000000000000000000" pitchFamily="2" charset="-78"/>
                <a:ea typeface="Yu Gothic UI Semilight" panose="020B0400000000000000" pitchFamily="34" charset="-128"/>
                <a:cs typeface="Sakkal Majalla" panose="02000000000000000000" pitchFamily="2" charset="-78"/>
              </a:rPr>
              <a:t>إعتماد</a:t>
            </a:r>
            <a:r>
              <a:rPr lang="ar-LY" sz="2800" dirty="0" smtClean="0">
                <a:latin typeface="Sakkal Majalla" panose="02000000000000000000" pitchFamily="2" charset="-78"/>
                <a:ea typeface="Yu Gothic UI Semilight" panose="020B0400000000000000" pitchFamily="34" charset="-128"/>
                <a:cs typeface="Sakkal Majalla" panose="02000000000000000000" pitchFamily="2" charset="-78"/>
              </a:rPr>
              <a:t> أنظمة معلومات تكفل السيطرة  على الكم الهائل من البيانات معالجةً وتخزيناً ونشراً بما يكفل توفر معلومات صحيحة ودقيقة وحديثة تزيد من فعالية القرارات وبالتالي من فعالية أداء المنظمة.</a:t>
            </a:r>
            <a:endParaRPr lang="en-US" sz="2800" dirty="0">
              <a:latin typeface="Sakkal Majalla" panose="02000000000000000000" pitchFamily="2" charset="-78"/>
              <a:ea typeface="Yu Gothic UI Semilight" panose="020B0400000000000000" pitchFamily="34" charset="-128"/>
              <a:cs typeface="Sakkal Majalla" panose="02000000000000000000" pitchFamily="2" charset="-78"/>
            </a:endParaRPr>
          </a:p>
          <a:p>
            <a:pPr marL="0" indent="0" algn="just" rtl="1">
              <a:buNone/>
            </a:pPr>
            <a:r>
              <a:rPr lang="ar-LY" sz="500" dirty="0">
                <a:latin typeface="Yu Gothic UI Semilight" panose="020B0400000000000000" pitchFamily="34" charset="-128"/>
                <a:ea typeface="Yu Gothic UI Semilight" panose="020B0400000000000000" pitchFamily="34" charset="-128"/>
              </a:rPr>
              <a:t>.</a:t>
            </a:r>
          </a:p>
          <a:p>
            <a:pPr marL="0" indent="0" algn="ctr" rtl="1">
              <a:buNone/>
            </a:pPr>
            <a:r>
              <a:rPr lang="ar-LY" sz="3600" b="1" i="1" dirty="0" err="1">
                <a:latin typeface="Yu Gothic UI Semilight" panose="020B0400000000000000" pitchFamily="34" charset="-128"/>
                <a:ea typeface="Yu Gothic UI Semilight" panose="020B0400000000000000" pitchFamily="34" charset="-128"/>
                <a:cs typeface="Andalus" panose="02020603050405020304" pitchFamily="18" charset="-78"/>
              </a:rPr>
              <a:t>ماهو</a:t>
            </a:r>
            <a:r>
              <a:rPr lang="ar-LY" sz="3600" b="1" i="1">
                <a:latin typeface="Yu Gothic UI Semilight" panose="020B0400000000000000" pitchFamily="34" charset="-128"/>
                <a:ea typeface="Yu Gothic UI Semilight" panose="020B0400000000000000" pitchFamily="34" charset="-128"/>
                <a:cs typeface="Andalus" panose="02020603050405020304" pitchFamily="18" charset="-78"/>
              </a:rPr>
              <a:t> </a:t>
            </a:r>
            <a:r>
              <a:rPr lang="ar-LY" sz="3600" b="1" i="1" smtClean="0">
                <a:latin typeface="Yu Gothic UI Semilight" panose="020B0400000000000000" pitchFamily="34" charset="-128"/>
                <a:ea typeface="Yu Gothic UI Semilight" panose="020B0400000000000000" pitchFamily="34" charset="-128"/>
                <a:cs typeface="Andalus" panose="02020603050405020304" pitchFamily="18" charset="-78"/>
              </a:rPr>
              <a:t>نظام </a:t>
            </a:r>
            <a:r>
              <a:rPr lang="ar-LY" sz="3600" b="1" i="1" dirty="0">
                <a:latin typeface="Yu Gothic UI Semilight" panose="020B0400000000000000" pitchFamily="34" charset="-128"/>
                <a:ea typeface="Yu Gothic UI Semilight" panose="020B0400000000000000" pitchFamily="34" charset="-128"/>
                <a:cs typeface="Andalus" panose="02020603050405020304" pitchFamily="18" charset="-78"/>
              </a:rPr>
              <a:t>المعلومات؟</a:t>
            </a:r>
          </a:p>
          <a:p>
            <a:pPr marL="0" indent="0" algn="r">
              <a:buNone/>
            </a:pPr>
            <a:endParaRPr lang="en-US" dirty="0"/>
          </a:p>
        </p:txBody>
      </p:sp>
    </p:spTree>
    <p:extLst>
      <p:ext uri="{BB962C8B-B14F-4D97-AF65-F5344CB8AC3E}">
        <p14:creationId xmlns:p14="http://schemas.microsoft.com/office/powerpoint/2010/main" val="2667053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نظام المعلومات </a:t>
            </a:r>
            <a:endParaRPr lang="en-US" dirty="0">
              <a:solidFill>
                <a:srgbClr val="002060"/>
              </a:solidFill>
              <a:latin typeface="Sakkal Majalla" panose="02000000000000000000" pitchFamily="2" charset="-78"/>
              <a:ea typeface="Monotype Koufi" pitchFamily="2" charset="-78"/>
              <a:cs typeface="Monotype Koufi" pitchFamily="2" charset="-78"/>
            </a:endParaRPr>
          </a:p>
        </p:txBody>
      </p:sp>
      <p:sp>
        <p:nvSpPr>
          <p:cNvPr id="3" name="Content Placeholder 2"/>
          <p:cNvSpPr>
            <a:spLocks noGrp="1"/>
          </p:cNvSpPr>
          <p:nvPr>
            <p:ph idx="1"/>
          </p:nvPr>
        </p:nvSpPr>
        <p:spPr>
          <a:xfrm>
            <a:off x="838698" y="1663047"/>
            <a:ext cx="8596668" cy="3880773"/>
          </a:xfrm>
        </p:spPr>
        <p:txBody>
          <a:bodyPr>
            <a:noAutofit/>
          </a:bodyPr>
          <a:lstStyle/>
          <a:p>
            <a:pPr marL="0" indent="0" algn="just" rtl="1">
              <a:buFont typeface="Open Sans"/>
              <a:buNone/>
            </a:pPr>
            <a:r>
              <a:rPr lang="ar-LY" sz="2800" b="1" dirty="0">
                <a:latin typeface="Sakkal Majalla" panose="02000000000000000000" pitchFamily="2" charset="-78"/>
                <a:cs typeface="Sakkal Majalla" panose="02000000000000000000" pitchFamily="2" charset="-78"/>
              </a:rPr>
              <a:t>نظام المعلومات </a:t>
            </a:r>
            <a:r>
              <a:rPr lang="en-US" sz="2800" b="1" dirty="0">
                <a:latin typeface="Sakkal Majalla" panose="02000000000000000000" pitchFamily="2" charset="-78"/>
                <a:cs typeface="Sakkal Majalla" panose="02000000000000000000" pitchFamily="2" charset="-78"/>
              </a:rPr>
              <a:t>Information System </a:t>
            </a:r>
            <a:r>
              <a:rPr lang="ar-LY" sz="2800" b="1" dirty="0">
                <a:latin typeface="Sakkal Majalla" panose="02000000000000000000" pitchFamily="2" charset="-78"/>
                <a:cs typeface="Sakkal Majalla" panose="02000000000000000000" pitchFamily="2" charset="-78"/>
              </a:rPr>
              <a:t>: </a:t>
            </a:r>
            <a:r>
              <a:rPr lang="ar-LY" sz="2800" dirty="0">
                <a:latin typeface="Sakkal Majalla" panose="02000000000000000000" pitchFamily="2" charset="-78"/>
                <a:cs typeface="Sakkal Majalla" panose="02000000000000000000" pitchFamily="2" charset="-78"/>
              </a:rPr>
              <a:t>عبارة عن مجموعة من العناصر المتداخلة والمتفاعلة مع بعضها التي تعمل على جمع البيانات والمعلومات ومعالجتها وتخزينها  وتوزيعها، بغرض دعم صناعة القرارات والتنسيق وتأمين السيطرة على المنظمة إضافة إلى تحليل المشكلات وتأمين المنظور المطلوب للموضوعات المعقدة. .</a:t>
            </a:r>
          </a:p>
          <a:p>
            <a:pPr marL="0" indent="0" algn="just" rtl="1">
              <a:buFont typeface="Open Sans"/>
              <a:buNone/>
            </a:pPr>
            <a:r>
              <a:rPr lang="ar-LY" sz="2800" dirty="0">
                <a:latin typeface="Sakkal Majalla" panose="02000000000000000000" pitchFamily="2" charset="-78"/>
                <a:cs typeface="Sakkal Majalla" panose="02000000000000000000" pitchFamily="2" charset="-78"/>
              </a:rPr>
              <a:t>أما مصطلح </a:t>
            </a:r>
            <a:r>
              <a:rPr lang="ar-LY" sz="2800" b="1" dirty="0">
                <a:latin typeface="Sakkal Majalla" panose="02000000000000000000" pitchFamily="2" charset="-78"/>
                <a:cs typeface="Sakkal Majalla" panose="02000000000000000000" pitchFamily="2" charset="-78"/>
              </a:rPr>
              <a:t>"نظام المعلومات الحاسوبي" </a:t>
            </a:r>
            <a:r>
              <a:rPr lang="en-US" sz="2800" b="1" dirty="0">
                <a:latin typeface="Sakkal Majalla" panose="02000000000000000000" pitchFamily="2" charset="-78"/>
                <a:cs typeface="Sakkal Majalla" panose="02000000000000000000" pitchFamily="2" charset="-78"/>
              </a:rPr>
              <a:t>computerize information system</a:t>
            </a:r>
            <a:r>
              <a:rPr lang="en-US" sz="2800" dirty="0">
                <a:latin typeface="Sakkal Majalla" panose="02000000000000000000" pitchFamily="2" charset="-78"/>
                <a:cs typeface="Sakkal Majalla" panose="02000000000000000000" pitchFamily="2" charset="-78"/>
              </a:rPr>
              <a:t> ، </a:t>
            </a:r>
            <a:r>
              <a:rPr lang="ar-LY" sz="2800" dirty="0">
                <a:latin typeface="Sakkal Majalla" panose="02000000000000000000" pitchFamily="2" charset="-78"/>
                <a:cs typeface="Sakkal Majalla" panose="02000000000000000000" pitchFamily="2" charset="-78"/>
              </a:rPr>
              <a:t>والذي كثيراً ما يصطلح على تسميته نظام المعلومات المعتمد على الحاسوب</a:t>
            </a:r>
            <a:r>
              <a:rPr lang="en-US" sz="2800" dirty="0">
                <a:latin typeface="Sakkal Majalla" panose="02000000000000000000" pitchFamily="2" charset="-78"/>
                <a:cs typeface="Sakkal Majalla" panose="02000000000000000000" pitchFamily="2" charset="-78"/>
              </a:rPr>
              <a:t>computer-based information system </a:t>
            </a:r>
            <a:r>
              <a:rPr lang="ar-LY" sz="2800" dirty="0">
                <a:latin typeface="Sakkal Majalla" panose="02000000000000000000" pitchFamily="2" charset="-78"/>
                <a:cs typeface="Sakkal Majalla" panose="02000000000000000000" pitchFamily="2" charset="-78"/>
              </a:rPr>
              <a:t> ويرمز له اختصاراً </a:t>
            </a:r>
            <a:r>
              <a:rPr lang="en-US" sz="2800" dirty="0">
                <a:latin typeface="Sakkal Majalla" panose="02000000000000000000" pitchFamily="2" charset="-78"/>
                <a:cs typeface="Sakkal Majalla" panose="02000000000000000000" pitchFamily="2" charset="-78"/>
              </a:rPr>
              <a:t> (CBIS)</a:t>
            </a:r>
            <a:r>
              <a:rPr lang="ar-LY" sz="2800" dirty="0">
                <a:latin typeface="Sakkal Majalla" panose="02000000000000000000" pitchFamily="2" charset="-78"/>
                <a:cs typeface="Sakkal Majalla" panose="02000000000000000000" pitchFamily="2" charset="-78"/>
              </a:rPr>
              <a:t>فهو النظام الذي يعتمد على المكونات </a:t>
            </a:r>
            <a:r>
              <a:rPr lang="ar-LY" sz="2800" dirty="0" smtClean="0">
                <a:latin typeface="Sakkal Majalla" panose="02000000000000000000" pitchFamily="2" charset="-78"/>
                <a:cs typeface="Sakkal Majalla" panose="02000000000000000000" pitchFamily="2" charset="-78"/>
              </a:rPr>
              <a:t>المادية </a:t>
            </a:r>
            <a:r>
              <a:rPr lang="en-US" sz="2800" dirty="0">
                <a:latin typeface="Sakkal Majalla" panose="02000000000000000000" pitchFamily="2" charset="-78"/>
                <a:cs typeface="Sakkal Majalla" panose="02000000000000000000" pitchFamily="2" charset="-78"/>
              </a:rPr>
              <a:t>Hardware</a:t>
            </a:r>
            <a:r>
              <a:rPr lang="ar-LY" sz="2800" dirty="0">
                <a:latin typeface="Sakkal Majalla" panose="02000000000000000000" pitchFamily="2" charset="-78"/>
                <a:cs typeface="Sakkal Majalla" panose="02000000000000000000" pitchFamily="2" charset="-78"/>
              </a:rPr>
              <a:t> والمكونات البرمجية </a:t>
            </a:r>
            <a:r>
              <a:rPr lang="en-US" sz="2800" dirty="0">
                <a:latin typeface="Sakkal Majalla" panose="02000000000000000000" pitchFamily="2" charset="-78"/>
                <a:cs typeface="Sakkal Majalla" panose="02000000000000000000" pitchFamily="2" charset="-78"/>
              </a:rPr>
              <a:t>Software </a:t>
            </a:r>
            <a:r>
              <a:rPr lang="ar-LY" sz="2800" dirty="0">
                <a:latin typeface="Sakkal Majalla" panose="02000000000000000000" pitchFamily="2" charset="-78"/>
                <a:cs typeface="Sakkal Majalla" panose="02000000000000000000" pitchFamily="2" charset="-78"/>
              </a:rPr>
              <a:t> للحاسوب في معالجة البيانات ومن </a:t>
            </a:r>
            <a:r>
              <a:rPr lang="ar-LY" sz="2800">
                <a:latin typeface="Sakkal Majalla" panose="02000000000000000000" pitchFamily="2" charset="-78"/>
                <a:cs typeface="Sakkal Majalla" panose="02000000000000000000" pitchFamily="2" charset="-78"/>
              </a:rPr>
              <a:t>ثم </a:t>
            </a:r>
            <a:r>
              <a:rPr lang="ar-LY" sz="2800" smtClean="0">
                <a:latin typeface="Sakkal Majalla" panose="02000000000000000000" pitchFamily="2" charset="-78"/>
                <a:cs typeface="Sakkal Majalla" panose="02000000000000000000" pitchFamily="2" charset="-78"/>
              </a:rPr>
              <a:t>استرجاعها </a:t>
            </a:r>
            <a:r>
              <a:rPr lang="ar-LY" sz="2800" dirty="0">
                <a:latin typeface="Sakkal Majalla" panose="02000000000000000000" pitchFamily="2" charset="-78"/>
                <a:cs typeface="Sakkal Majalla" panose="02000000000000000000" pitchFamily="2" charset="-78"/>
              </a:rPr>
              <a:t>كمعلومات.</a:t>
            </a:r>
          </a:p>
        </p:txBody>
      </p:sp>
    </p:spTree>
    <p:extLst>
      <p:ext uri="{BB962C8B-B14F-4D97-AF65-F5344CB8AC3E}">
        <p14:creationId xmlns:p14="http://schemas.microsoft.com/office/powerpoint/2010/main" val="2543163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smtClean="0">
                <a:solidFill>
                  <a:srgbClr val="002060"/>
                </a:solidFill>
                <a:latin typeface="Monotype Koufi" pitchFamily="2" charset="-78"/>
                <a:ea typeface="Monotype Koufi" pitchFamily="2" charset="-78"/>
                <a:cs typeface="Monotype Koufi" pitchFamily="2" charset="-78"/>
              </a:rPr>
              <a:t>تابع نظام </a:t>
            </a:r>
            <a:r>
              <a:rPr lang="ar-LY" dirty="0">
                <a:solidFill>
                  <a:srgbClr val="002060"/>
                </a:solidFill>
                <a:latin typeface="Monotype Koufi" pitchFamily="2" charset="-78"/>
                <a:ea typeface="Monotype Koufi" pitchFamily="2" charset="-78"/>
                <a:cs typeface="Monotype Koufi" pitchFamily="2" charset="-78"/>
              </a:rPr>
              <a:t>المعلومات </a:t>
            </a:r>
            <a:endParaRPr lang="en-US" dirty="0"/>
          </a:p>
        </p:txBody>
      </p:sp>
      <p:sp>
        <p:nvSpPr>
          <p:cNvPr id="3" name="Content Placeholder 2"/>
          <p:cNvSpPr>
            <a:spLocks noGrp="1"/>
          </p:cNvSpPr>
          <p:nvPr>
            <p:ph idx="1"/>
          </p:nvPr>
        </p:nvSpPr>
        <p:spPr/>
        <p:txBody>
          <a:bodyPr/>
          <a:lstStyle/>
          <a:p>
            <a:pPr marL="0" indent="0" algn="just" rtl="1">
              <a:buNone/>
            </a:pPr>
            <a:r>
              <a:rPr lang="ar-LY" sz="2800" dirty="0">
                <a:latin typeface="Sakkal Majalla" panose="02000000000000000000" pitchFamily="2" charset="-78"/>
                <a:cs typeface="Sakkal Majalla" panose="02000000000000000000" pitchFamily="2" charset="-78"/>
              </a:rPr>
              <a:t>عموما فإن نظام المعلومات هو عبارة عن آلية وإجراءات مرتبة تسمح بتجميع وتصنيف وفرز البيانات</a:t>
            </a:r>
            <a:r>
              <a:rPr lang="en-US" sz="2800" dirty="0">
                <a:latin typeface="Sakkal Majalla" panose="02000000000000000000" pitchFamily="2" charset="-78"/>
                <a:cs typeface="Sakkal Majalla" panose="02000000000000000000" pitchFamily="2" charset="-78"/>
              </a:rPr>
              <a:t> Data </a:t>
            </a:r>
            <a:r>
              <a:rPr lang="ar-LY" sz="2800" dirty="0">
                <a:latin typeface="Sakkal Majalla" panose="02000000000000000000" pitchFamily="2" charset="-78"/>
                <a:cs typeface="Sakkal Majalla" panose="02000000000000000000" pitchFamily="2" charset="-78"/>
              </a:rPr>
              <a:t>ومعالجتها ومن ثم تحويلها إلى معلومات</a:t>
            </a:r>
            <a:r>
              <a:rPr lang="en-US" sz="2800" dirty="0">
                <a:latin typeface="Sakkal Majalla" panose="02000000000000000000" pitchFamily="2" charset="-78"/>
                <a:cs typeface="Sakkal Majalla" panose="02000000000000000000" pitchFamily="2" charset="-78"/>
              </a:rPr>
              <a:t>Information ،</a:t>
            </a:r>
            <a:r>
              <a:rPr lang="ar-LY" sz="2800" dirty="0">
                <a:latin typeface="Sakkal Majalla" panose="02000000000000000000" pitchFamily="2" charset="-78"/>
                <a:cs typeface="Sakkal Majalla" panose="02000000000000000000" pitchFamily="2" charset="-78"/>
              </a:rPr>
              <a:t> يسترجعها الإنسان عند الحاجة ليتمكن من إنجاز عمل أو اتخاذ قرار أو القيام بأي وظيفة تفيد المجتمع عن طريق المعرفة التي تحصل عليها من المعلومات المسترجعة من النظام.</a:t>
            </a:r>
          </a:p>
          <a:p>
            <a:pPr marL="0" indent="0" algn="r" rtl="1">
              <a:buNone/>
            </a:pPr>
            <a:endParaRPr lang="en-US" dirty="0"/>
          </a:p>
        </p:txBody>
      </p:sp>
    </p:spTree>
    <p:extLst>
      <p:ext uri="{BB962C8B-B14F-4D97-AF65-F5344CB8AC3E}">
        <p14:creationId xmlns:p14="http://schemas.microsoft.com/office/powerpoint/2010/main" val="3163051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002" y="606949"/>
            <a:ext cx="8596668" cy="1320800"/>
          </a:xfrm>
        </p:spPr>
        <p:txBody>
          <a:bodyPr>
            <a:normAutofit/>
          </a:bodyPr>
          <a:lstStyle/>
          <a:p>
            <a:pPr algn="ctr"/>
            <a:r>
              <a:rPr lang="ar-LY" sz="4000" dirty="0" smtClean="0">
                <a:solidFill>
                  <a:srgbClr val="002060"/>
                </a:solidFill>
                <a:latin typeface="Monotype Koufi" pitchFamily="2" charset="-78"/>
                <a:ea typeface="Monotype Koufi" pitchFamily="2" charset="-78"/>
                <a:cs typeface="Monotype Koufi" pitchFamily="2" charset="-78"/>
              </a:rPr>
              <a:t>المقدمـــــــة</a:t>
            </a:r>
            <a:endParaRPr lang="en-US" sz="4000" dirty="0">
              <a:solidFill>
                <a:srgbClr val="002060"/>
              </a:solidFill>
              <a:latin typeface="Sakkal Majalla" panose="02000000000000000000" pitchFamily="2" charset="-78"/>
              <a:ea typeface="Monotype Koufi" pitchFamily="2" charset="-78"/>
              <a:cs typeface="Monotype Koufi" pitchFamily="2" charset="-78"/>
            </a:endParaRPr>
          </a:p>
        </p:txBody>
      </p:sp>
      <p:sp>
        <p:nvSpPr>
          <p:cNvPr id="3" name="Content Placeholder 2"/>
          <p:cNvSpPr>
            <a:spLocks noGrp="1"/>
          </p:cNvSpPr>
          <p:nvPr>
            <p:ph idx="1"/>
          </p:nvPr>
        </p:nvSpPr>
        <p:spPr>
          <a:xfrm>
            <a:off x="819002" y="1685702"/>
            <a:ext cx="8596668" cy="3880773"/>
          </a:xfrm>
        </p:spPr>
        <p:txBody>
          <a:bodyPr/>
          <a:lstStyle/>
          <a:p>
            <a:pPr marL="0" indent="0" algn="just" rtl="1">
              <a:buNone/>
            </a:pPr>
            <a:r>
              <a:rPr lang="ar-LY" dirty="0">
                <a:solidFill>
                  <a:srgbClr val="002060"/>
                </a:solidFill>
              </a:rPr>
              <a:t> </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إن </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كلمة</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نظ</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ـ</a:t>
            </a:r>
            <a:r>
              <a:rPr lang="ar-SA"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ﺎم</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en-US" sz="3200" dirty="0">
                <a:solidFill>
                  <a:srgbClr val="002060"/>
                </a:solidFill>
                <a:latin typeface="Sakkal Majalla" panose="02000000000000000000" pitchFamily="2" charset="-78"/>
                <a:ea typeface="Raleway Medium"/>
                <a:cs typeface="Sakkal Majalla" panose="02000000000000000000" pitchFamily="2" charset="-78"/>
                <a:sym typeface="Raleway Medium"/>
              </a:rPr>
              <a:t>System</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متد</a:t>
            </a:r>
            <a:r>
              <a:rPr lang="ar-SA"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اوﻟﺔ</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بكثرة</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SA"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ﻓـﻲ</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حياتنا </a:t>
            </a:r>
            <a:r>
              <a:rPr lang="ar-SA" sz="3200" dirty="0" err="1" smtClean="0">
                <a:solidFill>
                  <a:srgbClr val="002060"/>
                </a:solidFill>
                <a:latin typeface="Sakkal Majalla" panose="02000000000000000000" pitchFamily="2" charset="-78"/>
                <a:ea typeface="Raleway Medium"/>
                <a:cs typeface="Sakkal Majalla" panose="02000000000000000000" pitchFamily="2" charset="-78"/>
                <a:sym typeface="Raleway Medium"/>
              </a:rPr>
              <a:t>اﻟﯿو</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مية</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فنحن</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نستعملها مع </a:t>
            </a:r>
            <a:r>
              <a:rPr lang="ar-SA" sz="3200" dirty="0" err="1" smtClean="0">
                <a:solidFill>
                  <a:srgbClr val="002060"/>
                </a:solidFill>
                <a:latin typeface="Sakkal Majalla" panose="02000000000000000000" pitchFamily="2" charset="-78"/>
                <a:ea typeface="Raleway Medium"/>
                <a:cs typeface="Sakkal Majalla" panose="02000000000000000000" pitchFamily="2" charset="-78"/>
                <a:sym typeface="Raleway Medium"/>
              </a:rPr>
              <a:t>ﻋـدد</a:t>
            </a:r>
            <a:r>
              <a:rPr lang="ar-SA"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SA"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ﻛﺒﯿـر</a:t>
            </a:r>
            <a:r>
              <a:rPr lang="ar-SA"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من </a:t>
            </a:r>
            <a:r>
              <a:rPr lang="ar-SA" sz="3200" dirty="0" err="1" smtClean="0">
                <a:solidFill>
                  <a:srgbClr val="002060"/>
                </a:solidFill>
                <a:latin typeface="Sakkal Majalla" panose="02000000000000000000" pitchFamily="2" charset="-78"/>
                <a:ea typeface="Raleway Medium"/>
                <a:cs typeface="Sakkal Majalla" panose="02000000000000000000" pitchFamily="2" charset="-78"/>
                <a:sym typeface="Raleway Medium"/>
              </a:rPr>
              <a:t>اﻟﻤﺼــطﻠﺤﺎت</a:t>
            </a:r>
            <a:r>
              <a:rPr lang="ar-SA"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مثل</a:t>
            </a:r>
            <a:r>
              <a:rPr lang="en-US"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نظام التعليم  أو النظام الاقتصادي أو السياسي أو نظام الحاسوب أو نظام المعلومات </a:t>
            </a:r>
            <a:r>
              <a:rPr lang="ar-LY" sz="3200" dirty="0" err="1">
                <a:solidFill>
                  <a:srgbClr val="002060"/>
                </a:solidFill>
                <a:latin typeface="Sakkal Majalla" panose="02000000000000000000" pitchFamily="2" charset="-78"/>
                <a:ea typeface="Raleway Medium"/>
                <a:cs typeface="Sakkal Majalla" panose="02000000000000000000" pitchFamily="2" charset="-78"/>
                <a:sym typeface="Raleway Medium"/>
              </a:rPr>
              <a:t>ألخ</a:t>
            </a:r>
            <a:r>
              <a:rPr lang="ar-LY" sz="3200" dirty="0">
                <a:solidFill>
                  <a:srgbClr val="002060"/>
                </a:solidFill>
                <a:latin typeface="Sakkal Majalla" panose="02000000000000000000" pitchFamily="2" charset="-78"/>
                <a:ea typeface="Raleway Medium"/>
                <a:cs typeface="Sakkal Majalla" panose="02000000000000000000" pitchFamily="2" charset="-78"/>
                <a:sym typeface="Raleway Medium"/>
              </a:rPr>
              <a:t> </a:t>
            </a:r>
          </a:p>
          <a:p>
            <a:pPr marL="0" indent="0" algn="just" rtl="1">
              <a:buNone/>
            </a:pPr>
            <a:r>
              <a:rPr lang="ar-LY" sz="3200" dirty="0">
                <a:solidFill>
                  <a:srgbClr val="002060"/>
                </a:solidFill>
                <a:latin typeface="Sakkal Majalla" panose="02000000000000000000" pitchFamily="2" charset="-78"/>
                <a:cs typeface="Sakkal Majalla" panose="02000000000000000000" pitchFamily="2" charset="-78"/>
              </a:rPr>
              <a:t> </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ctr" rtl="1">
              <a:buNone/>
            </a:pPr>
            <a:r>
              <a:rPr lang="ar-LY" sz="3200" b="1" dirty="0">
                <a:solidFill>
                  <a:srgbClr val="002060"/>
                </a:solidFill>
                <a:latin typeface="Andalus" panose="02020603050405020304" pitchFamily="18" charset="-78"/>
                <a:ea typeface="Raleway Medium"/>
                <a:cs typeface="Andalus" panose="02020603050405020304" pitchFamily="18" charset="-78"/>
                <a:sym typeface="Montserrat ExtraBold"/>
              </a:rPr>
              <a:t>أذاً ماذا يعني مصطلح «نظام»؟</a:t>
            </a:r>
            <a:endParaRPr lang="en-US" sz="3200" b="1" dirty="0">
              <a:solidFill>
                <a:srgbClr val="002060"/>
              </a:solidFill>
              <a:latin typeface="Andalus" panose="02020603050405020304" pitchFamily="18" charset="-78"/>
              <a:ea typeface="Raleway Medium"/>
              <a:cs typeface="Andalus" panose="02020603050405020304" pitchFamily="18" charset="-78"/>
              <a:sym typeface="Montserrat ExtraBold"/>
            </a:endParaRPr>
          </a:p>
          <a:p>
            <a:pPr algn="r" rtl="1"/>
            <a:endParaRPr lang="en-US" dirty="0">
              <a:solidFill>
                <a:srgbClr val="002060"/>
              </a:solidFill>
            </a:endParaRPr>
          </a:p>
        </p:txBody>
      </p:sp>
    </p:spTree>
    <p:extLst>
      <p:ext uri="{BB962C8B-B14F-4D97-AF65-F5344CB8AC3E}">
        <p14:creationId xmlns:p14="http://schemas.microsoft.com/office/powerpoint/2010/main" val="277402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877" y="313386"/>
            <a:ext cx="8596668" cy="1320800"/>
          </a:xfrm>
        </p:spPr>
        <p:txBody>
          <a:bodyPr>
            <a:normAutofit/>
          </a:bodyPr>
          <a:lstStyle/>
          <a:p>
            <a:pPr algn="ctr" rtl="1"/>
            <a:r>
              <a:rPr lang="ar-LY" sz="4000" b="1" dirty="0">
                <a:solidFill>
                  <a:srgbClr val="002060"/>
                </a:solidFill>
                <a:latin typeface="Monotype Koufi" pitchFamily="2" charset="-78"/>
                <a:ea typeface="Monotype Koufi" pitchFamily="2" charset="-78"/>
                <a:cs typeface="Monotype Koufi" pitchFamily="2" charset="-78"/>
                <a:sym typeface="Montserrat ExtraBold"/>
              </a:rPr>
              <a:t>تعريف النظام</a:t>
            </a:r>
            <a:endParaRPr lang="en-US" sz="4000" b="1" dirty="0">
              <a:solidFill>
                <a:srgbClr val="002060"/>
              </a:solidFill>
              <a:latin typeface="Sakkal Majalla" panose="02000000000000000000" pitchFamily="2" charset="-78"/>
              <a:ea typeface="Monotype Koufi" pitchFamily="2" charset="-78"/>
              <a:cs typeface="Monotype Koufi" pitchFamily="2" charset="-78"/>
            </a:endParaRPr>
          </a:p>
        </p:txBody>
      </p:sp>
      <p:sp>
        <p:nvSpPr>
          <p:cNvPr id="3" name="Content Placeholder 2"/>
          <p:cNvSpPr>
            <a:spLocks noGrp="1"/>
          </p:cNvSpPr>
          <p:nvPr>
            <p:ph idx="1"/>
          </p:nvPr>
        </p:nvSpPr>
        <p:spPr>
          <a:xfrm>
            <a:off x="922032" y="1350851"/>
            <a:ext cx="8596668" cy="3880773"/>
          </a:xfrm>
        </p:spPr>
        <p:txBody>
          <a:bodyPr>
            <a:noAutofit/>
          </a:bodyPr>
          <a:lstStyle/>
          <a:p>
            <a:pPr marL="0" indent="0" algn="just" rtl="1">
              <a:buNone/>
            </a:pPr>
            <a:r>
              <a:rPr lang="ar-LY" sz="3200" dirty="0">
                <a:solidFill>
                  <a:srgbClr val="002060"/>
                </a:solidFill>
                <a:latin typeface="Sakkal Majalla" panose="02000000000000000000" pitchFamily="2" charset="-78"/>
                <a:cs typeface="Sakkal Majalla" panose="02000000000000000000" pitchFamily="2" charset="-78"/>
                <a:sym typeface="Arial"/>
              </a:rPr>
              <a:t>تتعدد </a:t>
            </a:r>
            <a:r>
              <a:rPr lang="ar-SA" sz="3200" dirty="0" err="1">
                <a:solidFill>
                  <a:srgbClr val="002060"/>
                </a:solidFill>
                <a:latin typeface="Sakkal Majalla" panose="02000000000000000000" pitchFamily="2" charset="-78"/>
                <a:cs typeface="Sakkal Majalla" panose="02000000000000000000" pitchFamily="2" charset="-78"/>
                <a:sym typeface="Arial"/>
              </a:rPr>
              <a:t>اﻟﺘﻌــﺎر</a:t>
            </a:r>
            <a:r>
              <a:rPr lang="ar-LY" sz="3200" dirty="0">
                <a:solidFill>
                  <a:srgbClr val="002060"/>
                </a:solidFill>
                <a:latin typeface="Sakkal Majalla" panose="02000000000000000000" pitchFamily="2" charset="-78"/>
                <a:cs typeface="Sakkal Majalla" panose="02000000000000000000" pitchFamily="2" charset="-78"/>
                <a:sym typeface="Arial"/>
              </a:rPr>
              <a:t>ي</a:t>
            </a:r>
            <a:r>
              <a:rPr lang="ar-SA" sz="3200" dirty="0">
                <a:solidFill>
                  <a:srgbClr val="002060"/>
                </a:solidFill>
                <a:latin typeface="Sakkal Majalla" panose="02000000000000000000" pitchFamily="2" charset="-78"/>
                <a:cs typeface="Sakkal Majalla" panose="02000000000000000000" pitchFamily="2" charset="-78"/>
                <a:sym typeface="Arial"/>
              </a:rPr>
              <a:t>ف </a:t>
            </a:r>
            <a:r>
              <a:rPr lang="ar-SA" sz="3200" dirty="0" err="1">
                <a:solidFill>
                  <a:srgbClr val="002060"/>
                </a:solidFill>
                <a:latin typeface="Sakkal Majalla" panose="02000000000000000000" pitchFamily="2" charset="-78"/>
                <a:cs typeface="Sakkal Majalla" panose="02000000000000000000" pitchFamily="2" charset="-78"/>
                <a:sym typeface="Arial"/>
              </a:rPr>
              <a:t>اﻟﺨﺎﺼــﺔ</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LY" sz="3200" dirty="0">
                <a:solidFill>
                  <a:srgbClr val="002060"/>
                </a:solidFill>
                <a:latin typeface="Sakkal Majalla" panose="02000000000000000000" pitchFamily="2" charset="-78"/>
                <a:cs typeface="Sakkal Majalla" panose="02000000000000000000" pitchFamily="2" charset="-78"/>
                <a:sym typeface="Arial"/>
              </a:rPr>
              <a:t>بمفهوم</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SA" sz="3200" dirty="0" err="1">
                <a:solidFill>
                  <a:srgbClr val="002060"/>
                </a:solidFill>
                <a:latin typeface="Sakkal Majalla" panose="02000000000000000000" pitchFamily="2" charset="-78"/>
                <a:cs typeface="Sakkal Majalla" panose="02000000000000000000" pitchFamily="2" charset="-78"/>
                <a:sym typeface="Arial"/>
              </a:rPr>
              <a:t>اﻟﻨظــﺎم</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LY" sz="3200" dirty="0" smtClean="0">
                <a:solidFill>
                  <a:srgbClr val="002060"/>
                </a:solidFill>
                <a:latin typeface="Sakkal Majalla" panose="02000000000000000000" pitchFamily="2" charset="-78"/>
                <a:cs typeface="Sakkal Majalla" panose="02000000000000000000" pitchFamily="2" charset="-78"/>
                <a:sym typeface="Arial"/>
              </a:rPr>
              <a:t>من حيث </a:t>
            </a:r>
            <a:r>
              <a:rPr lang="ar-SA" sz="3200" dirty="0" err="1">
                <a:solidFill>
                  <a:srgbClr val="002060"/>
                </a:solidFill>
                <a:latin typeface="Sakkal Majalla" panose="02000000000000000000" pitchFamily="2" charset="-78"/>
                <a:cs typeface="Sakkal Majalla" panose="02000000000000000000" pitchFamily="2" charset="-78"/>
                <a:sym typeface="Arial"/>
              </a:rPr>
              <a:t>اﻷﻟﻔــﺎظ</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SA" sz="3200" dirty="0" err="1">
                <a:solidFill>
                  <a:srgbClr val="002060"/>
                </a:solidFill>
                <a:latin typeface="Sakkal Majalla" panose="02000000000000000000" pitchFamily="2" charset="-78"/>
                <a:cs typeface="Sakkal Majalla" panose="02000000000000000000" pitchFamily="2" charset="-78"/>
                <a:sym typeface="Arial"/>
              </a:rPr>
              <a:t>اﻟﻤﺴــﺘﺨدﻤﺔ</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SA" sz="3200" dirty="0" err="1">
                <a:solidFill>
                  <a:srgbClr val="002060"/>
                </a:solidFill>
                <a:latin typeface="Sakkal Majalla" panose="02000000000000000000" pitchFamily="2" charset="-78"/>
                <a:cs typeface="Sakkal Majalla" panose="02000000000000000000" pitchFamily="2" charset="-78"/>
                <a:sym typeface="Arial"/>
              </a:rPr>
              <a:t>وﻟﻛﻨﻬــﺎ</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LY" sz="3200" dirty="0">
                <a:solidFill>
                  <a:srgbClr val="002060"/>
                </a:solidFill>
                <a:latin typeface="Sakkal Majalla" panose="02000000000000000000" pitchFamily="2" charset="-78"/>
                <a:cs typeface="Sakkal Majalla" panose="02000000000000000000" pitchFamily="2" charset="-78"/>
                <a:sym typeface="Arial"/>
              </a:rPr>
              <a:t>تتفق </a:t>
            </a:r>
            <a:r>
              <a:rPr lang="ar-SA" sz="3200" dirty="0" err="1">
                <a:solidFill>
                  <a:srgbClr val="002060"/>
                </a:solidFill>
                <a:latin typeface="Sakkal Majalla" panose="02000000000000000000" pitchFamily="2" charset="-78"/>
                <a:cs typeface="Sakkal Majalla" panose="02000000000000000000" pitchFamily="2" charset="-78"/>
                <a:sym typeface="Arial"/>
              </a:rPr>
              <a:t>ﻤــن</a:t>
            </a:r>
            <a:r>
              <a:rPr lang="ar-LY" sz="3200" dirty="0">
                <a:solidFill>
                  <a:srgbClr val="002060"/>
                </a:solidFill>
                <a:latin typeface="Sakkal Majalla" panose="02000000000000000000" pitchFamily="2" charset="-78"/>
                <a:cs typeface="Sakkal Majalla" panose="02000000000000000000" pitchFamily="2" charset="-78"/>
                <a:sym typeface="Arial"/>
              </a:rPr>
              <a:t> حيث </a:t>
            </a:r>
            <a:r>
              <a:rPr lang="ar-SA" sz="3200" dirty="0" err="1">
                <a:solidFill>
                  <a:srgbClr val="002060"/>
                </a:solidFill>
                <a:latin typeface="Sakkal Majalla" panose="02000000000000000000" pitchFamily="2" charset="-78"/>
                <a:cs typeface="Sakkal Majalla" panose="02000000000000000000" pitchFamily="2" charset="-78"/>
                <a:sym typeface="Arial"/>
              </a:rPr>
              <a:t>اﻟﻤﻌﻨﻰ</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SA" sz="3200" dirty="0" err="1">
                <a:solidFill>
                  <a:srgbClr val="002060"/>
                </a:solidFill>
                <a:latin typeface="Sakkal Majalla" panose="02000000000000000000" pitchFamily="2" charset="-78"/>
                <a:cs typeface="Sakkal Majalla" panose="02000000000000000000" pitchFamily="2" charset="-78"/>
                <a:sym typeface="Arial"/>
              </a:rPr>
              <a:t>واﻟﺘﻲ</a:t>
            </a:r>
            <a:r>
              <a:rPr lang="ar-SA" sz="3200" dirty="0">
                <a:solidFill>
                  <a:srgbClr val="002060"/>
                </a:solidFill>
                <a:latin typeface="Sakkal Majalla" panose="02000000000000000000" pitchFamily="2" charset="-78"/>
                <a:cs typeface="Sakkal Majalla" panose="02000000000000000000" pitchFamily="2" charset="-78"/>
                <a:sym typeface="Arial"/>
              </a:rPr>
              <a:t> </a:t>
            </a:r>
            <a:r>
              <a:rPr lang="ar-LY" sz="3200" dirty="0" smtClean="0">
                <a:solidFill>
                  <a:srgbClr val="002060"/>
                </a:solidFill>
                <a:latin typeface="Sakkal Majalla" panose="02000000000000000000" pitchFamily="2" charset="-78"/>
                <a:cs typeface="Sakkal Majalla" panose="02000000000000000000" pitchFamily="2" charset="-78"/>
                <a:sym typeface="Arial"/>
              </a:rPr>
              <a:t>من </a:t>
            </a:r>
            <a:r>
              <a:rPr lang="ar-SA" sz="3200" dirty="0" err="1" smtClean="0">
                <a:solidFill>
                  <a:srgbClr val="002060"/>
                </a:solidFill>
                <a:latin typeface="Sakkal Majalla" panose="02000000000000000000" pitchFamily="2" charset="-78"/>
                <a:cs typeface="Sakkal Majalla" panose="02000000000000000000" pitchFamily="2" charset="-78"/>
                <a:sym typeface="Arial"/>
              </a:rPr>
              <a:t>أﻫﻤﻬﺎ</a:t>
            </a:r>
            <a:r>
              <a:rPr lang="en-US" sz="3200" dirty="0">
                <a:solidFill>
                  <a:srgbClr val="002060"/>
                </a:solidFill>
                <a:latin typeface="Sakkal Majalla" panose="02000000000000000000" pitchFamily="2" charset="-78"/>
                <a:cs typeface="Sakkal Majalla" panose="02000000000000000000" pitchFamily="2" charset="-78"/>
                <a:sym typeface="Arial"/>
              </a:rPr>
              <a:t>:</a:t>
            </a:r>
          </a:p>
          <a:p>
            <a:pPr marL="609600" indent="-457200" algn="just" rtl="1">
              <a:buClr>
                <a:srgbClr val="002060"/>
              </a:buClr>
              <a:buFont typeface="Wingdings" panose="05000000000000000000" pitchFamily="2" charset="2"/>
              <a:buChar char="§"/>
            </a:pPr>
            <a:r>
              <a:rPr lang="ar-SA" sz="2800" dirty="0" err="1">
                <a:solidFill>
                  <a:srgbClr val="002060"/>
                </a:solidFill>
                <a:latin typeface="Sakkal Majalla" panose="02000000000000000000" pitchFamily="2" charset="-78"/>
                <a:cs typeface="Sakkal Majalla" panose="02000000000000000000" pitchFamily="2" charset="-78"/>
                <a:sym typeface="Arial"/>
              </a:rPr>
              <a:t>اﻟﻨظﺎم</a:t>
            </a:r>
            <a:r>
              <a:rPr lang="ar-SA" sz="2800" dirty="0">
                <a:solidFill>
                  <a:srgbClr val="002060"/>
                </a:solidFill>
                <a:latin typeface="Sakkal Majalla" panose="02000000000000000000" pitchFamily="2" charset="-78"/>
                <a:cs typeface="Sakkal Majalla" panose="02000000000000000000" pitchFamily="2" charset="-78"/>
                <a:sym typeface="Arial"/>
              </a:rPr>
              <a:t> </a:t>
            </a:r>
            <a:r>
              <a:rPr lang="ar-LY" sz="2800" dirty="0" smtClean="0">
                <a:solidFill>
                  <a:srgbClr val="002060"/>
                </a:solidFill>
                <a:latin typeface="Sakkal Majalla" panose="02000000000000000000" pitchFamily="2" charset="-78"/>
                <a:cs typeface="Sakkal Majalla" panose="02000000000000000000" pitchFamily="2" charset="-78"/>
                <a:sym typeface="Arial"/>
              </a:rPr>
              <a:t>مجموعة من</a:t>
            </a:r>
            <a:r>
              <a:rPr lang="ar-SA" sz="2800" dirty="0" smtClean="0">
                <a:solidFill>
                  <a:srgbClr val="002060"/>
                </a:solidFill>
                <a:latin typeface="Sakkal Majalla" panose="02000000000000000000" pitchFamily="2" charset="-78"/>
                <a:cs typeface="Sakkal Majalla" panose="02000000000000000000" pitchFamily="2" charset="-78"/>
                <a:sym typeface="Arial"/>
              </a:rPr>
              <a:t> </a:t>
            </a:r>
            <a:r>
              <a:rPr lang="ar-SA" sz="2800" dirty="0" err="1">
                <a:solidFill>
                  <a:srgbClr val="002060"/>
                </a:solidFill>
                <a:latin typeface="Sakkal Majalla" panose="02000000000000000000" pitchFamily="2" charset="-78"/>
                <a:cs typeface="Sakkal Majalla" panose="02000000000000000000" pitchFamily="2" charset="-78"/>
                <a:sym typeface="Arial"/>
              </a:rPr>
              <a:t>اﻟﻌﻨﺎﺼر</a:t>
            </a:r>
            <a:r>
              <a:rPr lang="ar-SA" sz="2800" dirty="0">
                <a:solidFill>
                  <a:srgbClr val="002060"/>
                </a:solidFill>
                <a:latin typeface="Sakkal Majalla" panose="02000000000000000000" pitchFamily="2" charset="-78"/>
                <a:cs typeface="Sakkal Majalla" panose="02000000000000000000" pitchFamily="2" charset="-78"/>
                <a:sym typeface="Arial"/>
              </a:rPr>
              <a:t> </a:t>
            </a:r>
            <a:r>
              <a:rPr lang="ar-LY" sz="2800" dirty="0" smtClean="0">
                <a:solidFill>
                  <a:srgbClr val="002060"/>
                </a:solidFill>
                <a:latin typeface="Sakkal Majalla" panose="02000000000000000000" pitchFamily="2" charset="-78"/>
                <a:cs typeface="Sakkal Majalla" panose="02000000000000000000" pitchFamily="2" charset="-78"/>
                <a:sym typeface="Arial"/>
              </a:rPr>
              <a:t>المرتبطة </a:t>
            </a:r>
            <a:r>
              <a:rPr lang="ar-SA" sz="2800" dirty="0" err="1" smtClean="0">
                <a:solidFill>
                  <a:srgbClr val="002060"/>
                </a:solidFill>
                <a:latin typeface="Sakkal Majalla" panose="02000000000000000000" pitchFamily="2" charset="-78"/>
                <a:cs typeface="Sakkal Majalla" panose="02000000000000000000" pitchFamily="2" charset="-78"/>
                <a:sym typeface="Arial"/>
              </a:rPr>
              <a:t>اﻟﺘﻲ</a:t>
            </a:r>
            <a:r>
              <a:rPr lang="ar-SA" sz="2800" dirty="0" smtClean="0">
                <a:solidFill>
                  <a:srgbClr val="002060"/>
                </a:solidFill>
                <a:latin typeface="Sakkal Majalla" panose="02000000000000000000" pitchFamily="2" charset="-78"/>
                <a:cs typeface="Sakkal Majalla" panose="02000000000000000000" pitchFamily="2" charset="-78"/>
                <a:sym typeface="Arial"/>
              </a:rPr>
              <a:t> </a:t>
            </a:r>
            <a:r>
              <a:rPr lang="ar-LY" sz="2800" dirty="0" smtClean="0">
                <a:solidFill>
                  <a:srgbClr val="002060"/>
                </a:solidFill>
                <a:latin typeface="Sakkal Majalla" panose="02000000000000000000" pitchFamily="2" charset="-78"/>
                <a:cs typeface="Sakkal Majalla" panose="02000000000000000000" pitchFamily="2" charset="-78"/>
                <a:sym typeface="Arial"/>
              </a:rPr>
              <a:t>تعمل معاً </a:t>
            </a:r>
            <a:r>
              <a:rPr lang="ar-SA" sz="2800" dirty="0" err="1" smtClean="0">
                <a:solidFill>
                  <a:srgbClr val="002060"/>
                </a:solidFill>
                <a:latin typeface="Sakkal Majalla" panose="02000000000000000000" pitchFamily="2" charset="-78"/>
                <a:cs typeface="Sakkal Majalla" panose="02000000000000000000" pitchFamily="2" charset="-78"/>
                <a:sym typeface="Arial"/>
              </a:rPr>
              <a:t>ﻟﺘﺤﻘﯿق</a:t>
            </a:r>
            <a:r>
              <a:rPr lang="ar-SA" sz="2800" dirty="0" smtClean="0">
                <a:solidFill>
                  <a:srgbClr val="002060"/>
                </a:solidFill>
                <a:latin typeface="Sakkal Majalla" panose="02000000000000000000" pitchFamily="2" charset="-78"/>
                <a:cs typeface="Sakkal Majalla" panose="02000000000000000000" pitchFamily="2" charset="-78"/>
                <a:sym typeface="Arial"/>
              </a:rPr>
              <a:t> </a:t>
            </a:r>
            <a:r>
              <a:rPr lang="ar-LY" sz="2800" dirty="0" smtClean="0">
                <a:solidFill>
                  <a:srgbClr val="002060"/>
                </a:solidFill>
                <a:latin typeface="Sakkal Majalla" panose="02000000000000000000" pitchFamily="2" charset="-78"/>
                <a:cs typeface="Sakkal Majalla" panose="02000000000000000000" pitchFamily="2" charset="-78"/>
                <a:sym typeface="Arial"/>
              </a:rPr>
              <a:t>هدف معين</a:t>
            </a:r>
            <a:r>
              <a:rPr lang="en-US" sz="2800" dirty="0" smtClean="0">
                <a:solidFill>
                  <a:srgbClr val="002060"/>
                </a:solidFill>
                <a:latin typeface="Sakkal Majalla" panose="02000000000000000000" pitchFamily="2" charset="-78"/>
                <a:cs typeface="Sakkal Majalla" panose="02000000000000000000" pitchFamily="2" charset="-78"/>
                <a:sym typeface="Arial"/>
              </a:rPr>
              <a:t>.</a:t>
            </a:r>
            <a:endParaRPr lang="en-US" sz="2800" dirty="0">
              <a:solidFill>
                <a:srgbClr val="002060"/>
              </a:solidFill>
              <a:latin typeface="Sakkal Majalla" panose="02000000000000000000" pitchFamily="2" charset="-78"/>
              <a:cs typeface="Sakkal Majalla" panose="02000000000000000000" pitchFamily="2" charset="-78"/>
              <a:sym typeface="Arial"/>
            </a:endParaRPr>
          </a:p>
          <a:p>
            <a:pPr marL="609600" indent="-457200" algn="just" rtl="1">
              <a:buClr>
                <a:srgbClr val="002060"/>
              </a:buClr>
              <a:buFont typeface="Wingdings" panose="05000000000000000000" pitchFamily="2" charset="2"/>
              <a:buChar char="§"/>
            </a:pPr>
            <a:r>
              <a:rPr lang="ar-LY" sz="2800" dirty="0">
                <a:solidFill>
                  <a:srgbClr val="002060"/>
                </a:solidFill>
                <a:latin typeface="Sakkal Majalla" panose="02000000000000000000" pitchFamily="2" charset="-78"/>
                <a:cs typeface="Sakkal Majalla" panose="02000000000000000000" pitchFamily="2" charset="-78"/>
                <a:sym typeface="Arial"/>
              </a:rPr>
              <a:t>النظام مجموعة من الأجزاء التي ترتبط مع بعضها وفق علاقة متبادلة تسير على معايير محدّدة لأجل إنتاج هدف معيّن.</a:t>
            </a:r>
          </a:p>
          <a:p>
            <a:pPr marL="609600" indent="-457200" algn="just" rtl="1">
              <a:buClr>
                <a:srgbClr val="002060"/>
              </a:buClr>
              <a:buFont typeface="Wingdings" panose="05000000000000000000" pitchFamily="2" charset="2"/>
              <a:buChar char="§"/>
            </a:pPr>
            <a:r>
              <a:rPr lang="ar-LY" sz="2800" dirty="0">
                <a:solidFill>
                  <a:srgbClr val="002060"/>
                </a:solidFill>
                <a:latin typeface="Sakkal Majalla" panose="02000000000000000000" pitchFamily="2" charset="-78"/>
                <a:cs typeface="Sakkal Majalla" panose="02000000000000000000" pitchFamily="2" charset="-78"/>
                <a:sym typeface="Arial"/>
              </a:rPr>
              <a:t>النظام هو مجموعة من الأجزاء المترابطة التي تتفاعل مع البيئة ومع بعضها البعض لتحقيق هدف </a:t>
            </a:r>
            <a:r>
              <a:rPr lang="ar-LY" sz="2800" dirty="0" smtClean="0">
                <a:solidFill>
                  <a:srgbClr val="002060"/>
                </a:solidFill>
                <a:latin typeface="Sakkal Majalla" panose="02000000000000000000" pitchFamily="2" charset="-78"/>
                <a:cs typeface="Sakkal Majalla" panose="02000000000000000000" pitchFamily="2" charset="-78"/>
                <a:sym typeface="Arial"/>
              </a:rPr>
              <a:t>ما عن </a:t>
            </a:r>
            <a:r>
              <a:rPr lang="ar-LY" sz="2800" dirty="0">
                <a:solidFill>
                  <a:srgbClr val="002060"/>
                </a:solidFill>
                <a:latin typeface="Sakkal Majalla" panose="02000000000000000000" pitchFamily="2" charset="-78"/>
                <a:cs typeface="Sakkal Majalla" panose="02000000000000000000" pitchFamily="2" charset="-78"/>
                <a:sym typeface="Arial"/>
              </a:rPr>
              <a:t>طريق قبول المدخلات وإنتاج المخرجات </a:t>
            </a:r>
            <a:r>
              <a:rPr lang="ar-LY" sz="2800" dirty="0" smtClean="0">
                <a:solidFill>
                  <a:srgbClr val="002060"/>
                </a:solidFill>
                <a:latin typeface="Sakkal Majalla" panose="02000000000000000000" pitchFamily="2" charset="-78"/>
                <a:cs typeface="Sakkal Majalla" panose="02000000000000000000" pitchFamily="2" charset="-78"/>
                <a:sym typeface="Arial"/>
              </a:rPr>
              <a:t>.</a:t>
            </a:r>
          </a:p>
          <a:p>
            <a:pPr marL="609600" indent="-457200" algn="just" rtl="1">
              <a:buClr>
                <a:srgbClr val="002060"/>
              </a:buClr>
              <a:buFont typeface="Wingdings" panose="05000000000000000000" pitchFamily="2" charset="2"/>
              <a:buChar char="§"/>
            </a:pPr>
            <a:r>
              <a:rPr lang="ar-LY" sz="2800" dirty="0" smtClean="0">
                <a:solidFill>
                  <a:srgbClr val="002060"/>
                </a:solidFill>
                <a:latin typeface="Sakkal Majalla" panose="02000000000000000000" pitchFamily="2" charset="-78"/>
                <a:cs typeface="Sakkal Majalla" panose="02000000000000000000" pitchFamily="2" charset="-78"/>
                <a:sym typeface="Arial"/>
              </a:rPr>
              <a:t>النظام هو مجموعة من النظم الفرعية و</a:t>
            </a:r>
            <a:r>
              <a:rPr lang="ar-LY" sz="3200" dirty="0" smtClean="0">
                <a:solidFill>
                  <a:srgbClr val="002060"/>
                </a:solidFill>
                <a:latin typeface="Sakkal Majalla" panose="02000000000000000000" pitchFamily="2" charset="-78"/>
                <a:cs typeface="Sakkal Majalla" panose="02000000000000000000" pitchFamily="2" charset="-78"/>
              </a:rPr>
              <a:t>علاقاتها في بيئة معينة منظمة لتحقيق اهداف معينة. </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29217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LY" b="1" dirty="0" smtClean="0">
                <a:solidFill>
                  <a:srgbClr val="002060"/>
                </a:solidFill>
                <a:latin typeface="Monotype Koufi" pitchFamily="2" charset="-78"/>
                <a:ea typeface="Monotype Koufi" pitchFamily="2" charset="-78"/>
                <a:cs typeface="Monotype Koufi" pitchFamily="2" charset="-78"/>
                <a:sym typeface="Montserrat ExtraBold"/>
              </a:rPr>
              <a:t>تابع تعريف النظام</a:t>
            </a:r>
            <a:endParaRPr lang="en-US" dirty="0"/>
          </a:p>
        </p:txBody>
      </p:sp>
      <p:sp>
        <p:nvSpPr>
          <p:cNvPr id="4" name="عنصر نائب للمحتوى 2"/>
          <p:cNvSpPr txBox="1">
            <a:spLocks noGrp="1"/>
          </p:cNvSpPr>
          <p:nvPr>
            <p:ph idx="1"/>
          </p:nvPr>
        </p:nvSpPr>
        <p:spPr>
          <a:xfrm>
            <a:off x="677334" y="2199225"/>
            <a:ext cx="8596668" cy="38807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accent1"/>
              </a:buClr>
              <a:buSzPts val="1600"/>
              <a:buFont typeface="Raleway Medium"/>
              <a:buNone/>
              <a:defRPr sz="1600" b="0" i="0" u="none" strike="noStrike" cap="none">
                <a:solidFill>
                  <a:schemeClr val="accent1"/>
                </a:solidFill>
                <a:latin typeface="Raleway Medium"/>
                <a:ea typeface="Raleway Medium"/>
                <a:cs typeface="Raleway Medium"/>
                <a:sym typeface="Raleway Medium"/>
              </a:defRPr>
            </a:lvl9pPr>
          </a:lstStyle>
          <a:p>
            <a:pPr marL="0" indent="0" algn="just" rtl="1"/>
            <a:r>
              <a:rPr lang="ar-SA" sz="2800" dirty="0" smtClean="0">
                <a:solidFill>
                  <a:srgbClr val="002060"/>
                </a:solidFill>
                <a:latin typeface="Sakkal Majalla" panose="02000000000000000000" pitchFamily="2" charset="-78"/>
                <a:cs typeface="Sakkal Majalla" panose="02000000000000000000" pitchFamily="2" charset="-78"/>
              </a:rPr>
              <a:t>و</a:t>
            </a:r>
            <a:r>
              <a:rPr lang="ar-LY" sz="2800" dirty="0" smtClean="0">
                <a:solidFill>
                  <a:srgbClr val="002060"/>
                </a:solidFill>
                <a:latin typeface="Sakkal Majalla" panose="02000000000000000000" pitchFamily="2" charset="-78"/>
                <a:cs typeface="Sakkal Majalla" panose="02000000000000000000" pitchFamily="2" charset="-78"/>
              </a:rPr>
              <a:t>نلخص </a:t>
            </a:r>
            <a:r>
              <a:rPr lang="ar-SA" sz="2800" dirty="0" smtClean="0">
                <a:solidFill>
                  <a:srgbClr val="002060"/>
                </a:solidFill>
                <a:latin typeface="Sakkal Majalla" panose="02000000000000000000" pitchFamily="2" charset="-78"/>
                <a:cs typeface="Sakkal Majalla" panose="02000000000000000000" pitchFamily="2" charset="-78"/>
              </a:rPr>
              <a:t>إﻟــــﻰ </a:t>
            </a:r>
            <a:r>
              <a:rPr lang="ar-LY" sz="2800" dirty="0" smtClean="0">
                <a:solidFill>
                  <a:srgbClr val="002060"/>
                </a:solidFill>
                <a:latin typeface="Sakkal Majalla" panose="02000000000000000000" pitchFamily="2" charset="-78"/>
                <a:cs typeface="Sakkal Majalla" panose="02000000000000000000" pitchFamily="2" charset="-78"/>
              </a:rPr>
              <a:t>تعريف </a:t>
            </a:r>
            <a:r>
              <a:rPr lang="ar-SA" sz="2800" dirty="0" err="1" smtClean="0">
                <a:solidFill>
                  <a:srgbClr val="002060"/>
                </a:solidFill>
                <a:latin typeface="Sakkal Majalla" panose="02000000000000000000" pitchFamily="2" charset="-78"/>
                <a:cs typeface="Sakkal Majalla" panose="02000000000000000000" pitchFamily="2" charset="-78"/>
              </a:rPr>
              <a:t>اﻟﻨظــــﺎم</a:t>
            </a:r>
            <a:r>
              <a:rPr lang="en-US"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مجموعة من المكونات التي تشمل الأشخاص والموارد والإجراءات التي تتفاعل وتتكامل مع بعضها داخل إطار محدد لتحقيق هدف ما.</a:t>
            </a:r>
          </a:p>
          <a:p>
            <a:pPr marL="0" indent="0" algn="just" rtl="1"/>
            <a:endParaRPr lang="ar-LY" sz="2800" dirty="0" smtClean="0">
              <a:solidFill>
                <a:srgbClr val="002060"/>
              </a:solidFill>
              <a:latin typeface="Sakkal Majalla" panose="02000000000000000000" pitchFamily="2" charset="-78"/>
              <a:cs typeface="Sakkal Majalla" panose="02000000000000000000" pitchFamily="2" charset="-78"/>
            </a:endParaRPr>
          </a:p>
          <a:p>
            <a:pPr marL="0" indent="0" algn="just" rtl="1"/>
            <a:r>
              <a:rPr lang="ar-LY" sz="2800" dirty="0" smtClean="0">
                <a:solidFill>
                  <a:srgbClr val="002060"/>
                </a:solidFill>
                <a:latin typeface="Sakkal Majalla" panose="02000000000000000000" pitchFamily="2" charset="-78"/>
                <a:cs typeface="Sakkal Majalla" panose="02000000000000000000" pitchFamily="2" charset="-78"/>
              </a:rPr>
              <a:t>يمكننا القول من خلال التعاريف المذكورة بأن النظام يتكون من ثلاثة عوامل :</a:t>
            </a:r>
            <a:endParaRPr lang="en-US" sz="2800" dirty="0" smtClean="0">
              <a:solidFill>
                <a:srgbClr val="002060"/>
              </a:solidFill>
              <a:latin typeface="Sakkal Majalla" panose="02000000000000000000" pitchFamily="2" charset="-78"/>
              <a:cs typeface="Sakkal Majalla" panose="02000000000000000000" pitchFamily="2" charset="-78"/>
            </a:endParaRPr>
          </a:p>
          <a:p>
            <a:pPr marL="514350" indent="-165100" algn="r" rtl="1">
              <a:lnSpc>
                <a:spcPct val="150000"/>
              </a:lnSpc>
              <a:buClr>
                <a:srgbClr val="002060"/>
              </a:buClr>
              <a:buSzPct val="100000"/>
              <a:buFont typeface="+mj-lt"/>
              <a:buAutoNum type="arabicPeriod"/>
            </a:pPr>
            <a:r>
              <a:rPr lang="ar-SA"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المكونات أو النظم الفرعية .</a:t>
            </a:r>
            <a:endParaRPr lang="en-US" sz="2800" dirty="0" smtClean="0">
              <a:solidFill>
                <a:srgbClr val="002060"/>
              </a:solidFill>
              <a:latin typeface="Sakkal Majalla" panose="02000000000000000000" pitchFamily="2" charset="-78"/>
              <a:cs typeface="Sakkal Majalla" panose="02000000000000000000" pitchFamily="2" charset="-78"/>
            </a:endParaRPr>
          </a:p>
          <a:p>
            <a:pPr marL="577850" indent="-228600" algn="r" rtl="1">
              <a:lnSpc>
                <a:spcPct val="150000"/>
              </a:lnSpc>
              <a:buClr>
                <a:srgbClr val="002060"/>
              </a:buClr>
              <a:buSzPct val="100000"/>
              <a:buFont typeface="+mj-lt"/>
              <a:buAutoNum type="arabicPeriod"/>
            </a:pPr>
            <a:r>
              <a:rPr lang="ar-LY" sz="2800" dirty="0" smtClean="0">
                <a:solidFill>
                  <a:srgbClr val="002060"/>
                </a:solidFill>
                <a:latin typeface="Sakkal Majalla" panose="02000000000000000000" pitchFamily="2" charset="-78"/>
                <a:cs typeface="Sakkal Majalla" panose="02000000000000000000" pitchFamily="2" charset="-78"/>
              </a:rPr>
              <a:t>العلاقات المتبادلة بين هذه المكونات او النظم الفرعية</a:t>
            </a:r>
            <a:r>
              <a:rPr lang="en-US" sz="2800" dirty="0" smtClean="0">
                <a:solidFill>
                  <a:srgbClr val="002060"/>
                </a:solidFill>
                <a:latin typeface="Sakkal Majalla" panose="02000000000000000000" pitchFamily="2" charset="-78"/>
                <a:cs typeface="Sakkal Majalla" panose="02000000000000000000" pitchFamily="2" charset="-78"/>
              </a:rPr>
              <a:t>.</a:t>
            </a:r>
          </a:p>
          <a:p>
            <a:pPr marL="577850" indent="-228600" algn="r" rtl="1">
              <a:lnSpc>
                <a:spcPct val="150000"/>
              </a:lnSpc>
              <a:buClr>
                <a:srgbClr val="002060"/>
              </a:buClr>
              <a:buSzPct val="100000"/>
              <a:buFont typeface="+mj-lt"/>
              <a:buAutoNum type="arabicPeriod"/>
            </a:pPr>
            <a:r>
              <a:rPr lang="ar-LY" sz="2800" dirty="0" smtClean="0">
                <a:solidFill>
                  <a:srgbClr val="002060"/>
                </a:solidFill>
                <a:latin typeface="Sakkal Majalla" panose="02000000000000000000" pitchFamily="2" charset="-78"/>
                <a:cs typeface="Sakkal Majalla" panose="02000000000000000000" pitchFamily="2" charset="-78"/>
              </a:rPr>
              <a:t>آلية عمل هذه المكونات أو النظم في سبيل تحقيق هدف مشترك</a:t>
            </a:r>
            <a:r>
              <a:rPr lang="en-US" sz="2800" dirty="0" smtClean="0">
                <a:solidFill>
                  <a:srgbClr val="002060"/>
                </a:solidFill>
                <a:latin typeface="Sakkal Majalla" panose="02000000000000000000" pitchFamily="2" charset="-78"/>
                <a:cs typeface="Sakkal Majalla" panose="02000000000000000000" pitchFamily="2" charset="-78"/>
              </a:rPr>
              <a:t>.</a:t>
            </a:r>
          </a:p>
          <a:p>
            <a:pPr marL="0" indent="0" algn="just" rtl="1"/>
            <a:endParaRPr lang="ar-LY" sz="28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490597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smtClean="0">
                <a:solidFill>
                  <a:srgbClr val="002060"/>
                </a:solidFill>
                <a:latin typeface="Monotype Koufi" pitchFamily="2" charset="-78"/>
                <a:ea typeface="Monotype Koufi" pitchFamily="2" charset="-78"/>
                <a:cs typeface="Monotype Koufi" pitchFamily="2" charset="-78"/>
                <a:sym typeface="Montserrat ExtraBold"/>
              </a:rPr>
              <a:t>آلية عمل النظام</a:t>
            </a:r>
            <a:endParaRPr lang="en-US" dirty="0"/>
          </a:p>
        </p:txBody>
      </p:sp>
      <p:sp>
        <p:nvSpPr>
          <p:cNvPr id="3" name="Content Placeholder 2"/>
          <p:cNvSpPr>
            <a:spLocks noGrp="1"/>
          </p:cNvSpPr>
          <p:nvPr>
            <p:ph idx="1"/>
          </p:nvPr>
        </p:nvSpPr>
        <p:spPr/>
        <p:txBody>
          <a:bodyPr>
            <a:normAutofit lnSpcReduction="10000"/>
          </a:bodyPr>
          <a:lstStyle/>
          <a:p>
            <a:pPr marL="0" indent="0" algn="r" rtl="1">
              <a:buNone/>
            </a:pPr>
            <a:r>
              <a:rPr lang="ar-LY" sz="2800" dirty="0" smtClean="0">
                <a:solidFill>
                  <a:srgbClr val="002060"/>
                </a:solidFill>
                <a:latin typeface="Sakkal Majalla" panose="02000000000000000000" pitchFamily="2" charset="-78"/>
                <a:cs typeface="Sakkal Majalla" panose="02000000000000000000" pitchFamily="2" charset="-78"/>
              </a:rPr>
              <a:t>تعتمد آلية عمل النظام على أربعة أجزاء رئيسية </a:t>
            </a:r>
            <a:r>
              <a:rPr lang="en-US" sz="2800" dirty="0" smtClean="0">
                <a:solidFill>
                  <a:srgbClr val="002060"/>
                </a:solidFill>
                <a:latin typeface="Sakkal Majalla" panose="02000000000000000000" pitchFamily="2" charset="-78"/>
                <a:cs typeface="Sakkal Majalla" panose="02000000000000000000" pitchFamily="2" charset="-78"/>
              </a:rPr>
              <a:t>:</a:t>
            </a:r>
            <a:endParaRPr lang="en-US" sz="2800" dirty="0">
              <a:solidFill>
                <a:srgbClr val="002060"/>
              </a:solidFill>
              <a:latin typeface="Sakkal Majalla" panose="02000000000000000000" pitchFamily="2" charset="-78"/>
              <a:cs typeface="Sakkal Majalla" panose="02000000000000000000" pitchFamily="2" charset="-78"/>
            </a:endParaRPr>
          </a:p>
          <a:p>
            <a:pPr marL="514350" indent="-514350" algn="just" rtl="1">
              <a:buClr>
                <a:srgbClr val="002060"/>
              </a:buClr>
              <a:buSzPct val="100000"/>
              <a:buFont typeface="+mj-lt"/>
              <a:buAutoNum type="arabicPeriod"/>
            </a:pPr>
            <a:r>
              <a:rPr lang="ar-LY" sz="2800" b="1" dirty="0" smtClean="0">
                <a:solidFill>
                  <a:srgbClr val="002060"/>
                </a:solidFill>
                <a:latin typeface="Sakkal Majalla" panose="02000000000000000000" pitchFamily="2" charset="-78"/>
                <a:cs typeface="Sakkal Majalla" panose="02000000000000000000" pitchFamily="2" charset="-78"/>
              </a:rPr>
              <a:t>المدخلات</a:t>
            </a:r>
            <a:r>
              <a:rPr lang="en-US" sz="2800" b="1" dirty="0" smtClean="0">
                <a:solidFill>
                  <a:srgbClr val="002060"/>
                </a:solidFill>
                <a:latin typeface="Sakkal Majalla" panose="02000000000000000000" pitchFamily="2" charset="-78"/>
                <a:cs typeface="Sakkal Majalla" panose="02000000000000000000" pitchFamily="2" charset="-78"/>
              </a:rPr>
              <a:t>:Inputs</a:t>
            </a:r>
            <a:r>
              <a:rPr lang="en-US"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 مدخلات </a:t>
            </a:r>
            <a:r>
              <a:rPr lang="ar-SA" sz="2800" dirty="0" err="1" smtClean="0">
                <a:solidFill>
                  <a:srgbClr val="002060"/>
                </a:solidFill>
                <a:latin typeface="Sakkal Majalla" panose="02000000000000000000" pitchFamily="2" charset="-78"/>
                <a:cs typeface="Sakkal Majalla" panose="02000000000000000000" pitchFamily="2" charset="-78"/>
              </a:rPr>
              <a:t>اﻟﻨظﺎم</a:t>
            </a:r>
            <a:r>
              <a:rPr lang="ar-SA" sz="2800" dirty="0" smtClean="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ﻫﻲ</a:t>
            </a:r>
            <a:r>
              <a:rPr lang="ar-SA" sz="2800" dirty="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مجموعة من الحقائق التي يعتمد عليها النظام بشكل أساسي وتتعدد مدخلات النظام وتتنوع بناءً </a:t>
            </a:r>
            <a:r>
              <a:rPr lang="ar-SA" sz="2800" dirty="0" err="1" smtClean="0">
                <a:solidFill>
                  <a:srgbClr val="002060"/>
                </a:solidFill>
                <a:latin typeface="Sakkal Majalla" panose="02000000000000000000" pitchFamily="2" charset="-78"/>
                <a:cs typeface="Sakkal Majalla" panose="02000000000000000000" pitchFamily="2" charset="-78"/>
              </a:rPr>
              <a:t>ﻋﻠﻰ</a:t>
            </a:r>
            <a:r>
              <a:rPr lang="ar-SA"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الأهداف </a:t>
            </a:r>
            <a:r>
              <a:rPr lang="ar-SA" sz="2800" dirty="0" err="1" smtClean="0">
                <a:solidFill>
                  <a:srgbClr val="002060"/>
                </a:solidFill>
                <a:latin typeface="Sakkal Majalla" panose="02000000000000000000" pitchFamily="2" charset="-78"/>
                <a:cs typeface="Sakkal Majalla" panose="02000000000000000000" pitchFamily="2" charset="-78"/>
              </a:rPr>
              <a:t>اﻟﺘﻲ</a:t>
            </a:r>
            <a:r>
              <a:rPr lang="ar-SA"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يسعى </a:t>
            </a:r>
            <a:r>
              <a:rPr lang="ar-SA" sz="2800" dirty="0" err="1" smtClean="0">
                <a:solidFill>
                  <a:srgbClr val="002060"/>
                </a:solidFill>
                <a:latin typeface="Sakkal Majalla" panose="02000000000000000000" pitchFamily="2" charset="-78"/>
                <a:cs typeface="Sakkal Majalla" panose="02000000000000000000" pitchFamily="2" charset="-78"/>
              </a:rPr>
              <a:t>اﻟﻨظﺎم</a:t>
            </a:r>
            <a:r>
              <a:rPr lang="ar-LY" sz="2800" dirty="0" smtClean="0">
                <a:solidFill>
                  <a:srgbClr val="002060"/>
                </a:solidFill>
                <a:latin typeface="Sakkal Majalla" panose="02000000000000000000" pitchFamily="2" charset="-78"/>
                <a:cs typeface="Sakkal Majalla" panose="02000000000000000000" pitchFamily="2" charset="-78"/>
              </a:rPr>
              <a:t> </a:t>
            </a:r>
            <a:r>
              <a:rPr lang="ar-SA" sz="2800" dirty="0">
                <a:solidFill>
                  <a:srgbClr val="002060"/>
                </a:solidFill>
                <a:latin typeface="Sakkal Majalla" panose="02000000000000000000" pitchFamily="2" charset="-78"/>
                <a:cs typeface="Sakkal Majalla" panose="02000000000000000000" pitchFamily="2" charset="-78"/>
              </a:rPr>
              <a:t>إﻟـــﻰ </a:t>
            </a:r>
            <a:r>
              <a:rPr lang="ar-LY" sz="2800" dirty="0" smtClean="0">
                <a:solidFill>
                  <a:srgbClr val="002060"/>
                </a:solidFill>
                <a:latin typeface="Sakkal Majalla" panose="02000000000000000000" pitchFamily="2" charset="-78"/>
                <a:cs typeface="Sakkal Majalla" panose="02000000000000000000" pitchFamily="2" charset="-78"/>
              </a:rPr>
              <a:t>تحقيقها فقد تكون هذه المدخلات</a:t>
            </a:r>
            <a:r>
              <a:rPr lang="en-US" sz="2800" dirty="0" smtClean="0">
                <a:solidFill>
                  <a:srgbClr val="002060"/>
                </a:solidFill>
                <a:latin typeface="Sakkal Majalla" panose="02000000000000000000" pitchFamily="2" charset="-78"/>
                <a:cs typeface="Sakkal Majalla" panose="02000000000000000000" pitchFamily="2" charset="-78"/>
              </a:rPr>
              <a:t>)</a:t>
            </a:r>
            <a:r>
              <a:rPr lang="ar-LY" sz="2800" dirty="0" smtClean="0">
                <a:solidFill>
                  <a:srgbClr val="002060"/>
                </a:solidFill>
                <a:latin typeface="Sakkal Majalla" panose="02000000000000000000" pitchFamily="2" charset="-78"/>
                <a:cs typeface="Sakkal Majalla" panose="02000000000000000000" pitchFamily="2" charset="-78"/>
              </a:rPr>
              <a:t> بيانات </a:t>
            </a:r>
            <a:r>
              <a:rPr lang="ar-SA" sz="2800"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مواد </a:t>
            </a:r>
            <a:r>
              <a:rPr lang="ar-SA" sz="2800" dirty="0" err="1" smtClean="0">
                <a:solidFill>
                  <a:srgbClr val="002060"/>
                </a:solidFill>
                <a:latin typeface="Sakkal Majalla" panose="02000000000000000000" pitchFamily="2" charset="-78"/>
                <a:cs typeface="Sakkal Majalla" panose="02000000000000000000" pitchFamily="2" charset="-78"/>
              </a:rPr>
              <a:t>أوﻟﯿـــﺔ</a:t>
            </a:r>
            <a:r>
              <a:rPr lang="ar-SA" sz="2800" dirty="0">
                <a:solidFill>
                  <a:srgbClr val="002060"/>
                </a:solidFill>
                <a:latin typeface="Sakkal Majalla" panose="02000000000000000000" pitchFamily="2" charset="-78"/>
                <a:cs typeface="Sakkal Majalla" panose="02000000000000000000" pitchFamily="2" charset="-78"/>
              </a:rPr>
              <a:t>، رؤوس </a:t>
            </a:r>
            <a:r>
              <a:rPr lang="ar-LY" sz="2800" dirty="0" smtClean="0">
                <a:solidFill>
                  <a:srgbClr val="002060"/>
                </a:solidFill>
                <a:latin typeface="Sakkal Majalla" panose="02000000000000000000" pitchFamily="2" charset="-78"/>
                <a:cs typeface="Sakkal Majalla" panose="02000000000000000000" pitchFamily="2" charset="-78"/>
              </a:rPr>
              <a:t>أموال</a:t>
            </a:r>
            <a:r>
              <a:rPr lang="ar-SA" sz="2800" dirty="0" smtClean="0">
                <a:solidFill>
                  <a:srgbClr val="002060"/>
                </a:solidFill>
                <a:latin typeface="Sakkal Majalla" panose="02000000000000000000" pitchFamily="2" charset="-78"/>
                <a:cs typeface="Sakkal Majalla" panose="02000000000000000000" pitchFamily="2" charset="-78"/>
              </a:rPr>
              <a:t>،</a:t>
            </a:r>
            <a:r>
              <a:rPr lang="en-US" sz="2800" dirty="0" smtClean="0">
                <a:solidFill>
                  <a:srgbClr val="002060"/>
                </a:solidFill>
                <a:latin typeface="Sakkal Majalla" panose="02000000000000000000" pitchFamily="2" charset="-78"/>
                <a:cs typeface="Sakkal Majalla" panose="02000000000000000000" pitchFamily="2" charset="-78"/>
              </a:rPr>
              <a:t>... </a:t>
            </a:r>
            <a:r>
              <a:rPr lang="ar-LY" sz="2800" dirty="0">
                <a:solidFill>
                  <a:srgbClr val="002060"/>
                </a:solidFill>
                <a:latin typeface="Sakkal Majalla" panose="02000000000000000000" pitchFamily="2" charset="-78"/>
                <a:cs typeface="Sakkal Majalla" panose="02000000000000000000" pitchFamily="2" charset="-78"/>
              </a:rPr>
              <a:t>أ</a:t>
            </a:r>
            <a:r>
              <a:rPr lang="ar-SA" sz="2800" dirty="0" err="1">
                <a:solidFill>
                  <a:srgbClr val="002060"/>
                </a:solidFill>
                <a:latin typeface="Sakkal Majalla" panose="02000000000000000000" pitchFamily="2" charset="-78"/>
                <a:cs typeface="Sakkal Majalla" panose="02000000000000000000" pitchFamily="2" charset="-78"/>
              </a:rPr>
              <a:t>ﻟﺦ</a:t>
            </a:r>
            <a:r>
              <a:rPr lang="en-US" sz="2800" dirty="0">
                <a:solidFill>
                  <a:srgbClr val="002060"/>
                </a:solidFill>
                <a:latin typeface="Sakkal Majalla" panose="02000000000000000000" pitchFamily="2" charset="-78"/>
                <a:cs typeface="Sakkal Majalla" panose="02000000000000000000" pitchFamily="2" charset="-78"/>
              </a:rPr>
              <a:t>.( </a:t>
            </a:r>
            <a:endParaRPr lang="ar-LY" sz="2800" dirty="0">
              <a:solidFill>
                <a:srgbClr val="002060"/>
              </a:solidFill>
              <a:latin typeface="Sakkal Majalla" panose="02000000000000000000" pitchFamily="2" charset="-78"/>
              <a:cs typeface="Sakkal Majalla" panose="02000000000000000000" pitchFamily="2" charset="-78"/>
            </a:endParaRPr>
          </a:p>
          <a:p>
            <a:pPr marL="0" indent="0" algn="just" rtl="1">
              <a:buNone/>
            </a:pPr>
            <a:endParaRPr lang="ar-LY" sz="500" dirty="0">
              <a:solidFill>
                <a:srgbClr val="002060"/>
              </a:solidFill>
            </a:endParaRPr>
          </a:p>
          <a:p>
            <a:pPr marL="514350" indent="-514350" algn="just" rtl="1">
              <a:buClr>
                <a:srgbClr val="002060"/>
              </a:buClr>
              <a:buSzPct val="100000"/>
              <a:buFont typeface="+mj-lt"/>
              <a:buAutoNum type="arabicPeriod" startAt="2"/>
            </a:pPr>
            <a:r>
              <a:rPr lang="ar-SA" sz="2800" b="1" dirty="0" err="1">
                <a:solidFill>
                  <a:srgbClr val="002060"/>
                </a:solidFill>
                <a:latin typeface="Sakkal Majalla" panose="02000000000000000000" pitchFamily="2" charset="-78"/>
                <a:cs typeface="Sakkal Majalla" panose="02000000000000000000" pitchFamily="2" charset="-78"/>
              </a:rPr>
              <a:t>اﻟﻤﻌﺎﻟﺠـﺔ</a:t>
            </a:r>
            <a:r>
              <a:rPr lang="ar-SA" sz="2800" b="1" dirty="0">
                <a:solidFill>
                  <a:srgbClr val="002060"/>
                </a:solidFill>
                <a:latin typeface="Sakkal Majalla" panose="02000000000000000000" pitchFamily="2" charset="-78"/>
                <a:cs typeface="Sakkal Majalla" panose="02000000000000000000" pitchFamily="2" charset="-78"/>
              </a:rPr>
              <a:t> </a:t>
            </a:r>
            <a:r>
              <a:rPr lang="en-US" sz="2800" b="1" dirty="0">
                <a:solidFill>
                  <a:srgbClr val="002060"/>
                </a:solidFill>
                <a:latin typeface="Sakkal Majalla" panose="02000000000000000000" pitchFamily="2" charset="-78"/>
                <a:cs typeface="Sakkal Majalla" panose="02000000000000000000" pitchFamily="2" charset="-78"/>
              </a:rPr>
              <a:t>:Processing</a:t>
            </a:r>
            <a:r>
              <a:rPr lang="en-US" sz="2800" dirty="0">
                <a:solidFill>
                  <a:srgbClr val="002060"/>
                </a:solidFill>
                <a:latin typeface="Sakkal Majalla" panose="02000000000000000000" pitchFamily="2" charset="-78"/>
                <a:cs typeface="Sakkal Majalla" panose="02000000000000000000" pitchFamily="2" charset="-78"/>
              </a:rPr>
              <a:t> </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وﻫـﻲ</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اﻟﻌﻤﻠﯿـﺎت</a:t>
            </a:r>
            <a:r>
              <a:rPr lang="ar-SA" sz="2800" dirty="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التحويلية </a:t>
            </a:r>
            <a:r>
              <a:rPr lang="ar-SA" sz="2800" dirty="0" err="1" smtClean="0">
                <a:solidFill>
                  <a:srgbClr val="002060"/>
                </a:solidFill>
                <a:latin typeface="Sakkal Majalla" panose="02000000000000000000" pitchFamily="2" charset="-78"/>
                <a:cs typeface="Sakkal Majalla" panose="02000000000000000000" pitchFamily="2" charset="-78"/>
              </a:rPr>
              <a:t>اﻟﻤﺨﺘﻠﻔــﺔ</a:t>
            </a:r>
            <a:r>
              <a:rPr lang="ar-SA" sz="2800" dirty="0" smtClean="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اﻟﺘـﻲ</a:t>
            </a:r>
            <a:r>
              <a:rPr lang="ar-SA" sz="2800" dirty="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تقوم بمعالجة المدخلات وتحويلها الى مخرجات لتحقيق </a:t>
            </a:r>
            <a:r>
              <a:rPr lang="ar-SA" sz="2800" dirty="0" err="1" smtClean="0">
                <a:solidFill>
                  <a:srgbClr val="002060"/>
                </a:solidFill>
                <a:latin typeface="Sakkal Majalla" panose="02000000000000000000" pitchFamily="2" charset="-78"/>
                <a:cs typeface="Sakkal Majalla" panose="02000000000000000000" pitchFamily="2" charset="-78"/>
              </a:rPr>
              <a:t>اﻟﻬــدف</a:t>
            </a:r>
            <a:r>
              <a:rPr lang="ar-SA" sz="2800" dirty="0" smtClean="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اﻟﻤ</a:t>
            </a:r>
            <a:r>
              <a:rPr lang="ar-SA" sz="2800" dirty="0">
                <a:solidFill>
                  <a:srgbClr val="002060"/>
                </a:solidFill>
                <a:latin typeface="Sakkal Majalla" panose="02000000000000000000" pitchFamily="2" charset="-78"/>
                <a:cs typeface="Sakkal Majalla" panose="02000000000000000000" pitchFamily="2" charset="-78"/>
              </a:rPr>
              <a:t>ــ</a:t>
            </a:r>
            <a:r>
              <a:rPr lang="ar-LY" sz="2800" dirty="0">
                <a:solidFill>
                  <a:srgbClr val="002060"/>
                </a:solidFill>
                <a:latin typeface="Sakkal Majalla" panose="02000000000000000000" pitchFamily="2" charset="-78"/>
                <a:cs typeface="Sakkal Majalla" panose="02000000000000000000" pitchFamily="2" charset="-78"/>
              </a:rPr>
              <a:t>را</a:t>
            </a:r>
            <a:r>
              <a:rPr lang="ar-SA" sz="2800" dirty="0">
                <a:solidFill>
                  <a:srgbClr val="002060"/>
                </a:solidFill>
                <a:latin typeface="Sakkal Majalla" panose="02000000000000000000" pitchFamily="2" charset="-78"/>
                <a:cs typeface="Sakkal Majalla" panose="02000000000000000000" pitchFamily="2" charset="-78"/>
              </a:rPr>
              <a:t>د </a:t>
            </a:r>
            <a:r>
              <a:rPr lang="ar-SA" sz="2800" dirty="0" err="1" smtClean="0">
                <a:solidFill>
                  <a:srgbClr val="002060"/>
                </a:solidFill>
                <a:latin typeface="Sakkal Majalla" panose="02000000000000000000" pitchFamily="2" charset="-78"/>
                <a:cs typeface="Sakkal Majalla" panose="02000000000000000000" pitchFamily="2" charset="-78"/>
              </a:rPr>
              <a:t>ﻤــن</a:t>
            </a:r>
            <a:r>
              <a:rPr lang="ar-SA" sz="2800" dirty="0" smtClean="0">
                <a:solidFill>
                  <a:srgbClr val="002060"/>
                </a:solidFill>
                <a:latin typeface="Sakkal Majalla" panose="02000000000000000000" pitchFamily="2" charset="-78"/>
                <a:cs typeface="Sakkal Majalla" panose="02000000000000000000" pitchFamily="2" charset="-78"/>
              </a:rPr>
              <a:t> </a:t>
            </a:r>
            <a:r>
              <a:rPr lang="ar-SA" sz="2800" dirty="0" err="1" smtClean="0">
                <a:solidFill>
                  <a:srgbClr val="002060"/>
                </a:solidFill>
                <a:latin typeface="Sakkal Majalla" panose="02000000000000000000" pitchFamily="2" charset="-78"/>
                <a:cs typeface="Sakkal Majalla" panose="02000000000000000000" pitchFamily="2" charset="-78"/>
              </a:rPr>
              <a:t>اﻟﻨظــﺎم</a:t>
            </a:r>
            <a:r>
              <a:rPr lang="en-US" sz="2800" dirty="0" smtClean="0">
                <a:solidFill>
                  <a:srgbClr val="002060"/>
                </a:solidFill>
                <a:latin typeface="Sakkal Majalla" panose="02000000000000000000" pitchFamily="2" charset="-78"/>
                <a:cs typeface="Sakkal Majalla" panose="02000000000000000000" pitchFamily="2" charset="-78"/>
              </a:rPr>
              <a:t>.</a:t>
            </a:r>
            <a:r>
              <a:rPr lang="ar-LY" sz="2800" dirty="0" smtClean="0">
                <a:solidFill>
                  <a:srgbClr val="002060"/>
                </a:solidFill>
                <a:latin typeface="Sakkal Majalla" panose="02000000000000000000" pitchFamily="2" charset="-78"/>
                <a:cs typeface="Sakkal Majalla" panose="02000000000000000000" pitchFamily="2" charset="-78"/>
              </a:rPr>
              <a:t> تكون </a:t>
            </a:r>
            <a:r>
              <a:rPr lang="ar-SA" sz="2800" dirty="0" err="1" smtClean="0">
                <a:solidFill>
                  <a:srgbClr val="002060"/>
                </a:solidFill>
                <a:latin typeface="Sakkal Majalla" panose="02000000000000000000" pitchFamily="2" charset="-78"/>
                <a:cs typeface="Sakkal Majalla" panose="02000000000000000000" pitchFamily="2" charset="-78"/>
              </a:rPr>
              <a:t>ﻫذﻩ</a:t>
            </a:r>
            <a:r>
              <a:rPr lang="ar-SA" sz="2800" dirty="0" smtClean="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اﻟﻌﻤﻠﯿﺎت</a:t>
            </a:r>
            <a:r>
              <a:rPr lang="ar-SA" sz="2800" dirty="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مهام تؤدى بواسطة إنسان </a:t>
            </a:r>
            <a:r>
              <a:rPr lang="ar-SA" sz="2800" dirty="0" smtClean="0">
                <a:solidFill>
                  <a:srgbClr val="002060"/>
                </a:solidFill>
                <a:latin typeface="Sakkal Majalla" panose="02000000000000000000" pitchFamily="2" charset="-78"/>
                <a:cs typeface="Sakkal Majalla" panose="02000000000000000000" pitchFamily="2" charset="-78"/>
              </a:rPr>
              <a:t>أو </a:t>
            </a:r>
            <a:r>
              <a:rPr lang="ar-SA" sz="2800" dirty="0" err="1">
                <a:solidFill>
                  <a:srgbClr val="002060"/>
                </a:solidFill>
                <a:latin typeface="Sakkal Majalla" panose="02000000000000000000" pitchFamily="2" charset="-78"/>
                <a:cs typeface="Sakkal Majalla" panose="02000000000000000000" pitchFamily="2" charset="-78"/>
              </a:rPr>
              <a:t>آﻟﺔ</a:t>
            </a:r>
            <a:r>
              <a:rPr lang="ar-SA" sz="2800" dirty="0">
                <a:solidFill>
                  <a:srgbClr val="002060"/>
                </a:solidFill>
                <a:latin typeface="Sakkal Majalla" panose="02000000000000000000" pitchFamily="2" charset="-78"/>
                <a:cs typeface="Sakkal Majalla" panose="02000000000000000000" pitchFamily="2" charset="-78"/>
              </a:rPr>
              <a:t> أو </a:t>
            </a:r>
            <a:r>
              <a:rPr lang="ar-LY" sz="2800" dirty="0" smtClean="0">
                <a:solidFill>
                  <a:srgbClr val="002060"/>
                </a:solidFill>
                <a:latin typeface="Sakkal Majalla" panose="02000000000000000000" pitchFamily="2" charset="-78"/>
                <a:cs typeface="Sakkal Majalla" panose="02000000000000000000" pitchFamily="2" charset="-78"/>
              </a:rPr>
              <a:t>حاسب</a:t>
            </a:r>
            <a:r>
              <a:rPr lang="en-US" sz="2800" dirty="0" smtClean="0">
                <a:solidFill>
                  <a:srgbClr val="002060"/>
                </a:solidFill>
                <a:latin typeface="Sakkal Majalla" panose="02000000000000000000" pitchFamily="2" charset="-78"/>
                <a:cs typeface="Sakkal Majalla" panose="02000000000000000000" pitchFamily="2" charset="-78"/>
              </a:rPr>
              <a:t>.</a:t>
            </a:r>
            <a:endParaRPr lang="en-US" sz="2800"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en-US" dirty="0">
              <a:solidFill>
                <a:srgbClr val="002060"/>
              </a:solidFill>
            </a:endParaRPr>
          </a:p>
        </p:txBody>
      </p:sp>
    </p:spTree>
    <p:extLst>
      <p:ext uri="{BB962C8B-B14F-4D97-AF65-F5344CB8AC3E}">
        <p14:creationId xmlns:p14="http://schemas.microsoft.com/office/powerpoint/2010/main" val="2402816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Monotype Koufi" pitchFamily="2" charset="-78"/>
                <a:ea typeface="Monotype Koufi" pitchFamily="2" charset="-78"/>
                <a:cs typeface="Monotype Koufi" pitchFamily="2" charset="-78"/>
              </a:rPr>
              <a:t>تابع</a:t>
            </a:r>
            <a:r>
              <a:rPr lang="ar-LY" dirty="0" smtClean="0"/>
              <a:t> </a:t>
            </a:r>
            <a:r>
              <a:rPr lang="ar-LY" b="1" dirty="0">
                <a:solidFill>
                  <a:srgbClr val="002060"/>
                </a:solidFill>
                <a:latin typeface="Monotype Koufi" pitchFamily="2" charset="-78"/>
                <a:ea typeface="Monotype Koufi" pitchFamily="2" charset="-78"/>
                <a:cs typeface="Monotype Koufi" pitchFamily="2" charset="-78"/>
                <a:sym typeface="Montserrat ExtraBold"/>
              </a:rPr>
              <a:t>آلية عمل النظام</a:t>
            </a:r>
            <a:endParaRPr lang="en-US" dirty="0"/>
          </a:p>
        </p:txBody>
      </p:sp>
      <p:sp>
        <p:nvSpPr>
          <p:cNvPr id="3" name="Content Placeholder 2"/>
          <p:cNvSpPr>
            <a:spLocks noGrp="1"/>
          </p:cNvSpPr>
          <p:nvPr>
            <p:ph idx="1"/>
          </p:nvPr>
        </p:nvSpPr>
        <p:spPr/>
        <p:txBody>
          <a:bodyPr>
            <a:normAutofit/>
          </a:bodyPr>
          <a:lstStyle/>
          <a:p>
            <a:pPr marL="511175" indent="-511175" algn="just" rtl="1">
              <a:buClr>
                <a:srgbClr val="002060"/>
              </a:buClr>
              <a:buSzPct val="100000"/>
              <a:buFont typeface="+mj-lt"/>
              <a:buAutoNum type="arabicPeriod" startAt="3"/>
            </a:pPr>
            <a:r>
              <a:rPr lang="ar-LY" b="1" dirty="0" smtClean="0">
                <a:solidFill>
                  <a:srgbClr val="002060"/>
                </a:solidFill>
              </a:rPr>
              <a:t> </a:t>
            </a:r>
            <a:r>
              <a:rPr lang="ar-LY" sz="2800" b="1" dirty="0" smtClean="0">
                <a:solidFill>
                  <a:srgbClr val="002060"/>
                </a:solidFill>
                <a:latin typeface="Sakkal Majalla" panose="02000000000000000000" pitchFamily="2" charset="-78"/>
                <a:cs typeface="Sakkal Majalla" panose="02000000000000000000" pitchFamily="2" charset="-78"/>
              </a:rPr>
              <a:t>المخرجات </a:t>
            </a:r>
            <a:r>
              <a:rPr lang="en-US" sz="2800" b="1" dirty="0" smtClean="0">
                <a:solidFill>
                  <a:srgbClr val="002060"/>
                </a:solidFill>
                <a:latin typeface="Sakkal Majalla" panose="02000000000000000000" pitchFamily="2" charset="-78"/>
                <a:cs typeface="Sakkal Majalla" panose="02000000000000000000" pitchFamily="2" charset="-78"/>
              </a:rPr>
              <a:t> :Outputs</a:t>
            </a:r>
            <a:r>
              <a:rPr lang="ar-LY" sz="2800" dirty="0" smtClean="0">
                <a:solidFill>
                  <a:srgbClr val="002060"/>
                </a:solidFill>
                <a:latin typeface="Sakkal Majalla" panose="02000000000000000000" pitchFamily="2" charset="-78"/>
                <a:cs typeface="Sakkal Majalla" panose="02000000000000000000" pitchFamily="2" charset="-78"/>
              </a:rPr>
              <a:t>تمثل المخرجات ناتج عملية تحويل المدخلات ، وتعد المخرجات الأداة التي يمكن من خلالها التحقق من أداء النظام ، أي قدرته على تحقيق أهدافه، فهناك مخرجات تستخدمها أنظمة أخرى كمدخلات، كما ـن هناك مخرجات يستخدمها النظام ذاته، وهناك مخرجات يتخلص منها النظام.</a:t>
            </a:r>
          </a:p>
          <a:p>
            <a:pPr marL="511175" indent="-511175" algn="just" rtl="1">
              <a:buClr>
                <a:srgbClr val="002060"/>
              </a:buClr>
              <a:buSzPct val="100000"/>
              <a:buFont typeface="+mj-lt"/>
              <a:buAutoNum type="arabicPeriod" startAt="3"/>
            </a:pPr>
            <a:endParaRPr lang="ar-LY" sz="2800" dirty="0" smtClean="0">
              <a:solidFill>
                <a:srgbClr val="002060"/>
              </a:solidFill>
              <a:latin typeface="Sakkal Majalla" panose="02000000000000000000" pitchFamily="2" charset="-78"/>
              <a:cs typeface="Sakkal Majalla" panose="02000000000000000000" pitchFamily="2" charset="-78"/>
            </a:endParaRPr>
          </a:p>
          <a:p>
            <a:pPr marL="511175" indent="-511175" algn="just" rtl="1">
              <a:buClr>
                <a:srgbClr val="002060"/>
              </a:buClr>
              <a:buSzPct val="100000"/>
              <a:buFont typeface="+mj-lt"/>
              <a:buAutoNum type="arabicPeriod" startAt="3"/>
            </a:pPr>
            <a:r>
              <a:rPr lang="ar-LY" sz="2800" b="1" dirty="0" smtClean="0">
                <a:solidFill>
                  <a:srgbClr val="002060"/>
                </a:solidFill>
                <a:latin typeface="Sakkal Majalla" panose="02000000000000000000" pitchFamily="2" charset="-78"/>
                <a:cs typeface="Sakkal Majalla" panose="02000000000000000000" pitchFamily="2" charset="-78"/>
              </a:rPr>
              <a:t>التغذية الراجعة </a:t>
            </a:r>
            <a:r>
              <a:rPr lang="en-US" sz="2800" b="1" dirty="0" err="1" smtClean="0">
                <a:solidFill>
                  <a:srgbClr val="002060"/>
                </a:solidFill>
                <a:latin typeface="Sakkal Majalla" panose="02000000000000000000" pitchFamily="2" charset="-78"/>
                <a:cs typeface="Sakkal Majalla" panose="02000000000000000000" pitchFamily="2" charset="-78"/>
              </a:rPr>
              <a:t>FeedBack</a:t>
            </a:r>
            <a:r>
              <a:rPr lang="ar-LY" sz="2800" b="1" dirty="0" smtClean="0">
                <a:solidFill>
                  <a:srgbClr val="002060"/>
                </a:solidFill>
                <a:latin typeface="Sakkal Majalla" panose="02000000000000000000" pitchFamily="2" charset="-78"/>
                <a:cs typeface="Sakkal Majalla" panose="02000000000000000000" pitchFamily="2" charset="-78"/>
              </a:rPr>
              <a:t>: </a:t>
            </a:r>
            <a:r>
              <a:rPr lang="ar-LY" sz="2800" dirty="0" smtClean="0">
                <a:solidFill>
                  <a:srgbClr val="002060"/>
                </a:solidFill>
                <a:latin typeface="Sakkal Majalla" panose="02000000000000000000" pitchFamily="2" charset="-78"/>
                <a:cs typeface="Sakkal Majalla" panose="02000000000000000000" pitchFamily="2" charset="-78"/>
              </a:rPr>
              <a:t>تحدد مدى </a:t>
            </a:r>
            <a:r>
              <a:rPr lang="ar-LY" sz="2800" dirty="0">
                <a:solidFill>
                  <a:srgbClr val="002060"/>
                </a:solidFill>
                <a:latin typeface="Sakkal Majalla" panose="02000000000000000000" pitchFamily="2" charset="-78"/>
                <a:cs typeface="Sakkal Majalla" panose="02000000000000000000" pitchFamily="2" charset="-78"/>
              </a:rPr>
              <a:t>ملاءمة وصلاحية النظام وكفاءته في تحقيق الأهداف المطلوبة وتلبية الحاجات للمستفيد من خلال تمرير </a:t>
            </a:r>
            <a:r>
              <a:rPr lang="ar-LY" sz="2800" dirty="0" smtClean="0">
                <a:solidFill>
                  <a:srgbClr val="002060"/>
                </a:solidFill>
                <a:latin typeface="Sakkal Majalla" panose="02000000000000000000" pitchFamily="2" charset="-78"/>
                <a:cs typeface="Sakkal Majalla" panose="02000000000000000000" pitchFamily="2" charset="-78"/>
              </a:rPr>
              <a:t>الملاحظات </a:t>
            </a:r>
            <a:r>
              <a:rPr lang="ar-LY" sz="2800" dirty="0">
                <a:solidFill>
                  <a:srgbClr val="002060"/>
                </a:solidFill>
                <a:latin typeface="Sakkal Majalla" panose="02000000000000000000" pitchFamily="2" charset="-78"/>
                <a:cs typeface="Sakkal Majalla" panose="02000000000000000000" pitchFamily="2" charset="-78"/>
              </a:rPr>
              <a:t>من أي قصور أو عيب في تطبيق النظام ليتم إصلاحه وتلافي العيوب </a:t>
            </a:r>
            <a:r>
              <a:rPr lang="ar-LY" sz="2800" dirty="0" smtClean="0">
                <a:solidFill>
                  <a:srgbClr val="002060"/>
                </a:solidFill>
                <a:latin typeface="Sakkal Majalla" panose="02000000000000000000" pitchFamily="2" charset="-78"/>
                <a:cs typeface="Sakkal Majalla" panose="02000000000000000000" pitchFamily="2" charset="-78"/>
              </a:rPr>
              <a:t>مستقبلا</a:t>
            </a:r>
            <a:r>
              <a:rPr lang="ar-LY" sz="2800" dirty="0">
                <a:solidFill>
                  <a:srgbClr val="002060"/>
                </a:solidFill>
                <a:latin typeface="Sakkal Majalla" panose="02000000000000000000" pitchFamily="2" charset="-78"/>
                <a:cs typeface="Sakkal Majalla" panose="02000000000000000000" pitchFamily="2" charset="-78"/>
              </a:rPr>
              <a:t>ً</a:t>
            </a:r>
          </a:p>
          <a:p>
            <a:pPr marL="0" indent="0" algn="r" rtl="1">
              <a:buNone/>
            </a:pPr>
            <a:endParaRPr lang="en-US" dirty="0">
              <a:solidFill>
                <a:srgbClr val="002060"/>
              </a:solidFill>
            </a:endParaRPr>
          </a:p>
        </p:txBody>
      </p:sp>
    </p:spTree>
    <p:extLst>
      <p:ext uri="{BB962C8B-B14F-4D97-AF65-F5344CB8AC3E}">
        <p14:creationId xmlns:p14="http://schemas.microsoft.com/office/powerpoint/2010/main" val="1758405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Monotype Koufi" pitchFamily="2" charset="-78"/>
                <a:ea typeface="Monotype Koufi" pitchFamily="2" charset="-78"/>
                <a:cs typeface="Monotype Koufi" pitchFamily="2" charset="-78"/>
              </a:rPr>
              <a:t>تابع</a:t>
            </a:r>
            <a:r>
              <a:rPr lang="ar-LY" dirty="0"/>
              <a:t> </a:t>
            </a:r>
            <a:r>
              <a:rPr lang="ar-LY" b="1" dirty="0">
                <a:solidFill>
                  <a:srgbClr val="002060"/>
                </a:solidFill>
                <a:latin typeface="Monotype Koufi" pitchFamily="2" charset="-78"/>
                <a:ea typeface="Monotype Koufi" pitchFamily="2" charset="-78"/>
                <a:cs typeface="Monotype Koufi" pitchFamily="2" charset="-78"/>
                <a:sym typeface="Montserrat ExtraBold"/>
              </a:rPr>
              <a:t>آلية عمل النظام</a:t>
            </a:r>
            <a:endParaRPr lang="en-US" dirty="0"/>
          </a:p>
        </p:txBody>
      </p:sp>
      <p:sp>
        <p:nvSpPr>
          <p:cNvPr id="3" name="Content Placeholder 2"/>
          <p:cNvSpPr>
            <a:spLocks noGrp="1"/>
          </p:cNvSpPr>
          <p:nvPr>
            <p:ph idx="1"/>
          </p:nvPr>
        </p:nvSpPr>
        <p:spPr>
          <a:xfrm>
            <a:off x="677334" y="1640541"/>
            <a:ext cx="8596668" cy="4908177"/>
          </a:xfrm>
        </p:spPr>
        <p:txBody>
          <a:bodyPr>
            <a:normAutofit fontScale="77500" lnSpcReduction="20000"/>
          </a:bodyPr>
          <a:lstStyle/>
          <a:p>
            <a:pPr marL="0" indent="0" algn="r" rtl="1">
              <a:buNone/>
            </a:pPr>
            <a:endParaRPr lang="ar-LY" sz="2800" b="1" dirty="0" smtClean="0">
              <a:solidFill>
                <a:srgbClr val="002060"/>
              </a:solidFill>
              <a:latin typeface="Sakkal Majalla" panose="02000000000000000000" pitchFamily="2" charset="-78"/>
              <a:cs typeface="Sakkal Majalla" panose="02000000000000000000" pitchFamily="2" charset="-78"/>
            </a:endParaRPr>
          </a:p>
          <a:p>
            <a:pPr marL="0" indent="0" algn="r" rtl="1">
              <a:buNone/>
            </a:pPr>
            <a:endParaRPr lang="ar-LY" sz="2800" b="1" dirty="0" smtClean="0">
              <a:solidFill>
                <a:srgbClr val="002060"/>
              </a:solidFill>
              <a:latin typeface="Sakkal Majalla" panose="02000000000000000000" pitchFamily="2" charset="-78"/>
              <a:cs typeface="Sakkal Majalla" panose="02000000000000000000" pitchFamily="2" charset="-78"/>
            </a:endParaRPr>
          </a:p>
          <a:p>
            <a:pPr marL="0" indent="0" algn="r" rtl="1">
              <a:buNone/>
            </a:pPr>
            <a:endParaRPr lang="ar-LY" sz="2800" b="1"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ar-LY" sz="2800" b="1" dirty="0" smtClean="0">
              <a:solidFill>
                <a:srgbClr val="002060"/>
              </a:solidFill>
              <a:latin typeface="Sakkal Majalla" panose="02000000000000000000" pitchFamily="2" charset="-78"/>
              <a:cs typeface="Sakkal Majalla" panose="02000000000000000000" pitchFamily="2" charset="-78"/>
            </a:endParaRPr>
          </a:p>
          <a:p>
            <a:pPr marL="0" indent="0" algn="r" rtl="1">
              <a:buNone/>
            </a:pPr>
            <a:endParaRPr lang="ar-LY" sz="2800" b="1"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ar-LY" sz="2800" b="1" dirty="0" smtClean="0">
              <a:solidFill>
                <a:srgbClr val="002060"/>
              </a:solidFill>
              <a:latin typeface="Sakkal Majalla" panose="02000000000000000000" pitchFamily="2" charset="-78"/>
              <a:cs typeface="Sakkal Majalla" panose="02000000000000000000" pitchFamily="2" charset="-78"/>
            </a:endParaRPr>
          </a:p>
          <a:p>
            <a:pPr marL="0" indent="0" algn="r" rtl="1">
              <a:buNone/>
            </a:pPr>
            <a:r>
              <a:rPr lang="ar-LY" sz="3600" b="1" dirty="0" smtClean="0">
                <a:solidFill>
                  <a:srgbClr val="002060"/>
                </a:solidFill>
                <a:latin typeface="Sakkal Majalla" panose="02000000000000000000" pitchFamily="2" charset="-78"/>
                <a:cs typeface="Sakkal Majalla" panose="02000000000000000000" pitchFamily="2" charset="-78"/>
              </a:rPr>
              <a:t>هنالك أمثلة كثيرة للنظم :</a:t>
            </a:r>
          </a:p>
          <a:p>
            <a:pPr marL="577850" indent="-295275" algn="just" rtl="1">
              <a:buClr>
                <a:srgbClr val="002060"/>
              </a:buClr>
              <a:buSzPct val="100000"/>
              <a:buFont typeface="Arial" panose="020B0604020202020204" pitchFamily="34" charset="0"/>
              <a:buChar char="•"/>
            </a:pPr>
            <a:r>
              <a:rPr lang="ar-LY" sz="3300" dirty="0" smtClean="0">
                <a:solidFill>
                  <a:srgbClr val="002060"/>
                </a:solidFill>
                <a:latin typeface="Sakkal Majalla" panose="02000000000000000000" pitchFamily="2" charset="-78"/>
                <a:cs typeface="Sakkal Majalla" panose="02000000000000000000" pitchFamily="2" charset="-78"/>
              </a:rPr>
              <a:t>النظام النموذجي لجسم الإنسان ، فهو مكون من مجموعة من الأجزاء المختلفة (نظام الدورة التنفسية، نظام الدورة الهضمية،...الخ)، حيث توجد علاقات متكاملة ومترابطة بين هذه الأجزاء وتعمل </a:t>
            </a:r>
            <a:r>
              <a:rPr lang="ar-LY" sz="3300" dirty="0" err="1" smtClean="0">
                <a:solidFill>
                  <a:srgbClr val="002060"/>
                </a:solidFill>
                <a:latin typeface="Sakkal Majalla" panose="02000000000000000000" pitchFamily="2" charset="-78"/>
                <a:cs typeface="Sakkal Majalla" panose="02000000000000000000" pitchFamily="2" charset="-78"/>
              </a:rPr>
              <a:t>بكفأة</a:t>
            </a:r>
            <a:r>
              <a:rPr lang="ar-LY" sz="3300" dirty="0" smtClean="0">
                <a:solidFill>
                  <a:srgbClr val="002060"/>
                </a:solidFill>
                <a:latin typeface="Sakkal Majalla" panose="02000000000000000000" pitchFamily="2" charset="-78"/>
                <a:cs typeface="Sakkal Majalla" panose="02000000000000000000" pitchFamily="2" charset="-78"/>
              </a:rPr>
              <a:t> لهدف حفظ الحياة وأداء الجسم لوظائفه المختلفة، </a:t>
            </a:r>
            <a:r>
              <a:rPr lang="en-US" sz="3300" dirty="0" smtClean="0">
                <a:solidFill>
                  <a:srgbClr val="002060"/>
                </a:solidFill>
                <a:latin typeface="Sakkal Majalla" panose="02000000000000000000" pitchFamily="2" charset="-78"/>
                <a:cs typeface="Sakkal Majalla" panose="02000000000000000000" pitchFamily="2" charset="-78"/>
              </a:rPr>
              <a:t> </a:t>
            </a:r>
            <a:r>
              <a:rPr lang="ar-LY" sz="3300" dirty="0" smtClean="0">
                <a:solidFill>
                  <a:srgbClr val="002060"/>
                </a:solidFill>
                <a:latin typeface="Sakkal Majalla" panose="02000000000000000000" pitchFamily="2" charset="-78"/>
                <a:cs typeface="Sakkal Majalla" panose="02000000000000000000" pitchFamily="2" charset="-78"/>
              </a:rPr>
              <a:t>فمثلاً نظام جسم الإنسان يستقبل</a:t>
            </a:r>
            <a:r>
              <a:rPr lang="en-US" sz="3300" dirty="0" smtClean="0">
                <a:solidFill>
                  <a:srgbClr val="002060"/>
                </a:solidFill>
                <a:latin typeface="Sakkal Majalla" panose="02000000000000000000" pitchFamily="2" charset="-78"/>
                <a:cs typeface="Sakkal Majalla" panose="02000000000000000000" pitchFamily="2" charset="-78"/>
              </a:rPr>
              <a:t> </a:t>
            </a:r>
            <a:r>
              <a:rPr lang="ar-LY" sz="3300" dirty="0" smtClean="0">
                <a:solidFill>
                  <a:srgbClr val="002060"/>
                </a:solidFill>
                <a:latin typeface="Sakkal Majalla" panose="02000000000000000000" pitchFamily="2" charset="-78"/>
                <a:cs typeface="Sakkal Majalla" panose="02000000000000000000" pitchFamily="2" charset="-78"/>
              </a:rPr>
              <a:t>الطعام (مدخلات) ثم يقوم بعملية هضمه وتحويله (معالجة) على طاقة يستفيد منها الجسم (مخرجات). </a:t>
            </a:r>
          </a:p>
          <a:p>
            <a:pPr marL="577850" indent="-295275" algn="r" rtl="1">
              <a:buClr>
                <a:srgbClr val="002060"/>
              </a:buClr>
              <a:buSzPct val="100000"/>
              <a:buFont typeface="Arial" panose="020B0604020202020204" pitchFamily="34" charset="0"/>
              <a:buChar char="•"/>
            </a:pPr>
            <a:endParaRPr lang="en-US" sz="2800" dirty="0" smtClean="0">
              <a:latin typeface="Sakkal Majalla" panose="02000000000000000000" pitchFamily="2" charset="-78"/>
              <a:cs typeface="Sakkal Majalla" panose="02000000000000000000" pitchFamily="2" charset="-78"/>
            </a:endParaRPr>
          </a:p>
          <a:p>
            <a:pPr marL="0" indent="0" algn="r" rtl="1">
              <a:buNone/>
            </a:pPr>
            <a:endParaRPr lang="en-US" dirty="0"/>
          </a:p>
        </p:txBody>
      </p:sp>
      <p:sp>
        <p:nvSpPr>
          <p:cNvPr id="4" name="Rounded Rectangle 3"/>
          <p:cNvSpPr/>
          <p:nvPr/>
        </p:nvSpPr>
        <p:spPr>
          <a:xfrm>
            <a:off x="6871447" y="1801906"/>
            <a:ext cx="2017059" cy="874059"/>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3600" b="1" dirty="0" smtClean="0">
                <a:solidFill>
                  <a:schemeClr val="bg1"/>
                </a:solidFill>
                <a:latin typeface="Sakkal Majalla" panose="02000000000000000000" pitchFamily="2" charset="-78"/>
                <a:cs typeface="Sakkal Majalla" panose="02000000000000000000" pitchFamily="2" charset="-78"/>
              </a:rPr>
              <a:t>المدخلات</a:t>
            </a:r>
            <a:endParaRPr lang="en-US" sz="3600" b="1" dirty="0">
              <a:solidFill>
                <a:schemeClr val="bg1"/>
              </a:solidFill>
              <a:latin typeface="Sakkal Majalla" panose="02000000000000000000" pitchFamily="2" charset="-78"/>
              <a:cs typeface="Sakkal Majalla" panose="02000000000000000000" pitchFamily="2" charset="-78"/>
            </a:endParaRPr>
          </a:p>
        </p:txBody>
      </p:sp>
      <p:sp>
        <p:nvSpPr>
          <p:cNvPr id="5" name="Rounded Rectangle 4"/>
          <p:cNvSpPr/>
          <p:nvPr/>
        </p:nvSpPr>
        <p:spPr>
          <a:xfrm>
            <a:off x="1107142" y="1801905"/>
            <a:ext cx="2017059" cy="874059"/>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3600" b="1" dirty="0" smtClean="0">
                <a:solidFill>
                  <a:schemeClr val="bg1"/>
                </a:solidFill>
                <a:latin typeface="Sakkal Majalla" panose="02000000000000000000" pitchFamily="2" charset="-78"/>
                <a:cs typeface="Sakkal Majalla" panose="02000000000000000000" pitchFamily="2" charset="-78"/>
              </a:rPr>
              <a:t>المخرجات</a:t>
            </a:r>
            <a:endParaRPr lang="en-US" sz="3600" b="1" dirty="0">
              <a:solidFill>
                <a:schemeClr val="bg1"/>
              </a:solidFill>
              <a:latin typeface="Sakkal Majalla" panose="02000000000000000000" pitchFamily="2" charset="-78"/>
              <a:cs typeface="Sakkal Majalla" panose="02000000000000000000" pitchFamily="2" charset="-78"/>
            </a:endParaRPr>
          </a:p>
        </p:txBody>
      </p:sp>
      <p:sp>
        <p:nvSpPr>
          <p:cNvPr id="6" name="Rounded Rectangle 5"/>
          <p:cNvSpPr/>
          <p:nvPr/>
        </p:nvSpPr>
        <p:spPr>
          <a:xfrm>
            <a:off x="3980585" y="1801905"/>
            <a:ext cx="2017059" cy="874059"/>
          </a:xfrm>
          <a:prstGeom prst="round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3600" b="1" dirty="0">
                <a:solidFill>
                  <a:schemeClr val="bg1"/>
                </a:solidFill>
                <a:latin typeface="Sakkal Majalla" panose="02000000000000000000" pitchFamily="2" charset="-78"/>
                <a:cs typeface="Sakkal Majalla" panose="02000000000000000000" pitchFamily="2" charset="-78"/>
              </a:rPr>
              <a:t>المعالجة</a:t>
            </a:r>
            <a:endParaRPr lang="en-US" sz="3600" b="1" dirty="0">
              <a:solidFill>
                <a:schemeClr val="bg1"/>
              </a:solidFill>
              <a:latin typeface="Sakkal Majalla" panose="02000000000000000000" pitchFamily="2" charset="-78"/>
              <a:cs typeface="Sakkal Majalla" panose="02000000000000000000" pitchFamily="2" charset="-78"/>
            </a:endParaRPr>
          </a:p>
        </p:txBody>
      </p:sp>
      <p:cxnSp>
        <p:nvCxnSpPr>
          <p:cNvPr id="8" name="Straight Arrow Connector 7"/>
          <p:cNvCxnSpPr/>
          <p:nvPr/>
        </p:nvCxnSpPr>
        <p:spPr>
          <a:xfrm flipH="1">
            <a:off x="6051177" y="2238934"/>
            <a:ext cx="739588"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160315" y="2238934"/>
            <a:ext cx="739588" cy="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115671" y="2756646"/>
            <a:ext cx="0" cy="591671"/>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115671" y="3348317"/>
            <a:ext cx="5764305" cy="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879976" y="2756646"/>
            <a:ext cx="0" cy="591671"/>
          </a:xfrm>
          <a:prstGeom prst="straightConnector1">
            <a:avLst/>
          </a:prstGeom>
          <a:ln w="38100">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0659" y="2941169"/>
            <a:ext cx="1694329" cy="461665"/>
          </a:xfrm>
          <a:prstGeom prst="rect">
            <a:avLst/>
          </a:prstGeom>
          <a:noFill/>
        </p:spPr>
        <p:txBody>
          <a:bodyPr wrap="square" rtlCol="0">
            <a:spAutoFit/>
          </a:bodyPr>
          <a:lstStyle/>
          <a:p>
            <a:r>
              <a:rPr lang="ar-LY" sz="2400" b="1" dirty="0" smtClean="0">
                <a:solidFill>
                  <a:srgbClr val="002060"/>
                </a:solidFill>
                <a:latin typeface="Sakkal Majalla" panose="02000000000000000000" pitchFamily="2" charset="-78"/>
                <a:cs typeface="Sakkal Majalla" panose="02000000000000000000" pitchFamily="2" charset="-78"/>
              </a:rPr>
              <a:t>التغذية الراجعة</a:t>
            </a:r>
            <a:endParaRPr lang="en-US" sz="2400" b="1"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323822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Monotype Koufi" pitchFamily="2" charset="-78"/>
                <a:ea typeface="Monotype Koufi" pitchFamily="2" charset="-78"/>
                <a:cs typeface="Monotype Koufi" pitchFamily="2" charset="-78"/>
              </a:rPr>
              <a:t>تابع</a:t>
            </a:r>
            <a:r>
              <a:rPr lang="ar-LY" dirty="0"/>
              <a:t> </a:t>
            </a:r>
            <a:r>
              <a:rPr lang="ar-LY" b="1" dirty="0">
                <a:solidFill>
                  <a:srgbClr val="002060"/>
                </a:solidFill>
                <a:latin typeface="Monotype Koufi" pitchFamily="2" charset="-78"/>
                <a:ea typeface="Monotype Koufi" pitchFamily="2" charset="-78"/>
                <a:cs typeface="Monotype Koufi" pitchFamily="2" charset="-78"/>
                <a:sym typeface="Montserrat ExtraBold"/>
              </a:rPr>
              <a:t>آلية عمل النظام</a:t>
            </a:r>
            <a:endParaRPr lang="en-US" dirty="0"/>
          </a:p>
        </p:txBody>
      </p:sp>
      <p:sp>
        <p:nvSpPr>
          <p:cNvPr id="3" name="Content Placeholder 2"/>
          <p:cNvSpPr>
            <a:spLocks noGrp="1"/>
          </p:cNvSpPr>
          <p:nvPr>
            <p:ph idx="1"/>
          </p:nvPr>
        </p:nvSpPr>
        <p:spPr/>
        <p:txBody>
          <a:bodyPr/>
          <a:lstStyle/>
          <a:p>
            <a:pPr marL="577850" indent="-295275" algn="r" rtl="1">
              <a:buClr>
                <a:srgbClr val="002060"/>
              </a:buClr>
              <a:buSzPct val="100000"/>
              <a:buFont typeface="Arial" panose="020B0604020202020204" pitchFamily="34" charset="0"/>
              <a:buChar char="•"/>
            </a:pP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الن</a:t>
            </a:r>
            <a:r>
              <a:rPr lang="ar-SA" sz="2800" dirty="0" err="1">
                <a:solidFill>
                  <a:srgbClr val="002060"/>
                </a:solidFill>
                <a:latin typeface="Sakkal Majalla" panose="02000000000000000000" pitchFamily="2" charset="-78"/>
                <a:ea typeface="Raleway Medium"/>
                <a:cs typeface="Sakkal Majalla" panose="02000000000000000000" pitchFamily="2" charset="-78"/>
                <a:sym typeface="Raleway Medium"/>
              </a:rPr>
              <a:t>ظــﺎم</a:t>
            </a:r>
            <a:r>
              <a:rPr lang="ar-SA" sz="28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الصناعي</a:t>
            </a:r>
            <a:r>
              <a:rPr lang="ar-SA" sz="28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يستقبل مواد أولية (مدخلات )، ويعالج هذه المواد ليحولها (معالجة) إلى سلع جاهزة (مخرجات).</a:t>
            </a:r>
          </a:p>
          <a:p>
            <a:pPr marL="577850" indent="-295275" algn="r" rtl="1">
              <a:buClr>
                <a:srgbClr val="002060"/>
              </a:buClr>
              <a:buSzPct val="100000"/>
              <a:buFont typeface="Arial" panose="020B0604020202020204" pitchFamily="34" charset="0"/>
              <a:buChar char="•"/>
            </a:pPr>
            <a:r>
              <a:rPr lang="ar-SA" sz="28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نظام </a:t>
            </a:r>
            <a:r>
              <a:rPr lang="ar-LY"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المعلومات يستقبل </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البيانات </a:t>
            </a:r>
            <a:r>
              <a:rPr lang="en-US"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a:t>
            </a:r>
            <a:r>
              <a:rPr lang="ar-LY"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مدخلات</a:t>
            </a:r>
            <a:r>
              <a:rPr lang="en-US"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a:t>
            </a:r>
            <a:r>
              <a:rPr lang="ar-SA" sz="2800" dirty="0">
                <a:solidFill>
                  <a:srgbClr val="002060"/>
                </a:solidFill>
                <a:latin typeface="Sakkal Majalla" panose="02000000000000000000" pitchFamily="2" charset="-78"/>
                <a:ea typeface="Raleway Medium"/>
                <a:cs typeface="Sakkal Majalla" panose="02000000000000000000" pitchFamily="2" charset="-78"/>
                <a:sym typeface="Raleway Medium"/>
              </a:rPr>
              <a:t>، </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ثم يقوم بمعالجتها </a:t>
            </a:r>
            <a:r>
              <a:rPr lang="en-US" sz="2800" dirty="0">
                <a:solidFill>
                  <a:srgbClr val="002060"/>
                </a:solidFill>
                <a:latin typeface="Sakkal Majalla" panose="02000000000000000000" pitchFamily="2" charset="-78"/>
                <a:ea typeface="Raleway Medium"/>
                <a:cs typeface="Sakkal Majalla" panose="02000000000000000000" pitchFamily="2" charset="-78"/>
                <a:sym typeface="Raleway Medium"/>
              </a:rPr>
              <a:t>)</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معالجة</a:t>
            </a:r>
            <a:r>
              <a:rPr lang="en-US"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a:t>
            </a:r>
            <a:r>
              <a:rPr lang="ar-LY" sz="2800" dirty="0" smtClean="0">
                <a:solidFill>
                  <a:srgbClr val="002060"/>
                </a:solidFill>
                <a:latin typeface="Sakkal Majalla" panose="02000000000000000000" pitchFamily="2" charset="-78"/>
                <a:ea typeface="Raleway Medium"/>
                <a:cs typeface="Sakkal Majalla" panose="02000000000000000000" pitchFamily="2" charset="-78"/>
                <a:sym typeface="Raleway Medium"/>
              </a:rPr>
              <a:t> لتحويلها </a:t>
            </a:r>
            <a:r>
              <a:rPr lang="ar-SA" sz="2800" dirty="0">
                <a:solidFill>
                  <a:srgbClr val="002060"/>
                </a:solidFill>
                <a:latin typeface="Sakkal Majalla" panose="02000000000000000000" pitchFamily="2" charset="-78"/>
                <a:ea typeface="Raleway Medium"/>
                <a:cs typeface="Sakkal Majalla" panose="02000000000000000000" pitchFamily="2" charset="-78"/>
                <a:sym typeface="Raleway Medium"/>
              </a:rPr>
              <a:t>إﻟـﻰ</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 معلومات </a:t>
            </a:r>
            <a:r>
              <a:rPr lang="en-US" sz="2800" dirty="0">
                <a:solidFill>
                  <a:srgbClr val="002060"/>
                </a:solidFill>
                <a:latin typeface="Sakkal Majalla" panose="02000000000000000000" pitchFamily="2" charset="-78"/>
                <a:ea typeface="Raleway Medium"/>
                <a:cs typeface="Sakkal Majalla" panose="02000000000000000000" pitchFamily="2" charset="-78"/>
                <a:sym typeface="Raleway Medium"/>
              </a:rPr>
              <a:t>)</a:t>
            </a:r>
            <a:r>
              <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rPr>
              <a:t>مخرجات)</a:t>
            </a:r>
            <a:r>
              <a:rPr lang="en-US" sz="2800" dirty="0">
                <a:solidFill>
                  <a:srgbClr val="002060"/>
                </a:solidFill>
                <a:latin typeface="Sakkal Majalla" panose="02000000000000000000" pitchFamily="2" charset="-78"/>
                <a:ea typeface="Raleway Medium"/>
                <a:cs typeface="Sakkal Majalla" panose="02000000000000000000" pitchFamily="2" charset="-78"/>
                <a:sym typeface="Raleway Medium"/>
              </a:rPr>
              <a:t>.</a:t>
            </a:r>
            <a:endParaRPr lang="ar-LY" sz="2800" dirty="0">
              <a:solidFill>
                <a:srgbClr val="002060"/>
              </a:solidFill>
              <a:latin typeface="Sakkal Majalla" panose="02000000000000000000" pitchFamily="2" charset="-78"/>
              <a:ea typeface="Raleway Medium"/>
              <a:cs typeface="Sakkal Majalla" panose="02000000000000000000" pitchFamily="2" charset="-78"/>
              <a:sym typeface="Raleway Medium"/>
            </a:endParaRPr>
          </a:p>
          <a:p>
            <a:pPr marL="0" indent="0" algn="r" rtl="1">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532" y="4719990"/>
            <a:ext cx="5706271" cy="1428949"/>
          </a:xfrm>
          <a:prstGeom prst="rect">
            <a:avLst/>
          </a:prstGeom>
        </p:spPr>
      </p:pic>
      <p:sp>
        <p:nvSpPr>
          <p:cNvPr id="5" name="Cloud 4"/>
          <p:cNvSpPr/>
          <p:nvPr/>
        </p:nvSpPr>
        <p:spPr>
          <a:xfrm>
            <a:off x="8546529" y="4791195"/>
            <a:ext cx="1264024" cy="61856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b="1" dirty="0" smtClean="0">
                <a:solidFill>
                  <a:srgbClr val="002060"/>
                </a:solidFill>
                <a:latin typeface="Sakkal Majalla" panose="02000000000000000000" pitchFamily="2" charset="-78"/>
                <a:cs typeface="Sakkal Majalla" panose="02000000000000000000" pitchFamily="2" charset="-78"/>
              </a:rPr>
              <a:t>مواد أولية</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6" name="Cloud 5"/>
          <p:cNvSpPr/>
          <p:nvPr/>
        </p:nvSpPr>
        <p:spPr>
          <a:xfrm>
            <a:off x="7846354" y="5476587"/>
            <a:ext cx="1264024" cy="61856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400" dirty="0" smtClean="0">
                <a:solidFill>
                  <a:srgbClr val="002060"/>
                </a:solidFill>
                <a:latin typeface="Sakkal Majalla" panose="02000000000000000000" pitchFamily="2" charset="-78"/>
                <a:cs typeface="Sakkal Majalla" panose="02000000000000000000" pitchFamily="2" charset="-78"/>
              </a:rPr>
              <a:t>بيانات</a:t>
            </a:r>
            <a:endParaRPr lang="en-US" sz="2400" dirty="0">
              <a:solidFill>
                <a:srgbClr val="002060"/>
              </a:solidFill>
              <a:latin typeface="Sakkal Majalla" panose="02000000000000000000" pitchFamily="2" charset="-78"/>
              <a:cs typeface="Sakkal Majalla" panose="02000000000000000000" pitchFamily="2" charset="-78"/>
            </a:endParaRPr>
          </a:p>
        </p:txBody>
      </p:sp>
      <p:sp>
        <p:nvSpPr>
          <p:cNvPr id="7" name="Cloud 6"/>
          <p:cNvSpPr/>
          <p:nvPr/>
        </p:nvSpPr>
        <p:spPr>
          <a:xfrm>
            <a:off x="7637880" y="4122917"/>
            <a:ext cx="1264024" cy="61856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400" dirty="0" smtClean="0">
                <a:solidFill>
                  <a:srgbClr val="002060"/>
                </a:solidFill>
                <a:latin typeface="Sakkal Majalla" panose="02000000000000000000" pitchFamily="2" charset="-78"/>
                <a:cs typeface="Sakkal Majalla" panose="02000000000000000000" pitchFamily="2" charset="-78"/>
              </a:rPr>
              <a:t>طعام</a:t>
            </a:r>
            <a:endParaRPr lang="en-US" sz="2400" dirty="0">
              <a:solidFill>
                <a:srgbClr val="002060"/>
              </a:solidFill>
              <a:latin typeface="Sakkal Majalla" panose="02000000000000000000" pitchFamily="2" charset="-78"/>
              <a:cs typeface="Sakkal Majalla" panose="02000000000000000000" pitchFamily="2" charset="-78"/>
            </a:endParaRPr>
          </a:p>
        </p:txBody>
      </p:sp>
      <p:sp>
        <p:nvSpPr>
          <p:cNvPr id="8" name="Cloud 7"/>
          <p:cNvSpPr/>
          <p:nvPr/>
        </p:nvSpPr>
        <p:spPr>
          <a:xfrm>
            <a:off x="847471" y="4100975"/>
            <a:ext cx="1264024" cy="61856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400" dirty="0" smtClean="0">
                <a:solidFill>
                  <a:srgbClr val="002060"/>
                </a:solidFill>
                <a:latin typeface="Sakkal Majalla" panose="02000000000000000000" pitchFamily="2" charset="-78"/>
                <a:cs typeface="Sakkal Majalla" panose="02000000000000000000" pitchFamily="2" charset="-78"/>
              </a:rPr>
              <a:t>طاقة</a:t>
            </a:r>
            <a:endParaRPr lang="en-US" sz="2400" dirty="0">
              <a:solidFill>
                <a:srgbClr val="002060"/>
              </a:solidFill>
              <a:latin typeface="Sakkal Majalla" panose="02000000000000000000" pitchFamily="2" charset="-78"/>
              <a:cs typeface="Sakkal Majalla" panose="02000000000000000000" pitchFamily="2" charset="-78"/>
            </a:endParaRPr>
          </a:p>
        </p:txBody>
      </p:sp>
      <p:sp>
        <p:nvSpPr>
          <p:cNvPr id="9" name="Cloud 8"/>
          <p:cNvSpPr/>
          <p:nvPr/>
        </p:nvSpPr>
        <p:spPr>
          <a:xfrm>
            <a:off x="85662" y="4829121"/>
            <a:ext cx="1264024" cy="61856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400" dirty="0" smtClean="0">
                <a:solidFill>
                  <a:srgbClr val="002060"/>
                </a:solidFill>
                <a:latin typeface="Sakkal Majalla" panose="02000000000000000000" pitchFamily="2" charset="-78"/>
                <a:cs typeface="Sakkal Majalla" panose="02000000000000000000" pitchFamily="2" charset="-78"/>
              </a:rPr>
              <a:t>سلع</a:t>
            </a:r>
            <a:endParaRPr lang="en-US" sz="2400" dirty="0">
              <a:solidFill>
                <a:srgbClr val="002060"/>
              </a:solidFill>
              <a:latin typeface="Sakkal Majalla" panose="02000000000000000000" pitchFamily="2" charset="-78"/>
              <a:cs typeface="Sakkal Majalla" panose="02000000000000000000" pitchFamily="2" charset="-78"/>
            </a:endParaRPr>
          </a:p>
        </p:txBody>
      </p:sp>
      <p:sp>
        <p:nvSpPr>
          <p:cNvPr id="10" name="Cloud 9"/>
          <p:cNvSpPr/>
          <p:nvPr/>
        </p:nvSpPr>
        <p:spPr>
          <a:xfrm>
            <a:off x="349624" y="5476587"/>
            <a:ext cx="1456902" cy="67235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000" b="1" dirty="0" smtClean="0">
                <a:solidFill>
                  <a:srgbClr val="002060"/>
                </a:solidFill>
                <a:latin typeface="Sakkal Majalla" panose="02000000000000000000" pitchFamily="2" charset="-78"/>
                <a:cs typeface="Sakkal Majalla" panose="02000000000000000000" pitchFamily="2" charset="-78"/>
              </a:rPr>
              <a:t>معلومات</a:t>
            </a:r>
            <a:endParaRPr lang="en-US" sz="2000" b="1" dirty="0">
              <a:solidFill>
                <a:srgbClr val="002060"/>
              </a:solidFill>
              <a:latin typeface="Sakkal Majalla" panose="02000000000000000000" pitchFamily="2" charset="-78"/>
              <a:cs typeface="Sakkal Majalla" panose="02000000000000000000" pitchFamily="2" charset="-78"/>
            </a:endParaRPr>
          </a:p>
        </p:txBody>
      </p:sp>
      <p:cxnSp>
        <p:nvCxnSpPr>
          <p:cNvPr id="14" name="Straight Arrow Connector 13"/>
          <p:cNvCxnSpPr/>
          <p:nvPr/>
        </p:nvCxnSpPr>
        <p:spPr>
          <a:xfrm flipH="1">
            <a:off x="7732059" y="4741481"/>
            <a:ext cx="389965" cy="166695"/>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732059" y="5154265"/>
            <a:ext cx="818391"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732059" y="5298141"/>
            <a:ext cx="409195" cy="2053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1733850" y="4719539"/>
            <a:ext cx="388682" cy="188637"/>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403524" y="5154265"/>
            <a:ext cx="719008"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1"/>
          </p:cNvCxnSpPr>
          <p:nvPr/>
        </p:nvCxnSpPr>
        <p:spPr>
          <a:xfrm flipH="1">
            <a:off x="1698027" y="5434465"/>
            <a:ext cx="424505" cy="690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257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LY" b="1" dirty="0" smtClean="0">
                <a:solidFill>
                  <a:srgbClr val="002060"/>
                </a:solidFill>
                <a:latin typeface="Monotype Koufi" pitchFamily="2" charset="-78"/>
                <a:ea typeface="Monotype Koufi" pitchFamily="2" charset="-78"/>
                <a:cs typeface="Monotype Koufi" pitchFamily="2" charset="-78"/>
              </a:rPr>
              <a:t>المعلومات</a:t>
            </a:r>
            <a:endParaRPr lang="en-US" dirty="0"/>
          </a:p>
        </p:txBody>
      </p:sp>
      <p:sp>
        <p:nvSpPr>
          <p:cNvPr id="3" name="Content Placeholder 2"/>
          <p:cNvSpPr>
            <a:spLocks noGrp="1"/>
          </p:cNvSpPr>
          <p:nvPr>
            <p:ph idx="1"/>
          </p:nvPr>
        </p:nvSpPr>
        <p:spPr/>
        <p:txBody>
          <a:bodyPr>
            <a:normAutofit/>
          </a:bodyPr>
          <a:lstStyle/>
          <a:p>
            <a:pPr marL="0" indent="0" algn="just" rtl="1">
              <a:buNone/>
            </a:pPr>
            <a:r>
              <a:rPr lang="ar-LY" sz="2800" dirty="0">
                <a:solidFill>
                  <a:srgbClr val="002060"/>
                </a:solidFill>
                <a:latin typeface="Sakkal Majalla" panose="02000000000000000000" pitchFamily="2" charset="-78"/>
                <a:cs typeface="Sakkal Majalla" panose="02000000000000000000" pitchFamily="2" charset="-78"/>
              </a:rPr>
              <a:t>للمعلومات </a:t>
            </a:r>
            <a:r>
              <a:rPr lang="en-US" sz="2800" dirty="0">
                <a:solidFill>
                  <a:srgbClr val="002060"/>
                </a:solidFill>
                <a:latin typeface="Sakkal Majalla" panose="02000000000000000000" pitchFamily="2" charset="-78"/>
                <a:cs typeface="Sakkal Majalla" panose="02000000000000000000" pitchFamily="2" charset="-78"/>
              </a:rPr>
              <a:t>Information</a:t>
            </a:r>
            <a:r>
              <a:rPr lang="ar-LY" sz="2800" dirty="0">
                <a:solidFill>
                  <a:srgbClr val="002060"/>
                </a:solidFill>
                <a:latin typeface="Sakkal Majalla" panose="02000000000000000000" pitchFamily="2" charset="-78"/>
                <a:cs typeface="Sakkal Majalla" panose="02000000000000000000" pitchFamily="2" charset="-78"/>
              </a:rPr>
              <a:t> دورٌ كبيرٌ ومهم في جميع نواحي الحياة، وخاصةً النواحي العلميّة، حيث تعتمد عليها عمليات اتخاذ القرارات ، فكلما كانت هذه المعلومات صحيحةً ودقيقة فإن القرارات المعتمدة عليها تكون على درجة عاليةً من الصحة والدقة. </a:t>
            </a:r>
            <a:endParaRPr lang="en-US" sz="2800" dirty="0">
              <a:solidFill>
                <a:srgbClr val="002060"/>
              </a:solidFill>
              <a:latin typeface="Sakkal Majalla" panose="02000000000000000000" pitchFamily="2" charset="-78"/>
              <a:cs typeface="Sakkal Majalla" panose="02000000000000000000" pitchFamily="2" charset="-78"/>
            </a:endParaRPr>
          </a:p>
          <a:p>
            <a:pPr marL="0" lvl="0" indent="0" algn="just" rtl="1">
              <a:buNone/>
            </a:pPr>
            <a:endParaRPr lang="ar-LY" sz="2800" dirty="0">
              <a:solidFill>
                <a:srgbClr val="002060"/>
              </a:solidFill>
              <a:latin typeface="Sakkal Majalla" panose="02000000000000000000" pitchFamily="2" charset="-78"/>
              <a:cs typeface="Sakkal Majalla" panose="02000000000000000000" pitchFamily="2" charset="-78"/>
            </a:endParaRPr>
          </a:p>
          <a:p>
            <a:pPr marL="0" indent="0" algn="just" rtl="1">
              <a:buNone/>
            </a:pPr>
            <a:r>
              <a:rPr lang="ar-LY" sz="2800" b="1" dirty="0" smtClean="0">
                <a:solidFill>
                  <a:srgbClr val="002060"/>
                </a:solidFill>
                <a:latin typeface="Sakkal Majalla" panose="02000000000000000000" pitchFamily="2" charset="-78"/>
                <a:cs typeface="Sakkal Majalla" panose="02000000000000000000" pitchFamily="2" charset="-78"/>
              </a:rPr>
              <a:t>المعلومات</a:t>
            </a:r>
            <a:r>
              <a:rPr lang="ar-LY" sz="2800" dirty="0">
                <a:solidFill>
                  <a:srgbClr val="002060"/>
                </a:solidFill>
                <a:latin typeface="Sakkal Majalla" panose="02000000000000000000" pitchFamily="2" charset="-78"/>
                <a:cs typeface="Sakkal Majalla" panose="02000000000000000000" pitchFamily="2" charset="-78"/>
              </a:rPr>
              <a:t>: هي البيانات التي عولجت لتصبح ذات معنى ومغزى مُعيّن لاستعمال </a:t>
            </a:r>
            <a:r>
              <a:rPr lang="ar-LY" sz="2800" dirty="0" smtClean="0">
                <a:solidFill>
                  <a:srgbClr val="002060"/>
                </a:solidFill>
                <a:latin typeface="Sakkal Majalla" panose="02000000000000000000" pitchFamily="2" charset="-78"/>
                <a:cs typeface="Sakkal Majalla" panose="02000000000000000000" pitchFamily="2" charset="-78"/>
              </a:rPr>
              <a:t>مُحدّد</a:t>
            </a:r>
            <a:r>
              <a:rPr lang="ar-LY" sz="2800" dirty="0">
                <a:solidFill>
                  <a:srgbClr val="002060"/>
                </a:solidFill>
                <a:latin typeface="Sakkal Majalla" panose="02000000000000000000" pitchFamily="2" charset="-78"/>
                <a:cs typeface="Sakkal Majalla" panose="02000000000000000000" pitchFamily="2" charset="-78"/>
              </a:rPr>
              <a:t>، لأغراض اتخاذ القرارات، وبذلك يمكن تداولها، وتسجيلها، ونشرها، وتوزيعها</a:t>
            </a:r>
            <a:r>
              <a:rPr lang="ar-LY" sz="2800" dirty="0" smtClean="0">
                <a:solidFill>
                  <a:srgbClr val="002060"/>
                </a:solidFill>
                <a:latin typeface="Sakkal Majalla" panose="02000000000000000000" pitchFamily="2" charset="-78"/>
                <a:cs typeface="Sakkal Majalla" panose="02000000000000000000" pitchFamily="2" charset="-78"/>
              </a:rPr>
              <a:t>.</a:t>
            </a:r>
          </a:p>
          <a:p>
            <a:pPr marL="0" indent="0" algn="just" rtl="1">
              <a:buNone/>
            </a:pPr>
            <a:endParaRPr lang="ar-LY" sz="2800" dirty="0">
              <a:solidFill>
                <a:srgbClr val="002060"/>
              </a:solidFill>
              <a:latin typeface="Sakkal Majalla" panose="02000000000000000000" pitchFamily="2" charset="-78"/>
              <a:cs typeface="Sakkal Majalla" panose="02000000000000000000" pitchFamily="2" charset="-78"/>
            </a:endParaRPr>
          </a:p>
          <a:p>
            <a:pPr marL="0" indent="0" algn="just" rtl="1">
              <a:buNone/>
            </a:pPr>
            <a:endParaRPr lang="ar-LY" sz="28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010430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965</TotalTime>
  <Words>983</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Yu Gothic UI Semilight</vt:lpstr>
      <vt:lpstr>Andalus</vt:lpstr>
      <vt:lpstr>Arial</vt:lpstr>
      <vt:lpstr>Monotype Koufi</vt:lpstr>
      <vt:lpstr>Montserrat ExtraBold</vt:lpstr>
      <vt:lpstr>MS Reference Sans Serif</vt:lpstr>
      <vt:lpstr>Open Sans</vt:lpstr>
      <vt:lpstr>Raleway Medium</vt:lpstr>
      <vt:lpstr>Sakkal Majalla</vt:lpstr>
      <vt:lpstr>Tahoma</vt:lpstr>
      <vt:lpstr>Trebuchet MS</vt:lpstr>
      <vt:lpstr>Wingdings</vt:lpstr>
      <vt:lpstr>Wingdings 3</vt:lpstr>
      <vt:lpstr>Facet</vt:lpstr>
      <vt:lpstr>جامعة طرابلس كلية تقنية المعلومـــــات  -قسم نظم المعلومات </vt:lpstr>
      <vt:lpstr>المقدمـــــــة</vt:lpstr>
      <vt:lpstr>تعريف النظام</vt:lpstr>
      <vt:lpstr>تابع تعريف النظام</vt:lpstr>
      <vt:lpstr>آلية عمل النظام</vt:lpstr>
      <vt:lpstr>تابع آلية عمل النظام</vt:lpstr>
      <vt:lpstr>تابع آلية عمل النظام</vt:lpstr>
      <vt:lpstr>تابع آلية عمل النظام</vt:lpstr>
      <vt:lpstr>المعلومات</vt:lpstr>
      <vt:lpstr>المعلومات من أين وإلى أين؟ </vt:lpstr>
      <vt:lpstr>هرم الحكمة DIKW</vt:lpstr>
      <vt:lpstr>نبذة عن نظم المعلومات </vt:lpstr>
      <vt:lpstr>تابع نبذة عن نظم المعلومات </vt:lpstr>
      <vt:lpstr>نظام المعلومات </vt:lpstr>
      <vt:lpstr>تابع نظام المعلومات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جامعة طرابلس كلية تقنية المعلومـــــات  -قسم نظم المعلومات </dc:title>
  <dc:creator>SONY</dc:creator>
  <cp:lastModifiedBy>SONY</cp:lastModifiedBy>
  <cp:revision>110</cp:revision>
  <dcterms:created xsi:type="dcterms:W3CDTF">2022-04-22T13:11:15Z</dcterms:created>
  <dcterms:modified xsi:type="dcterms:W3CDTF">2022-05-18T17:37:16Z</dcterms:modified>
</cp:coreProperties>
</file>