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58" r:id="rId5"/>
    <p:sldId id="259" r:id="rId6"/>
    <p:sldId id="260" r:id="rId7"/>
    <p:sldId id="261" r:id="rId8"/>
    <p:sldId id="262"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2276"/>
    <a:srgbClr val="FFFF00"/>
    <a:srgbClr val="F729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5/23/2022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btesamalashouri@gmail.com" TargetMode="External"/><Relationship Id="rId2" Type="http://schemas.openxmlformats.org/officeDocument/2006/relationships/hyperlink" Target="mailto:algadyfatma@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 y="526898"/>
            <a:ext cx="10019524" cy="1532586"/>
          </a:xfrm>
        </p:spPr>
        <p:txBody>
          <a:bodyPr/>
          <a:lstStyle/>
          <a:p>
            <a:pPr algn="ctr" rtl="1"/>
            <a:r>
              <a:rPr lang="ar-LY" sz="4000" b="1" dirty="0">
                <a:solidFill>
                  <a:srgbClr val="002060"/>
                </a:solidFill>
                <a:latin typeface="Sakkal Majalla" panose="02000000000000000000" pitchFamily="2" charset="-78"/>
                <a:cs typeface="Sakkal Majalla" panose="02000000000000000000" pitchFamily="2" charset="-78"/>
              </a:rPr>
              <a:t>جامعة طرابلس</a:t>
            </a:r>
            <a:br>
              <a:rPr lang="ar-LY" sz="4000" b="1" dirty="0">
                <a:solidFill>
                  <a:srgbClr val="002060"/>
                </a:solidFill>
                <a:latin typeface="Sakkal Majalla" panose="02000000000000000000" pitchFamily="2" charset="-78"/>
                <a:cs typeface="Sakkal Majalla" panose="02000000000000000000" pitchFamily="2" charset="-78"/>
              </a:rPr>
            </a:br>
            <a:r>
              <a:rPr lang="ar-LY" sz="4000" b="1" dirty="0">
                <a:solidFill>
                  <a:srgbClr val="002060"/>
                </a:solidFill>
                <a:latin typeface="Sakkal Majalla" panose="02000000000000000000" pitchFamily="2" charset="-78"/>
                <a:cs typeface="Sakkal Majalla" panose="02000000000000000000" pitchFamily="2" charset="-78"/>
              </a:rPr>
              <a:t>كلية تقنية المعلومـــــات </a:t>
            </a:r>
            <a:r>
              <a:rPr lang="en-US" sz="4000" b="1" dirty="0">
                <a:solidFill>
                  <a:srgbClr val="002060"/>
                </a:solidFill>
                <a:latin typeface="Sakkal Majalla" panose="02000000000000000000" pitchFamily="2" charset="-78"/>
                <a:cs typeface="Sakkal Majalla" panose="02000000000000000000" pitchFamily="2" charset="-78"/>
              </a:rPr>
              <a:t> -</a:t>
            </a:r>
            <a:r>
              <a:rPr lang="ar-LY" sz="4000" b="1" dirty="0">
                <a:solidFill>
                  <a:srgbClr val="002060"/>
                </a:solidFill>
                <a:latin typeface="Sakkal Majalla" panose="02000000000000000000" pitchFamily="2" charset="-78"/>
                <a:cs typeface="Sakkal Majalla" panose="02000000000000000000" pitchFamily="2" charset="-78"/>
              </a:rPr>
              <a:t>قسم نظم المعلومات</a:t>
            </a:r>
            <a:br>
              <a:rPr lang="ar-LY" sz="4000" b="1" dirty="0">
                <a:solidFill>
                  <a:srgbClr val="002060"/>
                </a:solidFill>
                <a:latin typeface="Sakkal Majalla" panose="02000000000000000000" pitchFamily="2" charset="-78"/>
                <a:cs typeface="Sakkal Majalla" panose="02000000000000000000" pitchFamily="2" charset="-78"/>
              </a:rPr>
            </a:br>
            <a:endParaRPr lang="en-US" sz="4000" b="1" dirty="0">
              <a:solidFill>
                <a:srgbClr val="002060"/>
              </a:solidFill>
              <a:latin typeface="Sakkal Majalla" panose="02000000000000000000" pitchFamily="2" charset="-78"/>
              <a:cs typeface="Sakkal Majalla" panose="02000000000000000000" pitchFamily="2" charset="-78"/>
            </a:endParaRPr>
          </a:p>
        </p:txBody>
      </p:sp>
      <p:sp>
        <p:nvSpPr>
          <p:cNvPr id="7" name="Subtitle 2"/>
          <p:cNvSpPr>
            <a:spLocks noGrp="1"/>
          </p:cNvSpPr>
          <p:nvPr>
            <p:ph type="subTitle" idx="1"/>
          </p:nvPr>
        </p:nvSpPr>
        <p:spPr>
          <a:xfrm>
            <a:off x="352274" y="1866112"/>
            <a:ext cx="9530127" cy="2154559"/>
          </a:xfrm>
        </p:spPr>
        <p:txBody>
          <a:bodyPr>
            <a:noAutofit/>
          </a:bodyPr>
          <a:lstStyle/>
          <a:p>
            <a:pPr algn="ctr" rtl="1"/>
            <a:r>
              <a:rPr lang="ar-LY" sz="2400" b="1" dirty="0">
                <a:solidFill>
                  <a:srgbClr val="002060"/>
                </a:solidFill>
                <a:latin typeface="Sakkal Majalla" panose="02000000000000000000" pitchFamily="2" charset="-78"/>
                <a:cs typeface="Sakkal Majalla" panose="02000000000000000000" pitchFamily="2" charset="-78"/>
              </a:rPr>
              <a:t>المقرر الدراسي </a:t>
            </a:r>
            <a:r>
              <a:rPr lang="en-US" sz="2400" b="1" dirty="0">
                <a:solidFill>
                  <a:srgbClr val="002060"/>
                </a:solidFill>
                <a:latin typeface="Sakkal Majalla" panose="02000000000000000000" pitchFamily="2" charset="-78"/>
                <a:cs typeface="Sakkal Majalla" panose="02000000000000000000" pitchFamily="2" charset="-78"/>
              </a:rPr>
              <a:t>ITGS222 </a:t>
            </a:r>
            <a:endParaRPr lang="ar-LY" sz="2400" b="1" dirty="0">
              <a:solidFill>
                <a:srgbClr val="002060"/>
              </a:solidFill>
              <a:latin typeface="Sakkal Majalla" panose="02000000000000000000" pitchFamily="2" charset="-78"/>
              <a:cs typeface="Sakkal Majalla" panose="02000000000000000000" pitchFamily="2" charset="-78"/>
            </a:endParaRPr>
          </a:p>
          <a:p>
            <a:pPr algn="ctr"/>
            <a:r>
              <a:rPr lang="ar-LY" sz="3200" b="1" dirty="0">
                <a:solidFill>
                  <a:srgbClr val="002060"/>
                </a:solidFill>
                <a:latin typeface="Sakkal Majalla" panose="02000000000000000000" pitchFamily="2" charset="-78"/>
                <a:cs typeface="Sakkal Majalla" panose="02000000000000000000" pitchFamily="2" charset="-78"/>
              </a:rPr>
              <a:t>أساسيات نظم المعلومات</a:t>
            </a:r>
            <a:br>
              <a:rPr lang="ar-LY" sz="3200" b="1" dirty="0">
                <a:solidFill>
                  <a:srgbClr val="002060"/>
                </a:solidFill>
                <a:latin typeface="Sakkal Majalla" panose="02000000000000000000" pitchFamily="2" charset="-78"/>
                <a:cs typeface="Sakkal Majalla" panose="02000000000000000000" pitchFamily="2" charset="-78"/>
              </a:rPr>
            </a:br>
            <a:r>
              <a:rPr lang="en-US" sz="3200" b="1" dirty="0">
                <a:solidFill>
                  <a:srgbClr val="002060"/>
                </a:solidFill>
                <a:latin typeface="Sakkal Majalla" panose="02000000000000000000" pitchFamily="2" charset="-78"/>
                <a:cs typeface="Sakkal Majalla" panose="02000000000000000000" pitchFamily="2" charset="-78"/>
              </a:rPr>
              <a:t>Foundation of Information Systems</a:t>
            </a:r>
            <a:endParaRPr lang="ar-LY" sz="3200" b="1" dirty="0">
              <a:solidFill>
                <a:srgbClr val="002060"/>
              </a:solidFill>
              <a:latin typeface="Sakkal Majalla" panose="02000000000000000000" pitchFamily="2" charset="-78"/>
              <a:cs typeface="Sakkal Majalla" panose="02000000000000000000" pitchFamily="2" charset="-78"/>
            </a:endParaRPr>
          </a:p>
          <a:p>
            <a:pPr algn="ctr"/>
            <a:endParaRPr lang="en-US" sz="1400" b="1" dirty="0">
              <a:solidFill>
                <a:srgbClr val="002060"/>
              </a:solidFill>
              <a:latin typeface="Sakkal Majalla" panose="02000000000000000000" pitchFamily="2" charset="-78"/>
              <a:cs typeface="Sakkal Majalla" panose="02000000000000000000" pitchFamily="2" charset="-78"/>
            </a:endParaRPr>
          </a:p>
          <a:p>
            <a:pPr algn="ctr"/>
            <a:r>
              <a:rPr lang="en-US" sz="2400" b="1" dirty="0">
                <a:solidFill>
                  <a:srgbClr val="002060"/>
                </a:solidFill>
                <a:latin typeface="Sakkal Majalla" panose="02000000000000000000" pitchFamily="2" charset="-78"/>
                <a:cs typeface="Sakkal Majalla" panose="02000000000000000000" pitchFamily="2" charset="-78"/>
              </a:rPr>
              <a:t> </a:t>
            </a:r>
            <a:r>
              <a:rPr lang="ar-LY" sz="2400" b="1" dirty="0">
                <a:solidFill>
                  <a:srgbClr val="002060"/>
                </a:solidFill>
                <a:latin typeface="Sakkal Majalla" panose="02000000000000000000" pitchFamily="2" charset="-78"/>
                <a:cs typeface="Sakkal Majalla" panose="02000000000000000000" pitchFamily="2" charset="-78"/>
              </a:rPr>
              <a:t>إعداد</a:t>
            </a:r>
          </a:p>
          <a:p>
            <a:pPr algn="ctr"/>
            <a:r>
              <a:rPr lang="ar-LY" sz="2400" b="1" dirty="0" err="1">
                <a:solidFill>
                  <a:srgbClr val="002060"/>
                </a:solidFill>
                <a:latin typeface="Sakkal Majalla" panose="02000000000000000000" pitchFamily="2" charset="-78"/>
                <a:cs typeface="Sakkal Majalla" panose="02000000000000000000" pitchFamily="2" charset="-78"/>
              </a:rPr>
              <a:t>أ.إبتسام</a:t>
            </a:r>
            <a:r>
              <a:rPr lang="ar-LY" sz="2400" b="1" dirty="0">
                <a:solidFill>
                  <a:srgbClr val="002060"/>
                </a:solidFill>
                <a:latin typeface="Sakkal Majalla" panose="02000000000000000000" pitchFamily="2" charset="-78"/>
                <a:cs typeface="Sakkal Majalla" panose="02000000000000000000" pitchFamily="2" charset="-78"/>
              </a:rPr>
              <a:t> العاشوري                  </a:t>
            </a:r>
            <a:r>
              <a:rPr lang="ar-LY" sz="2400" b="1" dirty="0" err="1">
                <a:solidFill>
                  <a:srgbClr val="002060"/>
                </a:solidFill>
                <a:latin typeface="Sakkal Majalla" panose="02000000000000000000" pitchFamily="2" charset="-78"/>
                <a:cs typeface="Sakkal Majalla" panose="02000000000000000000" pitchFamily="2" charset="-78"/>
              </a:rPr>
              <a:t>أ.فاطمة</a:t>
            </a:r>
            <a:r>
              <a:rPr lang="ar-LY" sz="2400" b="1" dirty="0">
                <a:solidFill>
                  <a:srgbClr val="002060"/>
                </a:solidFill>
                <a:latin typeface="Sakkal Majalla" panose="02000000000000000000" pitchFamily="2" charset="-78"/>
                <a:cs typeface="Sakkal Majalla" panose="02000000000000000000" pitchFamily="2" charset="-78"/>
              </a:rPr>
              <a:t> القاضي</a:t>
            </a:r>
          </a:p>
          <a:p>
            <a:pPr algn="ctr"/>
            <a:r>
              <a:rPr lang="en-US" sz="2000" dirty="0">
                <a:solidFill>
                  <a:schemeClr val="accent2">
                    <a:lumMod val="75000"/>
                  </a:schemeClr>
                </a:solidFill>
                <a:latin typeface="Sakkal Majalla" panose="02000000000000000000" pitchFamily="2" charset="-78"/>
                <a:cs typeface="Sakkal Majalla" panose="02000000000000000000" pitchFamily="2" charset="-78"/>
                <a:hlinkClick r:id="rId2"/>
              </a:rPr>
              <a:t>algadyfatma@gmail.com</a:t>
            </a:r>
            <a:r>
              <a:rPr lang="en-US" sz="2000" dirty="0">
                <a:solidFill>
                  <a:schemeClr val="accent2">
                    <a:lumMod val="75000"/>
                  </a:schemeClr>
                </a:solidFill>
                <a:latin typeface="Sakkal Majalla" panose="02000000000000000000" pitchFamily="2" charset="-78"/>
                <a:cs typeface="Sakkal Majalla" panose="02000000000000000000" pitchFamily="2" charset="-78"/>
              </a:rPr>
              <a:t>                      </a:t>
            </a:r>
            <a:r>
              <a:rPr lang="en-US" sz="2000" dirty="0">
                <a:solidFill>
                  <a:schemeClr val="accent2">
                    <a:lumMod val="75000"/>
                  </a:schemeClr>
                </a:solidFill>
                <a:latin typeface="Sakkal Majalla" panose="02000000000000000000" pitchFamily="2" charset="-78"/>
                <a:cs typeface="Sakkal Majalla" panose="02000000000000000000" pitchFamily="2" charset="-78"/>
                <a:hlinkClick r:id="rId3"/>
              </a:rPr>
              <a:t>ebtesamalashouri@gmail.com</a:t>
            </a:r>
            <a:r>
              <a:rPr lang="en-US" sz="2000" dirty="0">
                <a:solidFill>
                  <a:schemeClr val="accent2">
                    <a:lumMod val="75000"/>
                  </a:schemeClr>
                </a:solidFill>
                <a:latin typeface="Sakkal Majalla" panose="02000000000000000000" pitchFamily="2" charset="-78"/>
                <a:cs typeface="Sakkal Majalla" panose="02000000000000000000" pitchFamily="2" charset="-78"/>
              </a:rPr>
              <a:t> </a:t>
            </a:r>
            <a:endParaRPr lang="ar-LY" sz="2000" dirty="0">
              <a:solidFill>
                <a:schemeClr val="accent2">
                  <a:lumMod val="75000"/>
                </a:schemeClr>
              </a:solidFill>
              <a:latin typeface="Sakkal Majalla" panose="02000000000000000000" pitchFamily="2" charset="-78"/>
              <a:cs typeface="Sakkal Majalla" panose="02000000000000000000" pitchFamily="2" charset="-78"/>
            </a:endParaRPr>
          </a:p>
          <a:p>
            <a:pPr algn="ctr"/>
            <a:endParaRPr lang="ar-LY" sz="3200" b="1" dirty="0">
              <a:solidFill>
                <a:srgbClr val="002060"/>
              </a:solidFill>
              <a:latin typeface="Sakkal Majalla" panose="02000000000000000000" pitchFamily="2" charset="-78"/>
              <a:cs typeface="Sakkal Majalla" panose="02000000000000000000" pitchFamily="2" charset="-78"/>
            </a:endParaRPr>
          </a:p>
          <a:p>
            <a:pPr algn="ctr"/>
            <a:r>
              <a:rPr lang="ar-LY" sz="3200" b="1">
                <a:solidFill>
                  <a:srgbClr val="002060"/>
                </a:solidFill>
                <a:latin typeface="Sakkal Majalla" panose="02000000000000000000" pitchFamily="2" charset="-78"/>
                <a:cs typeface="Sakkal Majalla" panose="02000000000000000000" pitchFamily="2" charset="-78"/>
              </a:rPr>
              <a:t>المحاضرة الثانية</a:t>
            </a:r>
            <a:endParaRPr lang="ar-LY" sz="3200" b="1" dirty="0">
              <a:solidFill>
                <a:srgbClr val="002060"/>
              </a:solidFill>
              <a:latin typeface="Sakkal Majalla" panose="02000000000000000000" pitchFamily="2" charset="-78"/>
              <a:cs typeface="Sakkal Majalla" panose="02000000000000000000" pitchFamily="2" charset="-78"/>
            </a:endParaRPr>
          </a:p>
          <a:p>
            <a:pPr algn="ctr"/>
            <a:endParaRPr lang="en-US" sz="3200" b="1" dirty="0">
              <a:solidFill>
                <a:srgbClr val="002060"/>
              </a:solidFill>
              <a:latin typeface="Sakkal Majalla" panose="02000000000000000000" pitchFamily="2" charset="-78"/>
              <a:cs typeface="Sakkal Majalla" panose="02000000000000000000" pitchFamily="2" charset="-78"/>
            </a:endParaRPr>
          </a:p>
          <a:p>
            <a:pPr algn="ctr"/>
            <a:endParaRPr lang="en-US" sz="2400" dirty="0">
              <a:solidFill>
                <a:srgbClr val="002060"/>
              </a:solidFill>
            </a:endParaRPr>
          </a:p>
        </p:txBody>
      </p:sp>
    </p:spTree>
    <p:extLst>
      <p:ext uri="{BB962C8B-B14F-4D97-AF65-F5344CB8AC3E}">
        <p14:creationId xmlns:p14="http://schemas.microsoft.com/office/powerpoint/2010/main" val="2068011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494" y="1930401"/>
            <a:ext cx="9018508" cy="4658658"/>
          </a:xfrm>
        </p:spPr>
        <p:txBody>
          <a:bodyPr>
            <a:normAutofit fontScale="55000" lnSpcReduction="20000"/>
          </a:bodyPr>
          <a:lstStyle/>
          <a:p>
            <a:pPr algn="just" rtl="1">
              <a:buClr>
                <a:srgbClr val="002060"/>
              </a:buClr>
              <a:buSzPct val="100000"/>
              <a:buFont typeface="+mj-lt"/>
              <a:buAutoNum type="arabicPeriod" startAt="3"/>
            </a:pPr>
            <a:r>
              <a:rPr lang="ar-LY" sz="5100" dirty="0">
                <a:latin typeface="Sakkal Majalla" panose="02000000000000000000" pitchFamily="2" charset="-78"/>
                <a:cs typeface="Sakkal Majalla" panose="02000000000000000000" pitchFamily="2" charset="-78"/>
              </a:rPr>
              <a:t>وسائل الاتصال أو الشبكات </a:t>
            </a:r>
            <a:r>
              <a:rPr lang="en-US" sz="5100" dirty="0">
                <a:latin typeface="Sakkal Majalla" panose="02000000000000000000" pitchFamily="2" charset="-78"/>
                <a:cs typeface="Sakkal Majalla" panose="02000000000000000000" pitchFamily="2" charset="-78"/>
              </a:rPr>
              <a:t>Networks</a:t>
            </a:r>
            <a:r>
              <a:rPr lang="ar-LY" sz="5100" dirty="0">
                <a:latin typeface="Sakkal Majalla" panose="02000000000000000000" pitchFamily="2" charset="-78"/>
                <a:cs typeface="Sakkal Majalla" panose="02000000000000000000" pitchFamily="2" charset="-78"/>
              </a:rPr>
              <a:t>:</a:t>
            </a:r>
            <a:r>
              <a:rPr lang="ar-SA" sz="5100" dirty="0">
                <a:latin typeface="Sakkal Majalla" panose="02000000000000000000" pitchFamily="2" charset="-78"/>
                <a:cs typeface="Sakkal Majalla" panose="02000000000000000000" pitchFamily="2" charset="-78"/>
              </a:rPr>
              <a:t> </a:t>
            </a:r>
            <a:r>
              <a:rPr lang="ar-LY" sz="5100" dirty="0">
                <a:latin typeface="Sakkal Majalla" panose="02000000000000000000" pitchFamily="2" charset="-78"/>
                <a:cs typeface="Sakkal Majalla" panose="02000000000000000000" pitchFamily="2" charset="-78"/>
              </a:rPr>
              <a:t>ت</a:t>
            </a:r>
            <a:r>
              <a:rPr lang="ar-SA" sz="5100" dirty="0">
                <a:latin typeface="Sakkal Majalla" panose="02000000000000000000" pitchFamily="2" charset="-78"/>
                <a:cs typeface="Sakkal Majalla" panose="02000000000000000000" pitchFamily="2" charset="-78"/>
              </a:rPr>
              <a:t>ُ</a:t>
            </a:r>
            <a:r>
              <a:rPr lang="ar-LY" sz="5100" dirty="0">
                <a:latin typeface="Sakkal Majalla" panose="02000000000000000000" pitchFamily="2" charset="-78"/>
                <a:cs typeface="Sakkal Majalla" panose="02000000000000000000" pitchFamily="2" charset="-78"/>
              </a:rPr>
              <a:t>عد الشبكات من أنظمة الاتصال التكنولوجية والتي تسمح لأجهزة الحاسوب المتنوعة داخل المنظمة بتوزيع الموارد والمعلومات والبيانات بالإضافة إلى تسهيل عملية التفاعل الإنساني وتبادل المعلومات والمعرفة</a:t>
            </a:r>
            <a:r>
              <a:rPr lang="ar-SA" sz="5100" dirty="0">
                <a:latin typeface="Sakkal Majalla" panose="02000000000000000000" pitchFamily="2" charset="-78"/>
                <a:cs typeface="Sakkal Majalla" panose="02000000000000000000" pitchFamily="2" charset="-78"/>
              </a:rPr>
              <a:t>.</a:t>
            </a:r>
            <a:r>
              <a:rPr lang="ar-LY" sz="5100" dirty="0">
                <a:latin typeface="Sakkal Majalla" panose="02000000000000000000" pitchFamily="2" charset="-78"/>
                <a:cs typeface="Sakkal Majalla" panose="02000000000000000000" pitchFamily="2" charset="-78"/>
              </a:rPr>
              <a:t> </a:t>
            </a:r>
          </a:p>
          <a:p>
            <a:pPr marL="0" indent="0" algn="r" rtl="1">
              <a:buNone/>
            </a:pPr>
            <a:endParaRPr lang="en-US" sz="900" dirty="0">
              <a:latin typeface="Arial" panose="020B0604020202020204" pitchFamily="34" charset="0"/>
              <a:cs typeface="Arial" panose="020B0604020202020204" pitchFamily="34" charset="0"/>
            </a:endParaRPr>
          </a:p>
          <a:p>
            <a:pPr marL="739775" algn="just" rtl="1">
              <a:buClr>
                <a:srgbClr val="002060"/>
              </a:buClr>
              <a:buFont typeface="Arial" panose="020B0604020202020204" pitchFamily="34" charset="0"/>
              <a:buChar char="•"/>
            </a:pPr>
            <a:r>
              <a:rPr lang="ar-SA" sz="4500" b="1" dirty="0" err="1">
                <a:latin typeface="Sakkal Majalla" panose="02000000000000000000" pitchFamily="2" charset="-78"/>
                <a:cs typeface="Sakkal Majalla" panose="02000000000000000000" pitchFamily="2" charset="-78"/>
              </a:rPr>
              <a:t>ﺷﺑﻛﺔ</a:t>
            </a:r>
            <a:r>
              <a:rPr lang="ar-SA" sz="4500" b="1" dirty="0">
                <a:latin typeface="Sakkal Majalla" panose="02000000000000000000" pitchFamily="2" charset="-78"/>
                <a:cs typeface="Sakkal Majalla" panose="02000000000000000000" pitchFamily="2" charset="-78"/>
              </a:rPr>
              <a:t>  </a:t>
            </a:r>
            <a:r>
              <a:rPr lang="ar-SA" sz="4500" b="1" dirty="0" err="1">
                <a:latin typeface="Sakkal Majalla" panose="02000000000000000000" pitchFamily="2" charset="-78"/>
                <a:cs typeface="Sakkal Majalla" panose="02000000000000000000" pitchFamily="2" charset="-78"/>
              </a:rPr>
              <a:t>اﻻﻧﺗ</a:t>
            </a:r>
            <a:r>
              <a:rPr lang="ar-LY" sz="4500" b="1" dirty="0">
                <a:latin typeface="Sakkal Majalla" panose="02000000000000000000" pitchFamily="2" charset="-78"/>
                <a:cs typeface="Sakkal Majalla" panose="02000000000000000000" pitchFamily="2" charset="-78"/>
              </a:rPr>
              <a:t>را</a:t>
            </a:r>
            <a:r>
              <a:rPr lang="ar-SA" sz="4500" b="1" dirty="0" err="1">
                <a:latin typeface="Sakkal Majalla" panose="02000000000000000000" pitchFamily="2" charset="-78"/>
                <a:cs typeface="Sakkal Majalla" panose="02000000000000000000" pitchFamily="2" charset="-78"/>
              </a:rPr>
              <a:t>ﻧت</a:t>
            </a:r>
            <a:r>
              <a:rPr lang="ar-SA" sz="4500" b="1" dirty="0">
                <a:latin typeface="Sakkal Majalla" panose="02000000000000000000" pitchFamily="2" charset="-78"/>
                <a:cs typeface="Sakkal Majalla" panose="02000000000000000000" pitchFamily="2" charset="-78"/>
              </a:rPr>
              <a:t> </a:t>
            </a:r>
            <a:r>
              <a:rPr lang="en-US" sz="4500" b="1" dirty="0">
                <a:latin typeface="Sakkal Majalla" panose="02000000000000000000" pitchFamily="2" charset="-78"/>
                <a:cs typeface="Sakkal Majalla" panose="02000000000000000000" pitchFamily="2" charset="-78"/>
              </a:rPr>
              <a:t>Intranet</a:t>
            </a:r>
            <a:r>
              <a:rPr lang="en-US" sz="4500" dirty="0">
                <a:latin typeface="Sakkal Majalla" panose="02000000000000000000" pitchFamily="2" charset="-78"/>
                <a:cs typeface="Sakkal Majalla" panose="02000000000000000000" pitchFamily="2" charset="-78"/>
              </a:rPr>
              <a:t> </a:t>
            </a:r>
            <a:r>
              <a:rPr lang="ar-LY" sz="4500" dirty="0">
                <a:latin typeface="Sakkal Majalla" panose="02000000000000000000" pitchFamily="2" charset="-78"/>
                <a:cs typeface="Sakkal Majalla" panose="02000000000000000000" pitchFamily="2" charset="-78"/>
              </a:rPr>
              <a:t>:</a:t>
            </a:r>
            <a:r>
              <a:rPr lang="ar-SA" sz="4500" dirty="0">
                <a:latin typeface="Sakkal Majalla" panose="02000000000000000000" pitchFamily="2" charset="-78"/>
                <a:cs typeface="Sakkal Majalla" panose="02000000000000000000" pitchFamily="2" charset="-78"/>
              </a:rPr>
              <a:t> </a:t>
            </a:r>
            <a:r>
              <a:rPr lang="ar-LY" sz="4500" dirty="0">
                <a:latin typeface="Sakkal Majalla" panose="02000000000000000000" pitchFamily="2" charset="-78"/>
                <a:cs typeface="Sakkal Majalla" panose="02000000000000000000" pitchFamily="2" charset="-78"/>
              </a:rPr>
              <a:t>هي</a:t>
            </a:r>
            <a:r>
              <a:rPr lang="ar-SA" sz="4500" dirty="0">
                <a:latin typeface="Sakkal Majalla" panose="02000000000000000000" pitchFamily="2" charset="-78"/>
                <a:cs typeface="Sakkal Majalla" panose="02000000000000000000" pitchFamily="2" charset="-78"/>
              </a:rPr>
              <a:t> </a:t>
            </a:r>
            <a:r>
              <a:rPr lang="ar-SA" sz="4500" dirty="0" err="1">
                <a:latin typeface="Sakkal Majalla" panose="02000000000000000000" pitchFamily="2" charset="-78"/>
                <a:cs typeface="Sakkal Majalla" panose="02000000000000000000" pitchFamily="2" charset="-78"/>
              </a:rPr>
              <a:t>ﺷﺑﻛﺔ</a:t>
            </a:r>
            <a:r>
              <a:rPr lang="ar-SA" sz="4500" dirty="0">
                <a:latin typeface="Sakkal Majalla" panose="02000000000000000000" pitchFamily="2" charset="-78"/>
                <a:cs typeface="Sakkal Majalla" panose="02000000000000000000" pitchFamily="2" charset="-78"/>
              </a:rPr>
              <a:t>  </a:t>
            </a:r>
            <a:r>
              <a:rPr lang="ar-SA" sz="4500" dirty="0" err="1">
                <a:latin typeface="Sakkal Majalla" panose="02000000000000000000" pitchFamily="2" charset="-78"/>
                <a:cs typeface="Sakkal Majalla" panose="02000000000000000000" pitchFamily="2" charset="-78"/>
              </a:rPr>
              <a:t>ﺧﺎﺻﺔ</a:t>
            </a:r>
            <a:r>
              <a:rPr lang="ar-SA" sz="4500" dirty="0">
                <a:latin typeface="Sakkal Majalla" panose="02000000000000000000" pitchFamily="2" charset="-78"/>
                <a:cs typeface="Sakkal Majalla" panose="02000000000000000000" pitchFamily="2" charset="-78"/>
              </a:rPr>
              <a:t>  </a:t>
            </a:r>
            <a:r>
              <a:rPr lang="ar-SA" sz="4500" dirty="0" err="1">
                <a:latin typeface="Sakkal Majalla" panose="02000000000000000000" pitchFamily="2" charset="-78"/>
                <a:cs typeface="Sakkal Majalla" panose="02000000000000000000" pitchFamily="2" charset="-78"/>
              </a:rPr>
              <a:t>ﺑﻣﻧظﻣﺔ</a:t>
            </a:r>
            <a:r>
              <a:rPr lang="ar-SA" sz="4500" dirty="0">
                <a:latin typeface="Sakkal Majalla" panose="02000000000000000000" pitchFamily="2" charset="-78"/>
                <a:cs typeface="Sakkal Majalla" panose="02000000000000000000" pitchFamily="2" charset="-78"/>
              </a:rPr>
              <a:t>  </a:t>
            </a:r>
            <a:r>
              <a:rPr lang="ar-SA" sz="4500" dirty="0" err="1">
                <a:latin typeface="Sakkal Majalla" panose="02000000000000000000" pitchFamily="2" charset="-78"/>
                <a:cs typeface="Sakkal Majalla" panose="02000000000000000000" pitchFamily="2" charset="-78"/>
              </a:rPr>
              <a:t>ﻣﺎ</a:t>
            </a:r>
            <a:r>
              <a:rPr lang="ar-SA" sz="4500" dirty="0">
                <a:latin typeface="Sakkal Majalla" panose="02000000000000000000" pitchFamily="2" charset="-78"/>
                <a:cs typeface="Sakkal Majalla" panose="02000000000000000000" pitchFamily="2" charset="-78"/>
              </a:rPr>
              <a:t>،  </a:t>
            </a:r>
            <a:r>
              <a:rPr lang="ar-SA" sz="4500" dirty="0" err="1">
                <a:latin typeface="Sakkal Majalla" panose="02000000000000000000" pitchFamily="2" charset="-78"/>
                <a:cs typeface="Sakkal Majalla" panose="02000000000000000000" pitchFamily="2" charset="-78"/>
              </a:rPr>
              <a:t>ﺗرﺑط</a:t>
            </a:r>
            <a:r>
              <a:rPr lang="ar-SA" sz="4500" dirty="0">
                <a:latin typeface="Sakkal Majalla" panose="02000000000000000000" pitchFamily="2" charset="-78"/>
                <a:cs typeface="Sakkal Majalla" panose="02000000000000000000" pitchFamily="2" charset="-78"/>
              </a:rPr>
              <a:t>  </a:t>
            </a:r>
            <a:r>
              <a:rPr lang="ar-SA" sz="4500" dirty="0" err="1">
                <a:latin typeface="Sakkal Majalla" panose="02000000000000000000" pitchFamily="2" charset="-78"/>
                <a:cs typeface="Sakkal Majalla" panose="02000000000000000000" pitchFamily="2" charset="-78"/>
              </a:rPr>
              <a:t>ﻋدة</a:t>
            </a:r>
            <a:r>
              <a:rPr lang="ar-SA" sz="4500" dirty="0">
                <a:latin typeface="Sakkal Majalla" panose="02000000000000000000" pitchFamily="2" charset="-78"/>
                <a:cs typeface="Sakkal Majalla" panose="02000000000000000000" pitchFamily="2" charset="-78"/>
              </a:rPr>
              <a:t>  </a:t>
            </a:r>
            <a:r>
              <a:rPr lang="ar-SA" sz="4500" dirty="0" err="1">
                <a:latin typeface="Sakkal Majalla" panose="02000000000000000000" pitchFamily="2" charset="-78"/>
                <a:cs typeface="Sakkal Majalla" panose="02000000000000000000" pitchFamily="2" charset="-78"/>
              </a:rPr>
              <a:t>ﻣﺳﺗﺧدﻣﯾن</a:t>
            </a:r>
            <a:r>
              <a:rPr lang="ar-SA" sz="4500" dirty="0">
                <a:latin typeface="Sakkal Majalla" panose="02000000000000000000" pitchFamily="2" charset="-78"/>
                <a:cs typeface="Sakkal Majalla" panose="02000000000000000000" pitchFamily="2" charset="-78"/>
              </a:rPr>
              <a:t>  </a:t>
            </a:r>
            <a:r>
              <a:rPr lang="ar-SA" sz="4500" dirty="0" err="1">
                <a:latin typeface="Sakkal Majalla" panose="02000000000000000000" pitchFamily="2" charset="-78"/>
                <a:cs typeface="Sakkal Majalla" panose="02000000000000000000" pitchFamily="2" charset="-78"/>
              </a:rPr>
              <a:t>داﺧل</a:t>
            </a:r>
            <a:r>
              <a:rPr lang="ar-SA" sz="4500" b="1" dirty="0">
                <a:latin typeface="Sakkal Majalla" panose="02000000000000000000" pitchFamily="2" charset="-78"/>
                <a:cs typeface="Sakkal Majalla" panose="02000000000000000000" pitchFamily="2" charset="-78"/>
              </a:rPr>
              <a:t> </a:t>
            </a:r>
            <a:r>
              <a:rPr lang="ar-SA" sz="4500" dirty="0" err="1">
                <a:latin typeface="Sakkal Majalla" panose="02000000000000000000" pitchFamily="2" charset="-78"/>
                <a:cs typeface="Sakkal Majalla" panose="02000000000000000000" pitchFamily="2" charset="-78"/>
              </a:rPr>
              <a:t>اﻟﻣﻧظﻣﺔ</a:t>
            </a:r>
            <a:r>
              <a:rPr lang="ar-SA" sz="4500" dirty="0">
                <a:latin typeface="Sakkal Majalla" panose="02000000000000000000" pitchFamily="2" charset="-78"/>
                <a:cs typeface="Sakkal Majalla" panose="02000000000000000000" pitchFamily="2" charset="-78"/>
              </a:rPr>
              <a:t> أو </a:t>
            </a:r>
            <a:r>
              <a:rPr lang="ar-SA" sz="4500" dirty="0" err="1">
                <a:latin typeface="Sakkal Majalla" panose="02000000000000000000" pitchFamily="2" charset="-78"/>
                <a:cs typeface="Sakkal Majalla" panose="02000000000000000000" pitchFamily="2" charset="-78"/>
              </a:rPr>
              <a:t>اﻹدارة</a:t>
            </a:r>
            <a:r>
              <a:rPr lang="ar-SA" sz="4500" dirty="0">
                <a:latin typeface="Sakkal Majalla" panose="02000000000000000000" pitchFamily="2" charset="-78"/>
                <a:cs typeface="Sakkal Majalla" panose="02000000000000000000" pitchFamily="2" charset="-78"/>
              </a:rPr>
              <a:t> </a:t>
            </a:r>
            <a:r>
              <a:rPr lang="ar-SA" sz="4500" dirty="0" err="1">
                <a:latin typeface="Sakkal Majalla" panose="02000000000000000000" pitchFamily="2" charset="-78"/>
                <a:cs typeface="Sakkal Majalla" panose="02000000000000000000" pitchFamily="2" charset="-78"/>
              </a:rPr>
              <a:t>ﻋن</a:t>
            </a:r>
            <a:r>
              <a:rPr lang="ar-SA" sz="4500" dirty="0">
                <a:latin typeface="Sakkal Majalla" panose="02000000000000000000" pitchFamily="2" charset="-78"/>
                <a:cs typeface="Sakkal Majalla" panose="02000000000000000000" pitchFamily="2" charset="-78"/>
              </a:rPr>
              <a:t> </a:t>
            </a:r>
            <a:r>
              <a:rPr lang="ar-SA" sz="4500" dirty="0" err="1">
                <a:latin typeface="Sakkal Majalla" panose="02000000000000000000" pitchFamily="2" charset="-78"/>
                <a:cs typeface="Sakkal Majalla" panose="02000000000000000000" pitchFamily="2" charset="-78"/>
              </a:rPr>
              <a:t>طرﯾق</a:t>
            </a:r>
            <a:r>
              <a:rPr lang="ar-SA" sz="4500" dirty="0">
                <a:latin typeface="Sakkal Majalla" panose="02000000000000000000" pitchFamily="2" charset="-78"/>
                <a:cs typeface="Sakkal Majalla" panose="02000000000000000000" pitchFamily="2" charset="-78"/>
              </a:rPr>
              <a:t> </a:t>
            </a:r>
            <a:r>
              <a:rPr lang="ar-SA" sz="4500" dirty="0" err="1">
                <a:latin typeface="Sakkal Majalla" panose="02000000000000000000" pitchFamily="2" charset="-78"/>
                <a:cs typeface="Sakkal Majalla" panose="02000000000000000000" pitchFamily="2" charset="-78"/>
              </a:rPr>
              <a:t>ﺷﺑﻛﺔ</a:t>
            </a:r>
            <a:r>
              <a:rPr lang="ar-SA" sz="4500" dirty="0">
                <a:latin typeface="Sakkal Majalla" panose="02000000000000000000" pitchFamily="2" charset="-78"/>
                <a:cs typeface="Sakkal Majalla" panose="02000000000000000000" pitchFamily="2" charset="-78"/>
              </a:rPr>
              <a:t> </a:t>
            </a:r>
            <a:r>
              <a:rPr lang="ar-SA" sz="4500" dirty="0" err="1">
                <a:latin typeface="Sakkal Majalla" panose="02000000000000000000" pitchFamily="2" charset="-78"/>
                <a:cs typeface="Sakkal Majalla" panose="02000000000000000000" pitchFamily="2" charset="-78"/>
              </a:rPr>
              <a:t>ﻣﺣﻠﯾﺔ</a:t>
            </a:r>
            <a:r>
              <a:rPr lang="ar-SA" sz="4500" dirty="0">
                <a:latin typeface="Sakkal Majalla" panose="02000000000000000000" pitchFamily="2" charset="-78"/>
                <a:cs typeface="Sakkal Majalla" panose="02000000000000000000" pitchFamily="2" charset="-78"/>
              </a:rPr>
              <a:t> </a:t>
            </a:r>
            <a:r>
              <a:rPr lang="ar-LY" sz="4500" dirty="0">
                <a:latin typeface="Sakkal Majalla" panose="02000000000000000000" pitchFamily="2" charset="-78"/>
                <a:cs typeface="Sakkal Majalla" panose="02000000000000000000" pitchFamily="2" charset="-78"/>
              </a:rPr>
              <a:t>هدفها</a:t>
            </a:r>
            <a:r>
              <a:rPr lang="ar-SA" sz="4500" dirty="0">
                <a:latin typeface="Sakkal Majalla" panose="02000000000000000000" pitchFamily="2" charset="-78"/>
                <a:cs typeface="Sakkal Majalla" panose="02000000000000000000" pitchFamily="2" charset="-78"/>
              </a:rPr>
              <a:t> </a:t>
            </a:r>
            <a:r>
              <a:rPr lang="ar-SA" sz="4500" dirty="0" err="1">
                <a:latin typeface="Sakkal Majalla" panose="02000000000000000000" pitchFamily="2" charset="-78"/>
                <a:cs typeface="Sakkal Majalla" panose="02000000000000000000" pitchFamily="2" charset="-78"/>
              </a:rPr>
              <a:t>ﺗﺳﻬﯾل</a:t>
            </a:r>
            <a:r>
              <a:rPr lang="ar-SA" sz="4500" dirty="0">
                <a:latin typeface="Sakkal Majalla" panose="02000000000000000000" pitchFamily="2" charset="-78"/>
                <a:cs typeface="Sakkal Majalla" panose="02000000000000000000" pitchFamily="2" charset="-78"/>
              </a:rPr>
              <a:t> </a:t>
            </a:r>
            <a:r>
              <a:rPr lang="ar-SA" sz="4500" dirty="0" err="1">
                <a:latin typeface="Sakkal Majalla" panose="02000000000000000000" pitchFamily="2" charset="-78"/>
                <a:cs typeface="Sakkal Majalla" panose="02000000000000000000" pitchFamily="2" charset="-78"/>
              </a:rPr>
              <a:t>اﻻﺗﺻﺎل</a:t>
            </a:r>
            <a:r>
              <a:rPr lang="ar-SA" sz="4500" dirty="0">
                <a:latin typeface="Sakkal Majalla" panose="02000000000000000000" pitchFamily="2" charset="-78"/>
                <a:cs typeface="Sakkal Majalla" panose="02000000000000000000" pitchFamily="2" charset="-78"/>
              </a:rPr>
              <a:t> </a:t>
            </a:r>
            <a:r>
              <a:rPr lang="ar-SA" sz="4500" dirty="0" err="1">
                <a:latin typeface="Sakkal Majalla" panose="02000000000000000000" pitchFamily="2" charset="-78"/>
                <a:cs typeface="Sakkal Majalla" panose="02000000000000000000" pitchFamily="2" charset="-78"/>
              </a:rPr>
              <a:t>ﻓﯾﻣﺎ</a:t>
            </a:r>
            <a:r>
              <a:rPr lang="ar-SA" sz="4500" dirty="0">
                <a:latin typeface="Sakkal Majalla" panose="02000000000000000000" pitchFamily="2" charset="-78"/>
                <a:cs typeface="Sakkal Majalla" panose="02000000000000000000" pitchFamily="2" charset="-78"/>
              </a:rPr>
              <a:t> </a:t>
            </a:r>
            <a:r>
              <a:rPr lang="ar-SA" sz="4500" dirty="0" err="1">
                <a:latin typeface="Sakkal Majalla" panose="02000000000000000000" pitchFamily="2" charset="-78"/>
                <a:cs typeface="Sakkal Majalla" panose="02000000000000000000" pitchFamily="2" charset="-78"/>
              </a:rPr>
              <a:t>ﺑﯾﻧﻬم</a:t>
            </a:r>
            <a:r>
              <a:rPr lang="ar-SA" sz="4500" dirty="0">
                <a:latin typeface="Sakkal Majalla" panose="02000000000000000000" pitchFamily="2" charset="-78"/>
                <a:cs typeface="Sakkal Majalla" panose="02000000000000000000" pitchFamily="2" charset="-78"/>
              </a:rPr>
              <a:t> </a:t>
            </a:r>
            <a:r>
              <a:rPr lang="ar-SA" sz="4500" dirty="0" err="1">
                <a:latin typeface="Sakkal Majalla" panose="02000000000000000000" pitchFamily="2" charset="-78"/>
                <a:cs typeface="Sakkal Majalla" panose="02000000000000000000" pitchFamily="2" charset="-78"/>
              </a:rPr>
              <a:t>وﺿﻣﺎن</a:t>
            </a:r>
            <a:r>
              <a:rPr lang="ar-LY" sz="4500" dirty="0">
                <a:latin typeface="Sakkal Majalla" panose="02000000000000000000" pitchFamily="2" charset="-78"/>
                <a:cs typeface="Sakkal Majalla" panose="02000000000000000000" pitchFamily="2" charset="-78"/>
              </a:rPr>
              <a:t> </a:t>
            </a:r>
            <a:r>
              <a:rPr lang="ar-SA" sz="4500" dirty="0" err="1">
                <a:latin typeface="Sakkal Majalla" panose="02000000000000000000" pitchFamily="2" charset="-78"/>
                <a:cs typeface="Sakkal Majalla" panose="02000000000000000000" pitchFamily="2" charset="-78"/>
              </a:rPr>
              <a:t>وﺻوﻟﻬم</a:t>
            </a:r>
            <a:r>
              <a:rPr lang="ar-SA" sz="4500" dirty="0">
                <a:latin typeface="Sakkal Majalla" panose="02000000000000000000" pitchFamily="2" charset="-78"/>
                <a:cs typeface="Sakkal Majalla" panose="02000000000000000000" pitchFamily="2" charset="-78"/>
              </a:rPr>
              <a:t> </a:t>
            </a:r>
            <a:r>
              <a:rPr lang="ar-SA" sz="4500" dirty="0" err="1">
                <a:latin typeface="Sakkal Majalla" panose="02000000000000000000" pitchFamily="2" charset="-78"/>
                <a:cs typeface="Sakkal Majalla" panose="02000000000000000000" pitchFamily="2" charset="-78"/>
              </a:rPr>
              <a:t>إﻟﻰ</a:t>
            </a:r>
            <a:r>
              <a:rPr lang="ar-SA" sz="4500" dirty="0">
                <a:latin typeface="Sakkal Majalla" panose="02000000000000000000" pitchFamily="2" charset="-78"/>
                <a:cs typeface="Sakkal Majalla" panose="02000000000000000000" pitchFamily="2" charset="-78"/>
              </a:rPr>
              <a:t> </a:t>
            </a:r>
            <a:r>
              <a:rPr lang="ar-LY" sz="4500" dirty="0">
                <a:latin typeface="Sakkal Majalla" panose="02000000000000000000" pitchFamily="2" charset="-78"/>
                <a:cs typeface="Sakkal Majalla" panose="02000000000000000000" pitchFamily="2" charset="-78"/>
              </a:rPr>
              <a:t>الموارد  و</a:t>
            </a:r>
            <a:r>
              <a:rPr lang="ar-SA" sz="4500" dirty="0" err="1">
                <a:latin typeface="Sakkal Majalla" panose="02000000000000000000" pitchFamily="2" charset="-78"/>
                <a:cs typeface="Sakkal Majalla" panose="02000000000000000000" pitchFamily="2" charset="-78"/>
              </a:rPr>
              <a:t>اﻟﻣﻌﻠوﻣﺎت</a:t>
            </a:r>
            <a:r>
              <a:rPr lang="ar-SA" sz="4500" dirty="0">
                <a:latin typeface="Sakkal Majalla" panose="02000000000000000000" pitchFamily="2" charset="-78"/>
                <a:cs typeface="Sakkal Majalla" panose="02000000000000000000" pitchFamily="2" charset="-78"/>
              </a:rPr>
              <a:t> </a:t>
            </a:r>
            <a:r>
              <a:rPr lang="ar-SA" sz="4500" dirty="0" err="1">
                <a:latin typeface="Sakkal Majalla" panose="02000000000000000000" pitchFamily="2" charset="-78"/>
                <a:cs typeface="Sakkal Majalla" panose="02000000000000000000" pitchFamily="2" charset="-78"/>
              </a:rPr>
              <a:t>ﺑﺳرﻋﺔ</a:t>
            </a:r>
            <a:r>
              <a:rPr lang="ar-SA" sz="4500" dirty="0">
                <a:latin typeface="Sakkal Majalla" panose="02000000000000000000" pitchFamily="2" charset="-78"/>
                <a:cs typeface="Sakkal Majalla" panose="02000000000000000000" pitchFamily="2" charset="-78"/>
              </a:rPr>
              <a:t> </a:t>
            </a:r>
            <a:r>
              <a:rPr lang="ar-SA" sz="4500" dirty="0" err="1">
                <a:latin typeface="Sakkal Majalla" panose="02000000000000000000" pitchFamily="2" charset="-78"/>
                <a:cs typeface="Sakkal Majalla" panose="02000000000000000000" pitchFamily="2" charset="-78"/>
              </a:rPr>
              <a:t>وﺑﺄﻗل</a:t>
            </a:r>
            <a:r>
              <a:rPr lang="ar-SA" sz="4500" dirty="0">
                <a:latin typeface="Sakkal Majalla" panose="02000000000000000000" pitchFamily="2" charset="-78"/>
                <a:cs typeface="Sakkal Majalla" panose="02000000000000000000" pitchFamily="2" charset="-78"/>
              </a:rPr>
              <a:t> </a:t>
            </a:r>
            <a:r>
              <a:rPr lang="ar-SA" sz="4500" dirty="0" err="1">
                <a:latin typeface="Sakkal Majalla" panose="02000000000000000000" pitchFamily="2" charset="-78"/>
                <a:cs typeface="Sakkal Majalla" panose="02000000000000000000" pitchFamily="2" charset="-78"/>
              </a:rPr>
              <a:t>ﺗﻛﻠﻔﺔ</a:t>
            </a:r>
            <a:r>
              <a:rPr lang="en-US" sz="4500" dirty="0">
                <a:latin typeface="Sakkal Majalla" panose="02000000000000000000" pitchFamily="2" charset="-78"/>
                <a:cs typeface="Sakkal Majalla" panose="02000000000000000000" pitchFamily="2" charset="-78"/>
              </a:rPr>
              <a:t>. </a:t>
            </a:r>
            <a:endParaRPr lang="ar-LY" sz="4500" dirty="0">
              <a:latin typeface="Sakkal Majalla" panose="02000000000000000000" pitchFamily="2" charset="-78"/>
              <a:cs typeface="Sakkal Majalla" panose="02000000000000000000" pitchFamily="2" charset="-78"/>
            </a:endParaRPr>
          </a:p>
          <a:p>
            <a:pPr marL="739775" algn="just" rtl="1">
              <a:buClr>
                <a:srgbClr val="002060"/>
              </a:buClr>
              <a:buFont typeface="Arial" panose="020B0604020202020204" pitchFamily="34" charset="0"/>
              <a:buChar char="•"/>
            </a:pPr>
            <a:r>
              <a:rPr lang="ar-LY" sz="4500" b="1" dirty="0">
                <a:latin typeface="Sakkal Majalla" panose="02000000000000000000" pitchFamily="2" charset="-78"/>
                <a:cs typeface="Sakkal Majalla" panose="02000000000000000000" pitchFamily="2" charset="-78"/>
              </a:rPr>
              <a:t>شبكة الاكسترانت </a:t>
            </a:r>
            <a:r>
              <a:rPr lang="en-US" sz="4500" b="1" dirty="0">
                <a:latin typeface="Sakkal Majalla" panose="02000000000000000000" pitchFamily="2" charset="-78"/>
                <a:cs typeface="Sakkal Majalla" panose="02000000000000000000" pitchFamily="2" charset="-78"/>
              </a:rPr>
              <a:t>Extranet</a:t>
            </a:r>
            <a:r>
              <a:rPr lang="ar-LY" sz="4500" dirty="0">
                <a:latin typeface="Sakkal Majalla" panose="02000000000000000000" pitchFamily="2" charset="-78"/>
                <a:cs typeface="Sakkal Majalla" panose="02000000000000000000" pitchFamily="2" charset="-78"/>
              </a:rPr>
              <a:t>:</a:t>
            </a:r>
            <a:r>
              <a:rPr lang="en-US" sz="4500" dirty="0">
                <a:latin typeface="Sakkal Majalla" panose="02000000000000000000" pitchFamily="2" charset="-78"/>
                <a:cs typeface="Sakkal Majalla" panose="02000000000000000000" pitchFamily="2" charset="-78"/>
              </a:rPr>
              <a:t> </a:t>
            </a:r>
            <a:r>
              <a:rPr lang="ar-LY" sz="4500" dirty="0">
                <a:latin typeface="Sakkal Majalla" panose="02000000000000000000" pitchFamily="2" charset="-78"/>
                <a:cs typeface="Sakkal Majalla" panose="02000000000000000000" pitchFamily="2" charset="-78"/>
              </a:rPr>
              <a:t>شبكة الإكسترانت هي عبارة عن  شبكة مكونة من مجموعة شبكات إنترانت ترتبط مع ببعضها عن طريق الإنترنت،</a:t>
            </a:r>
            <a:r>
              <a:rPr lang="ar-LY" sz="3200" dirty="0"/>
              <a:t> </a:t>
            </a:r>
            <a:r>
              <a:rPr lang="ar-LY" sz="5100" dirty="0">
                <a:latin typeface="Sakkal Majalla" panose="02000000000000000000" pitchFamily="2" charset="-78"/>
                <a:cs typeface="Sakkal Majalla" panose="02000000000000000000" pitchFamily="2" charset="-78"/>
              </a:rPr>
              <a:t>فهي الشبكة التي تربط شبكات الإنترانت الخاصة بالشركات والعملاء ومراكز الأبحاث الذين تجمعهم اعمال مشتركة</a:t>
            </a:r>
            <a:r>
              <a:rPr lang="en-US" sz="5100" dirty="0">
                <a:latin typeface="Sakkal Majalla" panose="02000000000000000000" pitchFamily="2" charset="-78"/>
                <a:cs typeface="Sakkal Majalla" panose="02000000000000000000" pitchFamily="2" charset="-78"/>
              </a:rPr>
              <a:t>  </a:t>
            </a:r>
            <a:r>
              <a:rPr lang="ar-LY" sz="5100" dirty="0">
                <a:latin typeface="Sakkal Majalla" panose="02000000000000000000" pitchFamily="2" charset="-78"/>
                <a:cs typeface="Sakkal Majalla" panose="02000000000000000000" pitchFamily="2" charset="-78"/>
              </a:rPr>
              <a:t>في ظل نظام معين بحيث تؤمن لهم تبادل المعلومات والمشاركة فيها مع الحفاظ على خصوصية الإنترانت المحلية لكل شركة.</a:t>
            </a:r>
            <a:endParaRPr lang="en-US" sz="5100" dirty="0">
              <a:latin typeface="Sakkal Majalla" panose="02000000000000000000" pitchFamily="2" charset="-78"/>
              <a:cs typeface="Sakkal Majalla" panose="02000000000000000000" pitchFamily="2" charset="-78"/>
            </a:endParaRPr>
          </a:p>
          <a:p>
            <a:pPr marL="0" indent="0" algn="r" rtl="1">
              <a:buClr>
                <a:srgbClr val="002060"/>
              </a:buClr>
              <a:buNone/>
            </a:pPr>
            <a:endParaRPr lang="en-US" sz="5100" dirty="0">
              <a:latin typeface="Sakkal Majalla" panose="02000000000000000000" pitchFamily="2" charset="-78"/>
              <a:cs typeface="Sakkal Majalla" panose="02000000000000000000" pitchFamily="2" charset="-78"/>
            </a:endParaRPr>
          </a:p>
        </p:txBody>
      </p:sp>
      <p:sp>
        <p:nvSpPr>
          <p:cNvPr id="4" name="Title 1"/>
          <p:cNvSpPr>
            <a:spLocks noGrp="1"/>
          </p:cNvSpPr>
          <p:nvPr>
            <p:ph type="title"/>
          </p:nvPr>
        </p:nvSpPr>
        <p:spPr>
          <a:xfrm>
            <a:off x="677334" y="609600"/>
            <a:ext cx="8596668" cy="1320800"/>
          </a:xfrm>
        </p:spPr>
        <p:txBody>
          <a:bodyPr/>
          <a:lstStyle/>
          <a:p>
            <a:pPr algn="ctr"/>
            <a:r>
              <a:rPr lang="ar-LY" dirty="0">
                <a:solidFill>
                  <a:srgbClr val="002060"/>
                </a:solidFill>
                <a:latin typeface="Monotype Koufi" pitchFamily="2" charset="-78"/>
                <a:ea typeface="Monotype Koufi" pitchFamily="2" charset="-78"/>
                <a:cs typeface="Monotype Koufi" pitchFamily="2" charset="-78"/>
              </a:rPr>
              <a:t>تابع موارد نظم المعلومات</a:t>
            </a:r>
            <a:endParaRPr lang="en-US" dirty="0"/>
          </a:p>
        </p:txBody>
      </p:sp>
    </p:spTree>
    <p:extLst>
      <p:ext uri="{BB962C8B-B14F-4D97-AF65-F5344CB8AC3E}">
        <p14:creationId xmlns:p14="http://schemas.microsoft.com/office/powerpoint/2010/main" val="2426185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55494" y="1930401"/>
            <a:ext cx="9018508" cy="4658658"/>
          </a:xfrm>
        </p:spPr>
        <p:txBody>
          <a:bodyPr>
            <a:normAutofit/>
          </a:bodyPr>
          <a:lstStyle/>
          <a:p>
            <a:pPr marL="0" indent="0" algn="r" rtl="1">
              <a:buNone/>
            </a:pPr>
            <a:endParaRPr lang="en-US" sz="900" dirty="0">
              <a:latin typeface="Arial" panose="020B0604020202020204" pitchFamily="34" charset="0"/>
              <a:cs typeface="Arial" panose="020B0604020202020204" pitchFamily="34" charset="0"/>
            </a:endParaRPr>
          </a:p>
          <a:p>
            <a:pPr marL="739775" algn="just" rtl="1">
              <a:buClr>
                <a:srgbClr val="002060"/>
              </a:buClr>
              <a:buFont typeface="Arial" panose="020B0604020202020204" pitchFamily="34" charset="0"/>
              <a:buChar char="•"/>
            </a:pPr>
            <a:r>
              <a:rPr lang="ar-SA" sz="2800" b="1" dirty="0" err="1">
                <a:latin typeface="Sakkal Majalla" panose="02000000000000000000" pitchFamily="2" charset="-78"/>
                <a:cs typeface="Sakkal Majalla" panose="02000000000000000000" pitchFamily="2" charset="-78"/>
              </a:rPr>
              <a:t>ﺷﺑﻛﺔ</a:t>
            </a:r>
            <a:r>
              <a:rPr lang="ar-SA" sz="2800" b="1" dirty="0">
                <a:latin typeface="Sakkal Majalla" panose="02000000000000000000" pitchFamily="2" charset="-78"/>
                <a:cs typeface="Sakkal Majalla" panose="02000000000000000000" pitchFamily="2" charset="-78"/>
              </a:rPr>
              <a:t>  </a:t>
            </a:r>
            <a:r>
              <a:rPr lang="ar-SA" sz="2800" b="1" dirty="0" err="1">
                <a:latin typeface="Sakkal Majalla" panose="02000000000000000000" pitchFamily="2" charset="-78"/>
                <a:cs typeface="Sakkal Majalla" panose="02000000000000000000" pitchFamily="2" charset="-78"/>
              </a:rPr>
              <a:t>اﻻﻧﺗ</a:t>
            </a:r>
            <a:r>
              <a:rPr lang="ar-LY" sz="2800" b="1" dirty="0">
                <a:latin typeface="Sakkal Majalla" panose="02000000000000000000" pitchFamily="2" charset="-78"/>
                <a:cs typeface="Sakkal Majalla" panose="02000000000000000000" pitchFamily="2" charset="-78"/>
              </a:rPr>
              <a:t>ر</a:t>
            </a:r>
            <a:r>
              <a:rPr lang="ar-SA" sz="2800" b="1" dirty="0" err="1">
                <a:latin typeface="Sakkal Majalla" panose="02000000000000000000" pitchFamily="2" charset="-78"/>
                <a:cs typeface="Sakkal Majalla" panose="02000000000000000000" pitchFamily="2" charset="-78"/>
              </a:rPr>
              <a:t>ﻧت</a:t>
            </a:r>
            <a:r>
              <a:rPr lang="ar-SA" sz="2800" b="1" dirty="0">
                <a:latin typeface="Sakkal Majalla" panose="02000000000000000000" pitchFamily="2" charset="-78"/>
                <a:cs typeface="Sakkal Majalla" panose="02000000000000000000" pitchFamily="2" charset="-78"/>
              </a:rPr>
              <a:t> </a:t>
            </a:r>
            <a:r>
              <a:rPr lang="en-US" sz="2800" b="1" dirty="0">
                <a:latin typeface="Sakkal Majalla" panose="02000000000000000000" pitchFamily="2" charset="-78"/>
                <a:cs typeface="Sakkal Majalla" panose="02000000000000000000" pitchFamily="2" charset="-78"/>
              </a:rPr>
              <a:t>Internet</a:t>
            </a:r>
            <a:r>
              <a:rPr lang="en-US" sz="2800" dirty="0">
                <a:latin typeface="Sakkal Majalla" panose="02000000000000000000" pitchFamily="2" charset="-78"/>
                <a:cs typeface="Sakkal Majalla" panose="02000000000000000000" pitchFamily="2" charset="-78"/>
              </a:rPr>
              <a:t> </a:t>
            </a:r>
            <a:r>
              <a:rPr lang="ar-LY" sz="2800" dirty="0">
                <a:latin typeface="Sakkal Majalla" panose="02000000000000000000" pitchFamily="2" charset="-78"/>
                <a:cs typeface="Sakkal Majalla" panose="02000000000000000000" pitchFamily="2" charset="-78"/>
              </a:rPr>
              <a:t>:</a:t>
            </a:r>
            <a:r>
              <a:rPr lang="ar-SA" sz="2800" dirty="0">
                <a:latin typeface="Arial" panose="020B0604020202020204" pitchFamily="34" charset="0"/>
                <a:cs typeface="Arial" panose="020B0604020202020204" pitchFamily="34" charset="0"/>
              </a:rPr>
              <a:t> </a:t>
            </a:r>
            <a:r>
              <a:rPr lang="ar-SA" sz="2800" dirty="0" err="1">
                <a:latin typeface="Sakkal Majalla" panose="02000000000000000000" pitchFamily="2" charset="-78"/>
                <a:cs typeface="Sakkal Majalla" panose="02000000000000000000" pitchFamily="2" charset="-78"/>
              </a:rPr>
              <a:t>ﻫﻲ</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ﺷﺑﻛﺔ</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ﻋﺎﻟﻣﯾﺔ</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ﯾﻣﻛن</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ﻷي</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ﺷﺧص</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اﺳﺗﺧداﻣﻬﺎ</a:t>
            </a:r>
            <a:r>
              <a:rPr lang="ar-LY" sz="2800" dirty="0">
                <a:latin typeface="Sakkal Majalla" panose="02000000000000000000" pitchFamily="2" charset="-78"/>
                <a:cs typeface="Sakkal Majalla" panose="02000000000000000000" pitchFamily="2" charset="-78"/>
              </a:rPr>
              <a:t>،</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ﻓﻬﻲ</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وﺳﯾﻠﺔ</a:t>
            </a:r>
            <a:r>
              <a:rPr lang="ar-LY"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ﺟﻣﺎﻫﯾرﯾﺔ</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وﻟﯾﺳت</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ﻣﻘﺻورة</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ﻋﻠﻰ</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ﻓﺋﺔ</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ﻣﻌﯾﻧﺔ</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وﺗﻌرف</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ﻋﻠﻰ</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أﻧﻬﺎ</a:t>
            </a:r>
            <a:r>
              <a:rPr lang="ar-LY"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ﺷﺑﻛﺔ</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اﻟﺷﺑﻛﺎت</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ﺗرﺑط</a:t>
            </a:r>
            <a:r>
              <a:rPr lang="ar-LY"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ﺑﯾن</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آﻻف</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ﻣن</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ﻣﺻﺎدر</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اﻟﻣﻌﻠوﻣﺎت</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اﻟﻣوزﻋﺔ</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ﻋﺑر</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ﻣﺧﺗﻠف</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أرﺟﺎء</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اﻟﻌﺎﻟم</a:t>
            </a:r>
            <a:r>
              <a:rPr lang="ar-LY" sz="2800" dirty="0">
                <a:latin typeface="Sakkal Majalla" panose="02000000000000000000" pitchFamily="2" charset="-78"/>
                <a:cs typeface="Sakkal Majalla" panose="02000000000000000000" pitchFamily="2" charset="-78"/>
              </a:rPr>
              <a:t> لتقديم خدمات متعددة.</a:t>
            </a:r>
            <a:endParaRPr lang="en-US" sz="2800" dirty="0">
              <a:latin typeface="Sakkal Majalla" panose="02000000000000000000" pitchFamily="2" charset="-78"/>
              <a:cs typeface="Sakkal Majalla" panose="02000000000000000000" pitchFamily="2" charset="-78"/>
            </a:endParaRPr>
          </a:p>
        </p:txBody>
      </p:sp>
      <p:sp>
        <p:nvSpPr>
          <p:cNvPr id="5" name="Title 1"/>
          <p:cNvSpPr>
            <a:spLocks noGrp="1"/>
          </p:cNvSpPr>
          <p:nvPr>
            <p:ph type="title"/>
          </p:nvPr>
        </p:nvSpPr>
        <p:spPr>
          <a:xfrm>
            <a:off x="677334" y="609600"/>
            <a:ext cx="8596668" cy="1320800"/>
          </a:xfrm>
        </p:spPr>
        <p:txBody>
          <a:bodyPr/>
          <a:lstStyle/>
          <a:p>
            <a:pPr algn="ctr"/>
            <a:r>
              <a:rPr lang="ar-LY" dirty="0">
                <a:solidFill>
                  <a:srgbClr val="002060"/>
                </a:solidFill>
                <a:latin typeface="Monotype Koufi" pitchFamily="2" charset="-78"/>
                <a:ea typeface="Monotype Koufi" pitchFamily="2" charset="-78"/>
                <a:cs typeface="Monotype Koufi" pitchFamily="2" charset="-78"/>
              </a:rPr>
              <a:t>تابع موارد نظم المعلومات</a:t>
            </a:r>
            <a:endParaRPr lang="en-US" dirty="0"/>
          </a:p>
        </p:txBody>
      </p:sp>
    </p:spTree>
    <p:extLst>
      <p:ext uri="{BB962C8B-B14F-4D97-AF65-F5344CB8AC3E}">
        <p14:creationId xmlns:p14="http://schemas.microsoft.com/office/powerpoint/2010/main" val="1314835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816" y="3335666"/>
            <a:ext cx="8596668" cy="3880773"/>
          </a:xfrm>
        </p:spPr>
        <p:txBody>
          <a:bodyPr>
            <a:normAutofit/>
          </a:bodyPr>
          <a:lstStyle/>
          <a:p>
            <a:pPr marL="0" indent="0" algn="just" rtl="1">
              <a:buNone/>
            </a:pPr>
            <a:r>
              <a:rPr lang="ar-LY" sz="2800" dirty="0">
                <a:latin typeface="Sakkal Majalla" panose="02000000000000000000" pitchFamily="2" charset="-78"/>
                <a:cs typeface="Sakkal Majalla" panose="02000000000000000000" pitchFamily="2" charset="-78"/>
              </a:rPr>
              <a:t>تشمل البيانات جميع ما يتم إدخاله عبر وسائل الإدخال المختلفة ليتم معالجتها والحصول على المعلومات التي تحتاجها المنظمة، فهي تعتبر موارد ذات قيمة عالية في المنظمة لذا ينبغي أن تُستثمر وتُدار بشكل فعال لكي تؤمن فائدتها للمستخدم النهائي في المنظمة.</a:t>
            </a:r>
            <a:endParaRPr lang="en-US" sz="2800" dirty="0">
              <a:latin typeface="Sakkal Majalla" panose="02000000000000000000" pitchFamily="2" charset="-78"/>
              <a:cs typeface="Sakkal Majalla" panose="02000000000000000000" pitchFamily="2" charset="-78"/>
            </a:endParaRPr>
          </a:p>
        </p:txBody>
      </p:sp>
      <p:sp>
        <p:nvSpPr>
          <p:cNvPr id="5" name="Rectangle 4"/>
          <p:cNvSpPr/>
          <p:nvPr/>
        </p:nvSpPr>
        <p:spPr>
          <a:xfrm>
            <a:off x="7124215" y="2219560"/>
            <a:ext cx="2944906" cy="1116106"/>
          </a:xfrm>
          <a:prstGeom prst="rect">
            <a:avLst/>
          </a:prstGeom>
          <a:solidFill>
            <a:srgbClr val="FE2276"/>
          </a:solidFill>
          <a:ln>
            <a:noFill/>
          </a:ln>
          <a:effectLst>
            <a:softEdge rad="0"/>
          </a:effectLst>
          <a:scene3d>
            <a:camera prst="isometricOffAxis2Left"/>
            <a:lightRig rig="balanced" dir="t">
              <a:rot lat="0" lon="0" rev="8700000"/>
            </a:lightRig>
          </a:scene3d>
          <a:sp3d>
            <a:bevelT w="241300" h="1905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ar-LY" sz="3200" b="1" dirty="0">
              <a:solidFill>
                <a:srgbClr val="002060"/>
              </a:solidFill>
              <a:latin typeface="Sakkal Majalla" panose="02000000000000000000" pitchFamily="2" charset="-78"/>
              <a:ea typeface="Montserrat ExtraBold"/>
              <a:cs typeface="Sakkal Majalla" panose="02000000000000000000" pitchFamily="2" charset="-78"/>
              <a:sym typeface="Montserrat ExtraBold"/>
            </a:endParaRPr>
          </a:p>
          <a:p>
            <a:pPr algn="ctr" rtl="1"/>
            <a:r>
              <a:rPr lang="ar-LY" sz="3200" b="1"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البيانات والمعلومات </a:t>
            </a:r>
            <a:r>
              <a:rPr lang="en-US" sz="3200" b="1" dirty="0">
                <a:solidFill>
                  <a:srgbClr val="002060"/>
                </a:solidFill>
                <a:latin typeface="Sakkal Majalla" panose="02000000000000000000" pitchFamily="2" charset="-78"/>
                <a:cs typeface="Sakkal Majalla" panose="02000000000000000000" pitchFamily="2" charset="-78"/>
              </a:rPr>
              <a:t>Data &amp; Information</a:t>
            </a:r>
            <a:endParaRPr lang="ar-LY" sz="3200" b="1" dirty="0">
              <a:solidFill>
                <a:srgbClr val="002060"/>
              </a:solidFill>
              <a:latin typeface="Sakkal Majalla" panose="02000000000000000000" pitchFamily="2" charset="-78"/>
              <a:cs typeface="Sakkal Majalla" panose="02000000000000000000" pitchFamily="2" charset="-78"/>
            </a:endParaRPr>
          </a:p>
          <a:p>
            <a:pPr algn="ctr"/>
            <a:endParaRPr lang="en-US" dirty="0"/>
          </a:p>
        </p:txBody>
      </p:sp>
      <p:sp>
        <p:nvSpPr>
          <p:cNvPr id="6" name="Title 1"/>
          <p:cNvSpPr>
            <a:spLocks noGrp="1"/>
          </p:cNvSpPr>
          <p:nvPr>
            <p:ph type="title"/>
          </p:nvPr>
        </p:nvSpPr>
        <p:spPr>
          <a:xfrm>
            <a:off x="677334" y="609600"/>
            <a:ext cx="8596668" cy="1320800"/>
          </a:xfrm>
        </p:spPr>
        <p:txBody>
          <a:bodyPr/>
          <a:lstStyle/>
          <a:p>
            <a:pPr algn="ctr"/>
            <a:r>
              <a:rPr lang="ar-LY" dirty="0">
                <a:solidFill>
                  <a:srgbClr val="002060"/>
                </a:solidFill>
                <a:latin typeface="Monotype Koufi" pitchFamily="2" charset="-78"/>
                <a:ea typeface="Monotype Koufi" pitchFamily="2" charset="-78"/>
                <a:cs typeface="Monotype Koufi" pitchFamily="2" charset="-78"/>
              </a:rPr>
              <a:t>تابع موارد نظم المعلومات</a:t>
            </a:r>
            <a:endParaRPr lang="en-US" dirty="0"/>
          </a:p>
        </p:txBody>
      </p:sp>
    </p:spTree>
    <p:extLst>
      <p:ext uri="{BB962C8B-B14F-4D97-AF65-F5344CB8AC3E}">
        <p14:creationId xmlns:p14="http://schemas.microsoft.com/office/powerpoint/2010/main" val="126327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dirty="0">
                <a:solidFill>
                  <a:srgbClr val="002060"/>
                </a:solidFill>
                <a:latin typeface="Monotype Koufi" pitchFamily="2" charset="-78"/>
                <a:ea typeface="Monotype Koufi" pitchFamily="2" charset="-78"/>
                <a:cs typeface="Monotype Koufi" pitchFamily="2" charset="-78"/>
              </a:rPr>
              <a:t>موارد نظم المعلومات</a:t>
            </a:r>
            <a:endParaRPr lang="en-US" dirty="0"/>
          </a:p>
        </p:txBody>
      </p:sp>
      <p:sp>
        <p:nvSpPr>
          <p:cNvPr id="3" name="Content Placeholder 2"/>
          <p:cNvSpPr>
            <a:spLocks noGrp="1"/>
          </p:cNvSpPr>
          <p:nvPr>
            <p:ph idx="1"/>
          </p:nvPr>
        </p:nvSpPr>
        <p:spPr/>
        <p:txBody>
          <a:bodyPr/>
          <a:lstStyle/>
          <a:p>
            <a:pPr marL="0" indent="0" algn="r" rtl="1">
              <a:buNone/>
            </a:pPr>
            <a:r>
              <a:rPr lang="ar-SA" sz="2800"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إن </a:t>
            </a:r>
            <a:r>
              <a:rPr lang="ar-SA" sz="2800" dirty="0" err="1">
                <a:solidFill>
                  <a:srgbClr val="002060"/>
                </a:solidFill>
                <a:latin typeface="Sakkal Majalla" panose="02000000000000000000" pitchFamily="2" charset="-78"/>
                <a:ea typeface="Montserrat ExtraBold"/>
                <a:cs typeface="Sakkal Majalla" panose="02000000000000000000" pitchFamily="2" charset="-78"/>
                <a:sym typeface="Montserrat ExtraBold"/>
              </a:rPr>
              <a:t>ﻧظﺎم</a:t>
            </a:r>
            <a:r>
              <a:rPr lang="ar-SA" sz="2800"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 </a:t>
            </a:r>
            <a:r>
              <a:rPr lang="ar-SA" sz="2800" dirty="0" err="1">
                <a:solidFill>
                  <a:srgbClr val="002060"/>
                </a:solidFill>
                <a:latin typeface="Sakkal Majalla" panose="02000000000000000000" pitchFamily="2" charset="-78"/>
                <a:ea typeface="Montserrat ExtraBold"/>
                <a:cs typeface="Sakkal Majalla" panose="02000000000000000000" pitchFamily="2" charset="-78"/>
                <a:sym typeface="Montserrat ExtraBold"/>
              </a:rPr>
              <a:t>اﻟﻣﻌﻠوﻣﺎت</a:t>
            </a:r>
            <a:r>
              <a:rPr lang="ar-SA" sz="2800"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 </a:t>
            </a:r>
            <a:r>
              <a:rPr lang="ar-SA" sz="2800" dirty="0" err="1">
                <a:solidFill>
                  <a:srgbClr val="002060"/>
                </a:solidFill>
                <a:latin typeface="Sakkal Majalla" panose="02000000000000000000" pitchFamily="2" charset="-78"/>
                <a:ea typeface="Montserrat ExtraBold"/>
                <a:cs typeface="Sakkal Majalla" panose="02000000000000000000" pitchFamily="2" charset="-78"/>
                <a:sym typeface="Montserrat ExtraBold"/>
              </a:rPr>
              <a:t>ﯾﻌﺗﻣد</a:t>
            </a:r>
            <a:r>
              <a:rPr lang="ar-SA" sz="2800"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 </a:t>
            </a:r>
            <a:r>
              <a:rPr lang="ar-SA" sz="2800" dirty="0" err="1">
                <a:solidFill>
                  <a:srgbClr val="002060"/>
                </a:solidFill>
                <a:latin typeface="Sakkal Majalla" panose="02000000000000000000" pitchFamily="2" charset="-78"/>
                <a:ea typeface="Montserrat ExtraBold"/>
                <a:cs typeface="Sakkal Majalla" panose="02000000000000000000" pitchFamily="2" charset="-78"/>
                <a:sym typeface="Montserrat ExtraBold"/>
              </a:rPr>
              <a:t>ﻋﻠﻰ</a:t>
            </a:r>
            <a:r>
              <a:rPr lang="ar-SA" sz="2800"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 </a:t>
            </a:r>
            <a:r>
              <a:rPr lang="ar-LY" sz="2800"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اربع </a:t>
            </a:r>
            <a:r>
              <a:rPr lang="ar-SA" sz="2800" dirty="0" err="1">
                <a:solidFill>
                  <a:srgbClr val="002060"/>
                </a:solidFill>
                <a:latin typeface="Sakkal Majalla" panose="02000000000000000000" pitchFamily="2" charset="-78"/>
                <a:ea typeface="Montserrat ExtraBold"/>
                <a:cs typeface="Sakkal Majalla" panose="02000000000000000000" pitchFamily="2" charset="-78"/>
                <a:sym typeface="Montserrat ExtraBold"/>
              </a:rPr>
              <a:t>أﻧواع</a:t>
            </a:r>
            <a:r>
              <a:rPr lang="ar-SA" sz="2800"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 </a:t>
            </a:r>
            <a:r>
              <a:rPr lang="ar-SA" sz="2800" dirty="0" err="1">
                <a:solidFill>
                  <a:srgbClr val="002060"/>
                </a:solidFill>
                <a:latin typeface="Sakkal Majalla" panose="02000000000000000000" pitchFamily="2" charset="-78"/>
                <a:ea typeface="Montserrat ExtraBold"/>
                <a:cs typeface="Sakkal Majalla" panose="02000000000000000000" pitchFamily="2" charset="-78"/>
                <a:sym typeface="Montserrat ExtraBold"/>
              </a:rPr>
              <a:t>ﻣن</a:t>
            </a:r>
            <a:r>
              <a:rPr lang="ar-SA" sz="2800"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 </a:t>
            </a:r>
            <a:r>
              <a:rPr lang="ar-SA" sz="2800" dirty="0" err="1">
                <a:solidFill>
                  <a:srgbClr val="002060"/>
                </a:solidFill>
                <a:latin typeface="Sakkal Majalla" panose="02000000000000000000" pitchFamily="2" charset="-78"/>
                <a:ea typeface="Montserrat ExtraBold"/>
                <a:cs typeface="Sakkal Majalla" panose="02000000000000000000" pitchFamily="2" charset="-78"/>
                <a:sym typeface="Montserrat ExtraBold"/>
              </a:rPr>
              <a:t>اﻟﻣوارد</a:t>
            </a:r>
            <a:r>
              <a:rPr lang="ar-LY" sz="2800"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 وهي:</a:t>
            </a:r>
            <a:endParaRPr lang="en-US" sz="2800" dirty="0">
              <a:solidFill>
                <a:srgbClr val="002060"/>
              </a:solidFill>
              <a:latin typeface="Sakkal Majalla" panose="02000000000000000000" pitchFamily="2" charset="-78"/>
              <a:ea typeface="Montserrat ExtraBold"/>
              <a:cs typeface="Sakkal Majalla" panose="02000000000000000000" pitchFamily="2" charset="-78"/>
              <a:sym typeface="Montserrat ExtraBold"/>
            </a:endParaRPr>
          </a:p>
          <a:p>
            <a:pPr marL="731837" indent="-360000" algn="r" rtl="1">
              <a:buClr>
                <a:srgbClr val="002060"/>
              </a:buClr>
              <a:buFont typeface="Wingdings" panose="05000000000000000000" pitchFamily="2" charset="2"/>
              <a:buChar char="Ø"/>
            </a:pPr>
            <a:r>
              <a:rPr lang="ar-LY" sz="2800"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المنظمة </a:t>
            </a:r>
            <a:r>
              <a:rPr lang="en-US" sz="2800" b="1" dirty="0">
                <a:solidFill>
                  <a:srgbClr val="002060"/>
                </a:solidFill>
                <a:latin typeface="Sakkal Majalla" panose="02000000000000000000" pitchFamily="2" charset="-78"/>
                <a:cs typeface="Sakkal Majalla" panose="02000000000000000000" pitchFamily="2" charset="-78"/>
              </a:rPr>
              <a:t>Organization</a:t>
            </a:r>
            <a:r>
              <a:rPr lang="ar-LY" sz="2800"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a:t>
            </a:r>
          </a:p>
          <a:p>
            <a:pPr marL="731837" indent="-360000" algn="r" rtl="1">
              <a:buClr>
                <a:srgbClr val="002060"/>
              </a:buClr>
              <a:buFont typeface="Wingdings" panose="05000000000000000000" pitchFamily="2" charset="2"/>
              <a:buChar char="Ø"/>
            </a:pPr>
            <a:r>
              <a:rPr lang="ar-LY" sz="2800"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القوى والعناصر البشرية </a:t>
            </a:r>
            <a:r>
              <a:rPr lang="en-US" sz="2800" b="1" dirty="0" err="1">
                <a:solidFill>
                  <a:srgbClr val="002060"/>
                </a:solidFill>
                <a:latin typeface="Sakkal Majalla" panose="02000000000000000000" pitchFamily="2" charset="-78"/>
                <a:ea typeface="Montserrat ExtraBold"/>
                <a:cs typeface="Sakkal Majalla" panose="02000000000000000000" pitchFamily="2" charset="-78"/>
                <a:sym typeface="Montserrat ExtraBold"/>
              </a:rPr>
              <a:t>ManPower</a:t>
            </a:r>
            <a:r>
              <a:rPr lang="ar-LY" sz="2800" b="1"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a:t>
            </a:r>
            <a:endParaRPr lang="en-US" sz="2800" b="1" dirty="0">
              <a:solidFill>
                <a:srgbClr val="002060"/>
              </a:solidFill>
              <a:latin typeface="Sakkal Majalla" panose="02000000000000000000" pitchFamily="2" charset="-78"/>
              <a:ea typeface="Montserrat ExtraBold"/>
              <a:cs typeface="Sakkal Majalla" panose="02000000000000000000" pitchFamily="2" charset="-78"/>
              <a:sym typeface="Montserrat ExtraBold"/>
            </a:endParaRPr>
          </a:p>
          <a:p>
            <a:pPr marL="731837" indent="-360000" algn="r" rtl="1">
              <a:buClr>
                <a:srgbClr val="002060"/>
              </a:buClr>
              <a:buFont typeface="Wingdings" panose="05000000000000000000" pitchFamily="2" charset="2"/>
              <a:buChar char="Ø"/>
            </a:pPr>
            <a:r>
              <a:rPr lang="ar-LY" sz="2800"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التكنولوجيا المستخدمة </a:t>
            </a:r>
            <a:r>
              <a:rPr lang="en-US" sz="2800" b="1"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Technology</a:t>
            </a:r>
            <a:r>
              <a:rPr lang="ar-LY" sz="2800"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a:t>
            </a:r>
          </a:p>
          <a:p>
            <a:pPr marL="731837" indent="-360000" algn="r" rtl="1">
              <a:buClr>
                <a:srgbClr val="002060"/>
              </a:buClr>
              <a:buFont typeface="Wingdings" panose="05000000000000000000" pitchFamily="2" charset="2"/>
              <a:buChar char="Ø"/>
            </a:pPr>
            <a:r>
              <a:rPr lang="ar-LY" sz="2800"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البيانات والمعلومات</a:t>
            </a:r>
            <a:r>
              <a:rPr lang="en-US" sz="2800"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 </a:t>
            </a:r>
            <a:r>
              <a:rPr lang="en-US" sz="2800" b="1"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Data &amp; Information </a:t>
            </a:r>
            <a:r>
              <a:rPr lang="ar-LY" sz="2800"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a:t>
            </a:r>
            <a:endParaRPr lang="en-US" sz="2800" dirty="0">
              <a:solidFill>
                <a:srgbClr val="002060"/>
              </a:solidFill>
              <a:latin typeface="Sakkal Majalla" panose="02000000000000000000" pitchFamily="2" charset="-78"/>
              <a:ea typeface="Montserrat ExtraBold"/>
              <a:cs typeface="Sakkal Majalla" panose="02000000000000000000" pitchFamily="2" charset="-78"/>
              <a:sym typeface="Montserrat ExtraBold"/>
            </a:endParaRPr>
          </a:p>
          <a:p>
            <a:pPr marL="0" indent="0" algn="r" rtl="1">
              <a:buNone/>
            </a:pPr>
            <a:endParaRPr lang="en-US" dirty="0"/>
          </a:p>
        </p:txBody>
      </p:sp>
    </p:spTree>
    <p:extLst>
      <p:ext uri="{BB962C8B-B14F-4D97-AF65-F5344CB8AC3E}">
        <p14:creationId xmlns:p14="http://schemas.microsoft.com/office/powerpoint/2010/main" val="3072123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073" y="446729"/>
            <a:ext cx="8596668" cy="1320800"/>
          </a:xfrm>
        </p:spPr>
        <p:txBody>
          <a:bodyPr/>
          <a:lstStyle/>
          <a:p>
            <a:pPr algn="ctr"/>
            <a:r>
              <a:rPr lang="ar-LY" dirty="0">
                <a:solidFill>
                  <a:srgbClr val="002060"/>
                </a:solidFill>
                <a:latin typeface="Monotype Koufi" pitchFamily="2" charset="-78"/>
                <a:ea typeface="Monotype Koufi" pitchFamily="2" charset="-78"/>
                <a:cs typeface="Monotype Koufi" pitchFamily="2" charset="-78"/>
              </a:rPr>
              <a:t>موارد نظم المعلومات</a:t>
            </a:r>
            <a:endParaRPr lang="en-US" dirty="0"/>
          </a:p>
        </p:txBody>
      </p:sp>
      <p:sp>
        <p:nvSpPr>
          <p:cNvPr id="4" name="Rectangle 3"/>
          <p:cNvSpPr/>
          <p:nvPr/>
        </p:nvSpPr>
        <p:spPr>
          <a:xfrm>
            <a:off x="7408497" y="3420800"/>
            <a:ext cx="2313728" cy="990156"/>
          </a:xfrm>
          <a:prstGeom prst="rect">
            <a:avLst/>
          </a:prstGeom>
          <a:solidFill>
            <a:schemeClr val="accent1"/>
          </a:solidFill>
          <a:ln>
            <a:noFill/>
          </a:ln>
          <a:effectLst>
            <a:outerShdw blurRad="44450" dist="27940" dir="5400000" algn="ctr">
              <a:srgbClr val="000000">
                <a:alpha val="32000"/>
              </a:srgbClr>
            </a:outerShdw>
            <a:softEdge rad="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ar-LY" sz="3200" b="1" dirty="0">
              <a:solidFill>
                <a:srgbClr val="002060"/>
              </a:solidFill>
              <a:latin typeface="Sakkal Majalla" panose="02000000000000000000" pitchFamily="2" charset="-78"/>
              <a:ea typeface="Montserrat ExtraBold"/>
              <a:cs typeface="Sakkal Majalla" panose="02000000000000000000" pitchFamily="2" charset="-78"/>
              <a:sym typeface="Montserrat ExtraBold"/>
            </a:endParaRPr>
          </a:p>
          <a:p>
            <a:pPr algn="ctr" rtl="1"/>
            <a:r>
              <a:rPr lang="ar-LY" sz="2400" b="1"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المنظمة </a:t>
            </a:r>
            <a:r>
              <a:rPr lang="en-US" sz="2400" b="1" dirty="0">
                <a:solidFill>
                  <a:srgbClr val="002060"/>
                </a:solidFill>
                <a:latin typeface="Sakkal Majalla" panose="02000000000000000000" pitchFamily="2" charset="-78"/>
                <a:cs typeface="Sakkal Majalla" panose="02000000000000000000" pitchFamily="2" charset="-78"/>
              </a:rPr>
              <a:t>Organization </a:t>
            </a:r>
            <a:endParaRPr lang="ar-LY" sz="2400" b="1" dirty="0">
              <a:solidFill>
                <a:srgbClr val="002060"/>
              </a:solidFill>
              <a:latin typeface="Sakkal Majalla" panose="02000000000000000000" pitchFamily="2" charset="-78"/>
              <a:cs typeface="Sakkal Majalla" panose="02000000000000000000" pitchFamily="2" charset="-78"/>
            </a:endParaRPr>
          </a:p>
          <a:p>
            <a:pPr algn="ctr"/>
            <a:endParaRPr lang="en-US" dirty="0"/>
          </a:p>
        </p:txBody>
      </p:sp>
      <p:sp>
        <p:nvSpPr>
          <p:cNvPr id="5" name="Content Placeholder 3"/>
          <p:cNvSpPr>
            <a:spLocks noGrp="1"/>
          </p:cNvSpPr>
          <p:nvPr>
            <p:ph idx="1"/>
          </p:nvPr>
        </p:nvSpPr>
        <p:spPr>
          <a:xfrm>
            <a:off x="5294906" y="1943611"/>
            <a:ext cx="2324676" cy="990156"/>
          </a:xfrm>
          <a:prstGeom prst="rect">
            <a:avLst/>
          </a:prstGeom>
          <a:solidFill>
            <a:srgbClr val="92D050"/>
          </a:solidFill>
          <a:ln>
            <a:noFill/>
          </a:ln>
          <a:effectLst>
            <a:outerShdw blurRad="44450" dist="27940" dir="5400000" algn="ctr">
              <a:srgbClr val="000000">
                <a:alpha val="32000"/>
              </a:srgbClr>
            </a:outerShdw>
            <a:softEdge rad="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2500" lnSpcReduction="20000"/>
          </a:bodyPr>
          <a:lstStyle/>
          <a:p>
            <a:pPr algn="ctr" rtl="1"/>
            <a:endParaRPr lang="ar-LY" sz="3200" b="1" dirty="0">
              <a:solidFill>
                <a:srgbClr val="002060"/>
              </a:solidFill>
              <a:latin typeface="Sakkal Majalla" panose="02000000000000000000" pitchFamily="2" charset="-78"/>
              <a:ea typeface="Montserrat ExtraBold"/>
              <a:cs typeface="Sakkal Majalla" panose="02000000000000000000" pitchFamily="2" charset="-78"/>
              <a:sym typeface="Montserrat ExtraBold"/>
            </a:endParaRPr>
          </a:p>
          <a:p>
            <a:pPr marL="0" indent="0" algn="ctr" rtl="1">
              <a:buNone/>
            </a:pPr>
            <a:r>
              <a:rPr lang="ar-LY" sz="3200" b="1"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القوى والموارد البشرية </a:t>
            </a:r>
            <a:r>
              <a:rPr lang="en-US" sz="3200" b="1"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Manpower</a:t>
            </a:r>
            <a:endParaRPr lang="ar-LY" sz="3200" b="1" dirty="0">
              <a:solidFill>
                <a:srgbClr val="002060"/>
              </a:solidFill>
              <a:latin typeface="Sakkal Majalla" panose="02000000000000000000" pitchFamily="2" charset="-78"/>
              <a:cs typeface="Sakkal Majalla" panose="02000000000000000000" pitchFamily="2" charset="-78"/>
            </a:endParaRPr>
          </a:p>
          <a:p>
            <a:pPr algn="ctr"/>
            <a:endParaRPr lang="en-US" dirty="0"/>
          </a:p>
        </p:txBody>
      </p:sp>
      <p:sp>
        <p:nvSpPr>
          <p:cNvPr id="6" name="Content Placeholder 3"/>
          <p:cNvSpPr txBox="1">
            <a:spLocks/>
          </p:cNvSpPr>
          <p:nvPr/>
        </p:nvSpPr>
        <p:spPr>
          <a:xfrm>
            <a:off x="2439661" y="1943611"/>
            <a:ext cx="2356039" cy="990156"/>
          </a:xfrm>
          <a:prstGeom prst="rect">
            <a:avLst/>
          </a:prstGeom>
          <a:solidFill>
            <a:srgbClr val="FFC000"/>
          </a:solidFill>
          <a:ln w="19050" cap="rnd" cmpd="sng" algn="ctr">
            <a:noFill/>
            <a:prstDash val="solid"/>
          </a:ln>
          <a:effectLst>
            <a:outerShdw blurRad="44450" dist="27940" dir="5400000" algn="ctr">
              <a:srgbClr val="000000">
                <a:alpha val="32000"/>
              </a:srgbClr>
            </a:outerShdw>
            <a:softEdge rad="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pPr algn="ctr" rtl="1"/>
            <a:endParaRPr lang="ar-LY" sz="3200" b="1" dirty="0">
              <a:solidFill>
                <a:srgbClr val="002060"/>
              </a:solidFill>
              <a:latin typeface="Sakkal Majalla" panose="02000000000000000000" pitchFamily="2" charset="-78"/>
              <a:ea typeface="Montserrat ExtraBold"/>
              <a:cs typeface="Sakkal Majalla" panose="02000000000000000000" pitchFamily="2" charset="-78"/>
              <a:sym typeface="Montserrat ExtraBold"/>
            </a:endParaRPr>
          </a:p>
          <a:p>
            <a:pPr marL="0" indent="0" algn="ctr" rtl="1">
              <a:buFont typeface="Wingdings 3" charset="2"/>
              <a:buNone/>
            </a:pPr>
            <a:r>
              <a:rPr lang="ar-LY" sz="2200" b="1"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التكنولوجيا المستخدمة </a:t>
            </a:r>
          </a:p>
          <a:p>
            <a:pPr marL="0" indent="0" algn="ctr" rtl="1">
              <a:buFont typeface="Wingdings 3" charset="2"/>
              <a:buNone/>
            </a:pPr>
            <a:r>
              <a:rPr lang="en-US" sz="2200" b="1" dirty="0">
                <a:solidFill>
                  <a:srgbClr val="002060"/>
                </a:solidFill>
                <a:latin typeface="Sakkal Majalla" panose="02000000000000000000" pitchFamily="2" charset="-78"/>
                <a:cs typeface="Sakkal Majalla" panose="02000000000000000000" pitchFamily="2" charset="-78"/>
                <a:sym typeface="Montserrat ExtraBold"/>
              </a:rPr>
              <a:t>Technology Used</a:t>
            </a:r>
          </a:p>
          <a:p>
            <a:pPr marL="0" indent="0" algn="ctr">
              <a:buNone/>
            </a:pPr>
            <a:endParaRPr lang="en-US" dirty="0"/>
          </a:p>
        </p:txBody>
      </p:sp>
      <p:sp>
        <p:nvSpPr>
          <p:cNvPr id="7" name="Rectangle 6"/>
          <p:cNvSpPr/>
          <p:nvPr/>
        </p:nvSpPr>
        <p:spPr>
          <a:xfrm>
            <a:off x="487410" y="3352333"/>
            <a:ext cx="2324676" cy="1017766"/>
          </a:xfrm>
          <a:prstGeom prst="rect">
            <a:avLst/>
          </a:prstGeom>
          <a:solidFill>
            <a:srgbClr val="FE2276"/>
          </a:solidFill>
          <a:ln>
            <a:noFill/>
          </a:ln>
          <a:effectLst>
            <a:outerShdw blurRad="44450" dist="27940" dir="5400000" algn="ctr">
              <a:srgbClr val="000000">
                <a:alpha val="32000"/>
              </a:srgbClr>
            </a:outerShdw>
            <a:softEdge rad="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ar-LY" sz="3200" b="1" dirty="0">
              <a:solidFill>
                <a:srgbClr val="002060"/>
              </a:solidFill>
              <a:latin typeface="Sakkal Majalla" panose="02000000000000000000" pitchFamily="2" charset="-78"/>
              <a:ea typeface="Montserrat ExtraBold"/>
              <a:cs typeface="Sakkal Majalla" panose="02000000000000000000" pitchFamily="2" charset="-78"/>
              <a:sym typeface="Montserrat ExtraBold"/>
            </a:endParaRPr>
          </a:p>
          <a:p>
            <a:pPr algn="ctr" rtl="1"/>
            <a:r>
              <a:rPr lang="ar-LY" sz="2400" b="1"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البيانات والمعلومات </a:t>
            </a:r>
            <a:r>
              <a:rPr lang="en-US" sz="2400" b="1" dirty="0">
                <a:solidFill>
                  <a:srgbClr val="002060"/>
                </a:solidFill>
                <a:latin typeface="Sakkal Majalla" panose="02000000000000000000" pitchFamily="2" charset="-78"/>
                <a:cs typeface="Sakkal Majalla" panose="02000000000000000000" pitchFamily="2" charset="-78"/>
              </a:rPr>
              <a:t>Data &amp; Information</a:t>
            </a:r>
            <a:endParaRPr lang="ar-LY" sz="2400" b="1" dirty="0">
              <a:solidFill>
                <a:srgbClr val="002060"/>
              </a:solidFill>
              <a:latin typeface="Sakkal Majalla" panose="02000000000000000000" pitchFamily="2" charset="-78"/>
              <a:cs typeface="Sakkal Majalla" panose="02000000000000000000" pitchFamily="2" charset="-78"/>
            </a:endParaRPr>
          </a:p>
          <a:p>
            <a:pPr algn="ctr"/>
            <a:endParaRPr lang="en-US" dirty="0"/>
          </a:p>
        </p:txBody>
      </p:sp>
      <p:sp>
        <p:nvSpPr>
          <p:cNvPr id="8" name="Oval 7"/>
          <p:cNvSpPr/>
          <p:nvPr/>
        </p:nvSpPr>
        <p:spPr>
          <a:xfrm>
            <a:off x="3798506" y="4337006"/>
            <a:ext cx="2689411" cy="2057400"/>
          </a:xfrm>
          <a:prstGeom prst="ellipse">
            <a:avLst/>
          </a:prstGeom>
          <a:solidFill>
            <a:schemeClr val="accent6">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LY" sz="2800" dirty="0">
                <a:solidFill>
                  <a:srgbClr val="002060"/>
                </a:solidFill>
                <a:latin typeface="Sakkal Majalla" panose="02000000000000000000" pitchFamily="2" charset="-78"/>
                <a:cs typeface="Sakkal Majalla" panose="02000000000000000000" pitchFamily="2" charset="-78"/>
              </a:rPr>
              <a:t>موارد نظم المعلومات</a:t>
            </a:r>
            <a:endParaRPr lang="en-US" sz="2800" dirty="0">
              <a:solidFill>
                <a:srgbClr val="002060"/>
              </a:solidFill>
              <a:latin typeface="Sakkal Majalla" panose="02000000000000000000" pitchFamily="2" charset="-78"/>
              <a:cs typeface="Sakkal Majalla" panose="02000000000000000000" pitchFamily="2" charset="-78"/>
            </a:endParaRPr>
          </a:p>
        </p:txBody>
      </p:sp>
      <p:sp>
        <p:nvSpPr>
          <p:cNvPr id="9" name="Down Arrow 8"/>
          <p:cNvSpPr/>
          <p:nvPr/>
        </p:nvSpPr>
        <p:spPr>
          <a:xfrm rot="3813067">
            <a:off x="6938743" y="4348399"/>
            <a:ext cx="725309" cy="1261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rot="1039036">
            <a:off x="5678274" y="3130656"/>
            <a:ext cx="725309" cy="1261911"/>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rot="20940608">
            <a:off x="4060466" y="3119812"/>
            <a:ext cx="725309" cy="126191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rot="18137571">
            <a:off x="2621699" y="4349699"/>
            <a:ext cx="725309" cy="1261911"/>
          </a:xfrm>
          <a:prstGeom prst="downArrow">
            <a:avLst/>
          </a:prstGeom>
          <a:solidFill>
            <a:srgbClr val="FE22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474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600" y="2777613"/>
            <a:ext cx="8596668" cy="3880773"/>
          </a:xfrm>
        </p:spPr>
        <p:txBody>
          <a:bodyPr/>
          <a:lstStyle/>
          <a:p>
            <a:pPr algn="r" rtl="1">
              <a:buClr>
                <a:srgbClr val="002060"/>
              </a:buClr>
              <a:buFont typeface="Wingdings" panose="05000000000000000000" pitchFamily="2" charset="2"/>
              <a:buChar char="Ø"/>
            </a:pPr>
            <a:endParaRPr lang="ar-LY" sz="3200" b="1" dirty="0">
              <a:solidFill>
                <a:srgbClr val="002060"/>
              </a:solidFill>
              <a:latin typeface="Sakkal Majalla" panose="02000000000000000000" pitchFamily="2" charset="-78"/>
              <a:ea typeface="Montserrat ExtraBold"/>
              <a:cs typeface="Sakkal Majalla" panose="02000000000000000000" pitchFamily="2" charset="-78"/>
              <a:sym typeface="Montserrat ExtraBold"/>
            </a:endParaRPr>
          </a:p>
          <a:p>
            <a:pPr marL="0" indent="0" algn="just" rtl="1">
              <a:buNone/>
            </a:pPr>
            <a:r>
              <a:rPr lang="ar-LY" sz="2800" dirty="0">
                <a:solidFill>
                  <a:srgbClr val="002060"/>
                </a:solidFill>
                <a:latin typeface="Sakkal Majalla" panose="02000000000000000000" pitchFamily="2" charset="-78"/>
                <a:cs typeface="Sakkal Majalla" panose="02000000000000000000" pitchFamily="2" charset="-78"/>
              </a:rPr>
              <a:t>وهي الهيئة او التجمع الذي يقوم على تنظيم معين يتبنى بناء نظام المعلومات سواء كان هيئة حكومية أو شركة أو مؤسسة تجارية أو صناعية...إلخ. حيث أن لكل منظمة أهداف تحدد نشاطها الذي تمارسه (تعليم ،خدمات ، صناعة،.....إلخ) وتحقق هذه الأهداف من خلال مهام محددة .</a:t>
            </a:r>
            <a:endParaRPr lang="en-US" sz="2800" dirty="0">
              <a:solidFill>
                <a:srgbClr val="002060"/>
              </a:solidFill>
              <a:latin typeface="Sakkal Majalla" panose="02000000000000000000" pitchFamily="2" charset="-78"/>
              <a:cs typeface="Sakkal Majalla" panose="02000000000000000000" pitchFamily="2" charset="-78"/>
            </a:endParaRPr>
          </a:p>
        </p:txBody>
      </p:sp>
      <p:sp>
        <p:nvSpPr>
          <p:cNvPr id="4" name="Rectangle 3"/>
          <p:cNvSpPr/>
          <p:nvPr/>
        </p:nvSpPr>
        <p:spPr>
          <a:xfrm>
            <a:off x="7124215" y="2219560"/>
            <a:ext cx="2944906" cy="1116106"/>
          </a:xfrm>
          <a:prstGeom prst="rect">
            <a:avLst/>
          </a:prstGeom>
          <a:solidFill>
            <a:schemeClr val="accent1"/>
          </a:solidFill>
          <a:ln>
            <a:noFill/>
          </a:ln>
          <a:effectLst>
            <a:softEdge rad="0"/>
          </a:effectLst>
          <a:scene3d>
            <a:camera prst="isometricOffAxis2Left"/>
            <a:lightRig rig="balanced" dir="t">
              <a:rot lat="0" lon="0" rev="8700000"/>
            </a:lightRig>
          </a:scene3d>
          <a:sp3d>
            <a:bevelT w="241300" h="190500"/>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ar-LY" sz="3200" b="1" dirty="0">
              <a:solidFill>
                <a:srgbClr val="002060"/>
              </a:solidFill>
              <a:latin typeface="Sakkal Majalla" panose="02000000000000000000" pitchFamily="2" charset="-78"/>
              <a:ea typeface="Montserrat ExtraBold"/>
              <a:cs typeface="Sakkal Majalla" panose="02000000000000000000" pitchFamily="2" charset="-78"/>
              <a:sym typeface="Montserrat ExtraBold"/>
            </a:endParaRPr>
          </a:p>
          <a:p>
            <a:pPr algn="ctr" rtl="1"/>
            <a:r>
              <a:rPr lang="ar-LY" sz="3200" b="1"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المنظمة </a:t>
            </a:r>
            <a:r>
              <a:rPr lang="en-US" sz="3200" b="1" dirty="0">
                <a:solidFill>
                  <a:srgbClr val="002060"/>
                </a:solidFill>
                <a:latin typeface="Sakkal Majalla" panose="02000000000000000000" pitchFamily="2" charset="-78"/>
                <a:cs typeface="Sakkal Majalla" panose="02000000000000000000" pitchFamily="2" charset="-78"/>
              </a:rPr>
              <a:t>Organization </a:t>
            </a:r>
            <a:endParaRPr lang="ar-LY" sz="3200" b="1" dirty="0">
              <a:solidFill>
                <a:srgbClr val="002060"/>
              </a:solidFill>
              <a:latin typeface="Sakkal Majalla" panose="02000000000000000000" pitchFamily="2" charset="-78"/>
              <a:cs typeface="Sakkal Majalla" panose="02000000000000000000" pitchFamily="2" charset="-78"/>
            </a:endParaRPr>
          </a:p>
          <a:p>
            <a:pPr algn="ctr"/>
            <a:endParaRPr lang="en-US" dirty="0"/>
          </a:p>
        </p:txBody>
      </p:sp>
      <p:sp>
        <p:nvSpPr>
          <p:cNvPr id="5" name="Title 1"/>
          <p:cNvSpPr>
            <a:spLocks noGrp="1"/>
          </p:cNvSpPr>
          <p:nvPr>
            <p:ph type="title"/>
          </p:nvPr>
        </p:nvSpPr>
        <p:spPr/>
        <p:txBody>
          <a:bodyPr/>
          <a:lstStyle/>
          <a:p>
            <a:pPr algn="ctr"/>
            <a:r>
              <a:rPr lang="ar-LY" dirty="0">
                <a:solidFill>
                  <a:srgbClr val="002060"/>
                </a:solidFill>
                <a:latin typeface="Monotype Koufi" pitchFamily="2" charset="-78"/>
                <a:ea typeface="Monotype Koufi" pitchFamily="2" charset="-78"/>
                <a:cs typeface="Monotype Koufi" pitchFamily="2" charset="-78"/>
              </a:rPr>
              <a:t>تابع موارد نظم المعلومات</a:t>
            </a:r>
            <a:endParaRPr lang="en-US" dirty="0"/>
          </a:p>
        </p:txBody>
      </p:sp>
    </p:spTree>
    <p:extLst>
      <p:ext uri="{BB962C8B-B14F-4D97-AF65-F5344CB8AC3E}">
        <p14:creationId xmlns:p14="http://schemas.microsoft.com/office/powerpoint/2010/main" val="170632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011" y="195532"/>
            <a:ext cx="8596668" cy="1320800"/>
          </a:xfrm>
        </p:spPr>
        <p:txBody>
          <a:bodyPr/>
          <a:lstStyle/>
          <a:p>
            <a:pPr algn="ctr"/>
            <a:r>
              <a:rPr lang="ar-LY" dirty="0">
                <a:solidFill>
                  <a:srgbClr val="002060"/>
                </a:solidFill>
                <a:latin typeface="Monotype Koufi" pitchFamily="2" charset="-78"/>
                <a:ea typeface="Monotype Koufi" pitchFamily="2" charset="-78"/>
                <a:cs typeface="Monotype Koufi" pitchFamily="2" charset="-78"/>
              </a:rPr>
              <a:t>تابع موارد نظم المعلومات</a:t>
            </a:r>
            <a:endParaRPr lang="en-US" dirty="0"/>
          </a:p>
        </p:txBody>
      </p:sp>
      <p:sp>
        <p:nvSpPr>
          <p:cNvPr id="4" name="Content Placeholder 3"/>
          <p:cNvSpPr>
            <a:spLocks noGrp="1"/>
          </p:cNvSpPr>
          <p:nvPr>
            <p:ph idx="1"/>
          </p:nvPr>
        </p:nvSpPr>
        <p:spPr>
          <a:xfrm>
            <a:off x="7271656" y="1488400"/>
            <a:ext cx="2960914" cy="1088570"/>
          </a:xfrm>
          <a:prstGeom prst="rect">
            <a:avLst/>
          </a:prstGeom>
          <a:solidFill>
            <a:srgbClr val="92D050"/>
          </a:solidFill>
          <a:ln>
            <a:noFill/>
          </a:ln>
          <a:effectLst>
            <a:outerShdw blurRad="190500" dist="228600" dir="2700000" algn="ctr">
              <a:srgbClr val="000000">
                <a:alpha val="30000"/>
              </a:srgbClr>
            </a:outerShdw>
            <a:softEdge rad="0"/>
          </a:effectLst>
          <a:scene3d>
            <a:camera prst="isometricOffAxis2Left"/>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lnSpcReduction="20000"/>
          </a:bodyPr>
          <a:lstStyle/>
          <a:p>
            <a:pPr algn="ctr" rtl="1"/>
            <a:endParaRPr lang="ar-LY" sz="3200" b="1" dirty="0">
              <a:solidFill>
                <a:srgbClr val="002060"/>
              </a:solidFill>
              <a:latin typeface="Sakkal Majalla" panose="02000000000000000000" pitchFamily="2" charset="-78"/>
              <a:ea typeface="Montserrat ExtraBold"/>
              <a:cs typeface="Sakkal Majalla" panose="02000000000000000000" pitchFamily="2" charset="-78"/>
              <a:sym typeface="Montserrat ExtraBold"/>
            </a:endParaRPr>
          </a:p>
          <a:p>
            <a:pPr marL="0" indent="0" algn="ctr" rtl="1">
              <a:buNone/>
            </a:pPr>
            <a:r>
              <a:rPr lang="ar-LY" sz="3200" b="1"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القوى والموارد البشرية </a:t>
            </a:r>
            <a:r>
              <a:rPr lang="en-US" sz="3200" b="1"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Manpower</a:t>
            </a:r>
            <a:endParaRPr lang="ar-LY" sz="3200" b="1" dirty="0">
              <a:solidFill>
                <a:srgbClr val="002060"/>
              </a:solidFill>
              <a:latin typeface="Sakkal Majalla" panose="02000000000000000000" pitchFamily="2" charset="-78"/>
              <a:cs typeface="Sakkal Majalla" panose="02000000000000000000" pitchFamily="2" charset="-78"/>
            </a:endParaRPr>
          </a:p>
          <a:p>
            <a:pPr algn="ctr"/>
            <a:endParaRPr lang="en-US" dirty="0"/>
          </a:p>
        </p:txBody>
      </p:sp>
      <p:sp>
        <p:nvSpPr>
          <p:cNvPr id="5" name="Rectangle 4"/>
          <p:cNvSpPr/>
          <p:nvPr/>
        </p:nvSpPr>
        <p:spPr>
          <a:xfrm>
            <a:off x="193210" y="2809200"/>
            <a:ext cx="9564915" cy="4401205"/>
          </a:xfrm>
          <a:prstGeom prst="rect">
            <a:avLst/>
          </a:prstGeom>
        </p:spPr>
        <p:txBody>
          <a:bodyPr wrap="square">
            <a:spAutoFit/>
          </a:bodyPr>
          <a:lstStyle/>
          <a:p>
            <a:pPr marL="176213" indent="0" algn="just" rtl="1">
              <a:buFont typeface="Open Sans"/>
              <a:buNone/>
              <a:tabLst>
                <a:tab pos="265113" algn="l"/>
              </a:tabLst>
            </a:pPr>
            <a:r>
              <a:rPr lang="ar-LY" sz="2800" dirty="0">
                <a:latin typeface="Sakkal Majalla" panose="02000000000000000000" pitchFamily="2" charset="-78"/>
                <a:cs typeface="Sakkal Majalla" panose="02000000000000000000" pitchFamily="2" charset="-78"/>
              </a:rPr>
              <a:t>لكل منظمة مجموعة من العناصر البشرية التي تعمل لتحقيق أهدافها ،حيث يحدد لكل عنصر مهامه التي يقوم بها ويكون مسؤول(مدير عام ، رئيس </a:t>
            </a:r>
            <a:r>
              <a:rPr lang="ar-LY" sz="2800" dirty="0" err="1">
                <a:latin typeface="Sakkal Majalla" panose="02000000000000000000" pitchFamily="2" charset="-78"/>
                <a:cs typeface="Sakkal Majalla" panose="02000000000000000000" pitchFamily="2" charset="-78"/>
              </a:rPr>
              <a:t>قسم،موظف</a:t>
            </a:r>
            <a:r>
              <a:rPr lang="ar-LY" sz="2800" dirty="0">
                <a:latin typeface="Sakkal Majalla" panose="02000000000000000000" pitchFamily="2" charset="-78"/>
                <a:cs typeface="Sakkal Majalla" panose="02000000000000000000" pitchFamily="2" charset="-78"/>
              </a:rPr>
              <a:t> ،......) عنها وفقا لشروط معينة (المؤهل </a:t>
            </a:r>
            <a:r>
              <a:rPr lang="ar-LY" sz="2800" dirty="0" err="1">
                <a:latin typeface="Sakkal Majalla" panose="02000000000000000000" pitchFamily="2" charset="-78"/>
                <a:cs typeface="Sakkal Majalla" panose="02000000000000000000" pitchFamily="2" charset="-78"/>
              </a:rPr>
              <a:t>العلمي،سنوات</a:t>
            </a:r>
            <a:r>
              <a:rPr lang="ar-LY" sz="2800" dirty="0">
                <a:latin typeface="Sakkal Majalla" panose="02000000000000000000" pitchFamily="2" charset="-78"/>
                <a:cs typeface="Sakkal Majalla" panose="02000000000000000000" pitchFamily="2" charset="-78"/>
              </a:rPr>
              <a:t> الخبرة، الأداء الوظيفي،.......) ويراعى عند بناء نظام معلوماتي للمنظمة تأهيل وتدريب العناصر البشرية وتحديد صلاحياتهم في النظام المعلوماتي لتنفيذ النشاطات المختلفة، وهناك </a:t>
            </a:r>
            <a:r>
              <a:rPr lang="ar-SA" sz="2800" dirty="0">
                <a:latin typeface="Sakkal Majalla" panose="02000000000000000000" pitchFamily="2" charset="-78"/>
                <a:cs typeface="Sakkal Majalla" panose="02000000000000000000" pitchFamily="2" charset="-78"/>
              </a:rPr>
              <a:t>ﻧوﻋﺎن </a:t>
            </a:r>
            <a:r>
              <a:rPr lang="ar-LY" sz="2800" dirty="0">
                <a:latin typeface="Sakkal Majalla" panose="02000000000000000000" pitchFamily="2" charset="-78"/>
                <a:cs typeface="Sakkal Majalla" panose="02000000000000000000" pitchFamily="2" charset="-78"/>
              </a:rPr>
              <a:t>أساسيان </a:t>
            </a:r>
            <a:r>
              <a:rPr lang="ar-SA" sz="2800" dirty="0" err="1">
                <a:latin typeface="Sakkal Majalla" panose="02000000000000000000" pitchFamily="2" charset="-78"/>
                <a:cs typeface="Sakkal Majalla" panose="02000000000000000000" pitchFamily="2" charset="-78"/>
              </a:rPr>
              <a:t>ﻣن</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اﻟﻣوارد</a:t>
            </a:r>
            <a:r>
              <a:rPr lang="ar-LY"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اﻟﺑﺷرﯾﺔ</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اﻟﻼزﻣﺔ</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ﻟﻧظم</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اﻟﻣﻌﻠوﻣﺎت</a:t>
            </a:r>
            <a:r>
              <a:rPr lang="ar-SA" sz="2800" dirty="0">
                <a:latin typeface="Sakkal Majalla" panose="02000000000000000000" pitchFamily="2" charset="-78"/>
                <a:cs typeface="Sakkal Majalla" panose="02000000000000000000" pitchFamily="2" charset="-78"/>
              </a:rPr>
              <a:t> </a:t>
            </a:r>
            <a:r>
              <a:rPr lang="ar-LY" sz="2800" dirty="0">
                <a:latin typeface="Sakkal Majalla" panose="02000000000000000000" pitchFamily="2" charset="-78"/>
                <a:cs typeface="Sakkal Majalla" panose="02000000000000000000" pitchFamily="2" charset="-78"/>
              </a:rPr>
              <a:t>وهما</a:t>
            </a:r>
            <a:r>
              <a:rPr lang="ar-SA" sz="2800" dirty="0">
                <a:latin typeface="Sakkal Majalla" panose="02000000000000000000" pitchFamily="2" charset="-78"/>
                <a:cs typeface="Sakkal Majalla" panose="02000000000000000000" pitchFamily="2" charset="-78"/>
              </a:rPr>
              <a:t>:</a:t>
            </a:r>
            <a:r>
              <a:rPr lang="ar-LY" sz="2800" dirty="0">
                <a:latin typeface="Sakkal Majalla" panose="02000000000000000000" pitchFamily="2" charset="-78"/>
                <a:cs typeface="Sakkal Majalla" panose="02000000000000000000" pitchFamily="2" charset="-78"/>
              </a:rPr>
              <a:t> </a:t>
            </a:r>
            <a:endParaRPr lang="ar-SA" sz="2800" dirty="0">
              <a:latin typeface="Sakkal Majalla" panose="02000000000000000000" pitchFamily="2" charset="-78"/>
              <a:cs typeface="Sakkal Majalla" panose="02000000000000000000" pitchFamily="2" charset="-78"/>
            </a:endParaRPr>
          </a:p>
          <a:p>
            <a:pPr marL="176213" indent="0" algn="just" rtl="1">
              <a:buFont typeface="Open Sans"/>
              <a:buNone/>
              <a:tabLst>
                <a:tab pos="265113" algn="l"/>
              </a:tabLst>
            </a:pPr>
            <a:endParaRPr lang="ar-SA" sz="2800" dirty="0">
              <a:latin typeface="Sakkal Majalla" panose="02000000000000000000" pitchFamily="2" charset="-78"/>
              <a:cs typeface="Sakkal Majalla" panose="02000000000000000000" pitchFamily="2" charset="-78"/>
            </a:endParaRPr>
          </a:p>
          <a:p>
            <a:pPr marL="176213" indent="0" algn="just" rtl="1">
              <a:buFont typeface="Open Sans"/>
              <a:buNone/>
              <a:tabLst>
                <a:tab pos="265113" algn="l"/>
              </a:tabLst>
            </a:pPr>
            <a:r>
              <a:rPr lang="ar-LY" sz="2800" dirty="0">
                <a:latin typeface="Sakkal Majalla" panose="02000000000000000000" pitchFamily="2" charset="-78"/>
                <a:cs typeface="Sakkal Majalla" panose="02000000000000000000" pitchFamily="2" charset="-78"/>
              </a:rPr>
              <a:t>  </a:t>
            </a:r>
            <a:r>
              <a:rPr lang="ar-SA" sz="2800" b="1" dirty="0" err="1">
                <a:latin typeface="Sakkal Majalla" panose="02000000000000000000" pitchFamily="2" charset="-78"/>
                <a:cs typeface="Sakkal Majalla" panose="02000000000000000000" pitchFamily="2" charset="-78"/>
              </a:rPr>
              <a:t>اﻟﻣﺳﺗﺧدﻣون</a:t>
            </a:r>
            <a:r>
              <a:rPr lang="ar-SA" sz="2800" b="1" dirty="0">
                <a:latin typeface="Sakkal Majalla" panose="02000000000000000000" pitchFamily="2" charset="-78"/>
                <a:cs typeface="Sakkal Majalla" panose="02000000000000000000" pitchFamily="2" charset="-78"/>
              </a:rPr>
              <a:t> </a:t>
            </a:r>
            <a:r>
              <a:rPr lang="ar-SA" sz="2800" b="1" dirty="0" err="1">
                <a:latin typeface="Sakkal Majalla" panose="02000000000000000000" pitchFamily="2" charset="-78"/>
                <a:cs typeface="Sakkal Majalla" panose="02000000000000000000" pitchFamily="2" charset="-78"/>
              </a:rPr>
              <a:t>اﻟﻧﻬﺎﺋﯾون</a:t>
            </a:r>
            <a:r>
              <a:rPr lang="en-US" sz="2800" b="1" dirty="0">
                <a:latin typeface="Sakkal Majalla" panose="02000000000000000000" pitchFamily="2" charset="-78"/>
                <a:cs typeface="Sakkal Majalla" panose="02000000000000000000" pitchFamily="2" charset="-78"/>
              </a:rPr>
              <a:t>:End users</a:t>
            </a:r>
            <a:r>
              <a:rPr lang="en-US" sz="2800" dirty="0">
                <a:latin typeface="Sakkal Majalla" panose="02000000000000000000" pitchFamily="2" charset="-78"/>
                <a:cs typeface="Sakkal Majalla" panose="02000000000000000000" pitchFamily="2" charset="-78"/>
              </a:rPr>
              <a:t> </a:t>
            </a:r>
            <a:r>
              <a:rPr lang="ar-LY" sz="2800" dirty="0">
                <a:latin typeface="Sakkal Majalla" panose="02000000000000000000" pitchFamily="2" charset="-78"/>
                <a:cs typeface="Sakkal Majalla" panose="02000000000000000000" pitchFamily="2" charset="-78"/>
              </a:rPr>
              <a:t> </a:t>
            </a:r>
            <a:endParaRPr lang="en-US" sz="2800" dirty="0">
              <a:latin typeface="Sakkal Majalla" panose="02000000000000000000" pitchFamily="2" charset="-78"/>
              <a:cs typeface="Sakkal Majalla" panose="02000000000000000000" pitchFamily="2" charset="-78"/>
            </a:endParaRPr>
          </a:p>
          <a:p>
            <a:pPr marL="855663" algn="just" rtl="1"/>
            <a:r>
              <a:rPr lang="ar-LY" sz="2800" dirty="0">
                <a:latin typeface="Sakkal Majalla" panose="02000000000000000000" pitchFamily="2" charset="-78"/>
                <a:cs typeface="Sakkal Majalla" panose="02000000000000000000" pitchFamily="2" charset="-78"/>
              </a:rPr>
              <a:t>وهم </a:t>
            </a:r>
            <a:r>
              <a:rPr lang="ar-SA" sz="2800" dirty="0" err="1">
                <a:latin typeface="Sakkal Majalla" panose="02000000000000000000" pitchFamily="2" charset="-78"/>
                <a:cs typeface="Sakkal Majalla" panose="02000000000000000000" pitchFamily="2" charset="-78"/>
              </a:rPr>
              <a:t>اﻷﻓ</a:t>
            </a:r>
            <a:r>
              <a:rPr lang="ar-LY" sz="2800" dirty="0">
                <a:latin typeface="Sakkal Majalla" panose="02000000000000000000" pitchFamily="2" charset="-78"/>
                <a:cs typeface="Sakkal Majalla" panose="02000000000000000000" pitchFamily="2" charset="-78"/>
              </a:rPr>
              <a:t>را</a:t>
            </a:r>
            <a:r>
              <a:rPr lang="ar-SA" sz="2800" dirty="0">
                <a:latin typeface="Sakkal Majalla" panose="02000000000000000000" pitchFamily="2" charset="-78"/>
                <a:cs typeface="Sakkal Majalla" panose="02000000000000000000" pitchFamily="2" charset="-78"/>
              </a:rPr>
              <a:t>د المستفيدون </a:t>
            </a:r>
            <a:r>
              <a:rPr lang="ar-SA" sz="2800" dirty="0" err="1">
                <a:latin typeface="Sakkal Majalla" panose="02000000000000000000" pitchFamily="2" charset="-78"/>
                <a:cs typeface="Sakkal Majalla" panose="02000000000000000000" pitchFamily="2" charset="-78"/>
              </a:rPr>
              <a:t>ﻣن</a:t>
            </a:r>
            <a:r>
              <a:rPr lang="ar-LY"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اﻟﻣﻌﻠوﻣﺎت</a:t>
            </a:r>
            <a:r>
              <a:rPr lang="ar-LY"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اﻟﺗﻲ</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ﯾﻧﺗﺟﻬﺎ</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ﻫذا</a:t>
            </a:r>
            <a:r>
              <a:rPr lang="ar-LY"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اﻟﻧظﺎم</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وﻣن</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أﻣﺛﻠﺔ</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اﻟﻣﺳﺗﺧدﻣﯾن</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اﻟﻧﻬﺎﺋﯾﯾن</a:t>
            </a:r>
            <a:r>
              <a:rPr lang="en-US" sz="2800" dirty="0">
                <a:latin typeface="Sakkal Majalla" panose="02000000000000000000" pitchFamily="2" charset="-78"/>
                <a:cs typeface="Sakkal Majalla" panose="02000000000000000000" pitchFamily="2" charset="-78"/>
              </a:rPr>
              <a:t>: </a:t>
            </a:r>
            <a:r>
              <a:rPr lang="ar-LY" sz="2800" dirty="0">
                <a:latin typeface="Sakkal Majalla" panose="02000000000000000000" pitchFamily="2" charset="-78"/>
                <a:cs typeface="Sakkal Majalla" panose="02000000000000000000" pitchFamily="2" charset="-78"/>
              </a:rPr>
              <a:t>موظفون و </a:t>
            </a:r>
            <a:r>
              <a:rPr lang="ar-SA" sz="2800" dirty="0" err="1">
                <a:latin typeface="Sakkal Majalla" panose="02000000000000000000" pitchFamily="2" charset="-78"/>
                <a:cs typeface="Sakkal Majalla" panose="02000000000000000000" pitchFamily="2" charset="-78"/>
              </a:rPr>
              <a:t>اﻟﻣﻬﻧدﺳون</a:t>
            </a:r>
            <a:r>
              <a:rPr lang="ar-LY"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واﻟﻣد</a:t>
            </a:r>
            <a:r>
              <a:rPr lang="ar-LY" sz="2800" dirty="0">
                <a:latin typeface="Sakkal Majalla" panose="02000000000000000000" pitchFamily="2" charset="-78"/>
                <a:cs typeface="Sakkal Majalla" panose="02000000000000000000" pitchFamily="2" charset="-78"/>
              </a:rPr>
              <a:t>راء</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واﻟﻌﻣﻼء</a:t>
            </a:r>
            <a:r>
              <a:rPr lang="ar-LY" sz="2800" dirty="0">
                <a:latin typeface="Sakkal Majalla" panose="02000000000000000000" pitchFamily="2" charset="-78"/>
                <a:cs typeface="Sakkal Majalla" panose="02000000000000000000" pitchFamily="2" charset="-78"/>
              </a:rPr>
              <a:t>.</a:t>
            </a:r>
            <a:endParaRPr lang="en-US" sz="2800" dirty="0">
              <a:latin typeface="Sakkal Majalla" panose="02000000000000000000" pitchFamily="2" charset="-78"/>
              <a:cs typeface="Sakkal Majalla" panose="02000000000000000000" pitchFamily="2" charset="-78"/>
            </a:endParaRPr>
          </a:p>
          <a:p>
            <a:pPr marL="690563" indent="-66675" algn="just" rtl="1">
              <a:buFont typeface="+mj-lt"/>
              <a:buAutoNum type="arabicPeriod"/>
              <a:tabLst>
                <a:tab pos="265113" algn="l"/>
              </a:tabLst>
            </a:pPr>
            <a:endParaRPr lang="ar-LY" sz="2800" dirty="0">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189697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dirty="0">
                <a:solidFill>
                  <a:srgbClr val="002060"/>
                </a:solidFill>
                <a:latin typeface="Monotype Koufi" pitchFamily="2" charset="-78"/>
                <a:ea typeface="Monotype Koufi" pitchFamily="2" charset="-78"/>
                <a:cs typeface="Monotype Koufi" pitchFamily="2" charset="-78"/>
              </a:rPr>
              <a:t>تابع موارد نظم المعلومات</a:t>
            </a:r>
            <a:endParaRPr lang="en-US" dirty="0"/>
          </a:p>
        </p:txBody>
      </p:sp>
      <p:sp>
        <p:nvSpPr>
          <p:cNvPr id="3" name="Content Placeholder 2"/>
          <p:cNvSpPr>
            <a:spLocks noGrp="1"/>
          </p:cNvSpPr>
          <p:nvPr>
            <p:ph idx="1"/>
          </p:nvPr>
        </p:nvSpPr>
        <p:spPr>
          <a:xfrm>
            <a:off x="391885" y="2361169"/>
            <a:ext cx="9491716" cy="3880773"/>
          </a:xfrm>
        </p:spPr>
        <p:txBody>
          <a:bodyPr>
            <a:noAutofit/>
          </a:bodyPr>
          <a:lstStyle/>
          <a:p>
            <a:pPr marL="508000" indent="-160338" algn="just" defTabSz="465138" rtl="1">
              <a:buClr>
                <a:srgbClr val="002060"/>
              </a:buClr>
              <a:buSzPct val="100000"/>
              <a:buFont typeface="+mj-lt"/>
              <a:buAutoNum type="arabicPeriod" startAt="2"/>
            </a:pPr>
            <a:r>
              <a:rPr lang="en-US" sz="2800" b="1" dirty="0">
                <a:latin typeface="Sakkal Majalla" panose="02000000000000000000" pitchFamily="2" charset="-78"/>
                <a:cs typeface="Sakkal Majalla" panose="02000000000000000000" pitchFamily="2" charset="-78"/>
              </a:rPr>
              <a:t>  </a:t>
            </a:r>
            <a:r>
              <a:rPr lang="ar-LY" sz="2800" b="1" dirty="0">
                <a:latin typeface="Sakkal Majalla" panose="02000000000000000000" pitchFamily="2" charset="-78"/>
                <a:cs typeface="Sakkal Majalla" panose="02000000000000000000" pitchFamily="2" charset="-78"/>
              </a:rPr>
              <a:t>اختصاصيو</a:t>
            </a:r>
            <a:r>
              <a:rPr lang="ar-SA" sz="2800" b="1" dirty="0">
                <a:latin typeface="Sakkal Majalla" panose="02000000000000000000" pitchFamily="2" charset="-78"/>
                <a:cs typeface="Sakkal Majalla" panose="02000000000000000000" pitchFamily="2" charset="-78"/>
              </a:rPr>
              <a:t> </a:t>
            </a:r>
            <a:r>
              <a:rPr lang="ar-SA" sz="2800" b="1" dirty="0" err="1">
                <a:latin typeface="Sakkal Majalla" panose="02000000000000000000" pitchFamily="2" charset="-78"/>
                <a:cs typeface="Sakkal Majalla" panose="02000000000000000000" pitchFamily="2" charset="-78"/>
              </a:rPr>
              <a:t>ﻧظم</a:t>
            </a:r>
            <a:r>
              <a:rPr lang="ar-SA" sz="2800" b="1" dirty="0">
                <a:latin typeface="Sakkal Majalla" panose="02000000000000000000" pitchFamily="2" charset="-78"/>
                <a:cs typeface="Sakkal Majalla" panose="02000000000000000000" pitchFamily="2" charset="-78"/>
              </a:rPr>
              <a:t> </a:t>
            </a:r>
            <a:r>
              <a:rPr lang="ar-SA" sz="2800" b="1" dirty="0" err="1">
                <a:latin typeface="Sakkal Majalla" panose="02000000000000000000" pitchFamily="2" charset="-78"/>
                <a:cs typeface="Sakkal Majalla" panose="02000000000000000000" pitchFamily="2" charset="-78"/>
              </a:rPr>
              <a:t>اﻟﻣﻌﻠوﻣﺎت</a:t>
            </a:r>
            <a:r>
              <a:rPr lang="en-US" sz="2800" dirty="0">
                <a:latin typeface="Sakkal Majalla" panose="02000000000000000000" pitchFamily="2" charset="-78"/>
                <a:cs typeface="Sakkal Majalla" panose="02000000000000000000" pitchFamily="2" charset="-78"/>
              </a:rPr>
              <a:t> Information Systems Specialists </a:t>
            </a:r>
            <a:r>
              <a:rPr lang="ar-LY" sz="2800" dirty="0">
                <a:latin typeface="Sakkal Majalla" panose="02000000000000000000" pitchFamily="2" charset="-78"/>
                <a:cs typeface="Sakkal Majalla" panose="02000000000000000000" pitchFamily="2" charset="-78"/>
              </a:rPr>
              <a:t> </a:t>
            </a:r>
            <a:r>
              <a:rPr lang="en-US" sz="2800" dirty="0">
                <a:latin typeface="Sakkal Majalla" panose="02000000000000000000" pitchFamily="2" charset="-78"/>
                <a:cs typeface="Sakkal Majalla" panose="02000000000000000000" pitchFamily="2" charset="-78"/>
              </a:rPr>
              <a:t> </a:t>
            </a:r>
            <a:endParaRPr lang="en-US" sz="2800" b="1" dirty="0">
              <a:latin typeface="Sakkal Majalla" panose="02000000000000000000" pitchFamily="2" charset="-78"/>
              <a:cs typeface="Sakkal Majalla" panose="02000000000000000000" pitchFamily="2" charset="-78"/>
            </a:endParaRPr>
          </a:p>
          <a:p>
            <a:pPr marL="682625" indent="0" algn="just" rtl="1">
              <a:buNone/>
            </a:pPr>
            <a:r>
              <a:rPr lang="ar-SA" sz="2800" dirty="0">
                <a:latin typeface="Sakkal Majalla" panose="02000000000000000000" pitchFamily="2" charset="-78"/>
                <a:cs typeface="Sakkal Majalla" panose="02000000000000000000" pitchFamily="2" charset="-78"/>
              </a:rPr>
              <a:t>هم مطورو ومشغلو النظم ، </a:t>
            </a:r>
            <a:r>
              <a:rPr lang="ar-LY" sz="2800" dirty="0">
                <a:latin typeface="Sakkal Majalla" panose="02000000000000000000" pitchFamily="2" charset="-78"/>
                <a:cs typeface="Sakkal Majalla" panose="02000000000000000000" pitchFamily="2" charset="-78"/>
              </a:rPr>
              <a:t>ويشكل </a:t>
            </a:r>
            <a:r>
              <a:rPr lang="ar-SA" sz="2800" dirty="0">
                <a:latin typeface="Sakkal Majalla" panose="02000000000000000000" pitchFamily="2" charset="-78"/>
                <a:cs typeface="Sakkal Majalla" panose="02000000000000000000" pitchFamily="2" charset="-78"/>
              </a:rPr>
              <a:t>مختصي</a:t>
            </a:r>
            <a:r>
              <a:rPr lang="ar-LY" sz="2800" dirty="0">
                <a:latin typeface="Sakkal Majalla" panose="02000000000000000000" pitchFamily="2" charset="-78"/>
                <a:cs typeface="Sakkal Majalla" panose="02000000000000000000" pitchFamily="2" charset="-78"/>
              </a:rPr>
              <a:t> نظام المعلومات </a:t>
            </a:r>
            <a:r>
              <a:rPr lang="en-US" sz="2800" dirty="0">
                <a:latin typeface="Sakkal Majalla" panose="02000000000000000000" pitchFamily="2" charset="-78"/>
                <a:cs typeface="Sakkal Majalla" panose="02000000000000000000" pitchFamily="2" charset="-78"/>
              </a:rPr>
              <a:t>System Operators </a:t>
            </a:r>
            <a:r>
              <a:rPr lang="ar-LY" sz="2800" dirty="0">
                <a:latin typeface="Sakkal Majalla" panose="02000000000000000000" pitchFamily="2" charset="-78"/>
                <a:cs typeface="Sakkal Majalla" panose="02000000000000000000" pitchFamily="2" charset="-78"/>
              </a:rPr>
              <a:t> في المنشآت الكبرى بصفة عامة كيان إداري يسمى "إدارة نظام المعلومات" وهذه الإدارة تؤدي الوظائف التالية:</a:t>
            </a:r>
            <a:endParaRPr lang="en-US" sz="2800" dirty="0">
              <a:latin typeface="Sakkal Majalla" panose="02000000000000000000" pitchFamily="2" charset="-78"/>
              <a:cs typeface="Sakkal Majalla" panose="02000000000000000000" pitchFamily="2" charset="-78"/>
            </a:endParaRPr>
          </a:p>
          <a:p>
            <a:pPr marL="1030288" indent="-457200" algn="just" rtl="1">
              <a:buClr>
                <a:srgbClr val="002060"/>
              </a:buClr>
              <a:buFont typeface="Arial" panose="020B0604020202020204" pitchFamily="34" charset="0"/>
              <a:buChar char="•"/>
            </a:pPr>
            <a:r>
              <a:rPr lang="ar-LY" sz="2800" b="1" dirty="0">
                <a:latin typeface="Sakkal Majalla" panose="02000000000000000000" pitchFamily="2" charset="-78"/>
                <a:cs typeface="Sakkal Majalla" panose="02000000000000000000" pitchFamily="2" charset="-78"/>
              </a:rPr>
              <a:t>محللو النظام </a:t>
            </a:r>
            <a:r>
              <a:rPr lang="ar-LY" sz="2800" dirty="0">
                <a:latin typeface="Sakkal Majalla" panose="02000000000000000000" pitchFamily="2" charset="-78"/>
                <a:cs typeface="Sakkal Majalla" panose="02000000000000000000" pitchFamily="2" charset="-78"/>
              </a:rPr>
              <a:t>: يقومون بتحليل وتطوير النظم القائمة </a:t>
            </a:r>
            <a:r>
              <a:rPr lang="ar-SA" sz="2800" dirty="0" err="1">
                <a:latin typeface="Sakkal Majalla" panose="02000000000000000000" pitchFamily="2" charset="-78"/>
                <a:cs typeface="Sakkal Majalla" panose="02000000000000000000" pitchFamily="2" charset="-78"/>
              </a:rPr>
              <a:t>ﺑﻧﺎء</a:t>
            </a:r>
            <a:r>
              <a:rPr lang="ar-LY"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ﻋﻠﻰ</a:t>
            </a:r>
            <a:r>
              <a:rPr lang="ar-LY" sz="2800" dirty="0">
                <a:latin typeface="Sakkal Majalla" panose="02000000000000000000" pitchFamily="2" charset="-78"/>
                <a:cs typeface="Sakkal Majalla" panose="02000000000000000000" pitchFamily="2" charset="-78"/>
              </a:rPr>
              <a:t> المت</a:t>
            </a:r>
            <a:r>
              <a:rPr lang="ar-SA" sz="2800" dirty="0" err="1">
                <a:latin typeface="Sakkal Majalla" panose="02000000000000000000" pitchFamily="2" charset="-78"/>
                <a:cs typeface="Sakkal Majalla" panose="02000000000000000000" pitchFamily="2" charset="-78"/>
              </a:rPr>
              <a:t>طﻠﺑﺎت</a:t>
            </a:r>
            <a:r>
              <a:rPr lang="ar-LY" sz="2800" dirty="0">
                <a:latin typeface="Sakkal Majalla" panose="02000000000000000000" pitchFamily="2" charset="-78"/>
                <a:cs typeface="Sakkal Majalla" panose="02000000000000000000" pitchFamily="2" charset="-78"/>
              </a:rPr>
              <a:t> و</a:t>
            </a:r>
            <a:r>
              <a:rPr lang="ar-SA" sz="2800" dirty="0" err="1">
                <a:latin typeface="Sakkal Majalla" panose="02000000000000000000" pitchFamily="2" charset="-78"/>
                <a:cs typeface="Sakkal Majalla" panose="02000000000000000000" pitchFamily="2" charset="-78"/>
              </a:rPr>
              <a:t>اﻟﻣﻌﻠوﻣﺎت</a:t>
            </a:r>
            <a:r>
              <a:rPr lang="ar-LY"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اﻟﺗﻲ</a:t>
            </a:r>
            <a:r>
              <a:rPr lang="ar-LY"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ﯾﺣﺻﻠون</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ﻋﻠﯾﻬﺎ</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ﻣن</a:t>
            </a:r>
            <a:r>
              <a:rPr lang="ar-SA"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اﻟﻣﺳﺗﺧدﻣون</a:t>
            </a:r>
            <a:r>
              <a:rPr lang="ar-LY" sz="2800" dirty="0">
                <a:latin typeface="Sakkal Majalla" panose="02000000000000000000" pitchFamily="2" charset="-78"/>
                <a:cs typeface="Sakkal Majalla" panose="02000000000000000000" pitchFamily="2" charset="-78"/>
              </a:rPr>
              <a:t> </a:t>
            </a:r>
            <a:r>
              <a:rPr lang="ar-SA" sz="2800" dirty="0" err="1">
                <a:latin typeface="Sakkal Majalla" panose="02000000000000000000" pitchFamily="2" charset="-78"/>
                <a:cs typeface="Sakkal Majalla" panose="02000000000000000000" pitchFamily="2" charset="-78"/>
              </a:rPr>
              <a:t>اﻟﻧﻬﺎﺋﯾون</a:t>
            </a:r>
            <a:r>
              <a:rPr lang="ar-LY" sz="2800" dirty="0">
                <a:latin typeface="Sakkal Majalla" panose="02000000000000000000" pitchFamily="2" charset="-78"/>
                <a:cs typeface="Sakkal Majalla" panose="02000000000000000000" pitchFamily="2" charset="-78"/>
              </a:rPr>
              <a:t>، حيث يقومون بجمع وتحليل المعلومات لتحسين كفاءة وأداء الأنظمة ويعتبر محلل النظام خبيرا في تعريف المشكلة والتخطيط لإيجاد الحلول المناسبة وإعداد الوثائق التي تحدد أسلوب استخدام الحاسب في الحل.</a:t>
            </a:r>
          </a:p>
          <a:p>
            <a:pPr marL="363537" indent="0" algn="just" rtl="1">
              <a:buNone/>
            </a:pPr>
            <a:br>
              <a:rPr lang="ar-LY" sz="2800" dirty="0">
                <a:latin typeface="Sakkal Majalla" panose="02000000000000000000" pitchFamily="2" charset="-78"/>
                <a:cs typeface="Sakkal Majalla" panose="02000000000000000000" pitchFamily="2" charset="-78"/>
              </a:rPr>
            </a:br>
            <a:endParaRPr lang="ar-LY" sz="2800" dirty="0">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389213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dirty="0">
                <a:solidFill>
                  <a:srgbClr val="002060"/>
                </a:solidFill>
                <a:latin typeface="Monotype Koufi" pitchFamily="2" charset="-78"/>
                <a:ea typeface="Monotype Koufi" pitchFamily="2" charset="-78"/>
                <a:cs typeface="Monotype Koufi" pitchFamily="2" charset="-78"/>
              </a:rPr>
              <a:t>تابع موارد نظم المعلومات</a:t>
            </a:r>
            <a:endParaRPr lang="en-US" dirty="0"/>
          </a:p>
        </p:txBody>
      </p:sp>
      <p:sp>
        <p:nvSpPr>
          <p:cNvPr id="3" name="Content Placeholder 2"/>
          <p:cNvSpPr>
            <a:spLocks noGrp="1"/>
          </p:cNvSpPr>
          <p:nvPr>
            <p:ph idx="1"/>
          </p:nvPr>
        </p:nvSpPr>
        <p:spPr>
          <a:xfrm>
            <a:off x="677334" y="2334759"/>
            <a:ext cx="9056288" cy="4341811"/>
          </a:xfrm>
        </p:spPr>
        <p:txBody>
          <a:bodyPr>
            <a:normAutofit/>
          </a:bodyPr>
          <a:lstStyle/>
          <a:p>
            <a:pPr marL="820737" indent="-457200" algn="just" rtl="1">
              <a:buClr>
                <a:srgbClr val="002060"/>
              </a:buClr>
              <a:buFont typeface="Arial" panose="020B0604020202020204" pitchFamily="34" charset="0"/>
              <a:buChar char="•"/>
            </a:pPr>
            <a:r>
              <a:rPr lang="ar-LY" sz="2800" b="1" dirty="0">
                <a:latin typeface="Sakkal Majalla" panose="02000000000000000000" pitchFamily="2" charset="-78"/>
                <a:cs typeface="Sakkal Majalla" panose="02000000000000000000" pitchFamily="2" charset="-78"/>
              </a:rPr>
              <a:t>المبرمجون</a:t>
            </a:r>
            <a:r>
              <a:rPr lang="ar-LY" sz="2800" dirty="0">
                <a:latin typeface="Sakkal Majalla" panose="02000000000000000000" pitchFamily="2" charset="-78"/>
                <a:cs typeface="Sakkal Majalla" panose="02000000000000000000" pitchFamily="2" charset="-78"/>
              </a:rPr>
              <a:t>: يستخدم المبرمجون الوثائق التي تم إعدادها بواسطة محللي النظام لإعداد البرامج التي تقوم بتحويل البيانات إلى معلومات التي يحتاجها المستخدمون النهائيون.</a:t>
            </a:r>
          </a:p>
          <a:p>
            <a:pPr marL="820737" indent="-457200" algn="just" rtl="1">
              <a:buClr>
                <a:srgbClr val="002060"/>
              </a:buClr>
              <a:buFont typeface="Arial" panose="020B0604020202020204" pitchFamily="34" charset="0"/>
              <a:buChar char="•"/>
            </a:pPr>
            <a:r>
              <a:rPr lang="ar-LY" sz="2800" b="1" dirty="0">
                <a:latin typeface="Sakkal Majalla" panose="02000000000000000000" pitchFamily="2" charset="-78"/>
                <a:cs typeface="Sakkal Majalla" panose="02000000000000000000" pitchFamily="2" charset="-78"/>
              </a:rPr>
              <a:t>المشغلون</a:t>
            </a:r>
            <a:r>
              <a:rPr lang="ar-LY" sz="2800" dirty="0">
                <a:latin typeface="Sakkal Majalla" panose="02000000000000000000" pitchFamily="2" charset="-78"/>
                <a:cs typeface="Sakkal Majalla" panose="02000000000000000000" pitchFamily="2" charset="-78"/>
              </a:rPr>
              <a:t>: يقوم المشغلون بتشغيل ومتابعة عمل أجهزة الحاسب وملحقاتها مثل الطابعات والشاشات وأقراص تخزين البيانات والبرامج وغيرها .</a:t>
            </a:r>
          </a:p>
          <a:p>
            <a:pPr marL="820737" indent="-457200" algn="just" rtl="1">
              <a:buClr>
                <a:srgbClr val="002060"/>
              </a:buClr>
              <a:buFont typeface="Arial" panose="020B0604020202020204" pitchFamily="34" charset="0"/>
              <a:buChar char="•"/>
            </a:pPr>
            <a:r>
              <a:rPr lang="ar-LY" sz="2800" b="1" dirty="0">
                <a:latin typeface="Sakkal Majalla" panose="02000000000000000000" pitchFamily="2" charset="-78"/>
                <a:cs typeface="Sakkal Majalla" panose="02000000000000000000" pitchFamily="2" charset="-78"/>
              </a:rPr>
              <a:t>مديرو قواعد البيانات</a:t>
            </a:r>
            <a:r>
              <a:rPr lang="ar-LY" sz="2800" dirty="0">
                <a:latin typeface="Sakkal Majalla" panose="02000000000000000000" pitchFamily="2" charset="-78"/>
                <a:cs typeface="Sakkal Majalla" panose="02000000000000000000" pitchFamily="2" charset="-78"/>
              </a:rPr>
              <a:t>: يعمل مدير قواعد البيانات مع المستخدمين النهائيين ومحللي النظم لإنشاء قواعد البيانات اللازمة لإنتاج المعلومات المطلوبة .</a:t>
            </a:r>
          </a:p>
          <a:p>
            <a:pPr marL="820737" indent="-457200" algn="just" rtl="1">
              <a:buClr>
                <a:srgbClr val="002060"/>
              </a:buClr>
              <a:buFont typeface="Arial" panose="020B0604020202020204" pitchFamily="34" charset="0"/>
              <a:buChar char="•"/>
            </a:pPr>
            <a:r>
              <a:rPr lang="ar-LY" sz="2800" b="1" dirty="0">
                <a:latin typeface="Sakkal Majalla" panose="02000000000000000000" pitchFamily="2" charset="-78"/>
                <a:cs typeface="Sakkal Majalla" panose="02000000000000000000" pitchFamily="2" charset="-78"/>
              </a:rPr>
              <a:t>اختصاصيو الشبكات</a:t>
            </a:r>
            <a:r>
              <a:rPr lang="ar-LY" sz="2800" dirty="0">
                <a:latin typeface="Sakkal Majalla" panose="02000000000000000000" pitchFamily="2" charset="-78"/>
                <a:cs typeface="Sakkal Majalla" panose="02000000000000000000" pitchFamily="2" charset="-78"/>
              </a:rPr>
              <a:t>: يعمل متخصص الشبكات مع المستخدمين ومحللي النظام لإنشاء شبكة نقل البيانات التي تربط موارد الحاسب الموزعة.</a:t>
            </a:r>
          </a:p>
          <a:p>
            <a:pPr marL="0" indent="0" algn="r" rtl="1">
              <a:buNone/>
            </a:pPr>
            <a:endParaRPr lang="en-US" dirty="0"/>
          </a:p>
        </p:txBody>
      </p:sp>
    </p:spTree>
    <p:extLst>
      <p:ext uri="{BB962C8B-B14F-4D97-AF65-F5344CB8AC3E}">
        <p14:creationId xmlns:p14="http://schemas.microsoft.com/office/powerpoint/2010/main" val="2279675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LY" dirty="0">
                <a:solidFill>
                  <a:srgbClr val="002060"/>
                </a:solidFill>
                <a:latin typeface="Monotype Koufi" pitchFamily="2" charset="-78"/>
                <a:ea typeface="Monotype Koufi" pitchFamily="2" charset="-78"/>
                <a:cs typeface="Monotype Koufi" pitchFamily="2" charset="-78"/>
              </a:rPr>
              <a:t>تابع موارد نظم المعلومات</a:t>
            </a:r>
            <a:endParaRPr lang="en-US" dirty="0"/>
          </a:p>
        </p:txBody>
      </p:sp>
      <p:sp>
        <p:nvSpPr>
          <p:cNvPr id="3" name="Content Placeholder 2"/>
          <p:cNvSpPr>
            <a:spLocks noGrp="1"/>
          </p:cNvSpPr>
          <p:nvPr>
            <p:ph idx="1"/>
          </p:nvPr>
        </p:nvSpPr>
        <p:spPr>
          <a:xfrm>
            <a:off x="197736" y="3055688"/>
            <a:ext cx="9076266" cy="3880773"/>
          </a:xfrm>
        </p:spPr>
        <p:txBody>
          <a:bodyPr>
            <a:normAutofit fontScale="40000" lnSpcReduction="20000"/>
          </a:bodyPr>
          <a:lstStyle/>
          <a:p>
            <a:pPr marL="115887" indent="0" algn="r" rtl="1">
              <a:buClr>
                <a:srgbClr val="002060"/>
              </a:buClr>
              <a:buSzPct val="100000"/>
              <a:buNone/>
            </a:pPr>
            <a:r>
              <a:rPr lang="ar-LY" sz="5900" dirty="0">
                <a:latin typeface="Sakkal Majalla" panose="02000000000000000000" pitchFamily="2" charset="-78"/>
                <a:cs typeface="Sakkal Majalla" panose="02000000000000000000" pitchFamily="2" charset="-78"/>
              </a:rPr>
              <a:t>هي العنصر الأبرز في موارد نظم المعلومات لأنها تمكن نظام المعلومات من العمل بشكل آلي لتحقيق أهداف المنظمة ، فجودة هذه التكنولوجيا هي المسؤولة بالدرجة الأولى عن عمل النظام دون خلل أو عطل، والمتمثلة في:</a:t>
            </a:r>
            <a:endParaRPr lang="en-US" sz="5900" dirty="0">
              <a:latin typeface="Sakkal Majalla" panose="02000000000000000000" pitchFamily="2" charset="-78"/>
              <a:cs typeface="Sakkal Majalla" panose="02000000000000000000" pitchFamily="2" charset="-78"/>
            </a:endParaRPr>
          </a:p>
          <a:p>
            <a:pPr marL="514350" indent="-398463" algn="r" rtl="1">
              <a:buClr>
                <a:srgbClr val="002060"/>
              </a:buClr>
              <a:buSzPct val="100000"/>
              <a:buFont typeface="+mj-lt"/>
              <a:buAutoNum type="arabicPeriod"/>
            </a:pPr>
            <a:r>
              <a:rPr lang="ar-LY" sz="5900" dirty="0">
                <a:latin typeface="Sakkal Majalla" panose="02000000000000000000" pitchFamily="2" charset="-78"/>
                <a:cs typeface="Sakkal Majalla" panose="02000000000000000000" pitchFamily="2" charset="-78"/>
              </a:rPr>
              <a:t>المكونات المادية </a:t>
            </a:r>
            <a:r>
              <a:rPr lang="en-US" sz="5900" dirty="0">
                <a:latin typeface="Sakkal Majalla" panose="02000000000000000000" pitchFamily="2" charset="-78"/>
                <a:cs typeface="Sakkal Majalla" panose="02000000000000000000" pitchFamily="2" charset="-78"/>
              </a:rPr>
              <a:t>Hardware</a:t>
            </a:r>
            <a:r>
              <a:rPr lang="ar-LY" sz="5900" dirty="0">
                <a:latin typeface="Sakkal Majalla" panose="02000000000000000000" pitchFamily="2" charset="-78"/>
                <a:cs typeface="Sakkal Majalla" panose="02000000000000000000" pitchFamily="2" charset="-78"/>
              </a:rPr>
              <a:t> : </a:t>
            </a:r>
            <a:r>
              <a:rPr lang="ar-SA" sz="5900" dirty="0" err="1">
                <a:latin typeface="Sakkal Majalla" panose="02000000000000000000" pitchFamily="2" charset="-78"/>
                <a:cs typeface="Sakkal Majalla" panose="02000000000000000000" pitchFamily="2" charset="-78"/>
              </a:rPr>
              <a:t>ﺟﻣﯾﻊ</a:t>
            </a:r>
            <a:r>
              <a:rPr lang="ar-LY" sz="5900" dirty="0">
                <a:latin typeface="Sakkal Majalla" panose="02000000000000000000" pitchFamily="2" charset="-78"/>
                <a:cs typeface="Sakkal Majalla" panose="02000000000000000000" pitchFamily="2" charset="-78"/>
              </a:rPr>
              <a:t> الأجهزة والمعدات التي تكون البنية الأساسية للنظام</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وﻫﻲ</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ﺗﺷﻣل</a:t>
            </a:r>
            <a:r>
              <a:rPr lang="en-US" sz="5900" dirty="0">
                <a:latin typeface="Sakkal Majalla" panose="02000000000000000000" pitchFamily="2" charset="-78"/>
                <a:cs typeface="Sakkal Majalla" panose="02000000000000000000" pitchFamily="2" charset="-78"/>
              </a:rPr>
              <a:t>:</a:t>
            </a:r>
            <a:endParaRPr lang="ar-LY" sz="5900" dirty="0">
              <a:latin typeface="Sakkal Majalla" panose="02000000000000000000" pitchFamily="2" charset="-78"/>
              <a:cs typeface="Sakkal Majalla" panose="02000000000000000000" pitchFamily="2" charset="-78"/>
            </a:endParaRPr>
          </a:p>
          <a:p>
            <a:pPr marL="0" indent="0" algn="r" rtl="1">
              <a:buNone/>
            </a:pPr>
            <a:endParaRPr lang="en-US" sz="800" dirty="0"/>
          </a:p>
          <a:p>
            <a:pPr marL="739775" algn="r" rtl="1">
              <a:buClr>
                <a:srgbClr val="002060"/>
              </a:buClr>
              <a:buFont typeface="Arial" panose="020B0604020202020204" pitchFamily="34" charset="0"/>
              <a:buChar char="•"/>
            </a:pPr>
            <a:r>
              <a:rPr lang="ar-SA" sz="5900" b="1" dirty="0" err="1">
                <a:latin typeface="Sakkal Majalla" panose="02000000000000000000" pitchFamily="2" charset="-78"/>
                <a:cs typeface="Sakkal Majalla" panose="02000000000000000000" pitchFamily="2" charset="-78"/>
              </a:rPr>
              <a:t>ﻧظم</a:t>
            </a:r>
            <a:r>
              <a:rPr lang="ar-SA" sz="5900" b="1" dirty="0">
                <a:latin typeface="Sakkal Majalla" panose="02000000000000000000" pitchFamily="2" charset="-78"/>
                <a:cs typeface="Sakkal Majalla" panose="02000000000000000000" pitchFamily="2" charset="-78"/>
              </a:rPr>
              <a:t>  </a:t>
            </a:r>
            <a:r>
              <a:rPr lang="ar-SA" sz="5900" b="1" dirty="0" err="1">
                <a:latin typeface="Sakkal Majalla" panose="02000000000000000000" pitchFamily="2" charset="-78"/>
                <a:cs typeface="Sakkal Majalla" panose="02000000000000000000" pitchFamily="2" charset="-78"/>
              </a:rPr>
              <a:t>اﻟﺣﺎﺳب</a:t>
            </a:r>
            <a:r>
              <a:rPr lang="en-US"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وﺗﺷﻣل</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وﺣدة</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اﻟﺗﺷﻐﯾل</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اﻟﻣرﻛزﯾﺔ</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وﻫﻧﺎك</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اﻟﻌدﯾد</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ﻣن</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أﺣﺟﺎم</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اﻟﺣﺎﺳﺑﺎت</a:t>
            </a:r>
            <a:r>
              <a:rPr lang="en-US" sz="5900" dirty="0">
                <a:latin typeface="Sakkal Majalla" panose="02000000000000000000" pitchFamily="2" charset="-78"/>
                <a:cs typeface="Sakkal Majalla" panose="02000000000000000000" pitchFamily="2" charset="-78"/>
              </a:rPr>
              <a:t>:</a:t>
            </a:r>
            <a:r>
              <a:rPr lang="ar-LY"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ﺻﻐﯾرة</a:t>
            </a:r>
            <a:r>
              <a:rPr lang="ar-SA" sz="5900" dirty="0">
                <a:latin typeface="Sakkal Majalla" panose="02000000000000000000" pitchFamily="2" charset="-78"/>
                <a:cs typeface="Sakkal Majalla" panose="02000000000000000000" pitchFamily="2" charset="-78"/>
              </a:rPr>
              <a:t> أو </a:t>
            </a:r>
            <a:r>
              <a:rPr lang="ar-SA" sz="5900" dirty="0" err="1">
                <a:latin typeface="Sakkal Majalla" panose="02000000000000000000" pitchFamily="2" charset="-78"/>
                <a:cs typeface="Sakkal Majalla" panose="02000000000000000000" pitchFamily="2" charset="-78"/>
              </a:rPr>
              <a:t>ﻣﺗوﺳطﺔ</a:t>
            </a:r>
            <a:r>
              <a:rPr lang="ar-SA" sz="5900" dirty="0">
                <a:latin typeface="Sakkal Majalla" panose="02000000000000000000" pitchFamily="2" charset="-78"/>
                <a:cs typeface="Sakkal Majalla" panose="02000000000000000000" pitchFamily="2" charset="-78"/>
              </a:rPr>
              <a:t> أو </a:t>
            </a:r>
            <a:r>
              <a:rPr lang="ar-SA" sz="5900" dirty="0" err="1">
                <a:latin typeface="Sakkal Majalla" panose="02000000000000000000" pitchFamily="2" charset="-78"/>
                <a:cs typeface="Sakkal Majalla" panose="02000000000000000000" pitchFamily="2" charset="-78"/>
              </a:rPr>
              <a:t>ﻛﺑﯾرة</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اﻟﺣﺟم</a:t>
            </a:r>
            <a:r>
              <a:rPr lang="ar-SA" sz="5900" dirty="0">
                <a:latin typeface="Sakkal Majalla" panose="02000000000000000000" pitchFamily="2" charset="-78"/>
                <a:cs typeface="Sakkal Majalla" panose="02000000000000000000" pitchFamily="2" charset="-78"/>
              </a:rPr>
              <a:t> أو </a:t>
            </a:r>
            <a:r>
              <a:rPr lang="ar-SA" sz="5900" dirty="0" err="1">
                <a:latin typeface="Sakkal Majalla" panose="02000000000000000000" pitchFamily="2" charset="-78"/>
                <a:cs typeface="Sakkal Majalla" panose="02000000000000000000" pitchFamily="2" charset="-78"/>
              </a:rPr>
              <a:t>ﺣﺎﺳﺑﺎت</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ﻣﺣﻣوﻟﺔ</a:t>
            </a:r>
            <a:r>
              <a:rPr lang="ar-LY" sz="5900" dirty="0">
                <a:latin typeface="Sakkal Majalla" panose="02000000000000000000" pitchFamily="2" charset="-78"/>
                <a:cs typeface="Sakkal Majalla" panose="02000000000000000000" pitchFamily="2" charset="-78"/>
              </a:rPr>
              <a:t>.</a:t>
            </a:r>
            <a:endParaRPr lang="en-US" sz="5900" dirty="0">
              <a:latin typeface="Sakkal Majalla" panose="02000000000000000000" pitchFamily="2" charset="-78"/>
              <a:cs typeface="Sakkal Majalla" panose="02000000000000000000" pitchFamily="2" charset="-78"/>
            </a:endParaRPr>
          </a:p>
          <a:p>
            <a:pPr marL="739775" algn="r" rtl="1">
              <a:buClr>
                <a:srgbClr val="002060"/>
              </a:buClr>
              <a:buFont typeface="Arial" panose="020B0604020202020204" pitchFamily="34" charset="0"/>
              <a:buChar char="•"/>
            </a:pPr>
            <a:r>
              <a:rPr lang="ar-SA" sz="5900" b="1" dirty="0" err="1">
                <a:latin typeface="Sakkal Majalla" panose="02000000000000000000" pitchFamily="2" charset="-78"/>
                <a:cs typeface="Sakkal Majalla" panose="02000000000000000000" pitchFamily="2" charset="-78"/>
              </a:rPr>
              <a:t>اﻷﺟﻬزة</a:t>
            </a:r>
            <a:r>
              <a:rPr lang="ar-SA" sz="5900" b="1" dirty="0">
                <a:latin typeface="Sakkal Majalla" panose="02000000000000000000" pitchFamily="2" charset="-78"/>
                <a:cs typeface="Sakkal Majalla" panose="02000000000000000000" pitchFamily="2" charset="-78"/>
              </a:rPr>
              <a:t> </a:t>
            </a:r>
            <a:r>
              <a:rPr lang="ar-SA" sz="5900" b="1" dirty="0" err="1">
                <a:latin typeface="Sakkal Majalla" panose="02000000000000000000" pitchFamily="2" charset="-78"/>
                <a:cs typeface="Sakkal Majalla" panose="02000000000000000000" pitchFamily="2" charset="-78"/>
              </a:rPr>
              <a:t>اﻟﻣﻛﻣﻠﺔ</a:t>
            </a:r>
            <a:r>
              <a:rPr lang="ar-LY" sz="5900" dirty="0">
                <a:latin typeface="Sakkal Majalla" panose="02000000000000000000" pitchFamily="2" charset="-78"/>
                <a:cs typeface="Sakkal Majalla" panose="02000000000000000000" pitchFamily="2" charset="-78"/>
              </a:rPr>
              <a:t>:</a:t>
            </a:r>
            <a:r>
              <a:rPr lang="en-US"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وﺗﺷﻣل</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اﻟطﺎﺑﻌﺔ</a:t>
            </a:r>
            <a:r>
              <a:rPr lang="ar-LY"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واﻟﺷﺎﺷﺔ</a:t>
            </a:r>
            <a:r>
              <a:rPr lang="ar-LY"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وﻟوﺣﺔ</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اﻟﻣﻔﺎﺗﯾﺢ</a:t>
            </a:r>
            <a:r>
              <a:rPr lang="en-US" sz="5900" dirty="0">
                <a:latin typeface="Sakkal Majalla" panose="02000000000000000000" pitchFamily="2" charset="-78"/>
                <a:cs typeface="Sakkal Majalla" panose="02000000000000000000" pitchFamily="2" charset="-78"/>
              </a:rPr>
              <a:t> </a:t>
            </a:r>
            <a:r>
              <a:rPr lang="ar-LY" sz="5900" dirty="0">
                <a:latin typeface="Sakkal Majalla" panose="02000000000000000000" pitchFamily="2" charset="-78"/>
                <a:cs typeface="Sakkal Majalla" panose="02000000000000000000" pitchFamily="2" charset="-78"/>
              </a:rPr>
              <a:t>...</a:t>
            </a:r>
            <a:r>
              <a:rPr lang="ar-LY" sz="5900" dirty="0" err="1">
                <a:latin typeface="Sakkal Majalla" panose="02000000000000000000" pitchFamily="2" charset="-78"/>
                <a:cs typeface="Sakkal Majalla" panose="02000000000000000000" pitchFamily="2" charset="-78"/>
              </a:rPr>
              <a:t>ألخ</a:t>
            </a:r>
            <a:r>
              <a:rPr lang="ar-LY" sz="5900" dirty="0">
                <a:latin typeface="Sakkal Majalla" panose="02000000000000000000" pitchFamily="2" charset="-78"/>
                <a:cs typeface="Sakkal Majalla" panose="02000000000000000000" pitchFamily="2" charset="-78"/>
              </a:rPr>
              <a:t>.</a:t>
            </a:r>
            <a:r>
              <a:rPr lang="en-US" sz="5900" dirty="0">
                <a:latin typeface="Sakkal Majalla" panose="02000000000000000000" pitchFamily="2" charset="-78"/>
                <a:cs typeface="Sakkal Majalla" panose="02000000000000000000" pitchFamily="2" charset="-78"/>
              </a:rPr>
              <a:t> </a:t>
            </a:r>
            <a:r>
              <a:rPr lang="ar-LY" sz="5900" dirty="0">
                <a:latin typeface="Sakkal Majalla" panose="02000000000000000000" pitchFamily="2" charset="-78"/>
                <a:cs typeface="Sakkal Majalla" panose="02000000000000000000" pitchFamily="2" charset="-78"/>
              </a:rPr>
              <a:t>  </a:t>
            </a:r>
            <a:endParaRPr lang="en-US" sz="5900" dirty="0">
              <a:latin typeface="Sakkal Majalla" panose="02000000000000000000" pitchFamily="2" charset="-78"/>
              <a:cs typeface="Sakkal Majalla" panose="02000000000000000000" pitchFamily="2" charset="-78"/>
            </a:endParaRPr>
          </a:p>
          <a:p>
            <a:pPr marL="739775" algn="r" rtl="1">
              <a:buClr>
                <a:srgbClr val="002060"/>
              </a:buClr>
              <a:buFont typeface="Arial" panose="020B0604020202020204" pitchFamily="34" charset="0"/>
              <a:buChar char="•"/>
            </a:pPr>
            <a:r>
              <a:rPr lang="ar-SA" sz="5900" b="1" dirty="0" err="1">
                <a:latin typeface="Sakkal Majalla" panose="02000000000000000000" pitchFamily="2" charset="-78"/>
                <a:cs typeface="Sakkal Majalla" panose="02000000000000000000" pitchFamily="2" charset="-78"/>
              </a:rPr>
              <a:t>اﻟوﺳﺎﺋط</a:t>
            </a:r>
            <a:r>
              <a:rPr lang="en-US" sz="5900" b="1" dirty="0">
                <a:latin typeface="Sakkal Majalla" panose="02000000000000000000" pitchFamily="2" charset="-78"/>
                <a:cs typeface="Sakkal Majalla" panose="02000000000000000000" pitchFamily="2" charset="-78"/>
              </a:rPr>
              <a:t>:</a:t>
            </a:r>
            <a:r>
              <a:rPr lang="ar-LY" sz="5900" b="1"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وﻫﻲ</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ﺟﻣﯾﻊ</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اﻷﺷﯾﺎء</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اﻟﻣﻠﻣوﺳﺔ</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واﻟﺗﻲ</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ﯾﺗم</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ﺗﺳﺟﯾل</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اﻟﺑﯾﺎﻧﺎت</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ﻋﻠﯾﻬﺎ</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ﻣﺛل</a:t>
            </a:r>
            <a:r>
              <a:rPr lang="ar-SA"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اﻟورق</a:t>
            </a:r>
            <a:r>
              <a:rPr lang="en-US" sz="5900" dirty="0">
                <a:latin typeface="Sakkal Majalla" panose="02000000000000000000" pitchFamily="2" charset="-78"/>
                <a:cs typeface="Sakkal Majalla" panose="02000000000000000000" pitchFamily="2" charset="-78"/>
              </a:rPr>
              <a:t> </a:t>
            </a:r>
            <a:r>
              <a:rPr lang="ar-SA" sz="5900" dirty="0" err="1">
                <a:latin typeface="Sakkal Majalla" panose="02000000000000000000" pitchFamily="2" charset="-78"/>
                <a:cs typeface="Sakkal Majalla" panose="02000000000000000000" pitchFamily="2" charset="-78"/>
              </a:rPr>
              <a:t>واﻷﻗ</a:t>
            </a:r>
            <a:r>
              <a:rPr lang="ar-LY" sz="5900" dirty="0">
                <a:latin typeface="Sakkal Majalla" panose="02000000000000000000" pitchFamily="2" charset="-78"/>
                <a:cs typeface="Sakkal Majalla" panose="02000000000000000000" pitchFamily="2" charset="-78"/>
              </a:rPr>
              <a:t>را</a:t>
            </a:r>
            <a:r>
              <a:rPr lang="ar-SA" sz="5900" dirty="0">
                <a:latin typeface="Sakkal Majalla" panose="02000000000000000000" pitchFamily="2" charset="-78"/>
                <a:cs typeface="Sakkal Majalla" panose="02000000000000000000" pitchFamily="2" charset="-78"/>
              </a:rPr>
              <a:t>ص</a:t>
            </a:r>
            <a:r>
              <a:rPr lang="ar-LY" sz="5900" dirty="0">
                <a:latin typeface="Sakkal Majalla" panose="02000000000000000000" pitchFamily="2" charset="-78"/>
                <a:cs typeface="Sakkal Majalla" panose="02000000000000000000" pitchFamily="2" charset="-78"/>
              </a:rPr>
              <a:t> الصلبة الخارجية </a:t>
            </a:r>
            <a:r>
              <a:rPr lang="ar-SA" sz="5900" dirty="0" err="1">
                <a:latin typeface="Sakkal Majalla" panose="02000000000000000000" pitchFamily="2" charset="-78"/>
                <a:cs typeface="Sakkal Majalla" panose="02000000000000000000" pitchFamily="2" charset="-78"/>
              </a:rPr>
              <a:t>واﻷﻗ</a:t>
            </a:r>
            <a:r>
              <a:rPr lang="ar-LY" sz="5900" dirty="0">
                <a:latin typeface="Sakkal Majalla" panose="02000000000000000000" pitchFamily="2" charset="-78"/>
                <a:cs typeface="Sakkal Majalla" panose="02000000000000000000" pitchFamily="2" charset="-78"/>
              </a:rPr>
              <a:t>را</a:t>
            </a:r>
            <a:r>
              <a:rPr lang="ar-SA" sz="5900" dirty="0">
                <a:latin typeface="Sakkal Majalla" panose="02000000000000000000" pitchFamily="2" charset="-78"/>
                <a:cs typeface="Sakkal Majalla" panose="02000000000000000000" pitchFamily="2" charset="-78"/>
              </a:rPr>
              <a:t>ص</a:t>
            </a:r>
            <a:r>
              <a:rPr lang="ar-LY" sz="5900" dirty="0">
                <a:latin typeface="Sakkal Majalla" panose="02000000000000000000" pitchFamily="2" charset="-78"/>
                <a:cs typeface="Sakkal Majalla" panose="02000000000000000000" pitchFamily="2" charset="-78"/>
              </a:rPr>
              <a:t> المضغوطة.</a:t>
            </a:r>
            <a:endParaRPr lang="en-US" sz="5900" dirty="0">
              <a:latin typeface="Sakkal Majalla" panose="02000000000000000000" pitchFamily="2" charset="-78"/>
              <a:cs typeface="Sakkal Majalla" panose="02000000000000000000" pitchFamily="2" charset="-78"/>
            </a:endParaRPr>
          </a:p>
        </p:txBody>
      </p:sp>
      <p:sp>
        <p:nvSpPr>
          <p:cNvPr id="4" name="Content Placeholder 3"/>
          <p:cNvSpPr txBox="1">
            <a:spLocks/>
          </p:cNvSpPr>
          <p:nvPr/>
        </p:nvSpPr>
        <p:spPr>
          <a:xfrm>
            <a:off x="6705599" y="1743514"/>
            <a:ext cx="3091543" cy="1088570"/>
          </a:xfrm>
          <a:prstGeom prst="rect">
            <a:avLst/>
          </a:prstGeom>
          <a:solidFill>
            <a:srgbClr val="FFC000"/>
          </a:solidFill>
          <a:ln w="19050" cap="rnd" cmpd="sng" algn="ctr">
            <a:noFill/>
            <a:prstDash val="solid"/>
          </a:ln>
          <a:effectLst>
            <a:outerShdw blurRad="190500" dist="228600" dir="2700000" algn="ctr">
              <a:srgbClr val="000000">
                <a:alpha val="30000"/>
              </a:srgbClr>
            </a:outerShdw>
            <a:softEdge rad="0"/>
          </a:effectLst>
          <a:scene3d>
            <a:camera prst="isometricOffAxis2Left"/>
            <a:lightRig rig="glow" dir="t">
              <a:rot lat="0" lon="0" rev="4800000"/>
            </a:lightRig>
          </a:scene3d>
          <a:sp3d prstMaterial="matte">
            <a:bevelT w="241300" h="2032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pPr algn="ctr" rtl="1"/>
            <a:endParaRPr lang="ar-LY" sz="3200" b="1" dirty="0">
              <a:solidFill>
                <a:srgbClr val="002060"/>
              </a:solidFill>
              <a:latin typeface="Sakkal Majalla" panose="02000000000000000000" pitchFamily="2" charset="-78"/>
              <a:ea typeface="Montserrat ExtraBold"/>
              <a:cs typeface="Sakkal Majalla" panose="02000000000000000000" pitchFamily="2" charset="-78"/>
              <a:sym typeface="Montserrat ExtraBold"/>
            </a:endParaRPr>
          </a:p>
          <a:p>
            <a:pPr marL="0" indent="0" algn="ctr" rtl="1">
              <a:buFont typeface="Wingdings 3" charset="2"/>
              <a:buNone/>
            </a:pPr>
            <a:r>
              <a:rPr lang="ar-LY" sz="3000" b="1" dirty="0">
                <a:solidFill>
                  <a:srgbClr val="002060"/>
                </a:solidFill>
                <a:latin typeface="Sakkal Majalla" panose="02000000000000000000" pitchFamily="2" charset="-78"/>
                <a:ea typeface="Montserrat ExtraBold"/>
                <a:cs typeface="Sakkal Majalla" panose="02000000000000000000" pitchFamily="2" charset="-78"/>
                <a:sym typeface="Montserrat ExtraBold"/>
              </a:rPr>
              <a:t>التكنولوجيا المستخدمة </a:t>
            </a:r>
          </a:p>
          <a:p>
            <a:pPr marL="0" indent="0" algn="ctr" rtl="1">
              <a:buFont typeface="Wingdings 3" charset="2"/>
              <a:buNone/>
            </a:pPr>
            <a:r>
              <a:rPr lang="en-US" sz="3000" b="1" dirty="0">
                <a:solidFill>
                  <a:srgbClr val="002060"/>
                </a:solidFill>
                <a:latin typeface="Sakkal Majalla" panose="02000000000000000000" pitchFamily="2" charset="-78"/>
                <a:cs typeface="Sakkal Majalla" panose="02000000000000000000" pitchFamily="2" charset="-78"/>
                <a:sym typeface="Montserrat ExtraBold"/>
              </a:rPr>
              <a:t>Technology Used</a:t>
            </a:r>
          </a:p>
          <a:p>
            <a:pPr marL="0" indent="0" algn="ctr">
              <a:buNone/>
            </a:pPr>
            <a:endParaRPr lang="en-US" dirty="0"/>
          </a:p>
        </p:txBody>
      </p:sp>
    </p:spTree>
    <p:extLst>
      <p:ext uri="{BB962C8B-B14F-4D97-AF65-F5344CB8AC3E}">
        <p14:creationId xmlns:p14="http://schemas.microsoft.com/office/powerpoint/2010/main" val="979935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77334" y="609600"/>
            <a:ext cx="8596668" cy="1320800"/>
          </a:xfrm>
        </p:spPr>
        <p:txBody>
          <a:bodyPr/>
          <a:lstStyle/>
          <a:p>
            <a:pPr algn="ctr"/>
            <a:r>
              <a:rPr lang="ar-LY" dirty="0">
                <a:solidFill>
                  <a:srgbClr val="002060"/>
                </a:solidFill>
                <a:latin typeface="Monotype Koufi" pitchFamily="2" charset="-78"/>
                <a:ea typeface="Monotype Koufi" pitchFamily="2" charset="-78"/>
                <a:cs typeface="Monotype Koufi" pitchFamily="2" charset="-78"/>
              </a:rPr>
              <a:t>تابع موارد نظم المعلومات</a:t>
            </a:r>
            <a:endParaRPr lang="en-US" dirty="0"/>
          </a:p>
        </p:txBody>
      </p:sp>
      <p:sp>
        <p:nvSpPr>
          <p:cNvPr id="5" name="Content Placeholder 2"/>
          <p:cNvSpPr>
            <a:spLocks noGrp="1"/>
          </p:cNvSpPr>
          <p:nvPr>
            <p:ph idx="1"/>
          </p:nvPr>
        </p:nvSpPr>
        <p:spPr>
          <a:xfrm>
            <a:off x="121024" y="2160589"/>
            <a:ext cx="9152978" cy="3880773"/>
          </a:xfrm>
        </p:spPr>
        <p:txBody>
          <a:bodyPr>
            <a:noAutofit/>
          </a:bodyPr>
          <a:lstStyle/>
          <a:p>
            <a:pPr marL="508000" indent="-392113" algn="just" defTabSz="508000" rtl="1">
              <a:buClr>
                <a:srgbClr val="002060"/>
              </a:buClr>
              <a:buSzPct val="100000"/>
              <a:buFont typeface="+mj-lt"/>
              <a:buAutoNum type="arabicPeriod" startAt="2"/>
            </a:pPr>
            <a:r>
              <a:rPr lang="ar-LY" sz="2800" dirty="0">
                <a:solidFill>
                  <a:srgbClr val="002060"/>
                </a:solidFill>
                <a:latin typeface="Sakkal Majalla" panose="02000000000000000000" pitchFamily="2" charset="-78"/>
                <a:cs typeface="Sakkal Majalla" panose="02000000000000000000" pitchFamily="2" charset="-78"/>
              </a:rPr>
              <a:t>المكونات البرمجية </a:t>
            </a:r>
            <a:r>
              <a:rPr lang="en-US" sz="2800" dirty="0">
                <a:solidFill>
                  <a:srgbClr val="002060"/>
                </a:solidFill>
                <a:latin typeface="Sakkal Majalla" panose="02000000000000000000" pitchFamily="2" charset="-78"/>
                <a:cs typeface="Sakkal Majalla" panose="02000000000000000000" pitchFamily="2" charset="-78"/>
              </a:rPr>
              <a:t>Software</a:t>
            </a:r>
            <a:r>
              <a:rPr lang="ar-LY" sz="2800" dirty="0">
                <a:solidFill>
                  <a:srgbClr val="002060"/>
                </a:solidFill>
                <a:latin typeface="Sakkal Majalla" panose="02000000000000000000" pitchFamily="2" charset="-78"/>
                <a:cs typeface="Sakkal Majalla" panose="02000000000000000000" pitchFamily="2" charset="-78"/>
              </a:rPr>
              <a:t>: النظم والأساليب الفنية المتبعة التي تستخدم مختلف أنواع البرمجيات ومنها: </a:t>
            </a:r>
          </a:p>
          <a:p>
            <a:pPr marL="577850" indent="-120650" algn="justLow" defTabSz="508000" rtl="1">
              <a:buClr>
                <a:srgbClr val="002060"/>
              </a:buClr>
              <a:buFont typeface="Arial" panose="020B0604020202020204" pitchFamily="34" charset="0"/>
              <a:buChar char="•"/>
            </a:pPr>
            <a:r>
              <a:rPr lang="ar-LY" sz="2800" dirty="0">
                <a:latin typeface="Sakkal Majalla" panose="02000000000000000000" pitchFamily="2" charset="-78"/>
                <a:cs typeface="Sakkal Majalla" panose="02000000000000000000" pitchFamily="2" charset="-78"/>
              </a:rPr>
              <a:t>      </a:t>
            </a:r>
            <a:r>
              <a:rPr lang="ar-SA" sz="2800" b="1" dirty="0">
                <a:latin typeface="Sakkal Majalla" panose="02000000000000000000" pitchFamily="2" charset="-78"/>
                <a:cs typeface="Sakkal Majalla" panose="02000000000000000000" pitchFamily="2" charset="-78"/>
              </a:rPr>
              <a:t>ﺑ</a:t>
            </a:r>
            <a:r>
              <a:rPr lang="ar-LY" sz="2800" b="1" dirty="0">
                <a:solidFill>
                  <a:srgbClr val="002060"/>
                </a:solidFill>
                <a:latin typeface="Sakkal Majalla" panose="02000000000000000000" pitchFamily="2" charset="-78"/>
                <a:cs typeface="Sakkal Majalla" panose="02000000000000000000" pitchFamily="2" charset="-78"/>
              </a:rPr>
              <a:t>را</a:t>
            </a:r>
            <a:r>
              <a:rPr lang="ar-SA" sz="2800" b="1" dirty="0" err="1">
                <a:solidFill>
                  <a:srgbClr val="002060"/>
                </a:solidFill>
                <a:latin typeface="Sakkal Majalla" panose="02000000000000000000" pitchFamily="2" charset="-78"/>
                <a:cs typeface="Sakkal Majalla" panose="02000000000000000000" pitchFamily="2" charset="-78"/>
              </a:rPr>
              <a:t>ﻣﺞ</a:t>
            </a:r>
            <a:r>
              <a:rPr lang="ar-SA" sz="2800" b="1" dirty="0">
                <a:solidFill>
                  <a:srgbClr val="002060"/>
                </a:solidFill>
                <a:latin typeface="Sakkal Majalla" panose="02000000000000000000" pitchFamily="2" charset="-78"/>
                <a:cs typeface="Sakkal Majalla" panose="02000000000000000000" pitchFamily="2" charset="-78"/>
              </a:rPr>
              <a:t> </a:t>
            </a:r>
            <a:r>
              <a:rPr lang="ar-SA" sz="2800" b="1" dirty="0" err="1">
                <a:solidFill>
                  <a:srgbClr val="002060"/>
                </a:solidFill>
                <a:latin typeface="Sakkal Majalla" panose="02000000000000000000" pitchFamily="2" charset="-78"/>
                <a:cs typeface="Sakkal Majalla" panose="02000000000000000000" pitchFamily="2" charset="-78"/>
              </a:rPr>
              <a:t>ﺗﺷﻐﯾل</a:t>
            </a:r>
            <a:r>
              <a:rPr lang="ar-SA" sz="2800" b="1" dirty="0">
                <a:solidFill>
                  <a:srgbClr val="002060"/>
                </a:solidFill>
                <a:latin typeface="Sakkal Majalla" panose="02000000000000000000" pitchFamily="2" charset="-78"/>
                <a:cs typeface="Sakkal Majalla" panose="02000000000000000000" pitchFamily="2" charset="-78"/>
              </a:rPr>
              <a:t> </a:t>
            </a:r>
            <a:r>
              <a:rPr lang="ar-SA" sz="2800" b="1" dirty="0" err="1">
                <a:solidFill>
                  <a:srgbClr val="002060"/>
                </a:solidFill>
                <a:latin typeface="Sakkal Majalla" panose="02000000000000000000" pitchFamily="2" charset="-78"/>
                <a:cs typeface="Sakkal Majalla" panose="02000000000000000000" pitchFamily="2" charset="-78"/>
              </a:rPr>
              <a:t>اﻟﻧظﺎم</a:t>
            </a:r>
            <a:r>
              <a:rPr lang="en-US" sz="2800" b="1" dirty="0">
                <a:solidFill>
                  <a:srgbClr val="002060"/>
                </a:solidFill>
                <a:latin typeface="Sakkal Majalla" panose="02000000000000000000" pitchFamily="2" charset="-78"/>
                <a:cs typeface="Sakkal Majalla" panose="02000000000000000000" pitchFamily="2" charset="-78"/>
              </a:rPr>
              <a:t>:</a:t>
            </a:r>
            <a:r>
              <a:rPr lang="ar-LY" sz="2800" dirty="0">
                <a:solidFill>
                  <a:srgbClr val="002060"/>
                </a:solidFill>
                <a:latin typeface="Sakkal Majalla" panose="02000000000000000000" pitchFamily="2" charset="-78"/>
                <a:cs typeface="Sakkal Majalla" panose="02000000000000000000" pitchFamily="2" charset="-78"/>
              </a:rPr>
              <a:t> وهي البرامج التي  تُصمّم لتشغيل جهاز الكمبيوتر والتحكم</a:t>
            </a:r>
          </a:p>
          <a:p>
            <a:pPr marL="577850" indent="0" algn="justLow" defTabSz="508000" rtl="1">
              <a:buClr>
                <a:srgbClr val="002060"/>
              </a:buClr>
              <a:buNone/>
            </a:pPr>
            <a:r>
              <a:rPr lang="ar-LY" sz="2800" dirty="0">
                <a:solidFill>
                  <a:srgbClr val="002060"/>
                </a:solidFill>
                <a:latin typeface="Sakkal Majalla" panose="02000000000000000000" pitchFamily="2" charset="-78"/>
                <a:cs typeface="Sakkal Majalla" panose="02000000000000000000" pitchFamily="2" charset="-78"/>
              </a:rPr>
              <a:t>       به، فهذا النوع من البرمجيات يختص بإدارة جهاز الكمبيوتر .     </a:t>
            </a:r>
          </a:p>
          <a:p>
            <a:pPr marL="914400" indent="-457200" algn="justLow" defTabSz="508000" rtl="1">
              <a:buClr>
                <a:srgbClr val="002060"/>
              </a:buClr>
              <a:buFont typeface="Arial" panose="020B0604020202020204" pitchFamily="34" charset="0"/>
              <a:buChar char="•"/>
            </a:pPr>
            <a:r>
              <a:rPr lang="ar-SA" sz="2800" b="1" dirty="0">
                <a:solidFill>
                  <a:srgbClr val="002060"/>
                </a:solidFill>
                <a:latin typeface="Sakkal Majalla" panose="02000000000000000000" pitchFamily="2" charset="-78"/>
                <a:cs typeface="Sakkal Majalla" panose="02000000000000000000" pitchFamily="2" charset="-78"/>
              </a:rPr>
              <a:t>ﺑ</a:t>
            </a:r>
            <a:r>
              <a:rPr lang="ar-LY" sz="2800" b="1" dirty="0">
                <a:solidFill>
                  <a:srgbClr val="002060"/>
                </a:solidFill>
                <a:latin typeface="Sakkal Majalla" panose="02000000000000000000" pitchFamily="2" charset="-78"/>
                <a:cs typeface="Sakkal Majalla" panose="02000000000000000000" pitchFamily="2" charset="-78"/>
              </a:rPr>
              <a:t>را</a:t>
            </a:r>
            <a:r>
              <a:rPr lang="ar-SA" sz="2800" b="1" dirty="0" err="1">
                <a:solidFill>
                  <a:srgbClr val="002060"/>
                </a:solidFill>
                <a:latin typeface="Sakkal Majalla" panose="02000000000000000000" pitchFamily="2" charset="-78"/>
                <a:cs typeface="Sakkal Majalla" panose="02000000000000000000" pitchFamily="2" charset="-78"/>
              </a:rPr>
              <a:t>ﻣﺞ</a:t>
            </a:r>
            <a:r>
              <a:rPr lang="ar-SA" sz="2800" b="1" dirty="0">
                <a:solidFill>
                  <a:srgbClr val="002060"/>
                </a:solidFill>
                <a:latin typeface="Sakkal Majalla" panose="02000000000000000000" pitchFamily="2" charset="-78"/>
                <a:cs typeface="Sakkal Majalla" panose="02000000000000000000" pitchFamily="2" charset="-78"/>
              </a:rPr>
              <a:t>   </a:t>
            </a:r>
            <a:r>
              <a:rPr lang="ar-SA" sz="2800" b="1" dirty="0" err="1">
                <a:solidFill>
                  <a:srgbClr val="002060"/>
                </a:solidFill>
                <a:latin typeface="Sakkal Majalla" panose="02000000000000000000" pitchFamily="2" charset="-78"/>
                <a:cs typeface="Sakkal Majalla" panose="02000000000000000000" pitchFamily="2" charset="-78"/>
              </a:rPr>
              <a:t>اﻟﺗطﺑﯾﻘﺎت</a:t>
            </a:r>
            <a:r>
              <a:rPr lang="en-US" sz="2800" b="1" dirty="0">
                <a:solidFill>
                  <a:srgbClr val="002060"/>
                </a:solidFill>
                <a:latin typeface="Sakkal Majalla" panose="02000000000000000000" pitchFamily="2" charset="-78"/>
                <a:cs typeface="Sakkal Majalla" panose="02000000000000000000" pitchFamily="2" charset="-78"/>
              </a:rPr>
              <a:t>:</a:t>
            </a:r>
            <a:r>
              <a:rPr lang="ar-LY" sz="2800" b="1"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وﺗﺳﺗﺧدم</a:t>
            </a:r>
            <a:r>
              <a:rPr lang="ar-LY"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ﻹﺟ</a:t>
            </a:r>
            <a:r>
              <a:rPr lang="ar-LY" sz="2800" dirty="0">
                <a:solidFill>
                  <a:srgbClr val="002060"/>
                </a:solidFill>
                <a:latin typeface="Sakkal Majalla" panose="02000000000000000000" pitchFamily="2" charset="-78"/>
                <a:cs typeface="Sakkal Majalla" panose="02000000000000000000" pitchFamily="2" charset="-78"/>
              </a:rPr>
              <a:t>را</a:t>
            </a:r>
            <a:r>
              <a:rPr lang="ar-SA" sz="2800" dirty="0">
                <a:solidFill>
                  <a:srgbClr val="002060"/>
                </a:solidFill>
                <a:latin typeface="Sakkal Majalla" panose="02000000000000000000" pitchFamily="2" charset="-78"/>
                <a:cs typeface="Sakkal Majalla" panose="02000000000000000000" pitchFamily="2" charset="-78"/>
              </a:rPr>
              <a:t>ء</a:t>
            </a:r>
            <a:r>
              <a:rPr lang="ar-LY"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ﻋﻣﻠﯾﺎت</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ﺗﺷﻐﯾﻠﯾﺔ</a:t>
            </a:r>
            <a:r>
              <a:rPr lang="ar-LY"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ﻣﻌﯾﻧﺔ</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ﻋﻠﻰ</a:t>
            </a:r>
            <a:r>
              <a:rPr lang="ar-LY"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ﺑﯾﺎﻧﺎت</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ﻣﻌﯾﻧﺔ</a:t>
            </a:r>
            <a:r>
              <a:rPr lang="ar-LY"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ﻟﻠﺣﺻول</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ﻋﻠﻰ</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ﻧﺗﺎﺋﺞ</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ﻣﻌﯾﻧﺔ</a:t>
            </a:r>
            <a:r>
              <a:rPr lang="ar-SA" sz="2800" dirty="0">
                <a:solidFill>
                  <a:srgbClr val="002060"/>
                </a:solidFill>
                <a:latin typeface="Sakkal Majalla" panose="02000000000000000000" pitchFamily="2" charset="-78"/>
                <a:cs typeface="Sakkal Majalla" panose="02000000000000000000" pitchFamily="2" charset="-78"/>
              </a:rPr>
              <a:t>،</a:t>
            </a:r>
            <a:r>
              <a:rPr lang="ar-LY"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واﻟﺗﻲ</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ﺗﺧﺗص</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ﺑﻔﺋﺔ</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ﻣﻌﯾﻧﺔ</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ﻣن</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اﻟﻣﺳﺗﺧدﻣﯾن</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ﻣﺛل</a:t>
            </a:r>
            <a:r>
              <a:rPr lang="en-US" sz="2800" dirty="0">
                <a:solidFill>
                  <a:srgbClr val="002060"/>
                </a:solidFill>
                <a:latin typeface="Sakkal Majalla" panose="02000000000000000000" pitchFamily="2" charset="-78"/>
                <a:cs typeface="Sakkal Majalla" panose="02000000000000000000" pitchFamily="2" charset="-78"/>
              </a:rPr>
              <a:t>:</a:t>
            </a:r>
            <a:r>
              <a:rPr lang="ar-LY" sz="2800" dirty="0">
                <a:solidFill>
                  <a:srgbClr val="002060"/>
                </a:solidFill>
                <a:latin typeface="Sakkal Majalla" panose="02000000000000000000" pitchFamily="2" charset="-78"/>
                <a:cs typeface="Sakkal Majalla" panose="02000000000000000000" pitchFamily="2" charset="-78"/>
              </a:rPr>
              <a:t>  برنامج </a:t>
            </a:r>
            <a:r>
              <a:rPr lang="ar-SA" sz="2800" dirty="0" err="1">
                <a:solidFill>
                  <a:srgbClr val="002060"/>
                </a:solidFill>
                <a:latin typeface="Sakkal Majalla" panose="02000000000000000000" pitchFamily="2" charset="-78"/>
                <a:cs typeface="Sakkal Majalla" panose="02000000000000000000" pitchFamily="2" charset="-78"/>
              </a:rPr>
              <a:t>ﻣﺎﯾﻛروﺳوﻓت</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أوﻓﯾس</a:t>
            </a:r>
            <a:r>
              <a:rPr lang="ar-LY" sz="2800" dirty="0">
                <a:solidFill>
                  <a:srgbClr val="002060"/>
                </a:solidFill>
                <a:latin typeface="Sakkal Majalla" panose="02000000000000000000" pitchFamily="2" charset="-78"/>
                <a:cs typeface="Sakkal Majalla" panose="02000000000000000000" pitchFamily="2" charset="-78"/>
              </a:rPr>
              <a:t>،</a:t>
            </a:r>
            <a:r>
              <a:rPr lang="ar-SA" sz="2800" dirty="0">
                <a:solidFill>
                  <a:srgbClr val="002060"/>
                </a:solidFill>
                <a:latin typeface="Sakkal Majalla" panose="02000000000000000000" pitchFamily="2" charset="-78"/>
                <a:cs typeface="Sakkal Majalla" panose="02000000000000000000" pitchFamily="2" charset="-78"/>
              </a:rPr>
              <a:t> ﺑ</a:t>
            </a:r>
            <a:r>
              <a:rPr lang="ar-LY" sz="2800" dirty="0">
                <a:solidFill>
                  <a:srgbClr val="002060"/>
                </a:solidFill>
                <a:latin typeface="Sakkal Majalla" panose="02000000000000000000" pitchFamily="2" charset="-78"/>
                <a:cs typeface="Sakkal Majalla" panose="02000000000000000000" pitchFamily="2" charset="-78"/>
              </a:rPr>
              <a:t>رامج </a:t>
            </a:r>
            <a:r>
              <a:rPr lang="ar-SA" sz="2800" dirty="0" err="1">
                <a:solidFill>
                  <a:srgbClr val="002060"/>
                </a:solidFill>
                <a:latin typeface="Sakkal Majalla" panose="02000000000000000000" pitchFamily="2" charset="-78"/>
                <a:cs typeface="Sakkal Majalla" panose="02000000000000000000" pitchFamily="2" charset="-78"/>
              </a:rPr>
              <a:t>ﺗﺣﻠﯾل</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اﻟ</a:t>
            </a:r>
            <a:r>
              <a:rPr lang="ar-LY" sz="2800" dirty="0">
                <a:solidFill>
                  <a:srgbClr val="002060"/>
                </a:solidFill>
                <a:latin typeface="Sakkal Majalla" panose="02000000000000000000" pitchFamily="2" charset="-78"/>
                <a:cs typeface="Sakkal Majalla" panose="02000000000000000000" pitchFamily="2" charset="-78"/>
              </a:rPr>
              <a:t>مبيعات، ولغات البرمجة، قواعد البيانات.</a:t>
            </a:r>
          </a:p>
          <a:p>
            <a:pPr marL="968375" indent="-457200" algn="r" rtl="1">
              <a:buClr>
                <a:srgbClr val="002060"/>
              </a:buClr>
              <a:buFont typeface="Arial" panose="020B0604020202020204" pitchFamily="34" charset="0"/>
              <a:buChar char="•"/>
            </a:pPr>
            <a:r>
              <a:rPr lang="ar-LY" sz="2800" b="1" dirty="0">
                <a:solidFill>
                  <a:srgbClr val="002060"/>
                </a:solidFill>
                <a:latin typeface="Sakkal Majalla" panose="02000000000000000000" pitchFamily="2" charset="-78"/>
                <a:cs typeface="Sakkal Majalla" panose="02000000000000000000" pitchFamily="2" charset="-78"/>
              </a:rPr>
              <a:t>برامج المساعدة</a:t>
            </a:r>
            <a:r>
              <a:rPr lang="en-US" sz="2800" b="1" dirty="0">
                <a:solidFill>
                  <a:srgbClr val="002060"/>
                </a:solidFill>
                <a:latin typeface="Sakkal Majalla" panose="02000000000000000000" pitchFamily="2" charset="-78"/>
                <a:cs typeface="Sakkal Majalla" panose="02000000000000000000" pitchFamily="2" charset="-78"/>
              </a:rPr>
              <a:t>: </a:t>
            </a:r>
            <a:r>
              <a:rPr lang="ar-LY" sz="2800" b="1"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وﺗﻣﺛل</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ﺗﻌﻠﯾﻣﺎت</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اﻟﺗﺷﻐﯾل</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اﻟﻣوﺟﻬﺔ</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ﻟﻣﺳﺗﺧدﻣﻲ</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ﻧظﺎم</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اﻟﻣﻌﻠوﻣﺎت</a:t>
            </a:r>
            <a:r>
              <a:rPr lang="ar-LY"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ﻣﺛل</a:t>
            </a:r>
            <a:r>
              <a:rPr lang="en-US"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دﻟﯾل</a:t>
            </a:r>
            <a:r>
              <a:rPr lang="en-US"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اﺳﺗﺧدام</a:t>
            </a:r>
            <a:r>
              <a:rPr lang="ar-SA" sz="2800" dirty="0">
                <a:solidFill>
                  <a:srgbClr val="002060"/>
                </a:solidFill>
                <a:latin typeface="Sakkal Majalla" panose="02000000000000000000" pitchFamily="2" charset="-78"/>
                <a:cs typeface="Sakkal Majalla" panose="02000000000000000000" pitchFamily="2" charset="-78"/>
              </a:rPr>
              <a:t> </a:t>
            </a:r>
            <a:r>
              <a:rPr lang="ar-LY" sz="2800" dirty="0">
                <a:solidFill>
                  <a:srgbClr val="002060"/>
                </a:solidFill>
                <a:latin typeface="Sakkal Majalla" panose="02000000000000000000" pitchFamily="2" charset="-78"/>
                <a:cs typeface="Sakkal Majalla" panose="02000000000000000000" pitchFamily="2" charset="-78"/>
              </a:rPr>
              <a:t>النظام</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إﺟ</a:t>
            </a:r>
            <a:r>
              <a:rPr lang="ar-LY" sz="2800" dirty="0">
                <a:solidFill>
                  <a:srgbClr val="002060"/>
                </a:solidFill>
                <a:latin typeface="Sakkal Majalla" panose="02000000000000000000" pitchFamily="2" charset="-78"/>
                <a:cs typeface="Sakkal Majalla" panose="02000000000000000000" pitchFamily="2" charset="-78"/>
              </a:rPr>
              <a:t>راءات</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إدﺧﺎل</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اﻟﺑﯾﺎﻧﺎت</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وﺗﺻﺣﯾﺢ</a:t>
            </a:r>
            <a:r>
              <a:rPr lang="ar-SA" sz="2800" dirty="0">
                <a:solidFill>
                  <a:srgbClr val="002060"/>
                </a:solidFill>
                <a:latin typeface="Sakkal Majalla" panose="02000000000000000000" pitchFamily="2" charset="-78"/>
                <a:cs typeface="Sakkal Majalla" panose="02000000000000000000" pitchFamily="2" charset="-78"/>
              </a:rPr>
              <a:t> </a:t>
            </a:r>
            <a:r>
              <a:rPr lang="ar-SA" sz="2800" dirty="0" err="1">
                <a:solidFill>
                  <a:srgbClr val="002060"/>
                </a:solidFill>
                <a:latin typeface="Sakkal Majalla" panose="02000000000000000000" pitchFamily="2" charset="-78"/>
                <a:cs typeface="Sakkal Majalla" panose="02000000000000000000" pitchFamily="2" charset="-78"/>
              </a:rPr>
              <a:t>اﻷﺧطﺎء</a:t>
            </a:r>
            <a:r>
              <a:rPr lang="en-US" sz="2800" dirty="0">
                <a:solidFill>
                  <a:srgbClr val="002060"/>
                </a:solidFill>
                <a:latin typeface="Sakkal Majalla" panose="02000000000000000000" pitchFamily="2" charset="-78"/>
                <a:cs typeface="Sakkal Majalla" panose="02000000000000000000" pitchFamily="2" charset="-78"/>
              </a:rPr>
              <a:t>.</a:t>
            </a:r>
          </a:p>
          <a:p>
            <a:pPr marL="573087" indent="-457200" algn="just" defTabSz="508000" rtl="1">
              <a:buClr>
                <a:srgbClr val="002060"/>
              </a:buClr>
              <a:buSzPct val="100000"/>
              <a:buFont typeface="Arial" panose="020B0604020202020204" pitchFamily="34" charset="0"/>
              <a:buChar char="•"/>
            </a:pPr>
            <a:endParaRPr lang="ar-LY" sz="2800" dirty="0">
              <a:solidFill>
                <a:srgbClr val="002060"/>
              </a:solidFill>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37551356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496</TotalTime>
  <Words>915</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Monotype Koufi</vt:lpstr>
      <vt:lpstr>Open Sans</vt:lpstr>
      <vt:lpstr>Sakkal Majalla</vt:lpstr>
      <vt:lpstr>Trebuchet MS</vt:lpstr>
      <vt:lpstr>Wingdings</vt:lpstr>
      <vt:lpstr>Wingdings 3</vt:lpstr>
      <vt:lpstr>Facet</vt:lpstr>
      <vt:lpstr>جامعة طرابلس كلية تقنية المعلومـــــات  -قسم نظم المعلومات </vt:lpstr>
      <vt:lpstr>موارد نظم المعلومات</vt:lpstr>
      <vt:lpstr>موارد نظم المعلومات</vt:lpstr>
      <vt:lpstr>تابع موارد نظم المعلومات</vt:lpstr>
      <vt:lpstr>تابع موارد نظم المعلومات</vt:lpstr>
      <vt:lpstr>تابع موارد نظم المعلومات</vt:lpstr>
      <vt:lpstr>تابع موارد نظم المعلومات</vt:lpstr>
      <vt:lpstr>تابع موارد نظم المعلومات</vt:lpstr>
      <vt:lpstr>تابع موارد نظم المعلومات</vt:lpstr>
      <vt:lpstr>تابع موارد نظم المعلومات</vt:lpstr>
      <vt:lpstr>تابع موارد نظم المعلومات</vt:lpstr>
      <vt:lpstr>تابع موارد نظم المعلومات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ebtesam</cp:lastModifiedBy>
  <cp:revision>81</cp:revision>
  <dcterms:created xsi:type="dcterms:W3CDTF">2022-04-26T13:08:33Z</dcterms:created>
  <dcterms:modified xsi:type="dcterms:W3CDTF">2022-05-23T10:44:19Z</dcterms:modified>
</cp:coreProperties>
</file>