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61" r:id="rId6"/>
    <p:sldId id="259" r:id="rId7"/>
    <p:sldId id="262" r:id="rId8"/>
    <p:sldId id="260"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tesamalashouri@gmail.com" TargetMode="External"/><Relationship Id="rId2" Type="http://schemas.openxmlformats.org/officeDocument/2006/relationships/hyperlink" Target="mailto:algadyfatm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 y="526898"/>
            <a:ext cx="10019524" cy="1532586"/>
          </a:xfrm>
        </p:spPr>
        <p:txBody>
          <a:bodyPr/>
          <a:lstStyle/>
          <a:p>
            <a:pPr algn="ctr" rtl="1"/>
            <a:r>
              <a:rPr lang="ar-LY" sz="4000" b="1" dirty="0">
                <a:solidFill>
                  <a:srgbClr val="002060"/>
                </a:solidFill>
                <a:latin typeface="Sakkal Majalla" panose="02000000000000000000" pitchFamily="2" charset="-78"/>
                <a:cs typeface="Sakkal Majalla" panose="02000000000000000000" pitchFamily="2" charset="-78"/>
              </a:rPr>
              <a:t>جامعة طرابلس</a:t>
            </a:r>
            <a:br>
              <a:rPr lang="ar-LY" sz="4000" b="1" dirty="0">
                <a:solidFill>
                  <a:srgbClr val="002060"/>
                </a:solidFill>
                <a:latin typeface="Sakkal Majalla" panose="02000000000000000000" pitchFamily="2" charset="-78"/>
                <a:cs typeface="Sakkal Majalla" panose="02000000000000000000" pitchFamily="2" charset="-78"/>
              </a:rPr>
            </a:br>
            <a:r>
              <a:rPr lang="ar-LY" sz="4000" b="1" dirty="0">
                <a:solidFill>
                  <a:srgbClr val="002060"/>
                </a:solidFill>
                <a:latin typeface="Sakkal Majalla" panose="02000000000000000000" pitchFamily="2" charset="-78"/>
                <a:cs typeface="Sakkal Majalla" panose="02000000000000000000" pitchFamily="2" charset="-78"/>
              </a:rPr>
              <a:t>كلية تقنية المعلومـــــات </a:t>
            </a:r>
            <a:r>
              <a:rPr lang="en-US" sz="4000" b="1" dirty="0">
                <a:solidFill>
                  <a:srgbClr val="002060"/>
                </a:solidFill>
                <a:latin typeface="Sakkal Majalla" panose="02000000000000000000" pitchFamily="2" charset="-78"/>
                <a:cs typeface="Sakkal Majalla" panose="02000000000000000000" pitchFamily="2" charset="-78"/>
              </a:rPr>
              <a:t> -</a:t>
            </a:r>
            <a:r>
              <a:rPr lang="ar-LY" sz="4000" b="1" dirty="0">
                <a:solidFill>
                  <a:srgbClr val="002060"/>
                </a:solidFill>
                <a:latin typeface="Sakkal Majalla" panose="02000000000000000000" pitchFamily="2" charset="-78"/>
                <a:cs typeface="Sakkal Majalla" panose="02000000000000000000" pitchFamily="2" charset="-78"/>
              </a:rPr>
              <a:t>قسم نظم المعلومات</a:t>
            </a:r>
            <a:br>
              <a:rPr lang="ar-LY" sz="4000" b="1" dirty="0">
                <a:solidFill>
                  <a:srgbClr val="002060"/>
                </a:solidFill>
                <a:latin typeface="Sakkal Majalla" panose="02000000000000000000" pitchFamily="2" charset="-78"/>
                <a:cs typeface="Sakkal Majalla" panose="02000000000000000000" pitchFamily="2" charset="-78"/>
              </a:rPr>
            </a:br>
            <a:endParaRPr lang="en-US" sz="4000" b="1" dirty="0">
              <a:solidFill>
                <a:srgbClr val="002060"/>
              </a:solidFill>
              <a:latin typeface="Sakkal Majalla" panose="02000000000000000000" pitchFamily="2" charset="-78"/>
              <a:cs typeface="Sakkal Majalla" panose="02000000000000000000" pitchFamily="2" charset="-78"/>
            </a:endParaRPr>
          </a:p>
        </p:txBody>
      </p:sp>
      <p:sp>
        <p:nvSpPr>
          <p:cNvPr id="6" name="Subtitle 2"/>
          <p:cNvSpPr>
            <a:spLocks noGrp="1"/>
          </p:cNvSpPr>
          <p:nvPr>
            <p:ph type="subTitle" idx="1"/>
          </p:nvPr>
        </p:nvSpPr>
        <p:spPr>
          <a:xfrm>
            <a:off x="352274" y="1866112"/>
            <a:ext cx="9530127" cy="2154559"/>
          </a:xfrm>
        </p:spPr>
        <p:txBody>
          <a:bodyPr>
            <a:noAutofit/>
          </a:bodyPr>
          <a:lstStyle/>
          <a:p>
            <a:pPr algn="ctr" rtl="1"/>
            <a:r>
              <a:rPr lang="ar-LY" sz="2400" b="1" dirty="0">
                <a:solidFill>
                  <a:srgbClr val="002060"/>
                </a:solidFill>
                <a:latin typeface="Sakkal Majalla" panose="02000000000000000000" pitchFamily="2" charset="-78"/>
                <a:cs typeface="Sakkal Majalla" panose="02000000000000000000" pitchFamily="2" charset="-78"/>
              </a:rPr>
              <a:t>المقرر الدراسي </a:t>
            </a:r>
            <a:r>
              <a:rPr lang="en-US" sz="2400" b="1" dirty="0">
                <a:solidFill>
                  <a:srgbClr val="002060"/>
                </a:solidFill>
                <a:latin typeface="Sakkal Majalla" panose="02000000000000000000" pitchFamily="2" charset="-78"/>
                <a:cs typeface="Sakkal Majalla" panose="02000000000000000000" pitchFamily="2" charset="-78"/>
              </a:rPr>
              <a:t>ITGS222 </a:t>
            </a:r>
            <a:endParaRPr lang="ar-LY" sz="2400" b="1" dirty="0">
              <a:solidFill>
                <a:srgbClr val="002060"/>
              </a:solidFill>
              <a:latin typeface="Sakkal Majalla" panose="02000000000000000000" pitchFamily="2" charset="-78"/>
              <a:cs typeface="Sakkal Majalla" panose="02000000000000000000" pitchFamily="2" charset="-78"/>
            </a:endParaRPr>
          </a:p>
          <a:p>
            <a:pPr algn="ctr"/>
            <a:r>
              <a:rPr lang="ar-LY" sz="3200" b="1" dirty="0">
                <a:solidFill>
                  <a:srgbClr val="002060"/>
                </a:solidFill>
                <a:latin typeface="Sakkal Majalla" panose="02000000000000000000" pitchFamily="2" charset="-78"/>
                <a:cs typeface="Sakkal Majalla" panose="02000000000000000000" pitchFamily="2" charset="-78"/>
              </a:rPr>
              <a:t>أساسيات نظم المعلومات</a:t>
            </a:r>
            <a:br>
              <a:rPr lang="ar-LY" sz="3200" b="1" dirty="0">
                <a:solidFill>
                  <a:srgbClr val="002060"/>
                </a:solidFill>
                <a:latin typeface="Sakkal Majalla" panose="02000000000000000000" pitchFamily="2" charset="-78"/>
                <a:cs typeface="Sakkal Majalla" panose="02000000000000000000" pitchFamily="2" charset="-78"/>
              </a:rPr>
            </a:br>
            <a:r>
              <a:rPr lang="en-US" sz="3200" b="1" dirty="0">
                <a:solidFill>
                  <a:srgbClr val="002060"/>
                </a:solidFill>
                <a:latin typeface="Sakkal Majalla" panose="02000000000000000000" pitchFamily="2" charset="-78"/>
                <a:cs typeface="Sakkal Majalla" panose="02000000000000000000" pitchFamily="2" charset="-78"/>
              </a:rPr>
              <a:t>Foundation of Information Systems</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sz="1400" b="1" dirty="0">
              <a:solidFill>
                <a:srgbClr val="002060"/>
              </a:solidFill>
              <a:latin typeface="Sakkal Majalla" panose="02000000000000000000" pitchFamily="2" charset="-78"/>
              <a:cs typeface="Sakkal Majalla" panose="02000000000000000000" pitchFamily="2" charset="-78"/>
            </a:endParaRPr>
          </a:p>
          <a:p>
            <a:pPr algn="ctr"/>
            <a:r>
              <a:rPr lang="en-US" sz="2400" b="1" dirty="0">
                <a:solidFill>
                  <a:srgbClr val="002060"/>
                </a:solidFill>
                <a:latin typeface="Sakkal Majalla" panose="02000000000000000000" pitchFamily="2" charset="-78"/>
                <a:cs typeface="Sakkal Majalla" panose="02000000000000000000" pitchFamily="2" charset="-78"/>
              </a:rPr>
              <a:t> </a:t>
            </a:r>
            <a:r>
              <a:rPr lang="ar-LY" sz="2400" b="1" dirty="0">
                <a:solidFill>
                  <a:srgbClr val="002060"/>
                </a:solidFill>
                <a:latin typeface="Sakkal Majalla" panose="02000000000000000000" pitchFamily="2" charset="-78"/>
                <a:cs typeface="Sakkal Majalla" panose="02000000000000000000" pitchFamily="2" charset="-78"/>
              </a:rPr>
              <a:t>إعداد</a:t>
            </a:r>
          </a:p>
          <a:p>
            <a:pPr algn="ctr"/>
            <a:r>
              <a:rPr lang="ar-LY" sz="2400" b="1" dirty="0" err="1">
                <a:solidFill>
                  <a:srgbClr val="002060"/>
                </a:solidFill>
                <a:latin typeface="Sakkal Majalla" panose="02000000000000000000" pitchFamily="2" charset="-78"/>
                <a:cs typeface="Sakkal Majalla" panose="02000000000000000000" pitchFamily="2" charset="-78"/>
              </a:rPr>
              <a:t>أ.إبتسام</a:t>
            </a:r>
            <a:r>
              <a:rPr lang="ar-LY" sz="2400" b="1" dirty="0">
                <a:solidFill>
                  <a:srgbClr val="002060"/>
                </a:solidFill>
                <a:latin typeface="Sakkal Majalla" panose="02000000000000000000" pitchFamily="2" charset="-78"/>
                <a:cs typeface="Sakkal Majalla" panose="02000000000000000000" pitchFamily="2" charset="-78"/>
              </a:rPr>
              <a:t> العاشوري                  </a:t>
            </a:r>
            <a:r>
              <a:rPr lang="ar-LY" sz="2400" b="1" dirty="0" err="1">
                <a:solidFill>
                  <a:srgbClr val="002060"/>
                </a:solidFill>
                <a:latin typeface="Sakkal Majalla" panose="02000000000000000000" pitchFamily="2" charset="-78"/>
                <a:cs typeface="Sakkal Majalla" panose="02000000000000000000" pitchFamily="2" charset="-78"/>
              </a:rPr>
              <a:t>أ.فاطمة</a:t>
            </a:r>
            <a:r>
              <a:rPr lang="ar-LY" sz="2400" b="1" dirty="0">
                <a:solidFill>
                  <a:srgbClr val="002060"/>
                </a:solidFill>
                <a:latin typeface="Sakkal Majalla" panose="02000000000000000000" pitchFamily="2" charset="-78"/>
                <a:cs typeface="Sakkal Majalla" panose="02000000000000000000" pitchFamily="2" charset="-78"/>
              </a:rPr>
              <a:t> القاضي</a:t>
            </a:r>
          </a:p>
          <a:p>
            <a:pPr algn="ctr"/>
            <a:r>
              <a:rPr lang="en-US" sz="2000" dirty="0">
                <a:solidFill>
                  <a:schemeClr val="accent2">
                    <a:lumMod val="75000"/>
                  </a:schemeClr>
                </a:solidFill>
                <a:latin typeface="Sakkal Majalla" panose="02000000000000000000" pitchFamily="2" charset="-78"/>
                <a:cs typeface="Sakkal Majalla" panose="02000000000000000000" pitchFamily="2" charset="-78"/>
                <a:hlinkClick r:id="rId2"/>
              </a:rPr>
              <a:t>algadyfatma@gmail.com</a:t>
            </a:r>
            <a:r>
              <a:rPr lang="en-US" sz="2000" dirty="0">
                <a:solidFill>
                  <a:schemeClr val="accent2">
                    <a:lumMod val="75000"/>
                  </a:schemeClr>
                </a:solidFill>
                <a:latin typeface="Sakkal Majalla" panose="02000000000000000000" pitchFamily="2" charset="-78"/>
                <a:cs typeface="Sakkal Majalla" panose="02000000000000000000" pitchFamily="2" charset="-78"/>
              </a:rPr>
              <a:t>                      </a:t>
            </a:r>
            <a:r>
              <a:rPr lang="en-US" sz="2000" dirty="0">
                <a:solidFill>
                  <a:schemeClr val="accent2">
                    <a:lumMod val="75000"/>
                  </a:schemeClr>
                </a:solidFill>
                <a:latin typeface="Sakkal Majalla" panose="02000000000000000000" pitchFamily="2" charset="-78"/>
                <a:cs typeface="Sakkal Majalla" panose="02000000000000000000" pitchFamily="2" charset="-78"/>
                <a:hlinkClick r:id="rId3"/>
              </a:rPr>
              <a:t>ebtesamalashouri@gmail.com</a:t>
            </a:r>
            <a:r>
              <a:rPr lang="en-US" sz="2000" dirty="0">
                <a:solidFill>
                  <a:schemeClr val="accent2">
                    <a:lumMod val="75000"/>
                  </a:schemeClr>
                </a:solidFill>
                <a:latin typeface="Sakkal Majalla" panose="02000000000000000000" pitchFamily="2" charset="-78"/>
                <a:cs typeface="Sakkal Majalla" panose="02000000000000000000" pitchFamily="2" charset="-78"/>
              </a:rPr>
              <a:t> </a:t>
            </a:r>
            <a:endParaRPr lang="ar-LY" sz="2000" dirty="0">
              <a:solidFill>
                <a:schemeClr val="accent2">
                  <a:lumMod val="75000"/>
                </a:schemeClr>
              </a:solidFill>
              <a:latin typeface="Sakkal Majalla" panose="02000000000000000000" pitchFamily="2" charset="-78"/>
              <a:cs typeface="Sakkal Majalla" panose="02000000000000000000" pitchFamily="2" charset="-78"/>
            </a:endParaRPr>
          </a:p>
          <a:p>
            <a:pPr algn="ctr"/>
            <a:endParaRPr lang="ar-LY" sz="3200" b="1" dirty="0">
              <a:solidFill>
                <a:srgbClr val="002060"/>
              </a:solidFill>
              <a:latin typeface="Sakkal Majalla" panose="02000000000000000000" pitchFamily="2" charset="-78"/>
              <a:cs typeface="Sakkal Majalla" panose="02000000000000000000" pitchFamily="2" charset="-78"/>
            </a:endParaRPr>
          </a:p>
          <a:p>
            <a:pPr algn="ctr"/>
            <a:r>
              <a:rPr lang="ar-LY" sz="3200" b="1" dirty="0">
                <a:solidFill>
                  <a:srgbClr val="002060"/>
                </a:solidFill>
                <a:latin typeface="Sakkal Majalla" panose="02000000000000000000" pitchFamily="2" charset="-78"/>
                <a:cs typeface="Sakkal Majalla" panose="02000000000000000000" pitchFamily="2" charset="-78"/>
              </a:rPr>
              <a:t>المحاضرة الثالثة</a:t>
            </a:r>
          </a:p>
          <a:p>
            <a:pPr algn="ctr"/>
            <a:endParaRPr lang="en-US" sz="3200" b="1" dirty="0">
              <a:solidFill>
                <a:srgbClr val="002060"/>
              </a:solidFill>
              <a:latin typeface="Sakkal Majalla" panose="02000000000000000000" pitchFamily="2" charset="-78"/>
              <a:cs typeface="Sakkal Majalla" panose="02000000000000000000" pitchFamily="2" charset="-78"/>
            </a:endParaRPr>
          </a:p>
          <a:p>
            <a:pPr algn="ctr"/>
            <a:endParaRPr lang="en-US" sz="2400" dirty="0">
              <a:solidFill>
                <a:srgbClr val="002060"/>
              </a:solidFill>
            </a:endParaRPr>
          </a:p>
        </p:txBody>
      </p:sp>
    </p:spTree>
    <p:extLst>
      <p:ext uri="{BB962C8B-B14F-4D97-AF65-F5344CB8AC3E}">
        <p14:creationId xmlns:p14="http://schemas.microsoft.com/office/powerpoint/2010/main" val="4290770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758" y="396036"/>
            <a:ext cx="8596668" cy="1320800"/>
          </a:xfrm>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تخزين البيانات</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p:cNvSpPr>
            <a:spLocks noGrp="1"/>
          </p:cNvSpPr>
          <p:nvPr>
            <p:ph idx="1"/>
          </p:nvPr>
        </p:nvSpPr>
        <p:spPr>
          <a:xfrm>
            <a:off x="201706" y="1716836"/>
            <a:ext cx="9341237" cy="4293999"/>
          </a:xfrm>
        </p:spPr>
        <p:txBody>
          <a:bodyPr>
            <a:normAutofit lnSpcReduction="10000"/>
          </a:bodyPr>
          <a:lstStyle/>
          <a:p>
            <a:pPr marL="0" indent="0" algn="r" rtl="1">
              <a:buClr>
                <a:srgbClr val="002060"/>
              </a:buClr>
              <a:buNone/>
            </a:pPr>
            <a:r>
              <a:rPr lang="ar-LY" sz="3200" dirty="0" smtClean="0">
                <a:solidFill>
                  <a:srgbClr val="002060"/>
                </a:solidFill>
                <a:latin typeface="Sakkal Majalla" panose="02000000000000000000" pitchFamily="2" charset="-78"/>
                <a:cs typeface="Sakkal Majalla" panose="02000000000000000000" pitchFamily="2" charset="-78"/>
              </a:rPr>
              <a:t>تعتبر البيانات </a:t>
            </a:r>
            <a:r>
              <a:rPr lang="ar-LY" sz="3200" dirty="0">
                <a:solidFill>
                  <a:srgbClr val="002060"/>
                </a:solidFill>
                <a:latin typeface="Sakkal Majalla" panose="02000000000000000000" pitchFamily="2" charset="-78"/>
                <a:cs typeface="Sakkal Majalla" panose="02000000000000000000" pitchFamily="2" charset="-78"/>
              </a:rPr>
              <a:t>والمعلومات </a:t>
            </a:r>
            <a:r>
              <a:rPr lang="ar-LY" sz="3200" dirty="0" smtClean="0">
                <a:solidFill>
                  <a:srgbClr val="002060"/>
                </a:solidFill>
                <a:latin typeface="Sakkal Majalla" panose="02000000000000000000" pitchFamily="2" charset="-78"/>
                <a:cs typeface="Sakkal Majalla" panose="02000000000000000000" pitchFamily="2" charset="-78"/>
              </a:rPr>
              <a:t>موارد </a:t>
            </a:r>
            <a:r>
              <a:rPr lang="ar-LY" sz="3200" dirty="0">
                <a:solidFill>
                  <a:srgbClr val="002060"/>
                </a:solidFill>
                <a:latin typeface="Sakkal Majalla" panose="02000000000000000000" pitchFamily="2" charset="-78"/>
                <a:cs typeface="Sakkal Majalla" panose="02000000000000000000" pitchFamily="2" charset="-78"/>
              </a:rPr>
              <a:t>فائقة الأهمية يمكن أن تخزن في نظام المعلومات بالأشكال التالية:</a:t>
            </a:r>
            <a:endParaRPr lang="en-US" sz="3200" dirty="0">
              <a:solidFill>
                <a:srgbClr val="002060"/>
              </a:solidFill>
              <a:latin typeface="Sakkal Majalla" panose="02000000000000000000" pitchFamily="2" charset="-78"/>
              <a:cs typeface="Sakkal Majalla" panose="02000000000000000000" pitchFamily="2" charset="-78"/>
            </a:endParaRPr>
          </a:p>
          <a:p>
            <a:pPr marL="68580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قواعد البيانات </a:t>
            </a:r>
            <a:r>
              <a:rPr lang="en-US" sz="3200" dirty="0">
                <a:solidFill>
                  <a:srgbClr val="002060"/>
                </a:solidFill>
                <a:latin typeface="Sakkal Majalla" panose="02000000000000000000" pitchFamily="2" charset="-78"/>
                <a:cs typeface="Sakkal Majalla" panose="02000000000000000000" pitchFamily="2" charset="-78"/>
              </a:rPr>
              <a:t>Data bases </a:t>
            </a:r>
            <a:r>
              <a:rPr lang="ar-LY" sz="3200" dirty="0">
                <a:solidFill>
                  <a:srgbClr val="002060"/>
                </a:solidFill>
                <a:latin typeface="Sakkal Majalla" panose="02000000000000000000" pitchFamily="2" charset="-78"/>
                <a:cs typeface="Sakkal Majalla" panose="02000000000000000000" pitchFamily="2" charset="-78"/>
              </a:rPr>
              <a:t> والتي تحتوي على البيانات المعالجة والمنظمة.</a:t>
            </a:r>
            <a:endParaRPr lang="en-US" sz="3200" dirty="0">
              <a:solidFill>
                <a:srgbClr val="002060"/>
              </a:solidFill>
              <a:latin typeface="Sakkal Majalla" panose="02000000000000000000" pitchFamily="2" charset="-78"/>
              <a:cs typeface="Sakkal Majalla" panose="02000000000000000000" pitchFamily="2" charset="-78"/>
            </a:endParaRPr>
          </a:p>
          <a:p>
            <a:pPr marL="68580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قواعد النماذج </a:t>
            </a:r>
            <a:r>
              <a:rPr lang="en-US" sz="3200" dirty="0">
                <a:solidFill>
                  <a:srgbClr val="002060"/>
                </a:solidFill>
                <a:latin typeface="Sakkal Majalla" panose="02000000000000000000" pitchFamily="2" charset="-78"/>
                <a:cs typeface="Sakkal Majalla" panose="02000000000000000000" pitchFamily="2" charset="-78"/>
              </a:rPr>
              <a:t>Model bases</a:t>
            </a:r>
            <a:r>
              <a:rPr lang="ar-LY" sz="3200" dirty="0">
                <a:solidFill>
                  <a:srgbClr val="002060"/>
                </a:solidFill>
                <a:latin typeface="Sakkal Majalla" panose="02000000000000000000" pitchFamily="2" charset="-78"/>
                <a:cs typeface="Sakkal Majalla" panose="02000000000000000000" pitchFamily="2" charset="-78"/>
              </a:rPr>
              <a:t> وتحتوي على نماذج نظرية، ورياضية، ومنطقية توضح العلاقات في المنظمة، ومنطق الحسابات، أو الأساليب التحليلية.</a:t>
            </a:r>
          </a:p>
          <a:p>
            <a:pPr marL="68580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قواعد المعرفة </a:t>
            </a:r>
            <a:r>
              <a:rPr lang="en-US" sz="3200" dirty="0">
                <a:solidFill>
                  <a:srgbClr val="002060"/>
                </a:solidFill>
                <a:latin typeface="Sakkal Majalla" panose="02000000000000000000" pitchFamily="2" charset="-78"/>
                <a:cs typeface="Sakkal Majalla" panose="02000000000000000000" pitchFamily="2" charset="-78"/>
              </a:rPr>
              <a:t>Knowledge bases </a:t>
            </a:r>
            <a:r>
              <a:rPr lang="ar-LY" sz="3200" dirty="0">
                <a:solidFill>
                  <a:srgbClr val="002060"/>
                </a:solidFill>
                <a:latin typeface="Sakkal Majalla" panose="02000000000000000000" pitchFamily="2" charset="-78"/>
                <a:cs typeface="Sakkal Majalla" panose="02000000000000000000" pitchFamily="2" charset="-78"/>
              </a:rPr>
              <a:t> وتحتوي على المعرفة بصور مختلفة مثل الحقائق والقواعد الخاصة بمواضيع مختلفة.</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75425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6EFC-739A-3FBE-0EEC-E8E8AC2110E6}"/>
              </a:ext>
            </a:extLst>
          </p:cNvPr>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تخزين البيانات</a:t>
            </a:r>
            <a:endParaRPr lang="en-US" dirty="0"/>
          </a:p>
        </p:txBody>
      </p:sp>
      <p:sp>
        <p:nvSpPr>
          <p:cNvPr id="3" name="Content Placeholder 2">
            <a:extLst>
              <a:ext uri="{FF2B5EF4-FFF2-40B4-BE49-F238E27FC236}">
                <a16:creationId xmlns:a16="http://schemas.microsoft.com/office/drawing/2014/main" id="{D04757A6-DC15-8AF3-7CB9-FF3AAFC65B85}"/>
              </a:ext>
            </a:extLst>
          </p:cNvPr>
          <p:cNvSpPr>
            <a:spLocks noGrp="1"/>
          </p:cNvSpPr>
          <p:nvPr>
            <p:ph idx="1"/>
          </p:nvPr>
        </p:nvSpPr>
        <p:spPr>
          <a:xfrm>
            <a:off x="336176" y="1542025"/>
            <a:ext cx="9233662" cy="4482257"/>
          </a:xfrm>
        </p:spPr>
        <p:txBody>
          <a:bodyPr/>
          <a:lstStyle/>
          <a:p>
            <a:pPr marL="0" indent="0" algn="just" rtl="1">
              <a:lnSpc>
                <a:spcPct val="150000"/>
              </a:lnSpc>
              <a:buNone/>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مثلا بيانات البيع ت</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جمع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وت</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خزن في قاعدة بيانات المبيعات لمعالجة لاحقة. وهي التي تنتج تقرير تحليل المبيعات اليومية والأسبوعية والشهرية لتقدم للإدارة. ونظام دعم القرارات </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decision support system</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في الجانب الآخر يعتمد على قاعدة نماذج لأساليب القرارات المعتمدة وأساليب تحليلية تساعد المدراء على صناعة القرارات. أما النظام الخبير </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expert system</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فإنه يستخدم قواعد المعرفة لتطوير استدلالات حول مواضيع معينة ويعطي للمستفيد مشورة خبيرة.</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indent="0" algn="r">
              <a:lnSpc>
                <a:spcPct val="150000"/>
              </a:lnSpc>
              <a:buNone/>
            </a:pPr>
            <a:endParaRPr lang="en-US" dirty="0">
              <a:solidFill>
                <a:srgbClr val="002060"/>
              </a:solidFill>
            </a:endParaRPr>
          </a:p>
        </p:txBody>
      </p:sp>
    </p:spTree>
    <p:extLst>
      <p:ext uri="{BB962C8B-B14F-4D97-AF65-F5344CB8AC3E}">
        <p14:creationId xmlns:p14="http://schemas.microsoft.com/office/powerpoint/2010/main" val="63264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71E9-031E-C8FB-EF5C-1E7DD4F80510}"/>
              </a:ext>
            </a:extLst>
          </p:cNvPr>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a:extLst>
              <a:ext uri="{FF2B5EF4-FFF2-40B4-BE49-F238E27FC236}">
                <a16:creationId xmlns:a16="http://schemas.microsoft.com/office/drawing/2014/main" id="{746EDCA7-4BE3-B244-EC43-C1B9C4436D2D}"/>
              </a:ext>
            </a:extLst>
          </p:cNvPr>
          <p:cNvSpPr>
            <a:spLocks noGrp="1"/>
          </p:cNvSpPr>
          <p:nvPr>
            <p:ph idx="1"/>
          </p:nvPr>
        </p:nvSpPr>
        <p:spPr>
          <a:xfrm>
            <a:off x="295835" y="1447895"/>
            <a:ext cx="9341238" cy="3998164"/>
          </a:xfrm>
        </p:spPr>
        <p:txBody>
          <a:bodyPr>
            <a:noAutofit/>
          </a:bodyPr>
          <a:lstStyle/>
          <a:p>
            <a:pPr algn="just" rtl="1">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السيطرة على أداء النظام(التحكم).</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just" rtl="1">
              <a:lnSpc>
                <a:spcPct val="150000"/>
              </a:lnSpc>
              <a:buNone/>
            </a:pP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يتوجب على نظام المعلومات إنتاج تغذية عكسية حول فعاليات الادخال، والمعالجة ،والإخراج،</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والخزن.</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ولابد من متابعة هذه التغذية العكسية وتقويمها لتحديد فيما اذا كان النظام قادراً على تحقيق الإنجاز بحسب المعايير الموضوعة.</a:t>
            </a:r>
            <a:r>
              <a:rPr lang="en-US" sz="3200" dirty="0">
                <a:solidFill>
                  <a:srgbClr val="002060"/>
                </a:solidFill>
                <a:latin typeface="Sakkal Majalla" panose="02000000000000000000" pitchFamily="2" charset="-78"/>
                <a:ea typeface="Calibri" panose="020F0502020204030204" pitchFamily="34" charset="0"/>
                <a:cs typeface="Sakkal Majalla" panose="02000000000000000000" pitchFamily="2" charset="-78"/>
              </a:rPr>
              <a:t> </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ثم يتم اتخاذ إجراءات مناسبة للحصول على منتجات (معلومات) ملائمة لاحتياجات المستخدم الأخير(</a:t>
            </a:r>
            <a:r>
              <a:rPr lang="ar-LY" sz="320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المستفيد).</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p:txBody>
      </p:sp>
    </p:spTree>
    <p:extLst>
      <p:ext uri="{BB962C8B-B14F-4D97-AF65-F5344CB8AC3E}">
        <p14:creationId xmlns:p14="http://schemas.microsoft.com/office/powerpoint/2010/main" val="372600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E0F-1928-B213-AC62-1DE720B0ACEB}"/>
              </a:ext>
            </a:extLst>
          </p:cNvPr>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a:extLst>
              <a:ext uri="{FF2B5EF4-FFF2-40B4-BE49-F238E27FC236}">
                <a16:creationId xmlns:a16="http://schemas.microsoft.com/office/drawing/2014/main" id="{560906E5-F9AB-495E-86D9-BB8DE08178B9}"/>
              </a:ext>
            </a:extLst>
          </p:cNvPr>
          <p:cNvSpPr>
            <a:spLocks noGrp="1"/>
          </p:cNvSpPr>
          <p:nvPr>
            <p:ph idx="1"/>
          </p:nvPr>
        </p:nvSpPr>
        <p:spPr>
          <a:xfrm>
            <a:off x="578224" y="1824413"/>
            <a:ext cx="9099190" cy="3998164"/>
          </a:xfrm>
        </p:spPr>
        <p:txBody>
          <a:bodyPr>
            <a:normAutofit/>
          </a:bodyPr>
          <a:lstStyle/>
          <a:p>
            <a:pPr marL="0" indent="0" algn="just" rtl="1">
              <a:lnSpc>
                <a:spcPct val="150000"/>
              </a:lnSpc>
              <a:buNone/>
            </a:pPr>
            <a:r>
              <a:rPr lang="ar-LY" sz="36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فمثلا قد يكتشف المدير أن المجموع شبه النهائي للمبيعات في تقرير المبيعات تم إضافته إلى المجموع النهائي بشكل خاطئ. وعليه لا بد من تعديل أساليب الإدخال أو أساليب المعالجة لتحسب بشكل صحيح كل عمليات المبيعات التي حصلت وعولجت في نظام معلومات المبيعات.</a:t>
            </a:r>
            <a:endParaRPr lang="en-US" sz="36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indent="0" algn="r" rtl="1">
              <a:lnSpc>
                <a:spcPct val="150000"/>
              </a:lnSpc>
              <a:buNone/>
            </a:pPr>
            <a:endParaRPr lang="en-US" sz="3600" dirty="0">
              <a:solidFill>
                <a:srgbClr val="002060"/>
              </a:solidFill>
            </a:endParaRPr>
          </a:p>
        </p:txBody>
      </p:sp>
    </p:spTree>
    <p:extLst>
      <p:ext uri="{BB962C8B-B14F-4D97-AF65-F5344CB8AC3E}">
        <p14:creationId xmlns:p14="http://schemas.microsoft.com/office/powerpoint/2010/main" val="16555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A830-477F-DFC9-DC24-98A6EF66A693}"/>
              </a:ext>
            </a:extLst>
          </p:cNvPr>
          <p:cNvSpPr>
            <a:spLocks noGrp="1"/>
          </p:cNvSpPr>
          <p:nvPr>
            <p:ph type="title"/>
          </p:nvPr>
        </p:nvSpPr>
        <p:spPr>
          <a:xfrm>
            <a:off x="569758" y="125505"/>
            <a:ext cx="8596668" cy="1320800"/>
          </a:xfrm>
        </p:spPr>
        <p:txBody>
          <a:bodyPr>
            <a:normAutofit/>
          </a:bodyPr>
          <a:lstStyle/>
          <a:p>
            <a:pPr algn="ct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خصائص نظام المعلومات المثالي</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r>
            <a:b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br>
            <a:endParaRPr lang="en-US" sz="3200"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a:extLst>
              <a:ext uri="{FF2B5EF4-FFF2-40B4-BE49-F238E27FC236}">
                <a16:creationId xmlns:a16="http://schemas.microsoft.com/office/drawing/2014/main" id="{4D9EF420-B4CC-23CA-BAFA-2AEC8CC1B0E7}"/>
              </a:ext>
            </a:extLst>
          </p:cNvPr>
          <p:cNvSpPr>
            <a:spLocks noGrp="1"/>
          </p:cNvSpPr>
          <p:nvPr>
            <p:ph idx="1"/>
          </p:nvPr>
        </p:nvSpPr>
        <p:spPr>
          <a:xfrm>
            <a:off x="403412" y="947271"/>
            <a:ext cx="9254163" cy="4713941"/>
          </a:xfrm>
        </p:spPr>
        <p:txBody>
          <a:bodyPr>
            <a:noAutofit/>
          </a:bodyPr>
          <a:lstStyle/>
          <a:p>
            <a:pPr marR="0" lvl="0" algn="just" rtl="1">
              <a:lnSpc>
                <a:spcPct val="115000"/>
              </a:lnSpc>
              <a:spcBef>
                <a:spcPts val="0"/>
              </a:spcBef>
              <a:spcAft>
                <a:spcPts val="1000"/>
              </a:spcAft>
              <a:buClr>
                <a:srgbClr val="002060"/>
              </a:buClr>
              <a:buFont typeface="Wingdings" panose="05000000000000000000" pitchFamily="2" charset="2"/>
              <a:buChar char="Ø"/>
              <a:tabLst>
                <a:tab pos="457200" algn="l"/>
              </a:tabLst>
            </a:pPr>
            <a:r>
              <a:rPr lang="ar-LY" sz="28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التكامل </a:t>
            </a:r>
            <a:r>
              <a:rPr lang="ar-LY" sz="2800" b="1"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بین</a:t>
            </a:r>
            <a:r>
              <a:rPr lang="ar-LY" sz="28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عناصر النظام:</a:t>
            </a:r>
            <a:endParaRPr lang="en-US"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284163" marR="0" indent="0" algn="just" rtl="1">
              <a:lnSpc>
                <a:spcPct val="115000"/>
              </a:lnSpc>
              <a:spcBef>
                <a:spcPts val="0"/>
              </a:spcBef>
              <a:spcAft>
                <a:spcPts val="1000"/>
              </a:spcAft>
              <a:buNone/>
            </a:pP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وهذا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یعني</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أن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یمثل</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النظام وحدة متماسكة ومتكاملة من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العملیات</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والأنشطة، بمعنى تكامل الأنظمة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الفرعیة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لنظام المعلومات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بحیث</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یكون</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نشاط أي نظام فرعي مكملا لأنشطة النظم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الفرعیة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الأخرى. فمخرجات نظام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التسویق</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(المعلومات) مثلا هي مدخلات لنظم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المالیة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والإنتاج والعكس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صحیح</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وفي كل الظروف تتكامل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عملیات</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النظم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الفرعیة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لتشكل بمجموعها نظام المعلومات المتكامل.</a:t>
            </a:r>
            <a:endParaRPr lang="en-US"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R="0" lvl="0" algn="just" rtl="1">
              <a:lnSpc>
                <a:spcPct val="115000"/>
              </a:lnSpc>
              <a:spcBef>
                <a:spcPts val="0"/>
              </a:spcBef>
              <a:spcAft>
                <a:spcPts val="1000"/>
              </a:spcAft>
              <a:buClr>
                <a:srgbClr val="002060"/>
              </a:buClr>
              <a:buFont typeface="Wingdings" panose="05000000000000000000" pitchFamily="2" charset="2"/>
              <a:buChar char="Ø"/>
              <a:tabLst>
                <a:tab pos="457200" algn="l"/>
              </a:tabLst>
            </a:pPr>
            <a:r>
              <a:rPr lang="ar-LY" sz="28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التوازن:</a:t>
            </a:r>
            <a:endParaRPr lang="en-US"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396875" marR="0" indent="0" algn="just" rtl="1">
              <a:lnSpc>
                <a:spcPct val="115000"/>
              </a:lnSpc>
              <a:spcBef>
                <a:spcPts val="0"/>
              </a:spcBef>
              <a:spcAft>
                <a:spcPts val="1000"/>
              </a:spcAft>
              <a:buNone/>
            </a:pP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یصمم</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نظام المعلومات الإداري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بحیث</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یحقق</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التوازن في إمداد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المستفیدین</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بالمعلومات اللازمة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لتحقیق</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الأهداف المطلوبة،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ویحقق</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التوازن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بین</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دقة المعلومات وتكلفة الحصول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علیها</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مما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یؤدي</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إلى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توفیر</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المعلومات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الصحیحة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والدقیقة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للشخص المناسب، </a:t>
            </a:r>
            <a:r>
              <a:rPr lang="ar-LY" sz="28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وبالكمیة</a:t>
            </a:r>
            <a:r>
              <a:rPr lang="ar-LY"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والوقت المطلوب، وبأقل تكلفة.</a:t>
            </a:r>
            <a:endParaRPr lang="en-US"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marR="0" indent="0" algn="just" rtl="1">
              <a:lnSpc>
                <a:spcPct val="115000"/>
              </a:lnSpc>
              <a:spcBef>
                <a:spcPts val="0"/>
              </a:spcBef>
              <a:spcAft>
                <a:spcPts val="1000"/>
              </a:spcAft>
              <a:buNone/>
            </a:pPr>
            <a:endParaRPr lang="en-US" sz="28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indent="0" algn="r" rtl="1">
              <a:buNone/>
            </a:pPr>
            <a:endParaRPr lang="en-US" sz="2800" dirty="0">
              <a:solidFill>
                <a:srgbClr val="002060"/>
              </a:solidFill>
            </a:endParaRPr>
          </a:p>
        </p:txBody>
      </p:sp>
    </p:spTree>
    <p:extLst>
      <p:ext uri="{BB962C8B-B14F-4D97-AF65-F5344CB8AC3E}">
        <p14:creationId xmlns:p14="http://schemas.microsoft.com/office/powerpoint/2010/main" val="195518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A830-477F-DFC9-DC24-98A6EF66A693}"/>
              </a:ext>
            </a:extLst>
          </p:cNvPr>
          <p:cNvSpPr>
            <a:spLocks noGrp="1"/>
          </p:cNvSpPr>
          <p:nvPr>
            <p:ph type="title"/>
          </p:nvPr>
        </p:nvSpPr>
        <p:spPr>
          <a:xfrm>
            <a:off x="677334" y="246529"/>
            <a:ext cx="8596668" cy="1320800"/>
          </a:xfrm>
        </p:spPr>
        <p:txBody>
          <a:bodyPr>
            <a:normAutofit/>
          </a:bodyPr>
          <a:lstStyle/>
          <a:p>
            <a:pPr algn="ctr"/>
            <a:r>
              <a:rPr lang="ar-SA"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تابع </a:t>
            </a: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خصائص نظام المعلومات المثالي</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r>
            <a:b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br>
            <a:endParaRPr lang="en-US" sz="3200"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a:extLst>
              <a:ext uri="{FF2B5EF4-FFF2-40B4-BE49-F238E27FC236}">
                <a16:creationId xmlns:a16="http://schemas.microsoft.com/office/drawing/2014/main" id="{4D9EF420-B4CC-23CA-BAFA-2AEC8CC1B0E7}"/>
              </a:ext>
            </a:extLst>
          </p:cNvPr>
          <p:cNvSpPr>
            <a:spLocks noGrp="1"/>
          </p:cNvSpPr>
          <p:nvPr>
            <p:ph idx="1"/>
          </p:nvPr>
        </p:nvSpPr>
        <p:spPr>
          <a:xfrm>
            <a:off x="677334" y="1459753"/>
            <a:ext cx="8879719" cy="4609327"/>
          </a:xfrm>
        </p:spPr>
        <p:txBody>
          <a:bodyPr>
            <a:noAutofit/>
          </a:bodyPr>
          <a:lstStyle/>
          <a:p>
            <a:pPr marR="0" lvl="0" algn="just" rtl="1">
              <a:lnSpc>
                <a:spcPct val="115000"/>
              </a:lnSpc>
              <a:spcBef>
                <a:spcPts val="0"/>
              </a:spcBef>
              <a:spcAft>
                <a:spcPts val="1000"/>
              </a:spcAft>
              <a:buClr>
                <a:srgbClr val="002060"/>
              </a:buClr>
              <a:buFont typeface="Wingdings" panose="05000000000000000000" pitchFamily="2" charset="2"/>
              <a:buChar char="Ø"/>
              <a:tabLst>
                <a:tab pos="457200" algn="l"/>
              </a:tabLst>
            </a:pPr>
            <a:r>
              <a:rPr lang="ar-LY" sz="3200" b="1"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تأمین</a:t>
            </a: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b="1"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الحمایة</a:t>
            </a: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للمعلومات:</a:t>
            </a:r>
            <a:endParaRPr lang="en-US"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344488" marR="0" indent="0" algn="just" rtl="1">
              <a:lnSpc>
                <a:spcPct val="115000"/>
              </a:lnSpc>
              <a:spcBef>
                <a:spcPts val="0"/>
              </a:spcBef>
              <a:spcAft>
                <a:spcPts val="1000"/>
              </a:spcAft>
              <a:buNone/>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عد موضوع أمن المعلومات من الموضوعات المهمة في نظم المعلومات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الحدیثة</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ویعني</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ذلك أن ی</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صمم النظام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لیسمح</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فقط لأشخاص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محددین</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بالدخول إلى المعلومات المخزنة، وأن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یمنع</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الأشخاص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المتطفلین</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وغیر</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المسموح لهم بالدخول إلى المعلومات والاطلاع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علیها</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وذلك بواسطة مجموعة من أنظمة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الحمایة</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الخاصة كاستخدام عدة كلمات سر في المرة الواحدة للدخول إلى النظام مثلا</a:t>
            </a:r>
            <a:r>
              <a:rPr lang="ar-SA"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 كما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یعین</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أیضاً</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حفظ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البیانات</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من الفقد وذلك عن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طریق</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تخزین</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النسخ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الأصلیة</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للبرمجیات</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ونسخ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احتیاطیة</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من قاعدة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البیانات</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في مكان آمن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بعید</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عن موقع العمل.</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marR="0" indent="0" algn="just" rtl="1">
              <a:lnSpc>
                <a:spcPct val="115000"/>
              </a:lnSpc>
              <a:spcBef>
                <a:spcPts val="0"/>
              </a:spcBef>
              <a:spcAft>
                <a:spcPts val="1000"/>
              </a:spcAft>
              <a:buNone/>
            </a:pP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3507907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A830-477F-DFC9-DC24-98A6EF66A693}"/>
              </a:ext>
            </a:extLst>
          </p:cNvPr>
          <p:cNvSpPr>
            <a:spLocks noGrp="1"/>
          </p:cNvSpPr>
          <p:nvPr>
            <p:ph type="title"/>
          </p:nvPr>
        </p:nvSpPr>
        <p:spPr>
          <a:xfrm>
            <a:off x="583205" y="259977"/>
            <a:ext cx="8596668" cy="1320800"/>
          </a:xfrm>
        </p:spPr>
        <p:txBody>
          <a:bodyPr>
            <a:normAutofit/>
          </a:bodyPr>
          <a:lstStyle/>
          <a:p>
            <a:pPr algn="ctr"/>
            <a:r>
              <a:rPr lang="ar-SA"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تابع </a:t>
            </a: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خصائص نظام المعلومات المثالي</a:t>
            </a:r>
            <a: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r>
            <a:br>
              <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br>
            <a:endParaRPr lang="en-US" sz="3200"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a:extLst>
              <a:ext uri="{FF2B5EF4-FFF2-40B4-BE49-F238E27FC236}">
                <a16:creationId xmlns:a16="http://schemas.microsoft.com/office/drawing/2014/main" id="{4D9EF420-B4CC-23CA-BAFA-2AEC8CC1B0E7}"/>
              </a:ext>
            </a:extLst>
          </p:cNvPr>
          <p:cNvSpPr>
            <a:spLocks noGrp="1"/>
          </p:cNvSpPr>
          <p:nvPr>
            <p:ph idx="1"/>
          </p:nvPr>
        </p:nvSpPr>
        <p:spPr>
          <a:xfrm>
            <a:off x="677334" y="1580777"/>
            <a:ext cx="8879719" cy="4609327"/>
          </a:xfrm>
        </p:spPr>
        <p:txBody>
          <a:bodyPr>
            <a:normAutofit/>
          </a:bodyPr>
          <a:lstStyle/>
          <a:p>
            <a:pPr marR="0" lvl="0" algn="just" rtl="1">
              <a:lnSpc>
                <a:spcPct val="115000"/>
              </a:lnSpc>
              <a:spcBef>
                <a:spcPts val="0"/>
              </a:spcBef>
              <a:spcAft>
                <a:spcPts val="1000"/>
              </a:spcAft>
              <a:buClr>
                <a:srgbClr val="002060"/>
              </a:buClr>
              <a:buFont typeface="Wingdings" panose="05000000000000000000" pitchFamily="2" charset="2"/>
              <a:buChar char="Ø"/>
              <a:tabLst>
                <a:tab pos="457200" algn="l"/>
              </a:tabLst>
            </a:pPr>
            <a:r>
              <a:rPr lang="ar-LY" sz="3200" b="1"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التصمیم</a:t>
            </a:r>
            <a:r>
              <a:rPr lang="ar-LY"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الفعال:</a:t>
            </a:r>
            <a:endParaRPr lang="en-US" sz="3200" b="1"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344488" marR="0" indent="0" algn="r" rtl="1">
              <a:lnSpc>
                <a:spcPct val="115000"/>
              </a:lnSpc>
              <a:spcBef>
                <a:spcPts val="0"/>
              </a:spcBef>
              <a:spcAft>
                <a:spcPts val="1000"/>
              </a:spcAft>
              <a:buNone/>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بهدف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تصمیم</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واستخدام نظم المعلومات بكفاءة، لابدَ من:</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912813" algn="r" rtl="1">
              <a:lnSpc>
                <a:spcPct val="115000"/>
              </a:lnSpc>
              <a:spcBef>
                <a:spcPts val="0"/>
              </a:spcBef>
              <a:spcAft>
                <a:spcPts val="1000"/>
              </a:spcAft>
              <a:buClr>
                <a:srgbClr val="002060"/>
              </a:buClr>
              <a:buFont typeface="Arial" panose="020B0604020202020204" pitchFamily="34" charset="0"/>
              <a:buChar char="•"/>
              <a:tabLst>
                <a:tab pos="457200" algn="l"/>
              </a:tabLst>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فهم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البیئة</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والهیكل</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التنظیمي</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والوظائف. </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912813" algn="r" rtl="1">
              <a:lnSpc>
                <a:spcPct val="115000"/>
              </a:lnSpc>
              <a:spcBef>
                <a:spcPts val="0"/>
              </a:spcBef>
              <a:spcAft>
                <a:spcPts val="1000"/>
              </a:spcAft>
              <a:buClr>
                <a:srgbClr val="002060"/>
              </a:buClr>
              <a:buFont typeface="Arial" panose="020B0604020202020204" pitchFamily="34" charset="0"/>
              <a:buChar char="•"/>
              <a:tabLst>
                <a:tab pos="457200" algn="l"/>
              </a:tabLst>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رغبة الادارة في تقويم دورها في اتخاذ القرارات. </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912813" algn="r" rtl="1">
              <a:lnSpc>
                <a:spcPct val="115000"/>
              </a:lnSpc>
              <a:spcBef>
                <a:spcPts val="0"/>
              </a:spcBef>
              <a:spcAft>
                <a:spcPts val="1000"/>
              </a:spcAft>
              <a:buClr>
                <a:srgbClr val="002060"/>
              </a:buClr>
              <a:buFont typeface="Arial" panose="020B0604020202020204" pitchFamily="34" charset="0"/>
              <a:buChar char="•"/>
              <a:tabLst>
                <a:tab pos="457200" algn="l"/>
              </a:tabLst>
            </a:pP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دراسة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الإمكانیات</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والقدرات، والفرص المقدمة من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تكنولوجیا</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المعلومات </a:t>
            </a:r>
            <a:r>
              <a:rPr lang="ar-LY" sz="3200" dirty="0" err="1">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لتقدیم</a:t>
            </a:r>
            <a:r>
              <a:rPr lang="ar-LY"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rPr>
              <a:t> الحلول.</a:t>
            </a: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60325" marR="0" indent="0" algn="just" rtl="1">
              <a:lnSpc>
                <a:spcPct val="115000"/>
              </a:lnSpc>
              <a:spcBef>
                <a:spcPts val="0"/>
              </a:spcBef>
              <a:spcAft>
                <a:spcPts val="1000"/>
              </a:spcAft>
              <a:buNone/>
            </a:pPr>
            <a:endParaRPr lang="en-US" sz="3200" dirty="0">
              <a:solidFill>
                <a:srgbClr val="002060"/>
              </a:solidFill>
              <a:effectLst/>
              <a:latin typeface="Sakkal Majalla" panose="02000000000000000000" pitchFamily="2" charset="-78"/>
              <a:ea typeface="Calibri" panose="020F0502020204030204" pitchFamily="34" charset="0"/>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415241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أنشطة وإجراءات نظام المعلومات</a:t>
            </a:r>
            <a:endParaRPr lang="en-US" b="1" dirty="0">
              <a:solidFill>
                <a:srgbClr val="002060"/>
              </a:solidFill>
              <a:latin typeface="Sakkal Majalla" panose="02000000000000000000" pitchFamily="2" charset="-78"/>
              <a:cs typeface="Sakkal Majalla" panose="02000000000000000000" pitchFamily="2" charset="-78"/>
            </a:endParaRPr>
          </a:p>
        </p:txBody>
      </p:sp>
      <p:sp>
        <p:nvSpPr>
          <p:cNvPr id="3" name="Content Placeholder 2"/>
          <p:cNvSpPr>
            <a:spLocks noGrp="1"/>
          </p:cNvSpPr>
          <p:nvPr>
            <p:ph idx="1"/>
          </p:nvPr>
        </p:nvSpPr>
        <p:spPr>
          <a:xfrm>
            <a:off x="905934" y="1824412"/>
            <a:ext cx="8596668" cy="3880773"/>
          </a:xfrm>
        </p:spPr>
        <p:txBody>
          <a:bodyPr>
            <a:no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يعتمد نظام المعلومات (المحوسب) على مجموعة من النشاطات والإجراءات لإنتاج المعلومات، وهي:</a:t>
            </a:r>
            <a:endParaRPr lang="en-US" sz="3200" dirty="0">
              <a:solidFill>
                <a:srgbClr val="002060"/>
              </a:solidFill>
              <a:latin typeface="Sakkal Majalla" panose="02000000000000000000" pitchFamily="2" charset="-78"/>
              <a:cs typeface="Sakkal Majalla" panose="02000000000000000000" pitchFamily="2" charset="-78"/>
            </a:endParaRPr>
          </a:p>
          <a:p>
            <a:pPr marL="692150" lvl="0" indent="-457200" algn="r" rtl="1">
              <a:buClr>
                <a:srgbClr val="002060"/>
              </a:buClr>
              <a:buSzPct val="60000"/>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إدخال موارد البيانات (تأمين موارد المدخلات المطلوبة).</a:t>
            </a:r>
            <a:endParaRPr lang="en-US" sz="3200" dirty="0">
              <a:solidFill>
                <a:srgbClr val="002060"/>
              </a:solidFill>
              <a:latin typeface="Sakkal Majalla" panose="02000000000000000000" pitchFamily="2" charset="-78"/>
              <a:cs typeface="Sakkal Majalla" panose="02000000000000000000" pitchFamily="2" charset="-78"/>
            </a:endParaRPr>
          </a:p>
          <a:p>
            <a:pPr marL="692150" lvl="0" indent="-457200" algn="r" rtl="1">
              <a:buClr>
                <a:srgbClr val="002060"/>
              </a:buClr>
              <a:buSzPct val="60000"/>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معالجة البيانات. </a:t>
            </a:r>
            <a:endParaRPr lang="en-US" sz="3200" dirty="0">
              <a:solidFill>
                <a:srgbClr val="002060"/>
              </a:solidFill>
              <a:latin typeface="Sakkal Majalla" panose="02000000000000000000" pitchFamily="2" charset="-78"/>
              <a:cs typeface="Sakkal Majalla" panose="02000000000000000000" pitchFamily="2" charset="-78"/>
            </a:endParaRPr>
          </a:p>
          <a:p>
            <a:pPr marL="692150" lvl="0" indent="-457200" algn="r" rtl="1">
              <a:buClr>
                <a:srgbClr val="002060"/>
              </a:buClr>
              <a:buSzPct val="60000"/>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إخراج منتجات المعلومات (تأمين موارد المخرجات).</a:t>
            </a:r>
            <a:endParaRPr lang="en-US" sz="3200" dirty="0">
              <a:solidFill>
                <a:srgbClr val="002060"/>
              </a:solidFill>
              <a:latin typeface="Sakkal Majalla" panose="02000000000000000000" pitchFamily="2" charset="-78"/>
              <a:cs typeface="Sakkal Majalla" panose="02000000000000000000" pitchFamily="2" charset="-78"/>
            </a:endParaRPr>
          </a:p>
          <a:p>
            <a:pPr marL="692150" lvl="0" indent="-457200" algn="r" rtl="1">
              <a:buClr>
                <a:srgbClr val="002060"/>
              </a:buClr>
              <a:buSzPct val="60000"/>
              <a:buFont typeface="Wingdings" panose="05000000000000000000" pitchFamily="2" charset="2"/>
              <a:buChar char="Ø"/>
            </a:pPr>
            <a:r>
              <a:rPr lang="ar-SA" sz="3200" dirty="0">
                <a:solidFill>
                  <a:srgbClr val="002060"/>
                </a:solidFill>
                <a:latin typeface="Sakkal Majalla" panose="02000000000000000000" pitchFamily="2" charset="-78"/>
                <a:cs typeface="Sakkal Majalla" panose="02000000000000000000" pitchFamily="2" charset="-78"/>
              </a:rPr>
              <a:t>ت</a:t>
            </a:r>
            <a:r>
              <a:rPr lang="ar-LY" sz="3200" dirty="0">
                <a:solidFill>
                  <a:srgbClr val="002060"/>
                </a:solidFill>
                <a:latin typeface="Sakkal Majalla" panose="02000000000000000000" pitchFamily="2" charset="-78"/>
                <a:cs typeface="Sakkal Majalla" panose="02000000000000000000" pitchFamily="2" charset="-78"/>
              </a:rPr>
              <a:t>خز</a:t>
            </a:r>
            <a:r>
              <a:rPr lang="ar-SA" sz="3200" dirty="0">
                <a:solidFill>
                  <a:srgbClr val="002060"/>
                </a:solidFill>
                <a:latin typeface="Sakkal Majalla" panose="02000000000000000000" pitchFamily="2" charset="-78"/>
                <a:cs typeface="Sakkal Majalla" panose="02000000000000000000" pitchFamily="2" charset="-78"/>
              </a:rPr>
              <a:t>ي</a:t>
            </a:r>
            <a:r>
              <a:rPr lang="ar-LY" sz="3200" dirty="0">
                <a:solidFill>
                  <a:srgbClr val="002060"/>
                </a:solidFill>
                <a:latin typeface="Sakkal Majalla" panose="02000000000000000000" pitchFamily="2" charset="-78"/>
                <a:cs typeface="Sakkal Majalla" panose="02000000000000000000" pitchFamily="2" charset="-78"/>
              </a:rPr>
              <a:t>ن البيانات</a:t>
            </a:r>
            <a:r>
              <a:rPr lang="ar-SA" sz="3200" dirty="0">
                <a:solidFill>
                  <a:srgbClr val="002060"/>
                </a:solidFill>
                <a:latin typeface="Sakkal Majalla" panose="02000000000000000000" pitchFamily="2" charset="-78"/>
                <a:cs typeface="Sakkal Majalla" panose="02000000000000000000" pitchFamily="2" charset="-78"/>
              </a:rPr>
              <a:t>(تأمين موارد الخزن)</a:t>
            </a:r>
            <a:r>
              <a:rPr lang="ar-LY" sz="3200" dirty="0">
                <a:solidFill>
                  <a:srgbClr val="002060"/>
                </a:solidFill>
                <a:latin typeface="Sakkal Majalla" panose="02000000000000000000" pitchFamily="2" charset="-78"/>
                <a:cs typeface="Sakkal Majalla" panose="02000000000000000000" pitchFamily="2" charset="-78"/>
              </a:rPr>
              <a:t> .</a:t>
            </a:r>
            <a:endParaRPr lang="en-US" sz="3200" dirty="0">
              <a:solidFill>
                <a:srgbClr val="002060"/>
              </a:solidFill>
              <a:latin typeface="Sakkal Majalla" panose="02000000000000000000" pitchFamily="2" charset="-78"/>
              <a:cs typeface="Sakkal Majalla" panose="02000000000000000000" pitchFamily="2" charset="-78"/>
            </a:endParaRPr>
          </a:p>
          <a:p>
            <a:pPr marL="692150" lvl="0" indent="-457200" algn="r" rtl="1">
              <a:buClr>
                <a:srgbClr val="002060"/>
              </a:buClr>
              <a:buSzPct val="60000"/>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السيطرة على أداء النظام(التحكم).</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28274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أنشطة وإجراءات نظام المعلومات</a:t>
            </a:r>
            <a:endParaRPr lang="en-US" dirty="0">
              <a:solidFill>
                <a:srgbClr val="002060"/>
              </a:solidFill>
            </a:endParaRPr>
          </a:p>
        </p:txBody>
      </p:sp>
      <p:pic>
        <p:nvPicPr>
          <p:cNvPr id="4" name="صورة 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859" y="1761565"/>
            <a:ext cx="7140387" cy="4719918"/>
          </a:xfrm>
          <a:prstGeom prst="rect">
            <a:avLst/>
          </a:prstGeom>
          <a:noFill/>
        </p:spPr>
      </p:pic>
    </p:spTree>
    <p:extLst>
      <p:ext uri="{BB962C8B-B14F-4D97-AF65-F5344CB8AC3E}">
        <p14:creationId xmlns:p14="http://schemas.microsoft.com/office/powerpoint/2010/main" val="143107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973169" y="1930400"/>
            <a:ext cx="8596668" cy="4374682"/>
          </a:xfrm>
        </p:spPr>
        <p:txBody>
          <a:bodyPr>
            <a:normAutofit/>
          </a:bodyPr>
          <a:lstStyle/>
          <a:p>
            <a:pPr algn="r" rtl="1">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إدخال موارد البيانات.</a:t>
            </a:r>
            <a:endParaRPr lang="en-US" sz="3200" dirty="0">
              <a:solidFill>
                <a:srgbClr val="002060"/>
              </a:solidFill>
              <a:latin typeface="Sakkal Majalla" panose="02000000000000000000" pitchFamily="2" charset="-78"/>
              <a:cs typeface="Sakkal Majalla" panose="02000000000000000000" pitchFamily="2" charset="-78"/>
            </a:endParaRPr>
          </a:p>
          <a:p>
            <a:pPr marL="282575" indent="0" algn="just" rtl="1">
              <a:buNone/>
            </a:pPr>
            <a:r>
              <a:rPr lang="ar-SA" sz="3200" dirty="0">
                <a:solidFill>
                  <a:srgbClr val="002060"/>
                </a:solidFill>
                <a:latin typeface="Sakkal Majalla" panose="02000000000000000000" pitchFamily="2" charset="-78"/>
                <a:cs typeface="Sakkal Majalla" panose="02000000000000000000" pitchFamily="2" charset="-78"/>
              </a:rPr>
              <a:t>جميع أنواع البيانات وبعض المعلومات المسترجعة أحياناً</a:t>
            </a:r>
            <a:r>
              <a:rPr lang="ar-LY" sz="3200" dirty="0">
                <a:solidFill>
                  <a:srgbClr val="002060"/>
                </a:solidFill>
                <a:latin typeface="Sakkal Majalla" panose="02000000000000000000" pitchFamily="2" charset="-78"/>
                <a:cs typeface="Sakkal Majalla" panose="02000000000000000000" pitchFamily="2" charset="-78"/>
              </a:rPr>
              <a:t> </a:t>
            </a:r>
            <a:r>
              <a:rPr lang="ar-SA" sz="3200" dirty="0">
                <a:solidFill>
                  <a:srgbClr val="002060"/>
                </a:solidFill>
                <a:latin typeface="Sakkal Majalla" panose="02000000000000000000" pitchFamily="2" charset="-78"/>
                <a:cs typeface="Sakkal Majalla" panose="02000000000000000000" pitchFamily="2" charset="-78"/>
              </a:rPr>
              <a:t>توضع في نظام الحاسوب من خلال وسائل إدخال مناسبة، وفي مقدمتها لوحة المفاتيح </a:t>
            </a:r>
            <a:r>
              <a:rPr lang="en-US" sz="3200" b="1" dirty="0">
                <a:solidFill>
                  <a:srgbClr val="002060"/>
                </a:solidFill>
                <a:latin typeface="Sakkal Majalla" panose="02000000000000000000" pitchFamily="2" charset="-78"/>
                <a:cs typeface="Sakkal Majalla" panose="02000000000000000000" pitchFamily="2" charset="-78"/>
              </a:rPr>
              <a:t>keyboard</a:t>
            </a:r>
            <a:r>
              <a:rPr lang="ar-SA" sz="3200" dirty="0">
                <a:solidFill>
                  <a:srgbClr val="002060"/>
                </a:solidFill>
                <a:latin typeface="Sakkal Majalla" panose="02000000000000000000" pitchFamily="2" charset="-78"/>
                <a:cs typeface="Sakkal Majalla" panose="02000000000000000000" pitchFamily="2" charset="-78"/>
              </a:rPr>
              <a:t>، والفأرة </a:t>
            </a:r>
            <a:r>
              <a:rPr lang="en-US" sz="3200" b="1" dirty="0">
                <a:solidFill>
                  <a:srgbClr val="002060"/>
                </a:solidFill>
                <a:latin typeface="Sakkal Majalla" panose="02000000000000000000" pitchFamily="2" charset="-78"/>
                <a:cs typeface="Sakkal Majalla" panose="02000000000000000000" pitchFamily="2" charset="-78"/>
              </a:rPr>
              <a:t>mouse</a:t>
            </a:r>
            <a:r>
              <a:rPr lang="ar-SA" sz="3200" b="1" dirty="0">
                <a:solidFill>
                  <a:srgbClr val="002060"/>
                </a:solidFill>
                <a:latin typeface="Sakkal Majalla" panose="02000000000000000000" pitchFamily="2" charset="-78"/>
                <a:cs typeface="Sakkal Majalla" panose="02000000000000000000" pitchFamily="2" charset="-78"/>
              </a:rPr>
              <a:t>،</a:t>
            </a:r>
            <a:r>
              <a:rPr lang="ar-SA" sz="3200" dirty="0">
                <a:solidFill>
                  <a:srgbClr val="002060"/>
                </a:solidFill>
                <a:latin typeface="Sakkal Majalla" panose="02000000000000000000" pitchFamily="2" charset="-78"/>
                <a:cs typeface="Sakkal Majalla" panose="02000000000000000000" pitchFamily="2" charset="-78"/>
              </a:rPr>
              <a:t> والماسح الضوئي</a:t>
            </a:r>
            <a:r>
              <a:rPr lang="en-US" sz="3200" b="1" dirty="0">
                <a:solidFill>
                  <a:srgbClr val="002060"/>
                </a:solidFill>
                <a:latin typeface="Sakkal Majalla" panose="02000000000000000000" pitchFamily="2" charset="-78"/>
                <a:cs typeface="Sakkal Majalla" panose="02000000000000000000" pitchFamily="2" charset="-78"/>
              </a:rPr>
              <a:t>scanner </a:t>
            </a:r>
            <a:r>
              <a:rPr lang="ar-LY" sz="3200" b="1" dirty="0">
                <a:solidFill>
                  <a:srgbClr val="002060"/>
                </a:solidFill>
                <a:latin typeface="Sakkal Majalla" panose="02000000000000000000" pitchFamily="2" charset="-78"/>
                <a:cs typeface="Sakkal Majalla" panose="02000000000000000000" pitchFamily="2" charset="-78"/>
              </a:rPr>
              <a:t>.</a:t>
            </a:r>
            <a:r>
              <a:rPr lang="en-US" sz="3200" b="1" dirty="0">
                <a:solidFill>
                  <a:srgbClr val="002060"/>
                </a:solidFill>
                <a:latin typeface="Sakkal Majalla" panose="02000000000000000000" pitchFamily="2" charset="-78"/>
                <a:cs typeface="Sakkal Majalla" panose="02000000000000000000" pitchFamily="2" charset="-78"/>
              </a:rPr>
              <a:t> </a:t>
            </a:r>
            <a:r>
              <a:rPr lang="ar-SA" sz="3200" dirty="0">
                <a:solidFill>
                  <a:srgbClr val="002060"/>
                </a:solidFill>
                <a:latin typeface="Sakkal Majalla" panose="02000000000000000000" pitchFamily="2" charset="-78"/>
                <a:cs typeface="Sakkal Majalla" panose="02000000000000000000" pitchFamily="2" charset="-78"/>
              </a:rPr>
              <a:t>وهنا ينبغي على مدخل البيانات التأكد من صحة البيانات المسجلة والمدخلة إلى النظام. </a:t>
            </a:r>
            <a:endParaRPr lang="en-US" sz="3200" dirty="0">
              <a:solidFill>
                <a:srgbClr val="002060"/>
              </a:solidFill>
              <a:latin typeface="Sakkal Majalla" panose="02000000000000000000" pitchFamily="2" charset="-78"/>
              <a:cs typeface="Sakkal Majalla" panose="02000000000000000000" pitchFamily="2" charset="-78"/>
            </a:endParaRPr>
          </a:p>
          <a:p>
            <a:pPr marL="282575" indent="0" algn="just" rtl="1">
              <a:buNone/>
            </a:pPr>
            <a:endParaRPr lang="en-US" dirty="0">
              <a:solidFill>
                <a:srgbClr val="002060"/>
              </a:solidFill>
            </a:endParaRPr>
          </a:p>
        </p:txBody>
      </p:sp>
    </p:spTree>
    <p:extLst>
      <p:ext uri="{BB962C8B-B14F-4D97-AF65-F5344CB8AC3E}">
        <p14:creationId xmlns:p14="http://schemas.microsoft.com/office/powerpoint/2010/main" val="25322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798357" y="1930400"/>
            <a:ext cx="8596668" cy="3880773"/>
          </a:xfrm>
        </p:spPr>
        <p:txBody>
          <a:bodyPr/>
          <a:lstStyle/>
          <a:p>
            <a:pPr marL="0" indent="0" algn="just" rtl="1">
              <a:buNone/>
            </a:pPr>
            <a:r>
              <a:rPr lang="ar-SA" sz="3200" b="1" dirty="0">
                <a:solidFill>
                  <a:srgbClr val="002060"/>
                </a:solidFill>
                <a:latin typeface="Sakkal Majalla" panose="02000000000000000000" pitchFamily="2" charset="-78"/>
                <a:cs typeface="Sakkal Majalla" panose="02000000000000000000" pitchFamily="2" charset="-78"/>
              </a:rPr>
              <a:t>مثال </a:t>
            </a:r>
            <a:r>
              <a:rPr lang="ar-LY" sz="3200" dirty="0">
                <a:solidFill>
                  <a:srgbClr val="002060"/>
                </a:solidFill>
                <a:latin typeface="Sakkal Majalla" panose="02000000000000000000" pitchFamily="2" charset="-78"/>
                <a:cs typeface="Sakkal Majalla" panose="02000000000000000000" pitchFamily="2" charset="-78"/>
              </a:rPr>
              <a:t>على </a:t>
            </a:r>
            <a:r>
              <a:rPr lang="ar-SA" sz="3200" dirty="0">
                <a:solidFill>
                  <a:srgbClr val="002060"/>
                </a:solidFill>
                <a:latin typeface="Sakkal Majalla" panose="02000000000000000000" pitchFamily="2" charset="-78"/>
                <a:cs typeface="Sakkal Majalla" panose="02000000000000000000" pitchFamily="2" charset="-78"/>
              </a:rPr>
              <a:t>ذلك بيانات عن تعاملات البيع</a:t>
            </a:r>
            <a:r>
              <a:rPr lang="en-US" sz="3200" dirty="0">
                <a:solidFill>
                  <a:srgbClr val="002060"/>
                </a:solidFill>
                <a:latin typeface="Sakkal Majalla" panose="02000000000000000000" pitchFamily="2" charset="-78"/>
                <a:cs typeface="Sakkal Majalla" panose="02000000000000000000" pitchFamily="2" charset="-78"/>
              </a:rPr>
              <a:t> sales transactions </a:t>
            </a:r>
            <a:r>
              <a:rPr lang="ar-LY" sz="3200" dirty="0">
                <a:solidFill>
                  <a:srgbClr val="002060"/>
                </a:solidFill>
                <a:latin typeface="Sakkal Majalla" panose="02000000000000000000" pitchFamily="2" charset="-78"/>
                <a:cs typeface="Sakkal Majalla" panose="02000000000000000000" pitchFamily="2" charset="-78"/>
              </a:rPr>
              <a:t>حيث أن</a:t>
            </a:r>
            <a:r>
              <a:rPr lang="ar-SA" sz="3200" dirty="0">
                <a:solidFill>
                  <a:srgbClr val="002060"/>
                </a:solidFill>
                <a:latin typeface="Sakkal Majalla" panose="02000000000000000000" pitchFamily="2" charset="-78"/>
                <a:cs typeface="Sakkal Majalla" panose="02000000000000000000" pitchFamily="2" charset="-78"/>
              </a:rPr>
              <a:t> الشخص المسؤول عن المبيعات يمكن أن يدخل بيانات البيع مباشرة الى الحاسوب باستخدام لوحة المفاتيح</a:t>
            </a:r>
            <a:r>
              <a:rPr lang="en-US" sz="3200" dirty="0">
                <a:solidFill>
                  <a:srgbClr val="002060"/>
                </a:solidFill>
                <a:latin typeface="Sakkal Majalla" panose="02000000000000000000" pitchFamily="2" charset="-78"/>
                <a:cs typeface="Sakkal Majalla" panose="02000000000000000000" pitchFamily="2" charset="-78"/>
              </a:rPr>
              <a:t>keyboard </a:t>
            </a:r>
            <a:r>
              <a:rPr lang="ar-LY" sz="3200" dirty="0">
                <a:solidFill>
                  <a:srgbClr val="002060"/>
                </a:solidFill>
                <a:latin typeface="Sakkal Majalla" panose="02000000000000000000" pitchFamily="2" charset="-78"/>
                <a:cs typeface="Sakkal Majalla" panose="02000000000000000000" pitchFamily="2" charset="-78"/>
              </a:rPr>
              <a:t> </a:t>
            </a:r>
            <a:r>
              <a:rPr lang="ar-SA" sz="3200" dirty="0">
                <a:solidFill>
                  <a:srgbClr val="002060"/>
                </a:solidFill>
                <a:latin typeface="Sakkal Majalla" panose="02000000000000000000" pitchFamily="2" charset="-78"/>
                <a:cs typeface="Sakkal Majalla" panose="02000000000000000000" pitchFamily="2" charset="-78"/>
              </a:rPr>
              <a:t>أو وسائل المسح الضوئي</a:t>
            </a:r>
            <a:r>
              <a:rPr lang="en-US" sz="3200" dirty="0">
                <a:solidFill>
                  <a:srgbClr val="002060"/>
                </a:solidFill>
                <a:latin typeface="Sakkal Majalla" panose="02000000000000000000" pitchFamily="2" charset="-78"/>
                <a:cs typeface="Sakkal Majalla" panose="02000000000000000000" pitchFamily="2" charset="-78"/>
              </a:rPr>
              <a:t>optical scanning devices </a:t>
            </a:r>
            <a:r>
              <a:rPr lang="ar-SA" sz="3200" dirty="0">
                <a:solidFill>
                  <a:srgbClr val="002060"/>
                </a:solidFill>
                <a:latin typeface="Sakkal Majalla" panose="02000000000000000000" pitchFamily="2" charset="-78"/>
                <a:cs typeface="Sakkal Majalla" panose="02000000000000000000" pitchFamily="2" charset="-78"/>
              </a:rPr>
              <a:t> أو أن يعبئ قسيمة جاهزة على الحاسوب، أو أية وسيلة تسهل من عملية إدخال البيانات إلى نظام المعلومات، حيث يتأكد البائع من أنه أدخل البيانات المطلوبة بشكلها الصحيح، عن طريق متابعة شاشة الحاسوب</a:t>
            </a:r>
            <a:r>
              <a:rPr lang="en-US" sz="3200" dirty="0">
                <a:solidFill>
                  <a:srgbClr val="002060"/>
                </a:solidFill>
                <a:latin typeface="Sakkal Majalla" panose="02000000000000000000" pitchFamily="2" charset="-78"/>
                <a:cs typeface="Sakkal Majalla" panose="02000000000000000000" pitchFamily="2" charset="-78"/>
              </a:rPr>
              <a:t>.</a:t>
            </a:r>
          </a:p>
          <a:p>
            <a:pPr marL="0" indent="0" algn="r" rtl="1">
              <a:buNone/>
            </a:pPr>
            <a:endParaRPr lang="en-US" dirty="0">
              <a:solidFill>
                <a:srgbClr val="002060"/>
              </a:solidFill>
            </a:endParaRPr>
          </a:p>
        </p:txBody>
      </p:sp>
    </p:spTree>
    <p:extLst>
      <p:ext uri="{BB962C8B-B14F-4D97-AF65-F5344CB8AC3E}">
        <p14:creationId xmlns:p14="http://schemas.microsoft.com/office/powerpoint/2010/main" val="222546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484094" y="1821329"/>
            <a:ext cx="9206767" cy="4522599"/>
          </a:xfrm>
        </p:spPr>
        <p:txBody>
          <a:bodyPr>
            <a:noAutofit/>
          </a:bodyPr>
          <a:lstStyle/>
          <a:p>
            <a:pPr algn="r" rtl="1">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معالجة البيانات.</a:t>
            </a:r>
            <a:endParaRPr lang="en-US" sz="3200" dirty="0">
              <a:solidFill>
                <a:srgbClr val="002060"/>
              </a:solidFill>
              <a:latin typeface="Sakkal Majalla" panose="02000000000000000000" pitchFamily="2" charset="-78"/>
              <a:cs typeface="Sakkal Majalla" panose="02000000000000000000" pitchFamily="2" charset="-78"/>
            </a:endParaRPr>
          </a:p>
          <a:p>
            <a:pPr marL="228600" indent="0" algn="just" rtl="1">
              <a:buClr>
                <a:srgbClr val="002060"/>
              </a:buClr>
              <a:buNone/>
            </a:pPr>
            <a:r>
              <a:rPr lang="ar-SA" sz="3200" dirty="0">
                <a:solidFill>
                  <a:srgbClr val="002060"/>
                </a:solidFill>
                <a:latin typeface="Sakkal Majalla" panose="02000000000000000000" pitchFamily="2" charset="-78"/>
                <a:cs typeface="Sakkal Majalla" panose="02000000000000000000" pitchFamily="2" charset="-78"/>
              </a:rPr>
              <a:t>تتعرض البيانات</a:t>
            </a:r>
            <a:r>
              <a:rPr lang="ar-LY" sz="3200" dirty="0">
                <a:solidFill>
                  <a:srgbClr val="002060"/>
                </a:solidFill>
                <a:latin typeface="Sakkal Majalla" panose="02000000000000000000" pitchFamily="2" charset="-78"/>
                <a:cs typeface="Sakkal Majalla" panose="02000000000000000000" pitchFamily="2" charset="-78"/>
              </a:rPr>
              <a:t> </a:t>
            </a:r>
            <a:r>
              <a:rPr lang="en-US" sz="3200" dirty="0">
                <a:solidFill>
                  <a:srgbClr val="002060"/>
                </a:solidFill>
                <a:latin typeface="Sakkal Majalla" panose="02000000000000000000" pitchFamily="2" charset="-78"/>
                <a:cs typeface="Sakkal Majalla" panose="02000000000000000000" pitchFamily="2" charset="-78"/>
              </a:rPr>
              <a:t> Data</a:t>
            </a:r>
            <a:r>
              <a:rPr lang="ar-SA" sz="3200" dirty="0">
                <a:solidFill>
                  <a:srgbClr val="002060"/>
                </a:solidFill>
                <a:latin typeface="Sakkal Majalla" panose="02000000000000000000" pitchFamily="2" charset="-78"/>
                <a:cs typeface="Sakkal Majalla" panose="02000000000000000000" pitchFamily="2" charset="-78"/>
              </a:rPr>
              <a:t>المدخلة إلى نظام الحاسوب إلى نشاطات معالجة مثل: الاحتساب</a:t>
            </a:r>
            <a:r>
              <a:rPr lang="en-US" sz="3200" dirty="0">
                <a:solidFill>
                  <a:srgbClr val="002060"/>
                </a:solidFill>
                <a:latin typeface="Sakkal Majalla" panose="02000000000000000000" pitchFamily="2" charset="-78"/>
                <a:cs typeface="Sakkal Majalla" panose="02000000000000000000" pitchFamily="2" charset="-78"/>
              </a:rPr>
              <a:t>Calculating </a:t>
            </a:r>
            <a:r>
              <a:rPr lang="ar-SA" sz="3200" dirty="0">
                <a:solidFill>
                  <a:srgbClr val="002060"/>
                </a:solidFill>
                <a:latin typeface="Sakkal Majalla" panose="02000000000000000000" pitchFamily="2" charset="-78"/>
                <a:cs typeface="Sakkal Majalla" panose="02000000000000000000" pitchFamily="2" charset="-78"/>
              </a:rPr>
              <a:t>، والمقارنة</a:t>
            </a:r>
            <a:r>
              <a:rPr lang="en-US" sz="3200" dirty="0">
                <a:solidFill>
                  <a:srgbClr val="002060"/>
                </a:solidFill>
                <a:latin typeface="Sakkal Majalla" panose="02000000000000000000" pitchFamily="2" charset="-78"/>
                <a:cs typeface="Sakkal Majalla" panose="02000000000000000000" pitchFamily="2" charset="-78"/>
              </a:rPr>
              <a:t>Comparing </a:t>
            </a:r>
            <a:r>
              <a:rPr lang="ar-SA" sz="3200" dirty="0">
                <a:solidFill>
                  <a:srgbClr val="002060"/>
                </a:solidFill>
                <a:latin typeface="Sakkal Majalla" panose="02000000000000000000" pitchFamily="2" charset="-78"/>
                <a:cs typeface="Sakkal Majalla" panose="02000000000000000000" pitchFamily="2" charset="-78"/>
              </a:rPr>
              <a:t>، والفرز</a:t>
            </a:r>
            <a:r>
              <a:rPr lang="en-US" sz="3200" dirty="0">
                <a:solidFill>
                  <a:srgbClr val="002060"/>
                </a:solidFill>
                <a:latin typeface="Sakkal Majalla" panose="02000000000000000000" pitchFamily="2" charset="-78"/>
                <a:cs typeface="Sakkal Majalla" panose="02000000000000000000" pitchFamily="2" charset="-78"/>
              </a:rPr>
              <a:t>Sorting </a:t>
            </a:r>
            <a:r>
              <a:rPr lang="ar-SA" sz="3200" dirty="0">
                <a:solidFill>
                  <a:srgbClr val="002060"/>
                </a:solidFill>
                <a:latin typeface="Sakkal Majalla" panose="02000000000000000000" pitchFamily="2" charset="-78"/>
                <a:cs typeface="Sakkal Majalla" panose="02000000000000000000" pitchFamily="2" charset="-78"/>
              </a:rPr>
              <a:t>، والتصنيف</a:t>
            </a:r>
            <a:r>
              <a:rPr lang="en-US" sz="3200" dirty="0">
                <a:solidFill>
                  <a:srgbClr val="002060"/>
                </a:solidFill>
                <a:latin typeface="Sakkal Majalla" panose="02000000000000000000" pitchFamily="2" charset="-78"/>
                <a:cs typeface="Sakkal Majalla" panose="02000000000000000000" pitchFamily="2" charset="-78"/>
              </a:rPr>
              <a:t>Classifying </a:t>
            </a:r>
            <a:r>
              <a:rPr lang="ar-SA" sz="3200" dirty="0">
                <a:solidFill>
                  <a:srgbClr val="002060"/>
                </a:solidFill>
                <a:latin typeface="Sakkal Majalla" panose="02000000000000000000" pitchFamily="2" charset="-78"/>
                <a:cs typeface="Sakkal Majalla" panose="02000000000000000000" pitchFamily="2" charset="-78"/>
              </a:rPr>
              <a:t>، والتلخيص</a:t>
            </a:r>
            <a:r>
              <a:rPr lang="en-US" sz="3200" dirty="0">
                <a:solidFill>
                  <a:srgbClr val="002060"/>
                </a:solidFill>
                <a:latin typeface="Sakkal Majalla" panose="02000000000000000000" pitchFamily="2" charset="-78"/>
                <a:cs typeface="Sakkal Majalla" panose="02000000000000000000" pitchFamily="2" charset="-78"/>
              </a:rPr>
              <a:t>Summarizing </a:t>
            </a:r>
            <a:r>
              <a:rPr lang="ar-LY" sz="3200" dirty="0">
                <a:solidFill>
                  <a:srgbClr val="002060"/>
                </a:solidFill>
                <a:latin typeface="Sakkal Majalla" panose="02000000000000000000" pitchFamily="2" charset="-78"/>
                <a:cs typeface="Sakkal Majalla" panose="02000000000000000000" pitchFamily="2" charset="-78"/>
              </a:rPr>
              <a:t> </a:t>
            </a:r>
            <a:r>
              <a:rPr lang="ar-SA" sz="3200" dirty="0">
                <a:solidFill>
                  <a:srgbClr val="002060"/>
                </a:solidFill>
                <a:latin typeface="Sakkal Majalla" panose="02000000000000000000" pitchFamily="2" charset="-78"/>
                <a:cs typeface="Sakkal Majalla" panose="02000000000000000000" pitchFamily="2" charset="-78"/>
              </a:rPr>
              <a:t>وهذه النشاطات تعمل على تنظيم</a:t>
            </a:r>
            <a:r>
              <a:rPr lang="en-US" sz="3200" dirty="0">
                <a:solidFill>
                  <a:srgbClr val="002060"/>
                </a:solidFill>
                <a:latin typeface="Sakkal Majalla" panose="02000000000000000000" pitchFamily="2" charset="-78"/>
                <a:cs typeface="Sakkal Majalla" panose="02000000000000000000" pitchFamily="2" charset="-78"/>
              </a:rPr>
              <a:t>Organize </a:t>
            </a:r>
            <a:r>
              <a:rPr lang="ar-SA" sz="3200" dirty="0">
                <a:solidFill>
                  <a:srgbClr val="002060"/>
                </a:solidFill>
                <a:latin typeface="Sakkal Majalla" panose="02000000000000000000" pitchFamily="2" charset="-78"/>
                <a:cs typeface="Sakkal Majalla" panose="02000000000000000000" pitchFamily="2" charset="-78"/>
              </a:rPr>
              <a:t>، وتحليل</a:t>
            </a:r>
            <a:r>
              <a:rPr lang="en-US" sz="3200" dirty="0">
                <a:solidFill>
                  <a:srgbClr val="002060"/>
                </a:solidFill>
                <a:latin typeface="Sakkal Majalla" panose="02000000000000000000" pitchFamily="2" charset="-78"/>
                <a:cs typeface="Sakkal Majalla" panose="02000000000000000000" pitchFamily="2" charset="-78"/>
              </a:rPr>
              <a:t>Analyze </a:t>
            </a:r>
            <a:r>
              <a:rPr lang="ar-SA" sz="3200" dirty="0">
                <a:solidFill>
                  <a:srgbClr val="002060"/>
                </a:solidFill>
                <a:latin typeface="Sakkal Majalla" panose="02000000000000000000" pitchFamily="2" charset="-78"/>
                <a:cs typeface="Sakkal Majalla" panose="02000000000000000000" pitchFamily="2" charset="-78"/>
              </a:rPr>
              <a:t>، ومعالجة </a:t>
            </a:r>
            <a:r>
              <a:rPr lang="en-US" sz="3200" dirty="0">
                <a:solidFill>
                  <a:srgbClr val="002060"/>
                </a:solidFill>
                <a:latin typeface="Sakkal Majalla" panose="02000000000000000000" pitchFamily="2" charset="-78"/>
                <a:cs typeface="Sakkal Majalla" panose="02000000000000000000" pitchFamily="2" charset="-78"/>
              </a:rPr>
              <a:t>Manipulate </a:t>
            </a:r>
            <a:r>
              <a:rPr lang="ar-SA" sz="3200" dirty="0">
                <a:solidFill>
                  <a:srgbClr val="002060"/>
                </a:solidFill>
                <a:latin typeface="Sakkal Majalla" panose="02000000000000000000" pitchFamily="2" charset="-78"/>
                <a:cs typeface="Sakkal Majalla" panose="02000000000000000000" pitchFamily="2" charset="-78"/>
              </a:rPr>
              <a:t>، وبذلك يجري تحويلها إلى معلومات</a:t>
            </a:r>
            <a:r>
              <a:rPr lang="en-US" sz="3200" dirty="0">
                <a:solidFill>
                  <a:srgbClr val="002060"/>
                </a:solidFill>
                <a:latin typeface="Sakkal Majalla" panose="02000000000000000000" pitchFamily="2" charset="-78"/>
                <a:cs typeface="Sakkal Majalla" panose="02000000000000000000" pitchFamily="2" charset="-78"/>
              </a:rPr>
              <a:t> Information</a:t>
            </a:r>
            <a:r>
              <a:rPr lang="ar-SA" sz="3200" dirty="0">
                <a:solidFill>
                  <a:srgbClr val="002060"/>
                </a:solidFill>
                <a:latin typeface="Sakkal Majalla" panose="02000000000000000000" pitchFamily="2" charset="-78"/>
                <a:cs typeface="Sakkal Majalla" panose="02000000000000000000" pitchFamily="2" charset="-78"/>
              </a:rPr>
              <a:t> للمستخدم </a:t>
            </a:r>
            <a:r>
              <a:rPr lang="ar-SA" sz="3200" dirty="0" smtClean="0">
                <a:solidFill>
                  <a:srgbClr val="002060"/>
                </a:solidFill>
                <a:latin typeface="Sakkal Majalla" panose="02000000000000000000" pitchFamily="2" charset="-78"/>
                <a:cs typeface="Sakkal Majalla" panose="02000000000000000000" pitchFamily="2" charset="-78"/>
              </a:rPr>
              <a:t>النهائي</a:t>
            </a:r>
            <a:r>
              <a:rPr lang="en-US" sz="3200" dirty="0" smtClean="0">
                <a:solidFill>
                  <a:srgbClr val="002060"/>
                </a:solidFill>
                <a:latin typeface="Sakkal Majalla" panose="02000000000000000000" pitchFamily="2" charset="-78"/>
                <a:cs typeface="Sakkal Majalla" panose="02000000000000000000" pitchFamily="2" charset="-78"/>
              </a:rPr>
              <a:t>.</a:t>
            </a:r>
            <a:r>
              <a:rPr lang="ar-SA" sz="3200" dirty="0">
                <a:solidFill>
                  <a:srgbClr val="002060"/>
                </a:solidFill>
                <a:latin typeface="Sakkal Majalla" panose="02000000000000000000" pitchFamily="2" charset="-78"/>
                <a:cs typeface="Sakkal Majalla" panose="02000000000000000000" pitchFamily="2" charset="-78"/>
              </a:rPr>
              <a:t> كما أن أي بيانات تخزن في نظام المعلومات ينبغي أيضاً أن يكون لها إدامة، عن طريق إجراءات نشاطات التصحيح والتحديث</a:t>
            </a:r>
            <a:r>
              <a:rPr lang="en-US" sz="3200">
                <a:solidFill>
                  <a:srgbClr val="002060"/>
                </a:solidFill>
                <a:latin typeface="Sakkal Majalla" panose="02000000000000000000" pitchFamily="2" charset="-78"/>
                <a:cs typeface="Sakkal Majalla" panose="02000000000000000000" pitchFamily="2" charset="-78"/>
              </a:rPr>
              <a:t>.</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291402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946275" y="1784071"/>
            <a:ext cx="8596668" cy="3880773"/>
          </a:xfrm>
        </p:spPr>
        <p:txBody>
          <a:bodyPr>
            <a:noAutofit/>
          </a:bodyPr>
          <a:lstStyle/>
          <a:p>
            <a:pPr marL="0" indent="0" algn="r" rtl="1">
              <a:buNone/>
            </a:pPr>
            <a:r>
              <a:rPr lang="ar-LY" sz="3200" dirty="0">
                <a:solidFill>
                  <a:srgbClr val="002060"/>
                </a:solidFill>
                <a:latin typeface="Sakkal Majalla" panose="02000000000000000000" pitchFamily="2" charset="-78"/>
                <a:cs typeface="Sakkal Majalla" panose="02000000000000000000" pitchFamily="2" charset="-78"/>
              </a:rPr>
              <a:t>فمثلا البيانات التي يتم الحصول عليها بخصوص الشراء يمكن :</a:t>
            </a:r>
            <a:endParaRPr lang="en-US" sz="3200" dirty="0">
              <a:solidFill>
                <a:srgbClr val="002060"/>
              </a:solidFill>
              <a:latin typeface="Sakkal Majalla" panose="02000000000000000000" pitchFamily="2" charset="-78"/>
              <a:cs typeface="Sakkal Majalla" panose="02000000000000000000" pitchFamily="2" charset="-78"/>
            </a:endParaRPr>
          </a:p>
          <a:p>
            <a:pPr marL="57785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تضاف إلى نتائج المبيعات .</a:t>
            </a:r>
            <a:endParaRPr lang="en-US" sz="3200" dirty="0">
              <a:solidFill>
                <a:srgbClr val="002060"/>
              </a:solidFill>
              <a:latin typeface="Sakkal Majalla" panose="02000000000000000000" pitchFamily="2" charset="-78"/>
              <a:cs typeface="Sakkal Majalla" panose="02000000000000000000" pitchFamily="2" charset="-78"/>
            </a:endParaRPr>
          </a:p>
          <a:p>
            <a:pPr marL="57785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تقارن بالمعايير لتحديد فيما إذا كانت صالحة لخصم البيع.</a:t>
            </a:r>
            <a:endParaRPr lang="en-US" sz="3200" dirty="0">
              <a:solidFill>
                <a:srgbClr val="002060"/>
              </a:solidFill>
              <a:latin typeface="Sakkal Majalla" panose="02000000000000000000" pitchFamily="2" charset="-78"/>
              <a:cs typeface="Sakkal Majalla" panose="02000000000000000000" pitchFamily="2" charset="-78"/>
            </a:endParaRPr>
          </a:p>
          <a:p>
            <a:pPr marL="57785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تخزن بتسلسل رقمي استنادا إلى أرقام تعريف المنتج.</a:t>
            </a:r>
            <a:endParaRPr lang="en-US" sz="3200" dirty="0">
              <a:solidFill>
                <a:srgbClr val="002060"/>
              </a:solidFill>
              <a:latin typeface="Sakkal Majalla" panose="02000000000000000000" pitchFamily="2" charset="-78"/>
              <a:cs typeface="Sakkal Majalla" panose="02000000000000000000" pitchFamily="2" charset="-78"/>
            </a:endParaRPr>
          </a:p>
          <a:p>
            <a:pPr marL="577850" lvl="0" algn="r" rtl="1">
              <a:buClr>
                <a:srgbClr val="002060"/>
              </a:buClr>
              <a:buFont typeface="Arial" panose="020B0604020202020204" pitchFamily="34" charset="0"/>
              <a:buChar char="•"/>
            </a:pPr>
            <a:r>
              <a:rPr lang="ar-LY" sz="3200" dirty="0">
                <a:solidFill>
                  <a:srgbClr val="002060"/>
                </a:solidFill>
                <a:latin typeface="Sakkal Majalla" panose="02000000000000000000" pitchFamily="2" charset="-78"/>
                <a:cs typeface="Sakkal Majalla" panose="02000000000000000000" pitchFamily="2" charset="-78"/>
              </a:rPr>
              <a:t>تصنف إلى فئات المنتجات (مواد غذائية أو مواد غير</a:t>
            </a:r>
            <a:r>
              <a:rPr lang="en-US" sz="3200" dirty="0">
                <a:solidFill>
                  <a:srgbClr val="002060"/>
                </a:solidFill>
                <a:latin typeface="Sakkal Majalla" panose="02000000000000000000" pitchFamily="2" charset="-78"/>
                <a:cs typeface="Sakkal Majalla" panose="02000000000000000000" pitchFamily="2" charset="-78"/>
              </a:rPr>
              <a:t> </a:t>
            </a:r>
            <a:r>
              <a:rPr lang="ar-LY" sz="3200" dirty="0">
                <a:solidFill>
                  <a:srgbClr val="002060"/>
                </a:solidFill>
                <a:latin typeface="Sakkal Majalla" panose="02000000000000000000" pitchFamily="2" charset="-78"/>
                <a:cs typeface="Sakkal Majalla" panose="02000000000000000000" pitchFamily="2" charset="-78"/>
              </a:rPr>
              <a:t>غذائية).</a:t>
            </a: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1869010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46" y="369143"/>
            <a:ext cx="8596668" cy="1320800"/>
          </a:xfrm>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526926" y="1689943"/>
            <a:ext cx="9274002" cy="5168057"/>
          </a:xfrm>
        </p:spPr>
        <p:txBody>
          <a:bodyPr>
            <a:normAutofit fontScale="55000" lnSpcReduction="20000"/>
          </a:bodyPr>
          <a:lstStyle/>
          <a:p>
            <a:pPr algn="r" rtl="1">
              <a:buClr>
                <a:srgbClr val="002060"/>
              </a:buClr>
              <a:buFont typeface="Wingdings" panose="05000000000000000000" pitchFamily="2" charset="2"/>
              <a:buChar char="Ø"/>
            </a:pPr>
            <a:r>
              <a:rPr lang="ar-LY" sz="5800" dirty="0">
                <a:solidFill>
                  <a:srgbClr val="002060"/>
                </a:solidFill>
                <a:latin typeface="Sakkal Majalla" panose="02000000000000000000" pitchFamily="2" charset="-78"/>
                <a:cs typeface="Sakkal Majalla" panose="02000000000000000000" pitchFamily="2" charset="-78"/>
              </a:rPr>
              <a:t>إخراج منتجات المعلومات (تأمين موارد المخرجات):</a:t>
            </a:r>
          </a:p>
          <a:p>
            <a:pPr marL="282575" indent="0" algn="just" rtl="1">
              <a:lnSpc>
                <a:spcPct val="120000"/>
              </a:lnSpc>
              <a:buNone/>
            </a:pPr>
            <a:r>
              <a:rPr lang="ar-LY" sz="5800" dirty="0">
                <a:solidFill>
                  <a:srgbClr val="002060"/>
                </a:solidFill>
                <a:latin typeface="Sakkal Majalla" panose="02000000000000000000" pitchFamily="2" charset="-78"/>
                <a:cs typeface="Sakkal Majalla" panose="02000000000000000000" pitchFamily="2" charset="-78"/>
              </a:rPr>
              <a:t>هنا ينبغي أن تنقل البيانات المعالجة (المعلومات) من وحدة المعالجة المركزية </a:t>
            </a:r>
            <a:r>
              <a:rPr lang="en-US" sz="5800" dirty="0">
                <a:solidFill>
                  <a:srgbClr val="002060"/>
                </a:solidFill>
                <a:latin typeface="Sakkal Majalla" panose="02000000000000000000" pitchFamily="2" charset="-78"/>
                <a:cs typeface="Sakkal Majalla" panose="02000000000000000000" pitchFamily="2" charset="-78"/>
              </a:rPr>
              <a:t>CPU</a:t>
            </a:r>
            <a:r>
              <a:rPr lang="ar-LY" sz="5800" dirty="0">
                <a:solidFill>
                  <a:srgbClr val="002060"/>
                </a:solidFill>
                <a:latin typeface="Sakkal Majalla" panose="02000000000000000000" pitchFamily="2" charset="-78"/>
                <a:cs typeface="Sakkal Majalla" panose="02000000000000000000" pitchFamily="2" charset="-78"/>
              </a:rPr>
              <a:t> الى وسيلة اخراج مناسبة.</a:t>
            </a:r>
          </a:p>
          <a:p>
            <a:pPr marL="282575" indent="0" algn="just" rtl="1">
              <a:lnSpc>
                <a:spcPct val="120000"/>
              </a:lnSpc>
              <a:buNone/>
            </a:pPr>
            <a:r>
              <a:rPr lang="ar-SA" sz="5800" dirty="0">
                <a:solidFill>
                  <a:srgbClr val="002060"/>
                </a:solidFill>
                <a:latin typeface="Sakkal Majalla" panose="02000000000000000000" pitchFamily="2" charset="-78"/>
                <a:cs typeface="Sakkal Majalla" panose="02000000000000000000" pitchFamily="2" charset="-78"/>
              </a:rPr>
              <a:t>فالمعلومات بمختلف أشكالها تحول إلى المستخدم النهائي وتكون جاهزة لهم بشكل مخرجات</a:t>
            </a:r>
            <a:r>
              <a:rPr lang="ar-LY" sz="5800" dirty="0">
                <a:solidFill>
                  <a:srgbClr val="002060"/>
                </a:solidFill>
                <a:latin typeface="Sakkal Majalla" panose="02000000000000000000" pitchFamily="2" charset="-78"/>
                <a:cs typeface="Sakkal Majalla" panose="02000000000000000000" pitchFamily="2" charset="-78"/>
              </a:rPr>
              <a:t> </a:t>
            </a:r>
            <a:r>
              <a:rPr lang="ar-SA" sz="5800" dirty="0">
                <a:solidFill>
                  <a:srgbClr val="002060"/>
                </a:solidFill>
                <a:latin typeface="Sakkal Majalla" panose="02000000000000000000" pitchFamily="2" charset="-78"/>
                <a:cs typeface="Sakkal Majalla" panose="02000000000000000000" pitchFamily="2" charset="-78"/>
              </a:rPr>
              <a:t>مثل: الرسائل، والتقارير، والنماذج، والرسومات، والتي يمكن أن تجهز بواسطة شاشة الحاسوب، أو إجابات صوتية، أو منتجات ورقية، أو وسائط متعددة . مثال ذلك مدير المبيعات قد يستعرض شاشة العرض للتدقيق على أداء الأشخاص الذين يقوم بالبيع، أو يستقبل رسالة صوتية هاتفية محوسبة، أو يستلم مخرجات مطبوعة عن نتائج البيع الشهرية، وهكذا</a:t>
            </a:r>
            <a:r>
              <a:rPr lang="en-US" sz="5800" dirty="0">
                <a:solidFill>
                  <a:srgbClr val="002060"/>
                </a:solidFill>
                <a:latin typeface="Sakkal Majalla" panose="02000000000000000000" pitchFamily="2" charset="-78"/>
                <a:cs typeface="Sakkal Majalla" panose="02000000000000000000" pitchFamily="2" charset="-78"/>
              </a:rPr>
              <a:t>.</a:t>
            </a:r>
            <a:endParaRPr lang="ar-LY" sz="5800" dirty="0">
              <a:solidFill>
                <a:srgbClr val="002060"/>
              </a:solidFill>
              <a:latin typeface="Sakkal Majalla" panose="02000000000000000000" pitchFamily="2" charset="-78"/>
              <a:cs typeface="Sakkal Majalla" panose="02000000000000000000" pitchFamily="2" charset="-78"/>
            </a:endParaRPr>
          </a:p>
          <a:p>
            <a:pPr marL="0" indent="0" algn="r" rtl="1">
              <a:buNone/>
            </a:pPr>
            <a:r>
              <a:rPr lang="en-US" sz="5800" dirty="0">
                <a:solidFill>
                  <a:srgbClr val="002060"/>
                </a:solidFill>
                <a:latin typeface="Sakkal Majalla" panose="02000000000000000000" pitchFamily="2" charset="-78"/>
                <a:cs typeface="Sakkal Majalla" panose="02000000000000000000" pitchFamily="2" charset="-78"/>
              </a:rPr>
              <a:t> </a:t>
            </a:r>
          </a:p>
          <a:p>
            <a:pPr marL="282575" indent="0" algn="just" rtl="1">
              <a:lnSpc>
                <a:spcPct val="120000"/>
              </a:lnSpc>
              <a:buNone/>
            </a:pPr>
            <a:endParaRPr lang="en-US" sz="3500" dirty="0">
              <a:solidFill>
                <a:srgbClr val="002060"/>
              </a:solidFill>
              <a:latin typeface="Sakkal Majalla" panose="02000000000000000000" pitchFamily="2" charset="-78"/>
              <a:cs typeface="Sakkal Majalla" panose="02000000000000000000" pitchFamily="2" charset="-78"/>
            </a:endParaRPr>
          </a:p>
          <a:p>
            <a:pPr marL="0" indent="0" algn="r" rtl="1">
              <a:buClr>
                <a:srgbClr val="002060"/>
              </a:buClr>
              <a:buNone/>
            </a:pPr>
            <a:endParaRPr lang="en-US" sz="3200" dirty="0">
              <a:solidFill>
                <a:srgbClr val="002060"/>
              </a:solidFill>
              <a:latin typeface="Sakkal Majalla" panose="02000000000000000000" pitchFamily="2" charset="-78"/>
              <a:cs typeface="Sakkal Majalla" panose="02000000000000000000" pitchFamily="2" charset="-78"/>
            </a:endParaRPr>
          </a:p>
          <a:p>
            <a:pPr marL="0" indent="0" algn="r" rtl="1">
              <a:buNone/>
            </a:pPr>
            <a:endParaRPr lang="en-US" sz="3200" dirty="0">
              <a:solidFill>
                <a:srgbClr val="002060"/>
              </a:solidFill>
            </a:endParaRPr>
          </a:p>
        </p:txBody>
      </p:sp>
    </p:spTree>
    <p:extLst>
      <p:ext uri="{BB962C8B-B14F-4D97-AF65-F5344CB8AC3E}">
        <p14:creationId xmlns:p14="http://schemas.microsoft.com/office/powerpoint/2010/main" val="49123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b="1" dirty="0">
                <a:solidFill>
                  <a:srgbClr val="002060"/>
                </a:solidFill>
                <a:latin typeface="Sakkal Majalla" panose="02000000000000000000" pitchFamily="2" charset="-78"/>
                <a:cs typeface="Sakkal Majalla" panose="02000000000000000000" pitchFamily="2" charset="-78"/>
              </a:rPr>
              <a:t>تابع أنشطة وإجراءات نظام المعلومات</a:t>
            </a:r>
            <a:endParaRPr lang="en-US" dirty="0"/>
          </a:p>
        </p:txBody>
      </p:sp>
      <p:sp>
        <p:nvSpPr>
          <p:cNvPr id="3" name="Content Placeholder 2"/>
          <p:cNvSpPr>
            <a:spLocks noGrp="1"/>
          </p:cNvSpPr>
          <p:nvPr>
            <p:ph idx="1"/>
          </p:nvPr>
        </p:nvSpPr>
        <p:spPr>
          <a:xfrm>
            <a:off x="430306" y="1930400"/>
            <a:ext cx="9166425" cy="4093882"/>
          </a:xfrm>
        </p:spPr>
        <p:txBody>
          <a:bodyPr>
            <a:noAutofit/>
          </a:bodyPr>
          <a:lstStyle/>
          <a:p>
            <a:pPr algn="just" rtl="1">
              <a:lnSpc>
                <a:spcPct val="160000"/>
              </a:lnSpc>
              <a:buClr>
                <a:srgbClr val="002060"/>
              </a:buClr>
              <a:buFont typeface="Wingdings" panose="05000000000000000000" pitchFamily="2" charset="2"/>
              <a:buChar char="Ø"/>
            </a:pPr>
            <a:r>
              <a:rPr lang="ar-LY" sz="3200" dirty="0">
                <a:solidFill>
                  <a:srgbClr val="002060"/>
                </a:solidFill>
                <a:latin typeface="Sakkal Majalla" panose="02000000000000000000" pitchFamily="2" charset="-78"/>
                <a:cs typeface="Sakkal Majalla" panose="02000000000000000000" pitchFamily="2" charset="-78"/>
              </a:rPr>
              <a:t>تخزين البيانات (تأمين</a:t>
            </a:r>
            <a:r>
              <a:rPr lang="en-US" sz="3200" dirty="0">
                <a:solidFill>
                  <a:srgbClr val="002060"/>
                </a:solidFill>
                <a:latin typeface="Sakkal Majalla" panose="02000000000000000000" pitchFamily="2" charset="-78"/>
                <a:cs typeface="Sakkal Majalla" panose="02000000000000000000" pitchFamily="2" charset="-78"/>
              </a:rPr>
              <a:t> </a:t>
            </a:r>
            <a:r>
              <a:rPr lang="ar-LY" sz="3200" dirty="0">
                <a:solidFill>
                  <a:srgbClr val="002060"/>
                </a:solidFill>
                <a:latin typeface="Sakkal Majalla" panose="02000000000000000000" pitchFamily="2" charset="-78"/>
                <a:cs typeface="Sakkal Majalla" panose="02000000000000000000" pitchFamily="2" charset="-78"/>
              </a:rPr>
              <a:t> موارد الخزن ).</a:t>
            </a:r>
            <a:endParaRPr lang="en-US" sz="3200" dirty="0">
              <a:solidFill>
                <a:srgbClr val="002060"/>
              </a:solidFill>
              <a:latin typeface="Sakkal Majalla" panose="02000000000000000000" pitchFamily="2" charset="-78"/>
              <a:cs typeface="Sakkal Majalla" panose="02000000000000000000" pitchFamily="2" charset="-78"/>
            </a:endParaRPr>
          </a:p>
          <a:p>
            <a:pPr marL="349250" indent="0" algn="just" rtl="1">
              <a:lnSpc>
                <a:spcPct val="160000"/>
              </a:lnSpc>
              <a:buNone/>
            </a:pPr>
            <a:r>
              <a:rPr lang="ar-LY" sz="3200" dirty="0">
                <a:solidFill>
                  <a:srgbClr val="002060"/>
                </a:solidFill>
                <a:latin typeface="Sakkal Majalla" panose="02000000000000000000" pitchFamily="2" charset="-78"/>
                <a:cs typeface="Sakkal Majalla" panose="02000000000000000000" pitchFamily="2" charset="-78"/>
              </a:rPr>
              <a:t>التخزين هو وحدة أساسية من وحدات نظم المعلومات لأنه من النشاطات المهمة لنظم المعلومات ،</a:t>
            </a:r>
            <a:r>
              <a:rPr lang="ar-SA" sz="3200" dirty="0">
                <a:solidFill>
                  <a:srgbClr val="002060"/>
                </a:solidFill>
                <a:latin typeface="Sakkal Majalla" panose="02000000000000000000" pitchFamily="2" charset="-78"/>
                <a:cs typeface="Sakkal Majalla" panose="02000000000000000000" pitchFamily="2" charset="-78"/>
              </a:rPr>
              <a:t>حيث يتم بشكل منظم</a:t>
            </a:r>
            <a:r>
              <a:rPr lang="ar-LY" sz="3200" dirty="0">
                <a:solidFill>
                  <a:srgbClr val="002060"/>
                </a:solidFill>
                <a:latin typeface="Sakkal Majalla" panose="02000000000000000000" pitchFamily="2" charset="-78"/>
                <a:cs typeface="Sakkal Majalla" panose="02000000000000000000" pitchFamily="2" charset="-78"/>
              </a:rPr>
              <a:t> </a:t>
            </a:r>
            <a:r>
              <a:rPr lang="ar-SA" sz="3200" dirty="0">
                <a:solidFill>
                  <a:srgbClr val="002060"/>
                </a:solidFill>
                <a:latin typeface="Sakkal Majalla" panose="02000000000000000000" pitchFamily="2" charset="-78"/>
                <a:cs typeface="Sakkal Majalla" panose="02000000000000000000" pitchFamily="2" charset="-78"/>
              </a:rPr>
              <a:t>ك</a:t>
            </a:r>
            <a:r>
              <a:rPr lang="ar-LY" sz="3200" dirty="0">
                <a:solidFill>
                  <a:srgbClr val="002060"/>
                </a:solidFill>
                <a:latin typeface="Sakkal Majalla" panose="02000000000000000000" pitchFamily="2" charset="-78"/>
                <a:cs typeface="Sakkal Majalla" panose="02000000000000000000" pitchFamily="2" charset="-78"/>
              </a:rPr>
              <a:t>حقول وملفات وقواعد بيانات </a:t>
            </a:r>
            <a:r>
              <a:rPr lang="ar-SA" sz="3200" dirty="0">
                <a:solidFill>
                  <a:srgbClr val="002060"/>
                </a:solidFill>
                <a:latin typeface="Sakkal Majalla" panose="02000000000000000000" pitchFamily="2" charset="-78"/>
                <a:cs typeface="Sakkal Majalla" panose="02000000000000000000" pitchFamily="2" charset="-78"/>
              </a:rPr>
              <a:t> لغرض تسهيل الاستخدامات اللاحقة في معالجات أخرى، أو استرجاعها</a:t>
            </a:r>
            <a:r>
              <a:rPr lang="ar-LY" sz="3200" dirty="0" smtClean="0">
                <a:solidFill>
                  <a:srgbClr val="002060"/>
                </a:solidFill>
                <a:latin typeface="Sakkal Majalla" panose="02000000000000000000" pitchFamily="2" charset="-78"/>
                <a:cs typeface="Sakkal Majalla" panose="02000000000000000000" pitchFamily="2" charset="-78"/>
              </a:rPr>
              <a:t>.</a:t>
            </a:r>
            <a:endParaRPr lang="en-US" sz="3200" dirty="0">
              <a:solidFill>
                <a:srgbClr val="002060"/>
              </a:solidFill>
              <a:latin typeface="Sakkal Majalla" panose="02000000000000000000" pitchFamily="2" charset="-78"/>
              <a:cs typeface="Sakkal Majalla" panose="02000000000000000000" pitchFamily="2" charset="-78"/>
            </a:endParaRPr>
          </a:p>
          <a:p>
            <a:pPr marL="349250" indent="0" algn="just" rtl="1">
              <a:lnSpc>
                <a:spcPct val="160000"/>
              </a:lnSpc>
              <a:buNone/>
            </a:pPr>
            <a:endParaRPr lang="ar-LY" sz="3200" dirty="0">
              <a:solidFill>
                <a:srgbClr val="002060"/>
              </a:solidFill>
              <a:latin typeface="Sakkal Majalla" panose="02000000000000000000" pitchFamily="2" charset="-78"/>
              <a:cs typeface="Sakkal Majalla" panose="02000000000000000000" pitchFamily="2" charset="-78"/>
            </a:endParaRPr>
          </a:p>
          <a:p>
            <a:pPr marL="349250" indent="0" algn="just" rtl="1">
              <a:lnSpc>
                <a:spcPct val="160000"/>
              </a:lnSpc>
              <a:buNone/>
            </a:pPr>
            <a:endParaRPr lang="en-US" sz="3200" dirty="0">
              <a:solidFill>
                <a:srgbClr val="002060"/>
              </a:solidFill>
              <a:latin typeface="Sakkal Majalla" panose="02000000000000000000" pitchFamily="2" charset="-78"/>
              <a:cs typeface="Sakkal Majalla" panose="02000000000000000000" pitchFamily="2" charset="-78"/>
            </a:endParaRPr>
          </a:p>
          <a:p>
            <a:pPr marL="0" indent="0" algn="just" rtl="1">
              <a:lnSpc>
                <a:spcPct val="160000"/>
              </a:lnSpc>
              <a:buNone/>
            </a:pPr>
            <a:r>
              <a:rPr lang="ar-SA" sz="3200" dirty="0">
                <a:solidFill>
                  <a:srgbClr val="002060"/>
                </a:solidFill>
                <a:latin typeface="Sakkal Majalla" panose="02000000000000000000" pitchFamily="2" charset="-78"/>
                <a:cs typeface="Sakkal Majalla" panose="02000000000000000000" pitchFamily="2" charset="-78"/>
              </a:rPr>
              <a:t> </a:t>
            </a:r>
            <a:endParaRPr lang="en-US" sz="32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4199859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427</TotalTime>
  <Words>906</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Sakkal Majalla</vt:lpstr>
      <vt:lpstr>Trebuchet MS</vt:lpstr>
      <vt:lpstr>Wingdings</vt:lpstr>
      <vt:lpstr>Wingdings 3</vt:lpstr>
      <vt:lpstr>Facet</vt:lpstr>
      <vt:lpstr>جامعة طرابلس كلية تقنية المعلومـــــات  -قسم نظم المعلومات </vt:lpstr>
      <vt:lpstr>أنشطة وإجراءات نظام المعلومات</vt:lpstr>
      <vt:lpstr>أنشطة وإجراءات نظام المعلومات</vt:lpstr>
      <vt:lpstr>تابع أنشطة وإجراءات نظام المعلومات</vt:lpstr>
      <vt:lpstr>تابع أنشطة وإجراءات نظام المعلومات</vt:lpstr>
      <vt:lpstr>تابع أنشطة وإجراءات نظام المعلومات</vt:lpstr>
      <vt:lpstr>تابع أنشطة وإجراءات نظام المعلومات</vt:lpstr>
      <vt:lpstr>تابع أنشطة وإجراءات نظام المعلومات</vt:lpstr>
      <vt:lpstr>تابع أنشطة وإجراءات نظام المعلومات</vt:lpstr>
      <vt:lpstr>تابع تخزين البيانات</vt:lpstr>
      <vt:lpstr>تابع تخزين البيانات</vt:lpstr>
      <vt:lpstr>تابع أنشطة وإجراءات نظام المعلومات</vt:lpstr>
      <vt:lpstr>تابع أنشطة وإجراءات نظام المعلومات</vt:lpstr>
      <vt:lpstr>خصائص نظام المعلومات المثالي </vt:lpstr>
      <vt:lpstr>تابع خصائص نظام المعلومات المثالي </vt:lpstr>
      <vt:lpstr>تابع خصائص نظام المعلومات المثالي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ebtes</cp:lastModifiedBy>
  <cp:revision>89</cp:revision>
  <dcterms:created xsi:type="dcterms:W3CDTF">2022-05-15T18:12:43Z</dcterms:created>
  <dcterms:modified xsi:type="dcterms:W3CDTF">2022-05-29T07:19:11Z</dcterms:modified>
</cp:coreProperties>
</file>