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71" r:id="rId6"/>
    <p:sldId id="272" r:id="rId7"/>
    <p:sldId id="259" r:id="rId8"/>
    <p:sldId id="273" r:id="rId9"/>
    <p:sldId id="274" r:id="rId10"/>
    <p:sldId id="275" r:id="rId11"/>
    <p:sldId id="276" r:id="rId12"/>
    <p:sldId id="277" r:id="rId13"/>
    <p:sldId id="278" r:id="rId14"/>
    <p:sldId id="260" r:id="rId15"/>
    <p:sldId id="262" r:id="rId16"/>
    <p:sldId id="263" r:id="rId17"/>
    <p:sldId id="264" r:id="rId18"/>
    <p:sldId id="265" r:id="rId19"/>
    <p:sldId id="266" r:id="rId20"/>
    <p:sldId id="267" r:id="rId21"/>
    <p:sldId id="268" r:id="rId22"/>
    <p:sldId id="269" r:id="rId23"/>
    <p:sldId id="27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4" d="100"/>
          <a:sy n="84" d="100"/>
        </p:scale>
        <p:origin x="581"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5/30/2022</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5/30/2022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btesamalashouri@gmail.com" TargetMode="External"/><Relationship Id="rId2" Type="http://schemas.openxmlformats.org/officeDocument/2006/relationships/hyperlink" Target="mailto:algadyfatma@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 y="526898"/>
            <a:ext cx="10019524" cy="1532586"/>
          </a:xfrm>
        </p:spPr>
        <p:txBody>
          <a:bodyPr/>
          <a:lstStyle/>
          <a:p>
            <a:pPr algn="ctr" rtl="1"/>
            <a:r>
              <a:rPr lang="ar-LY" sz="4000" b="1" dirty="0">
                <a:solidFill>
                  <a:srgbClr val="002060"/>
                </a:solidFill>
                <a:latin typeface="Sakkal Majalla" panose="02000000000000000000" pitchFamily="2" charset="-78"/>
                <a:cs typeface="Sakkal Majalla" panose="02000000000000000000" pitchFamily="2" charset="-78"/>
              </a:rPr>
              <a:t>جامعة طرابلس</a:t>
            </a:r>
            <a:br>
              <a:rPr lang="ar-LY" sz="4000" b="1" dirty="0">
                <a:solidFill>
                  <a:srgbClr val="002060"/>
                </a:solidFill>
                <a:latin typeface="Sakkal Majalla" panose="02000000000000000000" pitchFamily="2" charset="-78"/>
                <a:cs typeface="Sakkal Majalla" panose="02000000000000000000" pitchFamily="2" charset="-78"/>
              </a:rPr>
            </a:br>
            <a:r>
              <a:rPr lang="ar-LY" sz="4000" b="1" dirty="0">
                <a:solidFill>
                  <a:srgbClr val="002060"/>
                </a:solidFill>
                <a:latin typeface="Sakkal Majalla" panose="02000000000000000000" pitchFamily="2" charset="-78"/>
                <a:cs typeface="Sakkal Majalla" panose="02000000000000000000" pitchFamily="2" charset="-78"/>
              </a:rPr>
              <a:t>كلية تقنية المعلومـــــات </a:t>
            </a:r>
            <a:r>
              <a:rPr lang="en-US" sz="4000" b="1" dirty="0">
                <a:solidFill>
                  <a:srgbClr val="002060"/>
                </a:solidFill>
                <a:latin typeface="Sakkal Majalla" panose="02000000000000000000" pitchFamily="2" charset="-78"/>
                <a:cs typeface="Sakkal Majalla" panose="02000000000000000000" pitchFamily="2" charset="-78"/>
              </a:rPr>
              <a:t> -</a:t>
            </a:r>
            <a:r>
              <a:rPr lang="ar-LY" sz="4000" b="1" dirty="0">
                <a:solidFill>
                  <a:srgbClr val="002060"/>
                </a:solidFill>
                <a:latin typeface="Sakkal Majalla" panose="02000000000000000000" pitchFamily="2" charset="-78"/>
                <a:cs typeface="Sakkal Majalla" panose="02000000000000000000" pitchFamily="2" charset="-78"/>
              </a:rPr>
              <a:t>قسم نظم المعلومات</a:t>
            </a:r>
            <a:br>
              <a:rPr lang="ar-LY" sz="4000" b="1" dirty="0">
                <a:solidFill>
                  <a:srgbClr val="002060"/>
                </a:solidFill>
                <a:latin typeface="Sakkal Majalla" panose="02000000000000000000" pitchFamily="2" charset="-78"/>
                <a:cs typeface="Sakkal Majalla" panose="02000000000000000000" pitchFamily="2" charset="-78"/>
              </a:rPr>
            </a:br>
            <a:endParaRPr lang="en-US" sz="4000" b="1" dirty="0">
              <a:solidFill>
                <a:srgbClr val="002060"/>
              </a:solidFill>
              <a:latin typeface="Sakkal Majalla" panose="02000000000000000000" pitchFamily="2" charset="-78"/>
              <a:cs typeface="Sakkal Majalla" panose="02000000000000000000" pitchFamily="2" charset="-78"/>
            </a:endParaRPr>
          </a:p>
        </p:txBody>
      </p:sp>
      <p:sp>
        <p:nvSpPr>
          <p:cNvPr id="5" name="Subtitle 2"/>
          <p:cNvSpPr>
            <a:spLocks noGrp="1"/>
          </p:cNvSpPr>
          <p:nvPr>
            <p:ph type="subTitle" idx="1"/>
          </p:nvPr>
        </p:nvSpPr>
        <p:spPr>
          <a:xfrm>
            <a:off x="352274" y="1866112"/>
            <a:ext cx="9530127" cy="2154559"/>
          </a:xfrm>
        </p:spPr>
        <p:txBody>
          <a:bodyPr>
            <a:noAutofit/>
          </a:bodyPr>
          <a:lstStyle/>
          <a:p>
            <a:pPr algn="ctr" rtl="1"/>
            <a:r>
              <a:rPr lang="ar-LY" sz="2400" b="1" dirty="0">
                <a:solidFill>
                  <a:srgbClr val="002060"/>
                </a:solidFill>
                <a:latin typeface="Sakkal Majalla" panose="02000000000000000000" pitchFamily="2" charset="-78"/>
                <a:cs typeface="Sakkal Majalla" panose="02000000000000000000" pitchFamily="2" charset="-78"/>
              </a:rPr>
              <a:t>المقرر الدراسي </a:t>
            </a:r>
            <a:r>
              <a:rPr lang="en-US" sz="2400" b="1" dirty="0">
                <a:solidFill>
                  <a:srgbClr val="002060"/>
                </a:solidFill>
                <a:latin typeface="Sakkal Majalla" panose="02000000000000000000" pitchFamily="2" charset="-78"/>
                <a:cs typeface="Sakkal Majalla" panose="02000000000000000000" pitchFamily="2" charset="-78"/>
              </a:rPr>
              <a:t>ITGS222 </a:t>
            </a:r>
            <a:endParaRPr lang="ar-LY" sz="2400" b="1" dirty="0">
              <a:solidFill>
                <a:srgbClr val="002060"/>
              </a:solidFill>
              <a:latin typeface="Sakkal Majalla" panose="02000000000000000000" pitchFamily="2" charset="-78"/>
              <a:cs typeface="Sakkal Majalla" panose="02000000000000000000" pitchFamily="2" charset="-78"/>
            </a:endParaRPr>
          </a:p>
          <a:p>
            <a:pPr algn="ctr"/>
            <a:r>
              <a:rPr lang="ar-LY" sz="3200" b="1" dirty="0">
                <a:solidFill>
                  <a:srgbClr val="002060"/>
                </a:solidFill>
                <a:latin typeface="Sakkal Majalla" panose="02000000000000000000" pitchFamily="2" charset="-78"/>
                <a:cs typeface="Sakkal Majalla" panose="02000000000000000000" pitchFamily="2" charset="-78"/>
              </a:rPr>
              <a:t>أساسيات نظم المعلومات</a:t>
            </a:r>
            <a:br>
              <a:rPr lang="ar-LY" sz="3200" b="1" dirty="0">
                <a:solidFill>
                  <a:srgbClr val="002060"/>
                </a:solidFill>
                <a:latin typeface="Sakkal Majalla" panose="02000000000000000000" pitchFamily="2" charset="-78"/>
                <a:cs typeface="Sakkal Majalla" panose="02000000000000000000" pitchFamily="2" charset="-78"/>
              </a:rPr>
            </a:br>
            <a:r>
              <a:rPr lang="en-US" sz="3200" b="1" dirty="0">
                <a:solidFill>
                  <a:srgbClr val="002060"/>
                </a:solidFill>
                <a:latin typeface="Sakkal Majalla" panose="02000000000000000000" pitchFamily="2" charset="-78"/>
                <a:cs typeface="Sakkal Majalla" panose="02000000000000000000" pitchFamily="2" charset="-78"/>
              </a:rPr>
              <a:t>Foundation of Information Systems</a:t>
            </a:r>
            <a:endParaRPr lang="ar-LY" sz="3200" b="1" dirty="0">
              <a:solidFill>
                <a:srgbClr val="002060"/>
              </a:solidFill>
              <a:latin typeface="Sakkal Majalla" panose="02000000000000000000" pitchFamily="2" charset="-78"/>
              <a:cs typeface="Sakkal Majalla" panose="02000000000000000000" pitchFamily="2" charset="-78"/>
            </a:endParaRPr>
          </a:p>
          <a:p>
            <a:pPr algn="ctr"/>
            <a:endParaRPr lang="en-US" sz="1400" b="1" dirty="0">
              <a:solidFill>
                <a:srgbClr val="002060"/>
              </a:solidFill>
              <a:latin typeface="Sakkal Majalla" panose="02000000000000000000" pitchFamily="2" charset="-78"/>
              <a:cs typeface="Sakkal Majalla" panose="02000000000000000000" pitchFamily="2" charset="-78"/>
            </a:endParaRPr>
          </a:p>
          <a:p>
            <a:pPr algn="ctr"/>
            <a:r>
              <a:rPr lang="en-US" sz="2400" b="1" dirty="0">
                <a:solidFill>
                  <a:srgbClr val="002060"/>
                </a:solidFill>
                <a:latin typeface="Sakkal Majalla" panose="02000000000000000000" pitchFamily="2" charset="-78"/>
                <a:cs typeface="Sakkal Majalla" panose="02000000000000000000" pitchFamily="2" charset="-78"/>
              </a:rPr>
              <a:t> </a:t>
            </a:r>
            <a:r>
              <a:rPr lang="ar-LY" sz="2400" b="1" dirty="0">
                <a:solidFill>
                  <a:srgbClr val="002060"/>
                </a:solidFill>
                <a:latin typeface="Sakkal Majalla" panose="02000000000000000000" pitchFamily="2" charset="-78"/>
                <a:cs typeface="Sakkal Majalla" panose="02000000000000000000" pitchFamily="2" charset="-78"/>
              </a:rPr>
              <a:t>إعداد</a:t>
            </a:r>
          </a:p>
          <a:p>
            <a:pPr algn="ctr"/>
            <a:r>
              <a:rPr lang="ar-LY" sz="2400" b="1" dirty="0" err="1">
                <a:solidFill>
                  <a:srgbClr val="002060"/>
                </a:solidFill>
                <a:latin typeface="Sakkal Majalla" panose="02000000000000000000" pitchFamily="2" charset="-78"/>
                <a:cs typeface="Sakkal Majalla" panose="02000000000000000000" pitchFamily="2" charset="-78"/>
              </a:rPr>
              <a:t>أ.إبتسام</a:t>
            </a:r>
            <a:r>
              <a:rPr lang="ar-LY" sz="2400" b="1" dirty="0">
                <a:solidFill>
                  <a:srgbClr val="002060"/>
                </a:solidFill>
                <a:latin typeface="Sakkal Majalla" panose="02000000000000000000" pitchFamily="2" charset="-78"/>
                <a:cs typeface="Sakkal Majalla" panose="02000000000000000000" pitchFamily="2" charset="-78"/>
              </a:rPr>
              <a:t> العاشوري                  </a:t>
            </a:r>
            <a:r>
              <a:rPr lang="ar-LY" sz="2400" b="1" dirty="0" err="1">
                <a:solidFill>
                  <a:srgbClr val="002060"/>
                </a:solidFill>
                <a:latin typeface="Sakkal Majalla" panose="02000000000000000000" pitchFamily="2" charset="-78"/>
                <a:cs typeface="Sakkal Majalla" panose="02000000000000000000" pitchFamily="2" charset="-78"/>
              </a:rPr>
              <a:t>أ.فاطمة</a:t>
            </a:r>
            <a:r>
              <a:rPr lang="ar-LY" sz="2400" b="1" dirty="0">
                <a:solidFill>
                  <a:srgbClr val="002060"/>
                </a:solidFill>
                <a:latin typeface="Sakkal Majalla" panose="02000000000000000000" pitchFamily="2" charset="-78"/>
                <a:cs typeface="Sakkal Majalla" panose="02000000000000000000" pitchFamily="2" charset="-78"/>
              </a:rPr>
              <a:t> القاضي</a:t>
            </a:r>
          </a:p>
          <a:p>
            <a:pPr algn="ctr"/>
            <a:r>
              <a:rPr lang="en-US" sz="2000" dirty="0">
                <a:solidFill>
                  <a:srgbClr val="002060"/>
                </a:solidFill>
                <a:latin typeface="Sakkal Majalla" panose="02000000000000000000" pitchFamily="2" charset="-78"/>
                <a:cs typeface="Sakkal Majalla" panose="02000000000000000000" pitchFamily="2" charset="-78"/>
                <a:hlinkClick r:id="rId2"/>
              </a:rPr>
              <a:t>algadyfatma@gmail.com</a:t>
            </a:r>
            <a:r>
              <a:rPr lang="en-US" sz="2000" dirty="0">
                <a:solidFill>
                  <a:srgbClr val="002060"/>
                </a:solidFill>
                <a:latin typeface="Sakkal Majalla" panose="02000000000000000000" pitchFamily="2" charset="-78"/>
                <a:cs typeface="Sakkal Majalla" panose="02000000000000000000" pitchFamily="2" charset="-78"/>
              </a:rPr>
              <a:t>                      </a:t>
            </a:r>
            <a:r>
              <a:rPr lang="en-US" sz="2000" dirty="0">
                <a:solidFill>
                  <a:srgbClr val="002060"/>
                </a:solidFill>
                <a:latin typeface="Sakkal Majalla" panose="02000000000000000000" pitchFamily="2" charset="-78"/>
                <a:cs typeface="Sakkal Majalla" panose="02000000000000000000" pitchFamily="2" charset="-78"/>
                <a:hlinkClick r:id="rId3"/>
              </a:rPr>
              <a:t>ebtesamalashouri@gmail.com</a:t>
            </a:r>
            <a:r>
              <a:rPr lang="en-US" sz="2000" dirty="0">
                <a:solidFill>
                  <a:srgbClr val="002060"/>
                </a:solidFill>
                <a:latin typeface="Sakkal Majalla" panose="02000000000000000000" pitchFamily="2" charset="-78"/>
                <a:cs typeface="Sakkal Majalla" panose="02000000000000000000" pitchFamily="2" charset="-78"/>
              </a:rPr>
              <a:t> </a:t>
            </a:r>
            <a:endParaRPr lang="ar-LY" sz="2000" dirty="0">
              <a:solidFill>
                <a:srgbClr val="002060"/>
              </a:solidFill>
              <a:latin typeface="Sakkal Majalla" panose="02000000000000000000" pitchFamily="2" charset="-78"/>
              <a:cs typeface="Sakkal Majalla" panose="02000000000000000000" pitchFamily="2" charset="-78"/>
            </a:endParaRPr>
          </a:p>
          <a:p>
            <a:pPr algn="ctr"/>
            <a:endParaRPr lang="ar-LY" sz="3200" b="1" dirty="0">
              <a:solidFill>
                <a:srgbClr val="002060"/>
              </a:solidFill>
              <a:latin typeface="Sakkal Majalla" panose="02000000000000000000" pitchFamily="2" charset="-78"/>
              <a:cs typeface="Sakkal Majalla" panose="02000000000000000000" pitchFamily="2" charset="-78"/>
            </a:endParaRPr>
          </a:p>
          <a:p>
            <a:pPr algn="ctr"/>
            <a:r>
              <a:rPr lang="ar-LY" sz="3200" b="1" dirty="0">
                <a:solidFill>
                  <a:srgbClr val="002060"/>
                </a:solidFill>
                <a:latin typeface="Sakkal Majalla" panose="02000000000000000000" pitchFamily="2" charset="-78"/>
                <a:cs typeface="Sakkal Majalla" panose="02000000000000000000" pitchFamily="2" charset="-78"/>
              </a:rPr>
              <a:t>المحاضرة الرابعة</a:t>
            </a:r>
          </a:p>
          <a:p>
            <a:pPr algn="ctr"/>
            <a:endParaRPr lang="en-US" sz="3200" b="1" dirty="0">
              <a:solidFill>
                <a:srgbClr val="002060"/>
              </a:solidFill>
              <a:latin typeface="Sakkal Majalla" panose="02000000000000000000" pitchFamily="2" charset="-78"/>
              <a:cs typeface="Sakkal Majalla" panose="02000000000000000000" pitchFamily="2" charset="-78"/>
            </a:endParaRPr>
          </a:p>
          <a:p>
            <a:pPr algn="ctr"/>
            <a:endParaRPr lang="en-US" sz="2400" dirty="0">
              <a:solidFill>
                <a:srgbClr val="002060"/>
              </a:solidFill>
            </a:endParaRPr>
          </a:p>
        </p:txBody>
      </p:sp>
    </p:spTree>
    <p:extLst>
      <p:ext uri="{BB962C8B-B14F-4D97-AF65-F5344CB8AC3E}">
        <p14:creationId xmlns:p14="http://schemas.microsoft.com/office/powerpoint/2010/main" val="26037620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C36B43-27FE-E393-220A-88F5B7A620CF}"/>
              </a:ext>
            </a:extLst>
          </p:cNvPr>
          <p:cNvSpPr>
            <a:spLocks noGrp="1"/>
          </p:cNvSpPr>
          <p:nvPr>
            <p:ph type="title"/>
          </p:nvPr>
        </p:nvSpPr>
        <p:spPr>
          <a:xfrm>
            <a:off x="705469" y="0"/>
            <a:ext cx="8596668" cy="1320800"/>
          </a:xfrm>
        </p:spPr>
        <p:txBody>
          <a:bodyPr/>
          <a:lstStyle/>
          <a:p>
            <a:pPr algn="ctr" rtl="1"/>
            <a:r>
              <a:rPr lang="ar-SA" b="1" dirty="0">
                <a:solidFill>
                  <a:srgbClr val="002060"/>
                </a:solidFill>
                <a:latin typeface="Sakkal Majalla" panose="02000000000000000000" pitchFamily="2" charset="-78"/>
                <a:cs typeface="Sakkal Majalla" panose="02000000000000000000" pitchFamily="2" charset="-78"/>
              </a:rPr>
              <a:t>تابع مراحل بناء وتطوير نظم المعلومات</a:t>
            </a:r>
            <a:endParaRPr lang="en-US" dirty="0"/>
          </a:p>
        </p:txBody>
      </p:sp>
      <p:sp>
        <p:nvSpPr>
          <p:cNvPr id="5" name="Content Placeholder 2">
            <a:extLst>
              <a:ext uri="{FF2B5EF4-FFF2-40B4-BE49-F238E27FC236}">
                <a16:creationId xmlns:a16="http://schemas.microsoft.com/office/drawing/2014/main" id="{02C95C67-922D-3F44-FD5D-BB7F0996CF08}"/>
              </a:ext>
            </a:extLst>
          </p:cNvPr>
          <p:cNvSpPr>
            <a:spLocks noGrp="1"/>
          </p:cNvSpPr>
          <p:nvPr>
            <p:ph idx="1"/>
          </p:nvPr>
        </p:nvSpPr>
        <p:spPr>
          <a:xfrm>
            <a:off x="1057162" y="890173"/>
            <a:ext cx="8596668" cy="3880773"/>
          </a:xfrm>
        </p:spPr>
        <p:txBody>
          <a:bodyPr>
            <a:noAutofit/>
          </a:bodyPr>
          <a:lstStyle/>
          <a:p>
            <a:pPr marL="0" indent="0" algn="r" rtl="1">
              <a:buNone/>
            </a:pPr>
            <a:r>
              <a:rPr lang="ar-SA" sz="3200" b="1" dirty="0">
                <a:latin typeface="Sakkal Majalla" panose="02000000000000000000" pitchFamily="2" charset="-78"/>
                <a:cs typeface="Sakkal Majalla" panose="02000000000000000000" pitchFamily="2" charset="-78"/>
              </a:rPr>
              <a:t>مرحلة التحليل </a:t>
            </a:r>
            <a:r>
              <a:rPr lang="en-US" sz="3200" b="1" dirty="0">
                <a:latin typeface="Sakkal Majalla" panose="02000000000000000000" pitchFamily="2" charset="-78"/>
                <a:cs typeface="Sakkal Majalla" panose="02000000000000000000" pitchFamily="2" charset="-78"/>
              </a:rPr>
              <a:t>Analysis</a:t>
            </a:r>
            <a:r>
              <a:rPr lang="ar-SA" sz="3200" b="1" dirty="0">
                <a:latin typeface="Sakkal Majalla" panose="02000000000000000000" pitchFamily="2" charset="-78"/>
                <a:cs typeface="Sakkal Majalla" panose="02000000000000000000" pitchFamily="2" charset="-78"/>
              </a:rPr>
              <a:t>:</a:t>
            </a:r>
          </a:p>
          <a:p>
            <a:pPr marL="0" indent="0" algn="r" rtl="1">
              <a:buNone/>
            </a:pPr>
            <a:r>
              <a:rPr lang="ar-SA" sz="3200" dirty="0">
                <a:latin typeface="Sakkal Majalla" panose="02000000000000000000" pitchFamily="2" charset="-78"/>
                <a:cs typeface="Sakkal Majalla" panose="02000000000000000000" pitchFamily="2" charset="-78"/>
              </a:rPr>
              <a:t>تأتي مرحلة التحليل بعد مرحلة التخطيط، وفي هذه المرحلة يتم التحليل العميق والمفصل للنظام وأهدافه واحتياجاته ، وذلك لبناء تصور كامل عن النظام . وينتج من هذه المرحلة </a:t>
            </a:r>
            <a:r>
              <a:rPr lang="ar-SA" sz="3200" dirty="0" err="1">
                <a:latin typeface="Sakkal Majalla" panose="02000000000000000000" pitchFamily="2" charset="-78"/>
                <a:cs typeface="Sakkal Majalla" panose="02000000000000000000" pitchFamily="2" charset="-78"/>
              </a:rPr>
              <a:t>مايلي</a:t>
            </a:r>
            <a:r>
              <a:rPr lang="ar-SA" sz="3200" dirty="0">
                <a:latin typeface="Sakkal Majalla" panose="02000000000000000000" pitchFamily="2" charset="-78"/>
                <a:cs typeface="Sakkal Majalla" panose="02000000000000000000" pitchFamily="2" charset="-78"/>
              </a:rPr>
              <a:t>:</a:t>
            </a:r>
          </a:p>
          <a:p>
            <a:pPr marL="520700" indent="-239713" algn="r" rtl="1">
              <a:buClr>
                <a:srgbClr val="002060"/>
              </a:buClr>
              <a:buFont typeface="Arial" panose="020B0604020202020204" pitchFamily="34" charset="0"/>
              <a:buChar char="•"/>
              <a:tabLst>
                <a:tab pos="576263" algn="l"/>
              </a:tabLst>
            </a:pPr>
            <a:r>
              <a:rPr lang="ar-SA" sz="3200" dirty="0">
                <a:latin typeface="Sakkal Majalla" panose="02000000000000000000" pitchFamily="2" charset="-78"/>
                <a:cs typeface="Sakkal Majalla" panose="02000000000000000000" pitchFamily="2" charset="-78"/>
              </a:rPr>
              <a:t>تحديد جميع البيانات التي يحتاجها النظام.</a:t>
            </a:r>
          </a:p>
          <a:p>
            <a:pPr marL="520700" indent="-239713" algn="r" rtl="1">
              <a:buClr>
                <a:srgbClr val="002060"/>
              </a:buClr>
              <a:buFont typeface="Arial" panose="020B0604020202020204" pitchFamily="34" charset="0"/>
              <a:buChar char="•"/>
              <a:tabLst>
                <a:tab pos="576263" algn="l"/>
              </a:tabLst>
            </a:pPr>
            <a:r>
              <a:rPr lang="ar-SA" sz="3200" dirty="0">
                <a:latin typeface="Sakkal Majalla" panose="02000000000000000000" pitchFamily="2" charset="-78"/>
                <a:cs typeface="Sakkal Majalla" panose="02000000000000000000" pitchFamily="2" charset="-78"/>
              </a:rPr>
              <a:t>تحديد جميع العمليات التي يحتاجها المستفيد من النظام.</a:t>
            </a:r>
          </a:p>
          <a:p>
            <a:pPr marL="520700" indent="-239713" algn="r" rtl="1">
              <a:buClr>
                <a:srgbClr val="002060"/>
              </a:buClr>
              <a:buFont typeface="Arial" panose="020B0604020202020204" pitchFamily="34" charset="0"/>
              <a:buChar char="•"/>
              <a:tabLst>
                <a:tab pos="576263" algn="l"/>
              </a:tabLst>
            </a:pPr>
            <a:r>
              <a:rPr lang="ar-SA" sz="3200" dirty="0">
                <a:latin typeface="Sakkal Majalla" panose="02000000000000000000" pitchFamily="2" charset="-78"/>
                <a:cs typeface="Sakkal Majalla" panose="02000000000000000000" pitchFamily="2" charset="-78"/>
              </a:rPr>
              <a:t>رسم وبناء النماذج (الواجهات الرسومية للنظام) التي يحتاجها .</a:t>
            </a:r>
          </a:p>
          <a:p>
            <a:pPr marL="520700" indent="-239713" algn="r" rtl="1">
              <a:buClr>
                <a:srgbClr val="002060"/>
              </a:buClr>
              <a:buFont typeface="Arial" panose="020B0604020202020204" pitchFamily="34" charset="0"/>
              <a:buChar char="•"/>
              <a:tabLst>
                <a:tab pos="576263" algn="l"/>
              </a:tabLst>
            </a:pPr>
            <a:r>
              <a:rPr lang="ar-SA" sz="3200" dirty="0">
                <a:latin typeface="Sakkal Majalla" panose="02000000000000000000" pitchFamily="2" charset="-78"/>
                <a:cs typeface="Sakkal Majalla" panose="02000000000000000000" pitchFamily="2" charset="-78"/>
              </a:rPr>
              <a:t>تصنيف البيانات التي يحتاجها النظام ، وربط هذه التصنيفات فيما بينها من خلال علاقات محددة .</a:t>
            </a:r>
          </a:p>
          <a:p>
            <a:pPr marL="520700" indent="-239713" algn="r" rtl="1">
              <a:buClr>
                <a:srgbClr val="002060"/>
              </a:buClr>
              <a:buFont typeface="Arial" panose="020B0604020202020204" pitchFamily="34" charset="0"/>
              <a:buChar char="•"/>
              <a:tabLst>
                <a:tab pos="576263" algn="l"/>
              </a:tabLst>
            </a:pPr>
            <a:r>
              <a:rPr lang="ar-SA" sz="3200" dirty="0">
                <a:latin typeface="Sakkal Majalla" panose="02000000000000000000" pitchFamily="2" charset="-78"/>
                <a:cs typeface="Sakkal Majalla" panose="02000000000000000000" pitchFamily="2" charset="-78"/>
              </a:rPr>
              <a:t>تحديد الميزانية المطلوبة لتنفيذ النظام.</a:t>
            </a:r>
          </a:p>
          <a:p>
            <a:pPr marL="0" indent="0" algn="r" rtl="1">
              <a:buNone/>
            </a:pPr>
            <a:endParaRPr lang="en-US" sz="3200" dirty="0">
              <a:latin typeface="Sakkal Majalla" panose="02000000000000000000" pitchFamily="2" charset="-78"/>
              <a:cs typeface="Sakkal Majalla" panose="02000000000000000000" pitchFamily="2" charset="-78"/>
            </a:endParaRPr>
          </a:p>
        </p:txBody>
      </p:sp>
    </p:spTree>
    <p:extLst>
      <p:ext uri="{BB962C8B-B14F-4D97-AF65-F5344CB8AC3E}">
        <p14:creationId xmlns:p14="http://schemas.microsoft.com/office/powerpoint/2010/main" val="28161696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D0DD261-C1DB-310F-F7A7-C3D81CC402B4}"/>
              </a:ext>
            </a:extLst>
          </p:cNvPr>
          <p:cNvSpPr>
            <a:spLocks noGrp="1"/>
          </p:cNvSpPr>
          <p:nvPr>
            <p:ph type="title"/>
          </p:nvPr>
        </p:nvSpPr>
        <p:spPr>
          <a:xfrm>
            <a:off x="691402" y="0"/>
            <a:ext cx="8596668" cy="1320800"/>
          </a:xfrm>
        </p:spPr>
        <p:txBody>
          <a:bodyPr/>
          <a:lstStyle/>
          <a:p>
            <a:pPr algn="ctr" rtl="1"/>
            <a:r>
              <a:rPr lang="ar-SA" b="1" dirty="0">
                <a:solidFill>
                  <a:srgbClr val="002060"/>
                </a:solidFill>
                <a:latin typeface="Sakkal Majalla" panose="02000000000000000000" pitchFamily="2" charset="-78"/>
                <a:cs typeface="Sakkal Majalla" panose="02000000000000000000" pitchFamily="2" charset="-78"/>
              </a:rPr>
              <a:t>تابع مراحل بناء وتطوير نظم المعلومات</a:t>
            </a:r>
            <a:endParaRPr lang="en-US" dirty="0"/>
          </a:p>
        </p:txBody>
      </p:sp>
      <p:sp>
        <p:nvSpPr>
          <p:cNvPr id="5" name="Content Placeholder 2">
            <a:extLst>
              <a:ext uri="{FF2B5EF4-FFF2-40B4-BE49-F238E27FC236}">
                <a16:creationId xmlns:a16="http://schemas.microsoft.com/office/drawing/2014/main" id="{862F6F97-2AE5-82AF-F0A7-CCB5B6A39700}"/>
              </a:ext>
            </a:extLst>
          </p:cNvPr>
          <p:cNvSpPr>
            <a:spLocks noGrp="1"/>
          </p:cNvSpPr>
          <p:nvPr>
            <p:ph idx="1"/>
          </p:nvPr>
        </p:nvSpPr>
        <p:spPr>
          <a:xfrm>
            <a:off x="338328" y="1099312"/>
            <a:ext cx="9667898" cy="4409024"/>
          </a:xfrm>
        </p:spPr>
        <p:txBody>
          <a:bodyPr>
            <a:noAutofit/>
          </a:bodyPr>
          <a:lstStyle/>
          <a:p>
            <a:pPr marL="0" indent="0" algn="just" rtl="1">
              <a:buNone/>
            </a:pPr>
            <a:r>
              <a:rPr lang="ar-SA" sz="3200" b="1" dirty="0">
                <a:latin typeface="Sakkal Majalla" panose="02000000000000000000" pitchFamily="2" charset="-78"/>
                <a:cs typeface="Sakkal Majalla" panose="02000000000000000000" pitchFamily="2" charset="-78"/>
              </a:rPr>
              <a:t>مرحلة التصميم </a:t>
            </a:r>
            <a:r>
              <a:rPr lang="en-US" sz="3200" b="1" dirty="0">
                <a:latin typeface="Sakkal Majalla" panose="02000000000000000000" pitchFamily="2" charset="-78"/>
                <a:cs typeface="Sakkal Majalla" panose="02000000000000000000" pitchFamily="2" charset="-78"/>
              </a:rPr>
              <a:t>Design</a:t>
            </a:r>
            <a:r>
              <a:rPr lang="ar-SA" sz="3200" b="1" dirty="0">
                <a:latin typeface="Sakkal Majalla" panose="02000000000000000000" pitchFamily="2" charset="-78"/>
                <a:cs typeface="Sakkal Majalla" panose="02000000000000000000" pitchFamily="2" charset="-78"/>
              </a:rPr>
              <a:t>:</a:t>
            </a:r>
          </a:p>
          <a:p>
            <a:pPr marL="0" indent="0" algn="just" rtl="1">
              <a:buNone/>
            </a:pPr>
            <a:r>
              <a:rPr lang="ar-SA" sz="2800" dirty="0">
                <a:latin typeface="Sakkal Majalla" panose="02000000000000000000" pitchFamily="2" charset="-78"/>
                <a:cs typeface="Sakkal Majalla" panose="02000000000000000000" pitchFamily="2" charset="-78"/>
              </a:rPr>
              <a:t>تعتمد مرحلة التصميم على ما تم إنجازه في مرحلة التحليل حيث يتم وضع مخطط للنظام وتصميمه على شكل تدريجي من العام الى الخاص ويمكن الخروج من هذه المرحلة بما يلي :</a:t>
            </a:r>
          </a:p>
          <a:p>
            <a:pPr marL="520700" indent="-239713" algn="just" rtl="1">
              <a:buClr>
                <a:srgbClr val="002060"/>
              </a:buClr>
              <a:buFont typeface="Arial" panose="020B0604020202020204" pitchFamily="34" charset="0"/>
              <a:buChar char="•"/>
              <a:tabLst>
                <a:tab pos="576263" algn="l"/>
              </a:tabLst>
            </a:pPr>
            <a:r>
              <a:rPr lang="ar-SA" sz="2800" dirty="0">
                <a:latin typeface="Sakkal Majalla" panose="02000000000000000000" pitchFamily="2" charset="-78"/>
                <a:cs typeface="Sakkal Majalla" panose="02000000000000000000" pitchFamily="2" charset="-78"/>
              </a:rPr>
              <a:t>تصميم هيكل عام للنظام .</a:t>
            </a:r>
          </a:p>
          <a:p>
            <a:pPr marL="520700" indent="-239713" algn="just" rtl="1">
              <a:buClr>
                <a:srgbClr val="002060"/>
              </a:buClr>
              <a:buFont typeface="Arial" panose="020B0604020202020204" pitchFamily="34" charset="0"/>
              <a:buChar char="•"/>
              <a:tabLst>
                <a:tab pos="576263" algn="l"/>
              </a:tabLst>
            </a:pPr>
            <a:r>
              <a:rPr lang="ar-SA" sz="2800" dirty="0">
                <a:latin typeface="Sakkal Majalla" panose="02000000000000000000" pitchFamily="2" charset="-78"/>
                <a:cs typeface="Sakkal Majalla" panose="02000000000000000000" pitchFamily="2" charset="-78"/>
              </a:rPr>
              <a:t>تصميم قاعدة بيانات النظام ووضع الشروط والقيود التي تحكمها.</a:t>
            </a:r>
          </a:p>
          <a:p>
            <a:pPr marL="520700" indent="-239713" algn="just" rtl="1">
              <a:buClr>
                <a:srgbClr val="002060"/>
              </a:buClr>
              <a:buFont typeface="Arial" panose="020B0604020202020204" pitchFamily="34" charset="0"/>
              <a:buChar char="•"/>
              <a:tabLst>
                <a:tab pos="576263" algn="l"/>
              </a:tabLst>
            </a:pPr>
            <a:r>
              <a:rPr lang="ar-SA" sz="2800" dirty="0" smtClean="0">
                <a:latin typeface="Sakkal Majalla" panose="02000000000000000000" pitchFamily="2" charset="-78"/>
                <a:cs typeface="Sakkal Majalla" panose="02000000000000000000" pitchFamily="2" charset="-78"/>
              </a:rPr>
              <a:t>تصميم </a:t>
            </a:r>
            <a:r>
              <a:rPr lang="ar-SA" sz="2800" dirty="0">
                <a:latin typeface="Sakkal Majalla" panose="02000000000000000000" pitchFamily="2" charset="-78"/>
                <a:cs typeface="Sakkal Majalla" panose="02000000000000000000" pitchFamily="2" charset="-78"/>
              </a:rPr>
              <a:t>واجهات الاستخدام.</a:t>
            </a:r>
          </a:p>
          <a:p>
            <a:pPr marL="520700" indent="-239713" algn="just" rtl="1">
              <a:buClr>
                <a:srgbClr val="002060"/>
              </a:buClr>
              <a:buFont typeface="Arial" panose="020B0604020202020204" pitchFamily="34" charset="0"/>
              <a:buChar char="•"/>
              <a:tabLst>
                <a:tab pos="576263" algn="l"/>
              </a:tabLst>
            </a:pPr>
            <a:r>
              <a:rPr lang="ar-SA" sz="2800" dirty="0">
                <a:latin typeface="Sakkal Majalla" panose="02000000000000000000" pitchFamily="2" charset="-78"/>
                <a:cs typeface="Sakkal Majalla" panose="02000000000000000000" pitchFamily="2" charset="-78"/>
              </a:rPr>
              <a:t>تصميم الاستعلامات المطلوبة للوصول الى التقارير التي يحتاجها المستخدم.</a:t>
            </a:r>
          </a:p>
          <a:p>
            <a:pPr marL="520700" indent="-239713" algn="just" rtl="1">
              <a:buClr>
                <a:srgbClr val="002060"/>
              </a:buClr>
              <a:buFont typeface="Arial" panose="020B0604020202020204" pitchFamily="34" charset="0"/>
              <a:buChar char="•"/>
              <a:tabLst>
                <a:tab pos="576263" algn="l"/>
              </a:tabLst>
            </a:pPr>
            <a:r>
              <a:rPr lang="ar-SA" sz="2800" dirty="0">
                <a:latin typeface="Sakkal Majalla" panose="02000000000000000000" pitchFamily="2" charset="-78"/>
                <a:cs typeface="Sakkal Majalla" panose="02000000000000000000" pitchFamily="2" charset="-78"/>
              </a:rPr>
              <a:t>تصميم واجهة المساعدة والتي تحتوي على دليل تعليمات الدعم وتقدم للمستخدم شرح عن كيفية استخدام النظام بشكل صحيح والتعامل مع الأخطاء التي قد تقع.</a:t>
            </a:r>
          </a:p>
          <a:p>
            <a:pPr marL="0" indent="0" algn="just" rtl="1">
              <a:buNone/>
            </a:pPr>
            <a:endParaRPr lang="en-US" sz="2800" dirty="0">
              <a:latin typeface="Sakkal Majalla" panose="02000000000000000000" pitchFamily="2" charset="-78"/>
              <a:cs typeface="Sakkal Majalla" panose="02000000000000000000" pitchFamily="2" charset="-78"/>
            </a:endParaRPr>
          </a:p>
        </p:txBody>
      </p:sp>
    </p:spTree>
    <p:extLst>
      <p:ext uri="{BB962C8B-B14F-4D97-AF65-F5344CB8AC3E}">
        <p14:creationId xmlns:p14="http://schemas.microsoft.com/office/powerpoint/2010/main" val="242056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2B44220-5B71-F3AA-DCA0-0002A4B45D14}"/>
              </a:ext>
            </a:extLst>
          </p:cNvPr>
          <p:cNvSpPr>
            <a:spLocks noGrp="1"/>
          </p:cNvSpPr>
          <p:nvPr>
            <p:ph type="title"/>
          </p:nvPr>
        </p:nvSpPr>
        <p:spPr>
          <a:xfrm>
            <a:off x="775807" y="0"/>
            <a:ext cx="8596668" cy="1320800"/>
          </a:xfrm>
        </p:spPr>
        <p:txBody>
          <a:bodyPr/>
          <a:lstStyle/>
          <a:p>
            <a:pPr algn="ctr" rtl="1"/>
            <a:r>
              <a:rPr lang="ar-SA" b="1" dirty="0">
                <a:solidFill>
                  <a:srgbClr val="002060"/>
                </a:solidFill>
                <a:latin typeface="Sakkal Majalla" panose="02000000000000000000" pitchFamily="2" charset="-78"/>
                <a:cs typeface="Sakkal Majalla" panose="02000000000000000000" pitchFamily="2" charset="-78"/>
              </a:rPr>
              <a:t>تابع مراحل بناء وتطوير نظم المعلومات</a:t>
            </a:r>
            <a:endParaRPr lang="en-US" dirty="0"/>
          </a:p>
        </p:txBody>
      </p:sp>
      <p:sp>
        <p:nvSpPr>
          <p:cNvPr id="5" name="Content Placeholder 2">
            <a:extLst>
              <a:ext uri="{FF2B5EF4-FFF2-40B4-BE49-F238E27FC236}">
                <a16:creationId xmlns:a16="http://schemas.microsoft.com/office/drawing/2014/main" id="{A29E456F-7B30-30E5-B21C-78D00B0DEFFC}"/>
              </a:ext>
            </a:extLst>
          </p:cNvPr>
          <p:cNvSpPr>
            <a:spLocks noGrp="1"/>
          </p:cNvSpPr>
          <p:nvPr>
            <p:ph idx="1"/>
          </p:nvPr>
        </p:nvSpPr>
        <p:spPr>
          <a:xfrm>
            <a:off x="0" y="692859"/>
            <a:ext cx="9752303" cy="4076089"/>
          </a:xfrm>
        </p:spPr>
        <p:txBody>
          <a:bodyPr>
            <a:noAutofit/>
          </a:bodyPr>
          <a:lstStyle/>
          <a:p>
            <a:pPr marL="0" indent="0" algn="r" rtl="1">
              <a:buNone/>
            </a:pPr>
            <a:r>
              <a:rPr lang="ar-SA" sz="3200" b="1" dirty="0">
                <a:latin typeface="Sakkal Majalla" panose="02000000000000000000" pitchFamily="2" charset="-78"/>
                <a:cs typeface="Sakkal Majalla" panose="02000000000000000000" pitchFamily="2" charset="-78"/>
              </a:rPr>
              <a:t>مرحلة التنفيذ والاختبار </a:t>
            </a:r>
            <a:r>
              <a:rPr lang="en-US" sz="3200" b="1" dirty="0">
                <a:latin typeface="Sakkal Majalla" panose="02000000000000000000" pitchFamily="2" charset="-78"/>
                <a:cs typeface="Sakkal Majalla" panose="02000000000000000000" pitchFamily="2" charset="-78"/>
              </a:rPr>
              <a:t>Implementation &amp; Test </a:t>
            </a:r>
            <a:endParaRPr lang="ar-SA" sz="3200" b="1" dirty="0">
              <a:latin typeface="Sakkal Majalla" panose="02000000000000000000" pitchFamily="2" charset="-78"/>
              <a:cs typeface="Sakkal Majalla" panose="02000000000000000000" pitchFamily="2" charset="-78"/>
            </a:endParaRPr>
          </a:p>
          <a:p>
            <a:pPr marL="0" indent="0" algn="r" rtl="1">
              <a:buNone/>
            </a:pPr>
            <a:r>
              <a:rPr lang="ar-SA" sz="2800" dirty="0">
                <a:latin typeface="Sakkal Majalla" panose="02000000000000000000" pitchFamily="2" charset="-78"/>
                <a:cs typeface="Sakkal Majalla" panose="02000000000000000000" pitchFamily="2" charset="-78"/>
              </a:rPr>
              <a:t>يقوم المبرمجون في هذه المرحلة بكتابة النصوص البرمجية لنظام المعلومات ، والقيام بتوثيق البرنامج وتنصيبه واختباره وذلك للوصول الى برنامج يعمل بشكل صحيح وخالي من الأخطاء وحسب المواصفات والاحتياجات المطلوبة . وينتج من هذه المرحلة </a:t>
            </a:r>
            <a:r>
              <a:rPr lang="ar-SA" sz="2800" dirty="0" err="1">
                <a:latin typeface="Sakkal Majalla" panose="02000000000000000000" pitchFamily="2" charset="-78"/>
                <a:cs typeface="Sakkal Majalla" panose="02000000000000000000" pitchFamily="2" charset="-78"/>
              </a:rPr>
              <a:t>مايلي</a:t>
            </a:r>
            <a:r>
              <a:rPr lang="ar-SA" sz="2800" dirty="0">
                <a:latin typeface="Sakkal Majalla" panose="02000000000000000000" pitchFamily="2" charset="-78"/>
                <a:cs typeface="Sakkal Majalla" panose="02000000000000000000" pitchFamily="2" charset="-78"/>
              </a:rPr>
              <a:t>:</a:t>
            </a:r>
          </a:p>
          <a:p>
            <a:pPr marL="520700" indent="-239713" algn="r" rtl="1">
              <a:buClr>
                <a:srgbClr val="002060"/>
              </a:buClr>
              <a:buFont typeface="Arial" panose="020B0604020202020204" pitchFamily="34" charset="0"/>
              <a:buChar char="•"/>
              <a:tabLst>
                <a:tab pos="576263" algn="l"/>
              </a:tabLst>
            </a:pPr>
            <a:r>
              <a:rPr lang="ar-SA" sz="2800" dirty="0">
                <a:latin typeface="Sakkal Majalla" panose="02000000000000000000" pitchFamily="2" charset="-78"/>
                <a:cs typeface="Sakkal Majalla" panose="02000000000000000000" pitchFamily="2" charset="-78"/>
              </a:rPr>
              <a:t>وضع وكتابة النصوص البرمجية الخاصة بالنظام.</a:t>
            </a:r>
          </a:p>
          <a:p>
            <a:pPr marL="520700" indent="-239713" algn="r" rtl="1">
              <a:buClr>
                <a:srgbClr val="002060"/>
              </a:buClr>
              <a:buFont typeface="Arial" panose="020B0604020202020204" pitchFamily="34" charset="0"/>
              <a:buChar char="•"/>
              <a:tabLst>
                <a:tab pos="576263" algn="l"/>
              </a:tabLst>
            </a:pPr>
            <a:r>
              <a:rPr lang="ar-SA" sz="2800" dirty="0">
                <a:latin typeface="Sakkal Majalla" panose="02000000000000000000" pitchFamily="2" charset="-78"/>
                <a:cs typeface="Sakkal Majalla" panose="02000000000000000000" pitchFamily="2" charset="-78"/>
              </a:rPr>
              <a:t>تنفيذ الواجهات المصممة في المرحلة السابقة وربطها بقواعد البيانات.</a:t>
            </a:r>
          </a:p>
          <a:p>
            <a:pPr marL="520700" indent="-239713" algn="r" rtl="1">
              <a:buClr>
                <a:srgbClr val="002060"/>
              </a:buClr>
              <a:buFont typeface="Arial" panose="020B0604020202020204" pitchFamily="34" charset="0"/>
              <a:buChar char="•"/>
              <a:tabLst>
                <a:tab pos="576263" algn="l"/>
              </a:tabLst>
            </a:pPr>
            <a:r>
              <a:rPr lang="ar-SA" sz="2800" dirty="0">
                <a:latin typeface="Sakkal Majalla" panose="02000000000000000000" pitchFamily="2" charset="-78"/>
                <a:cs typeface="Sakkal Majalla" panose="02000000000000000000" pitchFamily="2" charset="-78"/>
              </a:rPr>
              <a:t>اختبار النظام من خلال ادخال عدد كبير من البيانات الواقعية للتأكد من جاهزيته .</a:t>
            </a:r>
          </a:p>
          <a:p>
            <a:pPr marL="520700" indent="-239713" algn="r" rtl="1">
              <a:buClr>
                <a:srgbClr val="002060"/>
              </a:buClr>
              <a:buFont typeface="Arial" panose="020B0604020202020204" pitchFamily="34" charset="0"/>
              <a:buChar char="•"/>
              <a:tabLst>
                <a:tab pos="576263" algn="l"/>
              </a:tabLst>
            </a:pPr>
            <a:r>
              <a:rPr lang="ar-SA" sz="2800" dirty="0">
                <a:latin typeface="Sakkal Majalla" panose="02000000000000000000" pitchFamily="2" charset="-78"/>
                <a:cs typeface="Sakkal Majalla" panose="02000000000000000000" pitchFamily="2" charset="-78"/>
              </a:rPr>
              <a:t>اعداد حزمة البرنامج القابلة للتركيب في جهاز المستخدم او على شبكة الانترنت.</a:t>
            </a:r>
          </a:p>
          <a:p>
            <a:pPr marL="520700" indent="-239713" algn="r" rtl="1">
              <a:buClr>
                <a:srgbClr val="002060"/>
              </a:buClr>
              <a:buFont typeface="Arial" panose="020B0604020202020204" pitchFamily="34" charset="0"/>
              <a:buChar char="•"/>
              <a:tabLst>
                <a:tab pos="576263" algn="l"/>
              </a:tabLst>
            </a:pPr>
            <a:r>
              <a:rPr lang="ar-SA" sz="2800" dirty="0">
                <a:latin typeface="Sakkal Majalla" panose="02000000000000000000" pitchFamily="2" charset="-78"/>
                <a:cs typeface="Sakkal Majalla" panose="02000000000000000000" pitchFamily="2" charset="-78"/>
              </a:rPr>
              <a:t>تثبيت النظام والتأكد من محتوياته وجاهزيته.</a:t>
            </a:r>
          </a:p>
          <a:p>
            <a:pPr marL="520700" indent="-239713" algn="r" rtl="1">
              <a:buClr>
                <a:srgbClr val="002060"/>
              </a:buClr>
              <a:buFont typeface="Arial" panose="020B0604020202020204" pitchFamily="34" charset="0"/>
              <a:buChar char="•"/>
              <a:tabLst>
                <a:tab pos="576263" algn="l"/>
              </a:tabLst>
            </a:pPr>
            <a:r>
              <a:rPr lang="ar-SA" sz="2800" dirty="0">
                <a:latin typeface="Sakkal Majalla" panose="02000000000000000000" pitchFamily="2" charset="-78"/>
                <a:cs typeface="Sakkal Majalla" panose="02000000000000000000" pitchFamily="2" charset="-78"/>
              </a:rPr>
              <a:t>اختبار البرنامج والتأكد من خلوه من الأخطاء .</a:t>
            </a:r>
          </a:p>
          <a:p>
            <a:pPr marL="0" indent="0" algn="r" rtl="1">
              <a:buNone/>
            </a:pPr>
            <a:endParaRPr lang="en-US" sz="2800" dirty="0">
              <a:latin typeface="Sakkal Majalla" panose="02000000000000000000" pitchFamily="2" charset="-78"/>
              <a:cs typeface="Sakkal Majalla" panose="02000000000000000000" pitchFamily="2" charset="-78"/>
            </a:endParaRPr>
          </a:p>
        </p:txBody>
      </p:sp>
    </p:spTree>
    <p:extLst>
      <p:ext uri="{BB962C8B-B14F-4D97-AF65-F5344CB8AC3E}">
        <p14:creationId xmlns:p14="http://schemas.microsoft.com/office/powerpoint/2010/main" val="461643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9999351-CB96-0738-A027-993174B757CF}"/>
              </a:ext>
            </a:extLst>
          </p:cNvPr>
          <p:cNvSpPr>
            <a:spLocks noGrp="1"/>
          </p:cNvSpPr>
          <p:nvPr>
            <p:ph type="title"/>
          </p:nvPr>
        </p:nvSpPr>
        <p:spPr>
          <a:xfrm>
            <a:off x="761740" y="159434"/>
            <a:ext cx="8596668" cy="1320800"/>
          </a:xfrm>
        </p:spPr>
        <p:txBody>
          <a:bodyPr/>
          <a:lstStyle/>
          <a:p>
            <a:pPr algn="ctr" rtl="1"/>
            <a:r>
              <a:rPr lang="ar-SA" b="1" dirty="0">
                <a:solidFill>
                  <a:srgbClr val="002060"/>
                </a:solidFill>
                <a:latin typeface="Sakkal Majalla" panose="02000000000000000000" pitchFamily="2" charset="-78"/>
                <a:cs typeface="Sakkal Majalla" panose="02000000000000000000" pitchFamily="2" charset="-78"/>
              </a:rPr>
              <a:t>تابع مراحل بناء وتطوير نظم المعلومات</a:t>
            </a:r>
            <a:endParaRPr lang="en-US" dirty="0"/>
          </a:p>
        </p:txBody>
      </p:sp>
      <p:sp>
        <p:nvSpPr>
          <p:cNvPr id="5" name="Content Placeholder 2">
            <a:extLst>
              <a:ext uri="{FF2B5EF4-FFF2-40B4-BE49-F238E27FC236}">
                <a16:creationId xmlns:a16="http://schemas.microsoft.com/office/drawing/2014/main" id="{E2E4D7A6-C0CD-7ACE-3CE6-4FAFBE79FD83}"/>
              </a:ext>
            </a:extLst>
          </p:cNvPr>
          <p:cNvSpPr>
            <a:spLocks noGrp="1"/>
          </p:cNvSpPr>
          <p:nvPr>
            <p:ph idx="1"/>
          </p:nvPr>
        </p:nvSpPr>
        <p:spPr>
          <a:xfrm>
            <a:off x="1141569" y="1073052"/>
            <a:ext cx="8596668" cy="3880773"/>
          </a:xfrm>
        </p:spPr>
        <p:txBody>
          <a:bodyPr>
            <a:noAutofit/>
          </a:bodyPr>
          <a:lstStyle/>
          <a:p>
            <a:pPr marL="0" indent="0" algn="just" rtl="1">
              <a:buClr>
                <a:srgbClr val="002060"/>
              </a:buClr>
              <a:buNone/>
            </a:pPr>
            <a:r>
              <a:rPr lang="ar-SA" sz="3200" b="1" dirty="0">
                <a:latin typeface="Sakkal Majalla" panose="02000000000000000000" pitchFamily="2" charset="-78"/>
                <a:cs typeface="Sakkal Majalla" panose="02000000000000000000" pitchFamily="2" charset="-78"/>
              </a:rPr>
              <a:t>مرحلة الصيانة والدعم </a:t>
            </a:r>
            <a:r>
              <a:rPr lang="en-US" sz="3200" b="1" dirty="0">
                <a:latin typeface="Sakkal Majalla" panose="02000000000000000000" pitchFamily="2" charset="-78"/>
                <a:cs typeface="Sakkal Majalla" panose="02000000000000000000" pitchFamily="2" charset="-78"/>
              </a:rPr>
              <a:t>Support &amp; Maintenance</a:t>
            </a:r>
            <a:r>
              <a:rPr lang="ar-SA" sz="3200" b="1" dirty="0">
                <a:latin typeface="Sakkal Majalla" panose="02000000000000000000" pitchFamily="2" charset="-78"/>
                <a:cs typeface="Sakkal Majalla" panose="02000000000000000000" pitchFamily="2" charset="-78"/>
              </a:rPr>
              <a:t>.</a:t>
            </a:r>
            <a:endParaRPr lang="en-US" sz="3200" b="1" dirty="0">
              <a:latin typeface="Sakkal Majalla" panose="02000000000000000000" pitchFamily="2" charset="-78"/>
              <a:cs typeface="Sakkal Majalla" panose="02000000000000000000" pitchFamily="2" charset="-78"/>
            </a:endParaRPr>
          </a:p>
          <a:p>
            <a:pPr marL="0" indent="0" algn="r" rtl="1">
              <a:buNone/>
            </a:pPr>
            <a:r>
              <a:rPr lang="ar-SA" sz="3200" dirty="0">
                <a:latin typeface="Sakkal Majalla" panose="02000000000000000000" pitchFamily="2" charset="-78"/>
                <a:cs typeface="Sakkal Majalla" panose="02000000000000000000" pitchFamily="2" charset="-78"/>
              </a:rPr>
              <a:t>تبدأ مرحلة الصيانة والدعم بعد مرحلة التنفيذ والاختبار ، وتستمر بالعمل مادام النظام يعمل أو حسب </a:t>
            </a:r>
            <a:r>
              <a:rPr lang="ar-SA" sz="3200" dirty="0" smtClean="0">
                <a:latin typeface="Sakkal Majalla" panose="02000000000000000000" pitchFamily="2" charset="-78"/>
                <a:cs typeface="Sakkal Majalla" panose="02000000000000000000" pitchFamily="2" charset="-78"/>
              </a:rPr>
              <a:t>الزمن </a:t>
            </a:r>
            <a:r>
              <a:rPr lang="ar-SA" sz="3200" dirty="0">
                <a:latin typeface="Sakkal Majalla" panose="02000000000000000000" pitchFamily="2" charset="-78"/>
                <a:cs typeface="Sakkal Majalla" panose="02000000000000000000" pitchFamily="2" charset="-78"/>
              </a:rPr>
              <a:t>المتفق عليه بين مصممي النظام والمستفيدين منه، ويقوم فريق مختص بتقديم الدعم للمستخدمين ،واجراء عمليات الإصلاح والتحسينات على النظام وفق ما تم الاتفاق عليه. وفيما يلي ذكر لاهم ما يتم في هذه المرحلة :</a:t>
            </a:r>
          </a:p>
          <a:p>
            <a:pPr marL="520700" indent="-239713" algn="r" rtl="1">
              <a:buClr>
                <a:srgbClr val="002060"/>
              </a:buClr>
              <a:buFont typeface="Arial" panose="020B0604020202020204" pitchFamily="34" charset="0"/>
              <a:buChar char="•"/>
              <a:tabLst>
                <a:tab pos="576263" algn="l"/>
              </a:tabLst>
            </a:pPr>
            <a:r>
              <a:rPr lang="ar-SA" sz="3200" dirty="0">
                <a:latin typeface="Sakkal Majalla" panose="02000000000000000000" pitchFamily="2" charset="-78"/>
                <a:cs typeface="Sakkal Majalla" panose="02000000000000000000" pitchFamily="2" charset="-78"/>
              </a:rPr>
              <a:t>تدريب المستخدمين على استخدام النظام.</a:t>
            </a:r>
          </a:p>
          <a:p>
            <a:pPr marL="520700" indent="-239713" algn="r" rtl="1">
              <a:buClr>
                <a:srgbClr val="002060"/>
              </a:buClr>
              <a:buFont typeface="Arial" panose="020B0604020202020204" pitchFamily="34" charset="0"/>
              <a:buChar char="•"/>
              <a:tabLst>
                <a:tab pos="576263" algn="l"/>
              </a:tabLst>
            </a:pPr>
            <a:r>
              <a:rPr lang="ar-SA" sz="3200" dirty="0">
                <a:latin typeface="Sakkal Majalla" panose="02000000000000000000" pitchFamily="2" charset="-78"/>
                <a:cs typeface="Sakkal Majalla" panose="02000000000000000000" pitchFamily="2" charset="-78"/>
              </a:rPr>
              <a:t>تقديم الدعم للمستخدمين والاجابة على استفساراتهم.</a:t>
            </a:r>
          </a:p>
          <a:p>
            <a:pPr marL="520700" indent="-239713" algn="r" rtl="1">
              <a:buClr>
                <a:srgbClr val="002060"/>
              </a:buClr>
              <a:buFont typeface="Arial" panose="020B0604020202020204" pitchFamily="34" charset="0"/>
              <a:buChar char="•"/>
              <a:tabLst>
                <a:tab pos="576263" algn="l"/>
              </a:tabLst>
            </a:pPr>
            <a:r>
              <a:rPr lang="ar-SA" sz="3200" dirty="0">
                <a:latin typeface="Sakkal Majalla" panose="02000000000000000000" pitchFamily="2" charset="-78"/>
                <a:cs typeface="Sakkal Majalla" panose="02000000000000000000" pitchFamily="2" charset="-78"/>
              </a:rPr>
              <a:t>اصلاح الأخطاء التي تظهر في البرنامج.</a:t>
            </a:r>
          </a:p>
          <a:p>
            <a:pPr marL="520700" indent="-239713" algn="r" rtl="1">
              <a:buClr>
                <a:srgbClr val="002060"/>
              </a:buClr>
              <a:buFont typeface="Arial" panose="020B0604020202020204" pitchFamily="34" charset="0"/>
              <a:buChar char="•"/>
              <a:tabLst>
                <a:tab pos="576263" algn="l"/>
              </a:tabLst>
            </a:pPr>
            <a:r>
              <a:rPr lang="ar-SA" sz="3200" dirty="0">
                <a:latin typeface="Sakkal Majalla" panose="02000000000000000000" pitchFamily="2" charset="-78"/>
                <a:cs typeface="Sakkal Majalla" panose="02000000000000000000" pitchFamily="2" charset="-78"/>
              </a:rPr>
              <a:t>تطوير وتحسين النظام في حدود ما تم الاتفاق عليه.</a:t>
            </a:r>
          </a:p>
          <a:p>
            <a:pPr marL="0" indent="0" algn="r" rtl="1">
              <a:buNone/>
            </a:pPr>
            <a:endParaRPr lang="en-US" sz="3200" dirty="0">
              <a:latin typeface="Sakkal Majalla" panose="02000000000000000000" pitchFamily="2" charset="-78"/>
              <a:cs typeface="Sakkal Majalla" panose="02000000000000000000" pitchFamily="2" charset="-78"/>
            </a:endParaRPr>
          </a:p>
        </p:txBody>
      </p:sp>
    </p:spTree>
    <p:extLst>
      <p:ext uri="{BB962C8B-B14F-4D97-AF65-F5344CB8AC3E}">
        <p14:creationId xmlns:p14="http://schemas.microsoft.com/office/powerpoint/2010/main" val="28795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LY" b="1" dirty="0">
                <a:solidFill>
                  <a:srgbClr val="002060"/>
                </a:solidFill>
                <a:latin typeface="Sakkal Majalla" panose="02000000000000000000" pitchFamily="2" charset="-78"/>
                <a:cs typeface="Sakkal Majalla" panose="02000000000000000000" pitchFamily="2" charset="-78"/>
              </a:rPr>
              <a:t>معايير تقييم نظم المعلومات المحوسبة</a:t>
            </a:r>
            <a:endParaRPr lang="en-US" b="1" dirty="0">
              <a:solidFill>
                <a:srgbClr val="002060"/>
              </a:solidFill>
              <a:latin typeface="Sakkal Majalla" panose="02000000000000000000" pitchFamily="2" charset="-78"/>
              <a:cs typeface="Sakkal Majalla" panose="02000000000000000000" pitchFamily="2" charset="-78"/>
            </a:endParaRPr>
          </a:p>
        </p:txBody>
      </p:sp>
      <p:sp>
        <p:nvSpPr>
          <p:cNvPr id="3" name="Content Placeholder 2"/>
          <p:cNvSpPr>
            <a:spLocks noGrp="1"/>
          </p:cNvSpPr>
          <p:nvPr>
            <p:ph idx="1"/>
          </p:nvPr>
        </p:nvSpPr>
        <p:spPr>
          <a:xfrm>
            <a:off x="905934" y="1394107"/>
            <a:ext cx="8596668" cy="3880773"/>
          </a:xfrm>
        </p:spPr>
        <p:txBody>
          <a:bodyPr>
            <a:noAutofit/>
          </a:bodyPr>
          <a:lstStyle/>
          <a:p>
            <a:pPr algn="r" rtl="1">
              <a:buClr>
                <a:srgbClr val="002060"/>
              </a:buClr>
              <a:buFont typeface="Wingdings" panose="05000000000000000000" pitchFamily="2" charset="2"/>
              <a:buChar char="Ø"/>
            </a:pPr>
            <a:r>
              <a:rPr lang="ar-LY" sz="3200" dirty="0">
                <a:solidFill>
                  <a:srgbClr val="002060"/>
                </a:solidFill>
                <a:latin typeface="Sakkal Majalla" panose="02000000000000000000" pitchFamily="2" charset="-78"/>
                <a:cs typeface="Sakkal Majalla" panose="02000000000000000000" pitchFamily="2" charset="-78"/>
              </a:rPr>
              <a:t>عن طريق قياس فاعلية النظام التي تشير الى درجة أداء نظام المعلومات في تحقيق الأهداف التي وضع من اجلها. </a:t>
            </a:r>
          </a:p>
          <a:p>
            <a:pPr algn="r" rtl="1">
              <a:buClr>
                <a:srgbClr val="002060"/>
              </a:buClr>
              <a:buFont typeface="Wingdings" panose="05000000000000000000" pitchFamily="2" charset="2"/>
              <a:buChar char="Ø"/>
            </a:pPr>
            <a:r>
              <a:rPr lang="ar-LY" sz="3200" dirty="0">
                <a:solidFill>
                  <a:srgbClr val="002060"/>
                </a:solidFill>
                <a:latin typeface="Sakkal Majalla" panose="02000000000000000000" pitchFamily="2" charset="-78"/>
                <a:cs typeface="Sakkal Majalla" panose="02000000000000000000" pitchFamily="2" charset="-78"/>
              </a:rPr>
              <a:t>مقاييس الفاعلية لنظم المعلومات المحوسبة بناءً على دراسة </a:t>
            </a:r>
            <a:r>
              <a:rPr lang="en-US" sz="3200" dirty="0">
                <a:solidFill>
                  <a:srgbClr val="002060"/>
                </a:solidFill>
                <a:latin typeface="Sakkal Majalla" panose="02000000000000000000" pitchFamily="2" charset="-78"/>
                <a:cs typeface="Sakkal Majalla" panose="02000000000000000000" pitchFamily="2" charset="-78"/>
              </a:rPr>
              <a:t>Myers , </a:t>
            </a:r>
            <a:r>
              <a:rPr lang="en-US" sz="3200" dirty="0" err="1">
                <a:solidFill>
                  <a:srgbClr val="002060"/>
                </a:solidFill>
                <a:latin typeface="Sakkal Majalla" panose="02000000000000000000" pitchFamily="2" charset="-78"/>
                <a:cs typeface="Sakkal Majalla" panose="02000000000000000000" pitchFamily="2" charset="-78"/>
              </a:rPr>
              <a:t>kappelman</a:t>
            </a:r>
            <a:r>
              <a:rPr lang="en-US" sz="3200" dirty="0">
                <a:solidFill>
                  <a:srgbClr val="002060"/>
                </a:solidFill>
                <a:latin typeface="Sakkal Majalla" panose="02000000000000000000" pitchFamily="2" charset="-78"/>
                <a:cs typeface="Sakkal Majalla" panose="02000000000000000000" pitchFamily="2" charset="-78"/>
              </a:rPr>
              <a:t> &amp; </a:t>
            </a:r>
            <a:r>
              <a:rPr lang="en-US" sz="3200" dirty="0" err="1">
                <a:solidFill>
                  <a:srgbClr val="002060"/>
                </a:solidFill>
                <a:latin typeface="Sakkal Majalla" panose="02000000000000000000" pitchFamily="2" charset="-78"/>
                <a:cs typeface="Sakkal Majalla" panose="02000000000000000000" pitchFamily="2" charset="-78"/>
              </a:rPr>
              <a:t>Prybutok</a:t>
            </a:r>
            <a:r>
              <a:rPr lang="ar-LY" sz="3200" dirty="0">
                <a:solidFill>
                  <a:srgbClr val="002060"/>
                </a:solidFill>
                <a:latin typeface="Sakkal Majalla" panose="02000000000000000000" pitchFamily="2" charset="-78"/>
                <a:cs typeface="Sakkal Majalla" panose="02000000000000000000" pitchFamily="2" charset="-78"/>
              </a:rPr>
              <a:t> </a:t>
            </a:r>
            <a:r>
              <a:rPr lang="en-US" sz="3200" dirty="0">
                <a:solidFill>
                  <a:srgbClr val="002060"/>
                </a:solidFill>
                <a:latin typeface="Sakkal Majalla" panose="02000000000000000000" pitchFamily="2" charset="-78"/>
                <a:cs typeface="Sakkal Majalla" panose="02000000000000000000" pitchFamily="2" charset="-78"/>
              </a:rPr>
              <a:t> </a:t>
            </a:r>
            <a:r>
              <a:rPr lang="ar-LY" sz="3200" dirty="0">
                <a:solidFill>
                  <a:srgbClr val="002060"/>
                </a:solidFill>
                <a:latin typeface="Sakkal Majalla" panose="02000000000000000000" pitchFamily="2" charset="-78"/>
                <a:cs typeface="Sakkal Majalla" panose="02000000000000000000" pitchFamily="2" charset="-78"/>
              </a:rPr>
              <a:t>هي:</a:t>
            </a:r>
          </a:p>
          <a:p>
            <a:pPr marL="914400" indent="-457200" algn="r" rtl="1">
              <a:buClr>
                <a:srgbClr val="002060"/>
              </a:buClr>
              <a:buFont typeface="Arial" panose="020B0604020202020204" pitchFamily="34" charset="0"/>
              <a:buChar char="•"/>
            </a:pPr>
            <a:r>
              <a:rPr lang="ar-LY" sz="3200" dirty="0">
                <a:solidFill>
                  <a:srgbClr val="002060"/>
                </a:solidFill>
                <a:latin typeface="Sakkal Majalla" panose="02000000000000000000" pitchFamily="2" charset="-78"/>
                <a:cs typeface="Sakkal Majalla" panose="02000000000000000000" pitchFamily="2" charset="-78"/>
              </a:rPr>
              <a:t>ان يكون قادراً على تلبية الاحتياجات ومتطلبات المستخدم. </a:t>
            </a:r>
          </a:p>
          <a:p>
            <a:pPr marL="914400" indent="-457200" algn="r" rtl="1">
              <a:buClr>
                <a:srgbClr val="002060"/>
              </a:buClr>
              <a:buFont typeface="Arial" panose="020B0604020202020204" pitchFamily="34" charset="0"/>
              <a:buChar char="•"/>
            </a:pPr>
            <a:r>
              <a:rPr lang="ar-LY" sz="3200" dirty="0">
                <a:solidFill>
                  <a:srgbClr val="002060"/>
                </a:solidFill>
                <a:latin typeface="Sakkal Majalla" panose="02000000000000000000" pitchFamily="2" charset="-78"/>
                <a:cs typeface="Sakkal Majalla" panose="02000000000000000000" pitchFamily="2" charset="-78"/>
              </a:rPr>
              <a:t>ان يكون عملياً في التنفيذ والتطبيق. </a:t>
            </a:r>
          </a:p>
          <a:p>
            <a:pPr marL="914400" indent="-457200" algn="r" rtl="1">
              <a:buClr>
                <a:srgbClr val="002060"/>
              </a:buClr>
              <a:buFont typeface="Arial" panose="020B0604020202020204" pitchFamily="34" charset="0"/>
              <a:buChar char="•"/>
            </a:pPr>
            <a:r>
              <a:rPr lang="ar-LY" sz="3200" dirty="0">
                <a:solidFill>
                  <a:srgbClr val="002060"/>
                </a:solidFill>
                <a:latin typeface="Sakkal Majalla" panose="02000000000000000000" pitchFamily="2" charset="-78"/>
                <a:cs typeface="Sakkal Majalla" panose="02000000000000000000" pitchFamily="2" charset="-78"/>
              </a:rPr>
              <a:t>ان يكون سهل الفهم. </a:t>
            </a:r>
          </a:p>
          <a:p>
            <a:pPr marL="914400" indent="-457200" algn="r" rtl="1">
              <a:buClr>
                <a:srgbClr val="002060"/>
              </a:buClr>
              <a:buFont typeface="Arial" panose="020B0604020202020204" pitchFamily="34" charset="0"/>
              <a:buChar char="•"/>
            </a:pPr>
            <a:r>
              <a:rPr lang="ar-LY" sz="3200" dirty="0">
                <a:solidFill>
                  <a:srgbClr val="002060"/>
                </a:solidFill>
                <a:latin typeface="Sakkal Majalla" panose="02000000000000000000" pitchFamily="2" charset="-78"/>
                <a:cs typeface="Sakkal Majalla" panose="02000000000000000000" pitchFamily="2" charset="-78"/>
              </a:rPr>
              <a:t>ان </a:t>
            </a:r>
            <a:r>
              <a:rPr lang="ar-LY" sz="3200">
                <a:solidFill>
                  <a:srgbClr val="002060"/>
                </a:solidFill>
                <a:latin typeface="Sakkal Majalla" panose="02000000000000000000" pitchFamily="2" charset="-78"/>
                <a:cs typeface="Sakkal Majalla" panose="02000000000000000000" pitchFamily="2" charset="-78"/>
              </a:rPr>
              <a:t>يكون قادراً </a:t>
            </a:r>
            <a:r>
              <a:rPr lang="ar-LY" sz="3200" dirty="0">
                <a:solidFill>
                  <a:srgbClr val="002060"/>
                </a:solidFill>
                <a:latin typeface="Sakkal Majalla" panose="02000000000000000000" pitchFamily="2" charset="-78"/>
                <a:cs typeface="Sakkal Majalla" panose="02000000000000000000" pitchFamily="2" charset="-78"/>
              </a:rPr>
              <a:t>على الوصول الى الهدف المطلوب. </a:t>
            </a:r>
          </a:p>
          <a:p>
            <a:pPr marL="914400" indent="-457200" algn="r" rtl="1">
              <a:buClr>
                <a:srgbClr val="002060"/>
              </a:buClr>
              <a:buFont typeface="Arial" panose="020B0604020202020204" pitchFamily="34" charset="0"/>
              <a:buChar char="•"/>
            </a:pPr>
            <a:r>
              <a:rPr lang="ar-LY" sz="3200" dirty="0">
                <a:solidFill>
                  <a:srgbClr val="002060"/>
                </a:solidFill>
                <a:latin typeface="Sakkal Majalla" panose="02000000000000000000" pitchFamily="2" charset="-78"/>
                <a:cs typeface="Sakkal Majalla" panose="02000000000000000000" pitchFamily="2" charset="-78"/>
              </a:rPr>
              <a:t>ان يكون مقبولاً من جماعات العمل.</a:t>
            </a:r>
            <a:endParaRPr lang="en-US" sz="3200" dirty="0">
              <a:solidFill>
                <a:srgbClr val="002060"/>
              </a:solidFill>
              <a:latin typeface="Sakkal Majalla" panose="02000000000000000000" pitchFamily="2" charset="-78"/>
              <a:cs typeface="Sakkal Majalla" panose="02000000000000000000" pitchFamily="2" charset="-78"/>
            </a:endParaRPr>
          </a:p>
        </p:txBody>
      </p:sp>
    </p:spTree>
    <p:extLst>
      <p:ext uri="{BB962C8B-B14F-4D97-AF65-F5344CB8AC3E}">
        <p14:creationId xmlns:p14="http://schemas.microsoft.com/office/powerpoint/2010/main" val="4241899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46" y="219636"/>
            <a:ext cx="8596668" cy="1320800"/>
          </a:xfrm>
        </p:spPr>
        <p:txBody>
          <a:bodyPr/>
          <a:lstStyle/>
          <a:p>
            <a:pPr algn="ctr" rtl="1"/>
            <a:r>
              <a:rPr lang="ar-LY" b="1" dirty="0">
                <a:solidFill>
                  <a:srgbClr val="002060"/>
                </a:solidFill>
                <a:latin typeface="Sakkal Majalla" panose="02000000000000000000" pitchFamily="2" charset="-78"/>
                <a:cs typeface="Sakkal Majalla" panose="02000000000000000000" pitchFamily="2" charset="-78"/>
              </a:rPr>
              <a:t>تابع معايير تقييم نظم المعلومات المحوسبة</a:t>
            </a:r>
            <a:endParaRPr lang="en-US" dirty="0"/>
          </a:p>
        </p:txBody>
      </p:sp>
      <p:sp>
        <p:nvSpPr>
          <p:cNvPr id="3" name="Content Placeholder 2"/>
          <p:cNvSpPr>
            <a:spLocks noGrp="1"/>
          </p:cNvSpPr>
          <p:nvPr>
            <p:ph idx="1"/>
          </p:nvPr>
        </p:nvSpPr>
        <p:spPr>
          <a:xfrm>
            <a:off x="623546" y="1027952"/>
            <a:ext cx="8596668" cy="3880773"/>
          </a:xfrm>
        </p:spPr>
        <p:txBody>
          <a:bodyPr>
            <a:noAutofit/>
          </a:bodyPr>
          <a:lstStyle/>
          <a:p>
            <a:pPr marL="0" indent="0" algn="just" rtl="1">
              <a:buNone/>
            </a:pPr>
            <a:r>
              <a:rPr lang="ar-LY" sz="2800" dirty="0">
                <a:solidFill>
                  <a:srgbClr val="002060"/>
                </a:solidFill>
                <a:latin typeface="Sakkal Majalla" panose="02000000000000000000" pitchFamily="2" charset="-78"/>
                <a:cs typeface="Sakkal Majalla" panose="02000000000000000000" pitchFamily="2" charset="-78"/>
              </a:rPr>
              <a:t>حيث أن مفهوم الفاعلية مفهوم متعدد الابعاد ، لذا تتعدد المعايير التي يستطيع محلل النظام من خلالها الحكم على مدى فاعلية نظام المعلومات في المؤسسة وتتمثل هذه المعايير فيما يلي:</a:t>
            </a:r>
            <a:endParaRPr lang="en-US" sz="2800" dirty="0">
              <a:solidFill>
                <a:srgbClr val="002060"/>
              </a:solidFill>
              <a:latin typeface="Sakkal Majalla" panose="02000000000000000000" pitchFamily="2" charset="-78"/>
              <a:cs typeface="Sakkal Majalla" panose="02000000000000000000" pitchFamily="2" charset="-78"/>
            </a:endParaRPr>
          </a:p>
          <a:p>
            <a:pPr marL="228600" indent="0" algn="just" rtl="1">
              <a:buNone/>
            </a:pPr>
            <a:r>
              <a:rPr lang="ar-LY" sz="2800" dirty="0">
                <a:solidFill>
                  <a:srgbClr val="002060"/>
                </a:solidFill>
                <a:latin typeface="Sakkal Majalla" panose="02000000000000000000" pitchFamily="2" charset="-78"/>
                <a:cs typeface="Sakkal Majalla" panose="02000000000000000000" pitchFamily="2" charset="-78"/>
              </a:rPr>
              <a:t> 1 .سهولة الاستخدام</a:t>
            </a:r>
            <a:endParaRPr lang="en-US" sz="2800" dirty="0">
              <a:solidFill>
                <a:srgbClr val="002060"/>
              </a:solidFill>
              <a:latin typeface="Sakkal Majalla" panose="02000000000000000000" pitchFamily="2" charset="-78"/>
              <a:cs typeface="Sakkal Majalla" panose="02000000000000000000" pitchFamily="2" charset="-78"/>
            </a:endParaRPr>
          </a:p>
          <a:p>
            <a:pPr marL="228600" indent="0" algn="just" rtl="1">
              <a:buNone/>
            </a:pPr>
            <a:r>
              <a:rPr lang="ar-LY" sz="2800" dirty="0">
                <a:solidFill>
                  <a:srgbClr val="002060"/>
                </a:solidFill>
                <a:latin typeface="Sakkal Majalla" panose="02000000000000000000" pitchFamily="2" charset="-78"/>
                <a:cs typeface="Sakkal Majalla" panose="02000000000000000000" pitchFamily="2" charset="-78"/>
              </a:rPr>
              <a:t> 2 .سرعة استجابة النظام. </a:t>
            </a:r>
            <a:endParaRPr lang="en-US" sz="2800" dirty="0">
              <a:solidFill>
                <a:srgbClr val="002060"/>
              </a:solidFill>
              <a:latin typeface="Sakkal Majalla" panose="02000000000000000000" pitchFamily="2" charset="-78"/>
              <a:cs typeface="Sakkal Majalla" panose="02000000000000000000" pitchFamily="2" charset="-78"/>
            </a:endParaRPr>
          </a:p>
          <a:p>
            <a:pPr marL="228600" indent="0" algn="just" rtl="1">
              <a:buNone/>
            </a:pPr>
            <a:r>
              <a:rPr lang="ar-LY" sz="2800" dirty="0">
                <a:solidFill>
                  <a:srgbClr val="002060"/>
                </a:solidFill>
                <a:latin typeface="Sakkal Majalla" panose="02000000000000000000" pitchFamily="2" charset="-78"/>
                <a:cs typeface="Sakkal Majalla" panose="02000000000000000000" pitchFamily="2" charset="-78"/>
              </a:rPr>
              <a:t>3 .شمول المعلومات.</a:t>
            </a:r>
            <a:endParaRPr lang="en-US" sz="2800" dirty="0">
              <a:solidFill>
                <a:srgbClr val="002060"/>
              </a:solidFill>
              <a:latin typeface="Sakkal Majalla" panose="02000000000000000000" pitchFamily="2" charset="-78"/>
              <a:cs typeface="Sakkal Majalla" panose="02000000000000000000" pitchFamily="2" charset="-78"/>
            </a:endParaRPr>
          </a:p>
          <a:p>
            <a:pPr marL="228600" indent="0" algn="just" rtl="1">
              <a:buNone/>
            </a:pPr>
            <a:r>
              <a:rPr lang="ar-LY" sz="2800" dirty="0">
                <a:solidFill>
                  <a:srgbClr val="002060"/>
                </a:solidFill>
                <a:latin typeface="Sakkal Majalla" panose="02000000000000000000" pitchFamily="2" charset="-78"/>
                <a:cs typeface="Sakkal Majalla" panose="02000000000000000000" pitchFamily="2" charset="-78"/>
              </a:rPr>
              <a:t> 4 .جودة المخرجات. </a:t>
            </a:r>
            <a:endParaRPr lang="en-US" sz="2800" dirty="0">
              <a:solidFill>
                <a:srgbClr val="002060"/>
              </a:solidFill>
              <a:latin typeface="Sakkal Majalla" panose="02000000000000000000" pitchFamily="2" charset="-78"/>
              <a:cs typeface="Sakkal Majalla" panose="02000000000000000000" pitchFamily="2" charset="-78"/>
            </a:endParaRPr>
          </a:p>
          <a:p>
            <a:pPr marL="228600" indent="0" algn="just" rtl="1">
              <a:buNone/>
            </a:pPr>
            <a:r>
              <a:rPr lang="ar-LY" sz="2800" dirty="0">
                <a:solidFill>
                  <a:srgbClr val="002060"/>
                </a:solidFill>
                <a:latin typeface="Sakkal Majalla" panose="02000000000000000000" pitchFamily="2" charset="-78"/>
                <a:cs typeface="Sakkal Majalla" panose="02000000000000000000" pitchFamily="2" charset="-78"/>
              </a:rPr>
              <a:t>5 .المرونة.</a:t>
            </a:r>
            <a:endParaRPr lang="en-US" sz="2800" dirty="0">
              <a:solidFill>
                <a:srgbClr val="002060"/>
              </a:solidFill>
              <a:latin typeface="Sakkal Majalla" panose="02000000000000000000" pitchFamily="2" charset="-78"/>
              <a:cs typeface="Sakkal Majalla" panose="02000000000000000000" pitchFamily="2" charset="-78"/>
            </a:endParaRPr>
          </a:p>
          <a:p>
            <a:pPr marL="228600" indent="0" algn="just" rtl="1">
              <a:buNone/>
            </a:pPr>
            <a:r>
              <a:rPr lang="ar-LY" sz="2800" dirty="0">
                <a:solidFill>
                  <a:srgbClr val="002060"/>
                </a:solidFill>
                <a:latin typeface="Sakkal Majalla" panose="02000000000000000000" pitchFamily="2" charset="-78"/>
                <a:cs typeface="Sakkal Majalla" panose="02000000000000000000" pitchFamily="2" charset="-78"/>
              </a:rPr>
              <a:t> 6 .جودة أداء الشبكة والاجهزة الحاسوبية.</a:t>
            </a:r>
            <a:endParaRPr lang="en-US" sz="2800" dirty="0">
              <a:solidFill>
                <a:srgbClr val="002060"/>
              </a:solidFill>
              <a:latin typeface="Sakkal Majalla" panose="02000000000000000000" pitchFamily="2" charset="-78"/>
              <a:cs typeface="Sakkal Majalla" panose="02000000000000000000" pitchFamily="2" charset="-78"/>
            </a:endParaRPr>
          </a:p>
          <a:p>
            <a:pPr marL="228600" indent="0" algn="just" rtl="1">
              <a:buNone/>
            </a:pPr>
            <a:r>
              <a:rPr lang="ar-LY" sz="2800" dirty="0">
                <a:solidFill>
                  <a:srgbClr val="002060"/>
                </a:solidFill>
                <a:latin typeface="Sakkal Majalla" panose="02000000000000000000" pitchFamily="2" charset="-78"/>
                <a:cs typeface="Sakkal Majalla" panose="02000000000000000000" pitchFamily="2" charset="-78"/>
              </a:rPr>
              <a:t> 7 .أمن المعلومات.</a:t>
            </a:r>
            <a:endParaRPr lang="en-US" sz="2800" dirty="0">
              <a:solidFill>
                <a:srgbClr val="002060"/>
              </a:solidFill>
              <a:latin typeface="Sakkal Majalla" panose="02000000000000000000" pitchFamily="2" charset="-78"/>
              <a:cs typeface="Sakkal Majalla" panose="02000000000000000000" pitchFamily="2" charset="-78"/>
            </a:endParaRPr>
          </a:p>
          <a:p>
            <a:pPr marL="228600" indent="0" algn="just" rtl="1">
              <a:buNone/>
            </a:pPr>
            <a:r>
              <a:rPr lang="ar-LY" sz="2800" dirty="0">
                <a:solidFill>
                  <a:srgbClr val="002060"/>
                </a:solidFill>
                <a:latin typeface="Sakkal Majalla" panose="02000000000000000000" pitchFamily="2" charset="-78"/>
                <a:cs typeface="Sakkal Majalla" panose="02000000000000000000" pitchFamily="2" charset="-78"/>
              </a:rPr>
              <a:t> 8 .مستخدمي النظام.</a:t>
            </a:r>
            <a:endParaRPr lang="en-US" sz="2800" dirty="0">
              <a:solidFill>
                <a:srgbClr val="002060"/>
              </a:solidFill>
              <a:latin typeface="Sakkal Majalla" panose="02000000000000000000" pitchFamily="2" charset="-78"/>
              <a:cs typeface="Sakkal Majalla" panose="02000000000000000000" pitchFamily="2" charset="-78"/>
            </a:endParaRPr>
          </a:p>
        </p:txBody>
      </p:sp>
    </p:spTree>
    <p:extLst>
      <p:ext uri="{BB962C8B-B14F-4D97-AF65-F5344CB8AC3E}">
        <p14:creationId xmlns:p14="http://schemas.microsoft.com/office/powerpoint/2010/main" val="3495425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LY" b="1" dirty="0">
                <a:solidFill>
                  <a:srgbClr val="002060"/>
                </a:solidFill>
                <a:latin typeface="Sakkal Majalla" panose="02000000000000000000" pitchFamily="2" charset="-78"/>
                <a:cs typeface="Sakkal Majalla" panose="02000000000000000000" pitchFamily="2" charset="-78"/>
              </a:rPr>
              <a:t>تابع معايير تقييم نظم المعلومات المحوسبة</a:t>
            </a:r>
            <a:endParaRPr lang="en-US" dirty="0"/>
          </a:p>
        </p:txBody>
      </p:sp>
      <p:sp>
        <p:nvSpPr>
          <p:cNvPr id="3" name="Content Placeholder 2"/>
          <p:cNvSpPr>
            <a:spLocks noGrp="1"/>
          </p:cNvSpPr>
          <p:nvPr>
            <p:ph idx="1"/>
          </p:nvPr>
        </p:nvSpPr>
        <p:spPr/>
        <p:txBody>
          <a:bodyPr>
            <a:normAutofit/>
          </a:bodyPr>
          <a:lstStyle/>
          <a:p>
            <a:pPr marL="514350" indent="-514350" algn="r" rtl="1">
              <a:buClr>
                <a:srgbClr val="002060"/>
              </a:buClr>
              <a:buFont typeface="+mj-lt"/>
              <a:buAutoNum type="arabicPeriod"/>
            </a:pPr>
            <a:r>
              <a:rPr lang="ar-LY" sz="3200" dirty="0">
                <a:solidFill>
                  <a:srgbClr val="002060"/>
                </a:solidFill>
                <a:latin typeface="Sakkal Majalla" panose="02000000000000000000" pitchFamily="2" charset="-78"/>
                <a:cs typeface="Sakkal Majalla" panose="02000000000000000000" pitchFamily="2" charset="-78"/>
              </a:rPr>
              <a:t>سهولة الاستخدام تمثل العناصر التالية:</a:t>
            </a:r>
          </a:p>
          <a:p>
            <a:pPr marL="739775" algn="r" rtl="1">
              <a:buClr>
                <a:srgbClr val="002060"/>
              </a:buClr>
              <a:buFont typeface="Arial" panose="020B0604020202020204" pitchFamily="34" charset="0"/>
              <a:buChar char="•"/>
            </a:pPr>
            <a:r>
              <a:rPr lang="ar-LY" sz="3200" dirty="0">
                <a:solidFill>
                  <a:srgbClr val="002060"/>
                </a:solidFill>
                <a:latin typeface="Sakkal Majalla" panose="02000000000000000000" pitchFamily="2" charset="-78"/>
                <a:cs typeface="Sakkal Majalla" panose="02000000000000000000" pitchFamily="2" charset="-78"/>
              </a:rPr>
              <a:t>سهولة التعامل مع النظام . </a:t>
            </a:r>
          </a:p>
          <a:p>
            <a:pPr marL="739775" algn="r" rtl="1">
              <a:buClr>
                <a:srgbClr val="002060"/>
              </a:buClr>
              <a:buFont typeface="Arial" panose="020B0604020202020204" pitchFamily="34" charset="0"/>
              <a:buChar char="•"/>
            </a:pPr>
            <a:r>
              <a:rPr lang="ar-LY" sz="3200" dirty="0">
                <a:solidFill>
                  <a:srgbClr val="002060"/>
                </a:solidFill>
                <a:latin typeface="Sakkal Majalla" panose="02000000000000000000" pitchFamily="2" charset="-78"/>
                <a:cs typeface="Sakkal Majalla" panose="02000000000000000000" pitchFamily="2" charset="-78"/>
              </a:rPr>
              <a:t>وضوح اجراءات تشغيل النظام. </a:t>
            </a:r>
          </a:p>
          <a:p>
            <a:pPr marL="739775" algn="r" rtl="1">
              <a:buClr>
                <a:srgbClr val="002060"/>
              </a:buClr>
              <a:buFont typeface="Arial" panose="020B0604020202020204" pitchFamily="34" charset="0"/>
              <a:buChar char="•"/>
            </a:pPr>
            <a:r>
              <a:rPr lang="ar-LY" sz="3200" dirty="0">
                <a:solidFill>
                  <a:srgbClr val="002060"/>
                </a:solidFill>
                <a:latin typeface="Sakkal Majalla" panose="02000000000000000000" pitchFamily="2" charset="-78"/>
                <a:cs typeface="Sakkal Majalla" panose="02000000000000000000" pitchFamily="2" charset="-78"/>
              </a:rPr>
              <a:t>توفر اجراءات مساعدة في تشغيل النظام.</a:t>
            </a:r>
            <a:endParaRPr lang="en-US" sz="3200" dirty="0">
              <a:solidFill>
                <a:srgbClr val="002060"/>
              </a:solidFill>
              <a:latin typeface="Sakkal Majalla" panose="02000000000000000000" pitchFamily="2" charset="-78"/>
              <a:cs typeface="Sakkal Majalla" panose="02000000000000000000" pitchFamily="2" charset="-78"/>
            </a:endParaRPr>
          </a:p>
        </p:txBody>
      </p:sp>
    </p:spTree>
    <p:extLst>
      <p:ext uri="{BB962C8B-B14F-4D97-AF65-F5344CB8AC3E}">
        <p14:creationId xmlns:p14="http://schemas.microsoft.com/office/powerpoint/2010/main" val="2681303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LY" b="1" dirty="0">
                <a:solidFill>
                  <a:srgbClr val="002060"/>
                </a:solidFill>
                <a:latin typeface="Sakkal Majalla" panose="02000000000000000000" pitchFamily="2" charset="-78"/>
                <a:cs typeface="Sakkal Majalla" panose="02000000000000000000" pitchFamily="2" charset="-78"/>
              </a:rPr>
              <a:t>تابع معايير تقييم نظم المعلومات المحوسبة</a:t>
            </a:r>
            <a:endParaRPr lang="en-US" dirty="0"/>
          </a:p>
        </p:txBody>
      </p:sp>
      <p:sp>
        <p:nvSpPr>
          <p:cNvPr id="3" name="Content Placeholder 2"/>
          <p:cNvSpPr>
            <a:spLocks noGrp="1"/>
          </p:cNvSpPr>
          <p:nvPr>
            <p:ph idx="1"/>
          </p:nvPr>
        </p:nvSpPr>
        <p:spPr/>
        <p:txBody>
          <a:bodyPr>
            <a:normAutofit lnSpcReduction="10000"/>
          </a:bodyPr>
          <a:lstStyle/>
          <a:p>
            <a:pPr algn="r" rtl="1">
              <a:buClr>
                <a:srgbClr val="002060"/>
              </a:buClr>
              <a:buFont typeface="+mj-lt"/>
              <a:buAutoNum type="arabicPeriod" startAt="2"/>
            </a:pPr>
            <a:r>
              <a:rPr lang="ar-LY" sz="3200" dirty="0">
                <a:solidFill>
                  <a:srgbClr val="002060"/>
                </a:solidFill>
                <a:latin typeface="Sakkal Majalla" panose="02000000000000000000" pitchFamily="2" charset="-78"/>
                <a:cs typeface="Sakkal Majalla" panose="02000000000000000000" pitchFamily="2" charset="-78"/>
              </a:rPr>
              <a:t>سرعة استجابة النظام تمثل العناصر التالية:</a:t>
            </a:r>
          </a:p>
          <a:p>
            <a:pPr marL="1035050" indent="-457200" algn="r" rtl="1">
              <a:buClr>
                <a:srgbClr val="002060"/>
              </a:buClr>
              <a:buFont typeface="Arial" panose="020B0604020202020204" pitchFamily="34" charset="0"/>
              <a:buChar char="•"/>
            </a:pPr>
            <a:r>
              <a:rPr lang="ar-LY" sz="3200" dirty="0">
                <a:solidFill>
                  <a:srgbClr val="002060"/>
                </a:solidFill>
                <a:latin typeface="Sakkal Majalla" panose="02000000000000000000" pitchFamily="2" charset="-78"/>
                <a:cs typeface="Sakkal Majalla" panose="02000000000000000000" pitchFamily="2" charset="-78"/>
              </a:rPr>
              <a:t>يتيح نظام المعلومات انجاز الاعمال اليومية في التوقيت الزمني المطلوب. </a:t>
            </a:r>
          </a:p>
          <a:p>
            <a:pPr marL="1035050" indent="-457200" algn="r" rtl="1">
              <a:buClr>
                <a:srgbClr val="002060"/>
              </a:buClr>
              <a:buFont typeface="Arial" panose="020B0604020202020204" pitchFamily="34" charset="0"/>
              <a:buChar char="•"/>
            </a:pPr>
            <a:r>
              <a:rPr lang="ar-LY" sz="3200" dirty="0">
                <a:solidFill>
                  <a:srgbClr val="002060"/>
                </a:solidFill>
                <a:latin typeface="Sakkal Majalla" panose="02000000000000000000" pitchFamily="2" charset="-78"/>
                <a:cs typeface="Sakkal Majalla" panose="02000000000000000000" pitchFamily="2" charset="-78"/>
              </a:rPr>
              <a:t>زمن الاستجابة لطلبات الاستفسار عن المعلومات المطلوبة قصير جدا. </a:t>
            </a:r>
          </a:p>
          <a:p>
            <a:pPr marL="1035050" indent="-457200" algn="r" rtl="1">
              <a:buClr>
                <a:srgbClr val="002060"/>
              </a:buClr>
              <a:buFont typeface="Arial" panose="020B0604020202020204" pitchFamily="34" charset="0"/>
              <a:buChar char="•"/>
            </a:pPr>
            <a:r>
              <a:rPr lang="ar-LY" sz="3200" dirty="0">
                <a:solidFill>
                  <a:srgbClr val="002060"/>
                </a:solidFill>
                <a:latin typeface="Sakkal Majalla" panose="02000000000000000000" pitchFamily="2" charset="-78"/>
                <a:cs typeface="Sakkal Majalla" panose="02000000000000000000" pitchFamily="2" charset="-78"/>
              </a:rPr>
              <a:t>يوفر النظام امكانية اعداد التقارير في وقت قصير. </a:t>
            </a:r>
          </a:p>
          <a:p>
            <a:pPr marL="1035050" indent="-457200" algn="r" rtl="1">
              <a:buClr>
                <a:srgbClr val="002060"/>
              </a:buClr>
              <a:buFont typeface="Arial" panose="020B0604020202020204" pitchFamily="34" charset="0"/>
              <a:buChar char="•"/>
            </a:pPr>
            <a:r>
              <a:rPr lang="ar-LY" sz="3200" dirty="0">
                <a:solidFill>
                  <a:srgbClr val="002060"/>
                </a:solidFill>
                <a:latin typeface="Sakkal Majalla" panose="02000000000000000000" pitchFamily="2" charset="-78"/>
                <a:cs typeface="Sakkal Majalla" panose="02000000000000000000" pitchFamily="2" charset="-78"/>
              </a:rPr>
              <a:t>يعمل النظام على سرعة أداء العمل المطلوب بشكل ملحوظ.</a:t>
            </a:r>
            <a:endParaRPr lang="en-US" sz="3200" dirty="0">
              <a:solidFill>
                <a:srgbClr val="002060"/>
              </a:solidFill>
              <a:latin typeface="Sakkal Majalla" panose="02000000000000000000" pitchFamily="2" charset="-78"/>
              <a:cs typeface="Sakkal Majalla" panose="02000000000000000000" pitchFamily="2" charset="-78"/>
            </a:endParaRPr>
          </a:p>
        </p:txBody>
      </p:sp>
    </p:spTree>
    <p:extLst>
      <p:ext uri="{BB962C8B-B14F-4D97-AF65-F5344CB8AC3E}">
        <p14:creationId xmlns:p14="http://schemas.microsoft.com/office/powerpoint/2010/main" val="3351957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LY" b="1" dirty="0">
                <a:solidFill>
                  <a:srgbClr val="002060"/>
                </a:solidFill>
                <a:latin typeface="Sakkal Majalla" panose="02000000000000000000" pitchFamily="2" charset="-78"/>
                <a:cs typeface="Sakkal Majalla" panose="02000000000000000000" pitchFamily="2" charset="-78"/>
              </a:rPr>
              <a:t>تابع معايير تقييم نظم المعلومات المحوسبة</a:t>
            </a:r>
            <a:endParaRPr lang="en-US" dirty="0"/>
          </a:p>
        </p:txBody>
      </p:sp>
      <p:sp>
        <p:nvSpPr>
          <p:cNvPr id="3" name="Content Placeholder 2"/>
          <p:cNvSpPr>
            <a:spLocks noGrp="1"/>
          </p:cNvSpPr>
          <p:nvPr>
            <p:ph idx="1"/>
          </p:nvPr>
        </p:nvSpPr>
        <p:spPr>
          <a:xfrm>
            <a:off x="825252" y="1595812"/>
            <a:ext cx="8596668" cy="3880773"/>
          </a:xfrm>
        </p:spPr>
        <p:txBody>
          <a:bodyPr>
            <a:noAutofit/>
          </a:bodyPr>
          <a:lstStyle/>
          <a:p>
            <a:pPr marL="0" indent="0" algn="r" rtl="1">
              <a:buNone/>
            </a:pPr>
            <a:r>
              <a:rPr lang="ar-LY" sz="3200" dirty="0">
                <a:solidFill>
                  <a:srgbClr val="002060"/>
                </a:solidFill>
                <a:latin typeface="Sakkal Majalla" panose="02000000000000000000" pitchFamily="2" charset="-78"/>
                <a:cs typeface="Sakkal Majalla" panose="02000000000000000000" pitchFamily="2" charset="-78"/>
              </a:rPr>
              <a:t>3 .شمول المعلومات تمثل العناصر التالية: </a:t>
            </a:r>
            <a:endParaRPr lang="en-US" sz="3200" dirty="0">
              <a:solidFill>
                <a:srgbClr val="002060"/>
              </a:solidFill>
              <a:latin typeface="Sakkal Majalla" panose="02000000000000000000" pitchFamily="2" charset="-78"/>
              <a:cs typeface="Sakkal Majalla" panose="02000000000000000000" pitchFamily="2" charset="-78"/>
            </a:endParaRPr>
          </a:p>
          <a:p>
            <a:pPr marL="739775" indent="-457200" algn="just" rtl="1">
              <a:buClr>
                <a:srgbClr val="002060"/>
              </a:buClr>
              <a:buFont typeface="Arial" panose="020B0604020202020204" pitchFamily="34" charset="0"/>
              <a:buChar char="•"/>
            </a:pPr>
            <a:r>
              <a:rPr lang="ar-LY" sz="3200" dirty="0">
                <a:solidFill>
                  <a:srgbClr val="002060"/>
                </a:solidFill>
                <a:latin typeface="Sakkal Majalla" panose="02000000000000000000" pitchFamily="2" charset="-78"/>
                <a:cs typeface="Sakkal Majalla" panose="02000000000000000000" pitchFamily="2" charset="-78"/>
              </a:rPr>
              <a:t>المعلومات التي يحصل عليها الموظف من النظام كافيه بما هو مرخص له.</a:t>
            </a:r>
            <a:endParaRPr lang="en-US" sz="3200" dirty="0">
              <a:solidFill>
                <a:srgbClr val="002060"/>
              </a:solidFill>
              <a:latin typeface="Sakkal Majalla" panose="02000000000000000000" pitchFamily="2" charset="-78"/>
              <a:cs typeface="Sakkal Majalla" panose="02000000000000000000" pitchFamily="2" charset="-78"/>
            </a:endParaRPr>
          </a:p>
          <a:p>
            <a:pPr marL="739775" indent="-457200" algn="just" rtl="1">
              <a:buClr>
                <a:srgbClr val="002060"/>
              </a:buClr>
              <a:buFont typeface="Arial" panose="020B0604020202020204" pitchFamily="34" charset="0"/>
              <a:buChar char="•"/>
            </a:pPr>
            <a:r>
              <a:rPr lang="ar-LY" sz="3200" dirty="0">
                <a:solidFill>
                  <a:srgbClr val="002060"/>
                </a:solidFill>
                <a:latin typeface="Sakkal Majalla" panose="02000000000000000000" pitchFamily="2" charset="-78"/>
                <a:cs typeface="Sakkal Majalla" panose="02000000000000000000" pitchFamily="2" charset="-78"/>
              </a:rPr>
              <a:t>تلبي معلومات النظام احتياجات المسئولين في الإدارات.</a:t>
            </a:r>
            <a:endParaRPr lang="en-US" sz="3200" dirty="0">
              <a:solidFill>
                <a:srgbClr val="002060"/>
              </a:solidFill>
              <a:latin typeface="Sakkal Majalla" panose="02000000000000000000" pitchFamily="2" charset="-78"/>
              <a:cs typeface="Sakkal Majalla" panose="02000000000000000000" pitchFamily="2" charset="-78"/>
            </a:endParaRPr>
          </a:p>
          <a:p>
            <a:pPr marL="739775" indent="-457200" algn="just" rtl="1">
              <a:buClr>
                <a:srgbClr val="002060"/>
              </a:buClr>
              <a:buFont typeface="Arial" panose="020B0604020202020204" pitchFamily="34" charset="0"/>
              <a:buChar char="•"/>
            </a:pPr>
            <a:r>
              <a:rPr lang="ar-LY" sz="3200" dirty="0">
                <a:solidFill>
                  <a:srgbClr val="002060"/>
                </a:solidFill>
                <a:latin typeface="Sakkal Majalla" panose="02000000000000000000" pitchFamily="2" charset="-78"/>
                <a:cs typeface="Sakkal Majalla" panose="02000000000000000000" pitchFamily="2" charset="-78"/>
              </a:rPr>
              <a:t> التقارير التي يوفرها النظام تحتوي على معلومات شاملة تسهم في انجاز الوظائف.</a:t>
            </a:r>
            <a:endParaRPr lang="en-US" sz="3200" dirty="0">
              <a:solidFill>
                <a:srgbClr val="002060"/>
              </a:solidFill>
              <a:latin typeface="Sakkal Majalla" panose="02000000000000000000" pitchFamily="2" charset="-78"/>
              <a:cs typeface="Sakkal Majalla" panose="02000000000000000000" pitchFamily="2" charset="-78"/>
            </a:endParaRPr>
          </a:p>
        </p:txBody>
      </p:sp>
    </p:spTree>
    <p:extLst>
      <p:ext uri="{BB962C8B-B14F-4D97-AF65-F5344CB8AC3E}">
        <p14:creationId xmlns:p14="http://schemas.microsoft.com/office/powerpoint/2010/main" val="111704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6188"/>
            <a:ext cx="8596668" cy="1320800"/>
          </a:xfrm>
        </p:spPr>
        <p:txBody>
          <a:bodyPr/>
          <a:lstStyle/>
          <a:p>
            <a:pPr algn="ctr"/>
            <a:r>
              <a:rPr lang="ar-LY" b="1" dirty="0">
                <a:solidFill>
                  <a:srgbClr val="002060"/>
                </a:solidFill>
                <a:latin typeface="Sakkal Majalla" panose="02000000000000000000" pitchFamily="2" charset="-78"/>
                <a:cs typeface="Sakkal Majalla" panose="02000000000000000000" pitchFamily="2" charset="-78"/>
              </a:rPr>
              <a:t>تابع معايير تقييم نظم المعلومات المحوسبة</a:t>
            </a:r>
            <a:endParaRPr lang="en-US" dirty="0"/>
          </a:p>
        </p:txBody>
      </p:sp>
      <p:sp>
        <p:nvSpPr>
          <p:cNvPr id="3" name="Content Placeholder 2"/>
          <p:cNvSpPr>
            <a:spLocks noGrp="1"/>
          </p:cNvSpPr>
          <p:nvPr>
            <p:ph idx="1"/>
          </p:nvPr>
        </p:nvSpPr>
        <p:spPr>
          <a:xfrm>
            <a:off x="677334" y="1622707"/>
            <a:ext cx="8596668" cy="3880773"/>
          </a:xfrm>
        </p:spPr>
        <p:txBody>
          <a:bodyPr>
            <a:noAutofit/>
          </a:bodyPr>
          <a:lstStyle/>
          <a:p>
            <a:pPr marL="0" indent="0" algn="just" rtl="1">
              <a:buNone/>
            </a:pPr>
            <a:r>
              <a:rPr lang="ar-LY" sz="3200" dirty="0">
                <a:solidFill>
                  <a:srgbClr val="002060"/>
                </a:solidFill>
                <a:latin typeface="Sakkal Majalla" panose="02000000000000000000" pitchFamily="2" charset="-78"/>
                <a:cs typeface="Sakkal Majalla" panose="02000000000000000000" pitchFamily="2" charset="-78"/>
              </a:rPr>
              <a:t>4 .جودة المخرجات تمثل العناصر التالية: </a:t>
            </a:r>
            <a:endParaRPr lang="en-US" sz="3200" dirty="0">
              <a:solidFill>
                <a:srgbClr val="002060"/>
              </a:solidFill>
              <a:latin typeface="Sakkal Majalla" panose="02000000000000000000" pitchFamily="2" charset="-78"/>
              <a:cs typeface="Sakkal Majalla" panose="02000000000000000000" pitchFamily="2" charset="-78"/>
            </a:endParaRPr>
          </a:p>
          <a:p>
            <a:pPr marL="577850" algn="just" rtl="1">
              <a:buClr>
                <a:srgbClr val="002060"/>
              </a:buClr>
              <a:buFont typeface="Arial" panose="020B0604020202020204" pitchFamily="34" charset="0"/>
              <a:buChar char="•"/>
            </a:pPr>
            <a:r>
              <a:rPr lang="ar-LY" sz="3200" dirty="0">
                <a:solidFill>
                  <a:srgbClr val="002060"/>
                </a:solidFill>
                <a:latin typeface="Sakkal Majalla" panose="02000000000000000000" pitchFamily="2" charset="-78"/>
                <a:cs typeface="Sakkal Majalla" panose="02000000000000000000" pitchFamily="2" charset="-78"/>
              </a:rPr>
              <a:t>تمتاز المخرجات التي يقدمها النظام بكفايتها وخلوها من التكرار والاخطاء .</a:t>
            </a:r>
            <a:endParaRPr lang="en-US" sz="3200" dirty="0">
              <a:solidFill>
                <a:srgbClr val="002060"/>
              </a:solidFill>
              <a:latin typeface="Sakkal Majalla" panose="02000000000000000000" pitchFamily="2" charset="-78"/>
              <a:cs typeface="Sakkal Majalla" panose="02000000000000000000" pitchFamily="2" charset="-78"/>
            </a:endParaRPr>
          </a:p>
          <a:p>
            <a:pPr marL="577850" algn="just" rtl="1">
              <a:buClr>
                <a:srgbClr val="002060"/>
              </a:buClr>
              <a:buFont typeface="Arial" panose="020B0604020202020204" pitchFamily="34" charset="0"/>
              <a:buChar char="•"/>
            </a:pPr>
            <a:r>
              <a:rPr lang="ar-LY" sz="3200" dirty="0">
                <a:solidFill>
                  <a:srgbClr val="002060"/>
                </a:solidFill>
                <a:latin typeface="Sakkal Majalla" panose="02000000000000000000" pitchFamily="2" charset="-78"/>
                <a:cs typeface="Sakkal Majalla" panose="02000000000000000000" pitchFamily="2" charset="-78"/>
              </a:rPr>
              <a:t>تتسم المخرجات التي يوفرها النظام بانها ذات درجة عالية من التفصيل والدقة .</a:t>
            </a:r>
            <a:endParaRPr lang="en-US" sz="3200" dirty="0">
              <a:solidFill>
                <a:srgbClr val="002060"/>
              </a:solidFill>
              <a:latin typeface="Sakkal Majalla" panose="02000000000000000000" pitchFamily="2" charset="-78"/>
              <a:cs typeface="Sakkal Majalla" panose="02000000000000000000" pitchFamily="2" charset="-78"/>
            </a:endParaRPr>
          </a:p>
          <a:p>
            <a:pPr marL="577850" algn="just" rtl="1">
              <a:buClr>
                <a:srgbClr val="002060"/>
              </a:buClr>
              <a:buFont typeface="Arial" panose="020B0604020202020204" pitchFamily="34" charset="0"/>
              <a:buChar char="•"/>
            </a:pPr>
            <a:r>
              <a:rPr lang="ar-LY" sz="3200" dirty="0">
                <a:solidFill>
                  <a:srgbClr val="002060"/>
                </a:solidFill>
                <a:latin typeface="Sakkal Majalla" panose="02000000000000000000" pitchFamily="2" charset="-78"/>
                <a:cs typeface="Sakkal Majalla" panose="02000000000000000000" pitchFamily="2" charset="-78"/>
              </a:rPr>
              <a:t>يعرض النظام المخرجات بأشكال مختلفة (بيانية ، جداول ) تساعد الإدارة على استكمال إجراءاتها التي من بينها عملية المقارنة.</a:t>
            </a:r>
            <a:endParaRPr lang="en-US" sz="3200" dirty="0">
              <a:solidFill>
                <a:srgbClr val="002060"/>
              </a:solidFill>
              <a:latin typeface="Sakkal Majalla" panose="02000000000000000000" pitchFamily="2" charset="-78"/>
              <a:cs typeface="Sakkal Majalla" panose="02000000000000000000" pitchFamily="2" charset="-78"/>
            </a:endParaRPr>
          </a:p>
        </p:txBody>
      </p:sp>
    </p:spTree>
    <p:extLst>
      <p:ext uri="{BB962C8B-B14F-4D97-AF65-F5344CB8AC3E}">
        <p14:creationId xmlns:p14="http://schemas.microsoft.com/office/powerpoint/2010/main" val="1315794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331" y="207778"/>
            <a:ext cx="8596668" cy="1320800"/>
          </a:xfrm>
        </p:spPr>
        <p:txBody>
          <a:bodyPr/>
          <a:lstStyle/>
          <a:p>
            <a:pPr algn="ctr"/>
            <a:r>
              <a:rPr lang="ar-LY" b="1" dirty="0">
                <a:solidFill>
                  <a:srgbClr val="002060"/>
                </a:solidFill>
                <a:latin typeface="Sakkal Majalla" panose="02000000000000000000" pitchFamily="2" charset="-78"/>
                <a:cs typeface="Sakkal Majalla" panose="02000000000000000000" pitchFamily="2" charset="-78"/>
              </a:rPr>
              <a:t>مبررات ادخال نظم المعلومات في المؤسسات</a:t>
            </a:r>
            <a:endParaRPr lang="en-US" b="1" dirty="0">
              <a:solidFill>
                <a:srgbClr val="002060"/>
              </a:solidFill>
              <a:latin typeface="Sakkal Majalla" panose="02000000000000000000" pitchFamily="2" charset="-78"/>
              <a:cs typeface="Sakkal Majalla" panose="02000000000000000000" pitchFamily="2" charset="-78"/>
            </a:endParaRPr>
          </a:p>
        </p:txBody>
      </p:sp>
      <p:sp>
        <p:nvSpPr>
          <p:cNvPr id="3" name="Content Placeholder 2"/>
          <p:cNvSpPr>
            <a:spLocks noGrp="1"/>
          </p:cNvSpPr>
          <p:nvPr>
            <p:ph idx="1"/>
          </p:nvPr>
        </p:nvSpPr>
        <p:spPr>
          <a:xfrm>
            <a:off x="506504" y="1107237"/>
            <a:ext cx="9152979" cy="5329422"/>
          </a:xfrm>
        </p:spPr>
        <p:txBody>
          <a:bodyPr>
            <a:noAutofit/>
          </a:bodyPr>
          <a:lstStyle/>
          <a:p>
            <a:pPr marL="0" indent="0" algn="just" rtl="1">
              <a:buNone/>
            </a:pPr>
            <a:r>
              <a:rPr lang="ar-LY" sz="2200" dirty="0">
                <a:solidFill>
                  <a:srgbClr val="002060"/>
                </a:solidFill>
                <a:latin typeface="Sakkal Majalla" panose="02000000000000000000" pitchFamily="2" charset="-78"/>
                <a:cs typeface="Sakkal Majalla" panose="02000000000000000000" pitchFamily="2" charset="-78"/>
              </a:rPr>
              <a:t>الاسباب الأساسية لجعل نظم المعلومات مهمة وضرورية للمؤسسات: </a:t>
            </a:r>
            <a:endParaRPr lang="ar-SA" sz="2200" dirty="0">
              <a:solidFill>
                <a:srgbClr val="002060"/>
              </a:solidFill>
              <a:latin typeface="Sakkal Majalla" panose="02000000000000000000" pitchFamily="2" charset="-78"/>
              <a:cs typeface="Sakkal Majalla" panose="02000000000000000000" pitchFamily="2" charset="-78"/>
            </a:endParaRPr>
          </a:p>
          <a:p>
            <a:pPr marL="514350" indent="-514350" algn="just" rtl="1">
              <a:buClr>
                <a:srgbClr val="002060"/>
              </a:buClr>
              <a:buFont typeface="+mj-lt"/>
              <a:buAutoNum type="arabicPeriod"/>
            </a:pPr>
            <a:r>
              <a:rPr lang="ar-LY" sz="2200" dirty="0">
                <a:solidFill>
                  <a:srgbClr val="002060"/>
                </a:solidFill>
                <a:latin typeface="Sakkal Majalla" panose="02000000000000000000" pitchFamily="2" charset="-78"/>
                <a:ea typeface="Montserrat ExtraBold"/>
                <a:cs typeface="Sakkal Majalla" panose="02000000000000000000" pitchFamily="2" charset="-78"/>
                <a:sym typeface="Raleway Medium"/>
              </a:rPr>
              <a:t>المشكلة الإدارية: إن جوهر المشكلة الإدارية يتمثل باختصار في اتخاذ القرارات </a:t>
            </a:r>
            <a:r>
              <a:rPr lang="ar-SA" sz="2200" dirty="0">
                <a:solidFill>
                  <a:srgbClr val="002060"/>
                </a:solidFill>
                <a:latin typeface="Sakkal Majalla" panose="02000000000000000000" pitchFamily="2" charset="-78"/>
                <a:ea typeface="Montserrat ExtraBold"/>
                <a:cs typeface="Sakkal Majalla" panose="02000000000000000000" pitchFamily="2" charset="-78"/>
                <a:sym typeface="Raleway Medium"/>
              </a:rPr>
              <a:t>الصائبة في الوقت المناسب وبأقل تكلفة وجهد</a:t>
            </a:r>
            <a:r>
              <a:rPr lang="ar-LY" sz="2200" dirty="0">
                <a:solidFill>
                  <a:srgbClr val="002060"/>
                </a:solidFill>
                <a:latin typeface="Sakkal Majalla" panose="02000000000000000000" pitchFamily="2" charset="-78"/>
                <a:ea typeface="Montserrat ExtraBold"/>
                <a:cs typeface="Sakkal Majalla" panose="02000000000000000000" pitchFamily="2" charset="-78"/>
                <a:sym typeface="Raleway Medium"/>
              </a:rPr>
              <a:t>، </a:t>
            </a:r>
            <a:r>
              <a:rPr lang="ar-SA" sz="2200" dirty="0">
                <a:solidFill>
                  <a:srgbClr val="002060"/>
                </a:solidFill>
                <a:latin typeface="Sakkal Majalla" panose="02000000000000000000" pitchFamily="2" charset="-78"/>
                <a:ea typeface="Montserrat ExtraBold"/>
                <a:cs typeface="Sakkal Majalla" panose="02000000000000000000" pitchFamily="2" charset="-78"/>
                <a:sym typeface="Raleway Medium"/>
              </a:rPr>
              <a:t>حيث</a:t>
            </a:r>
            <a:r>
              <a:rPr lang="ar-LY" sz="2200" dirty="0">
                <a:solidFill>
                  <a:srgbClr val="002060"/>
                </a:solidFill>
                <a:latin typeface="Sakkal Majalla" panose="02000000000000000000" pitchFamily="2" charset="-78"/>
                <a:ea typeface="Montserrat ExtraBold"/>
                <a:cs typeface="Sakkal Majalla" panose="02000000000000000000" pitchFamily="2" charset="-78"/>
                <a:sym typeface="Raleway Medium"/>
              </a:rPr>
              <a:t> أن تلك القرارات </a:t>
            </a:r>
            <a:r>
              <a:rPr lang="ar-SA" sz="2200" dirty="0">
                <a:solidFill>
                  <a:srgbClr val="002060"/>
                </a:solidFill>
                <a:latin typeface="Sakkal Majalla" panose="02000000000000000000" pitchFamily="2" charset="-78"/>
                <a:ea typeface="Montserrat ExtraBold"/>
                <a:cs typeface="Sakkal Majalla" panose="02000000000000000000" pitchFamily="2" charset="-78"/>
                <a:sym typeface="Raleway Medium"/>
              </a:rPr>
              <a:t>احياناً </a:t>
            </a:r>
            <a:r>
              <a:rPr lang="ar-LY" sz="2200" dirty="0">
                <a:solidFill>
                  <a:srgbClr val="002060"/>
                </a:solidFill>
                <a:latin typeface="Sakkal Majalla" panose="02000000000000000000" pitchFamily="2" charset="-78"/>
                <a:ea typeface="Montserrat ExtraBold"/>
                <a:cs typeface="Sakkal Majalla" panose="02000000000000000000" pitchFamily="2" charset="-78"/>
                <a:sym typeface="Raleway Medium"/>
              </a:rPr>
              <a:t>ت</a:t>
            </a:r>
            <a:r>
              <a:rPr lang="ar-SA" sz="2200" dirty="0">
                <a:solidFill>
                  <a:srgbClr val="002060"/>
                </a:solidFill>
                <a:latin typeface="Sakkal Majalla" panose="02000000000000000000" pitchFamily="2" charset="-78"/>
                <a:ea typeface="Montserrat ExtraBold"/>
                <a:cs typeface="Sakkal Majalla" panose="02000000000000000000" pitchFamily="2" charset="-78"/>
                <a:sym typeface="Raleway Medium"/>
              </a:rPr>
              <a:t>ُ</a:t>
            </a:r>
            <a:r>
              <a:rPr lang="ar-LY" sz="2200" dirty="0">
                <a:solidFill>
                  <a:srgbClr val="002060"/>
                </a:solidFill>
                <a:latin typeface="Sakkal Majalla" panose="02000000000000000000" pitchFamily="2" charset="-78"/>
                <a:ea typeface="Montserrat ExtraBold"/>
                <a:cs typeface="Sakkal Majalla" panose="02000000000000000000" pitchFamily="2" charset="-78"/>
                <a:sym typeface="Raleway Medium"/>
              </a:rPr>
              <a:t>تخذ في ظروف تتصف بنقص المعلومات وعدم التأكد وصعوبة الرؤيا المستقبلية، مما يتطلب وجود نظام فعال للمعلومات يساعد الإدارة على تقدير الاحتمالات المستقبلية بصورة صحيحة واتخاذ القرارات السليمة.</a:t>
            </a:r>
          </a:p>
          <a:p>
            <a:pPr marL="514350" indent="-514350" algn="just" rtl="1">
              <a:buClr>
                <a:srgbClr val="002060"/>
              </a:buClr>
              <a:buFont typeface="+mj-lt"/>
              <a:buAutoNum type="arabicPeriod"/>
            </a:pPr>
            <a:endParaRPr lang="ar-LY" sz="2200" dirty="0">
              <a:solidFill>
                <a:srgbClr val="002060"/>
              </a:solidFill>
              <a:latin typeface="Sakkal Majalla" panose="02000000000000000000" pitchFamily="2" charset="-78"/>
              <a:cs typeface="Sakkal Majalla" panose="02000000000000000000" pitchFamily="2" charset="-78"/>
            </a:endParaRPr>
          </a:p>
          <a:p>
            <a:pPr algn="just" rtl="1">
              <a:buClr>
                <a:srgbClr val="002060"/>
              </a:buClr>
              <a:buFont typeface="+mj-lt"/>
              <a:buAutoNum type="arabicPeriod"/>
            </a:pPr>
            <a:r>
              <a:rPr lang="ar-LY" sz="2200" dirty="0">
                <a:solidFill>
                  <a:srgbClr val="002060"/>
                </a:solidFill>
                <a:latin typeface="Sakkal Majalla" panose="02000000000000000000" pitchFamily="2" charset="-78"/>
                <a:cs typeface="Sakkal Majalla" panose="02000000000000000000" pitchFamily="2" charset="-78"/>
              </a:rPr>
              <a:t>تضخم حجم المؤسسات </a:t>
            </a:r>
            <a:r>
              <a:rPr lang="ar-SA" sz="2200" dirty="0">
                <a:solidFill>
                  <a:srgbClr val="002060"/>
                </a:solidFill>
                <a:latin typeface="Sakkal Majalla" panose="02000000000000000000" pitchFamily="2" charset="-78"/>
                <a:cs typeface="Sakkal Majalla" panose="02000000000000000000" pitchFamily="2" charset="-78"/>
              </a:rPr>
              <a:t>(الهيكل التنظيمي )</a:t>
            </a:r>
            <a:r>
              <a:rPr lang="en-US" sz="2200" dirty="0">
                <a:solidFill>
                  <a:srgbClr val="002060"/>
                </a:solidFill>
                <a:latin typeface="Sakkal Majalla" panose="02000000000000000000" pitchFamily="2" charset="-78"/>
                <a:cs typeface="Sakkal Majalla" panose="02000000000000000000" pitchFamily="2" charset="-78"/>
              </a:rPr>
              <a:t>:</a:t>
            </a:r>
            <a:r>
              <a:rPr lang="ar-SA" sz="2200" dirty="0">
                <a:solidFill>
                  <a:srgbClr val="002060"/>
                </a:solidFill>
                <a:latin typeface="Sakkal Majalla" panose="02000000000000000000" pitchFamily="2" charset="-78"/>
                <a:cs typeface="Sakkal Majalla" panose="02000000000000000000" pitchFamily="2" charset="-78"/>
              </a:rPr>
              <a:t>كلما </a:t>
            </a:r>
            <a:r>
              <a:rPr lang="ar-LY" sz="2200" dirty="0">
                <a:solidFill>
                  <a:srgbClr val="002060"/>
                </a:solidFill>
                <a:latin typeface="Sakkal Majalla" panose="02000000000000000000" pitchFamily="2" charset="-78"/>
                <a:ea typeface="Montserrat ExtraBold"/>
                <a:cs typeface="Sakkal Majalla" panose="02000000000000000000" pitchFamily="2" charset="-78"/>
              </a:rPr>
              <a:t>زاد التقسيم الوظيفي والمكاني للعمل كلما ازدادت أهمية تبادل المعلومات بين الإدارات المختلفة للمنظمة، وبالتالي تنشأ الحاجة إلى نظام للمعلومات يؤمن تقديم المعلومات إلى المستويات الإدارية المختلفة في أي مكان وفي الوقت المناسب وبالشكل الملائم.</a:t>
            </a:r>
          </a:p>
          <a:p>
            <a:pPr algn="just" rtl="1">
              <a:buClr>
                <a:srgbClr val="002060"/>
              </a:buClr>
              <a:buFont typeface="+mj-lt"/>
              <a:buAutoNum type="arabicPeriod"/>
            </a:pPr>
            <a:endParaRPr lang="ar-LY" sz="2200" dirty="0">
              <a:solidFill>
                <a:srgbClr val="002060"/>
              </a:solidFill>
              <a:latin typeface="Sakkal Majalla" panose="02000000000000000000" pitchFamily="2" charset="-78"/>
              <a:cs typeface="Sakkal Majalla" panose="02000000000000000000" pitchFamily="2" charset="-78"/>
            </a:endParaRPr>
          </a:p>
          <a:p>
            <a:pPr algn="just" rtl="1">
              <a:buClr>
                <a:srgbClr val="002060"/>
              </a:buClr>
              <a:buFont typeface="+mj-lt"/>
              <a:buAutoNum type="arabicPeriod"/>
            </a:pPr>
            <a:r>
              <a:rPr lang="ar-LY" sz="2200" dirty="0">
                <a:solidFill>
                  <a:srgbClr val="002060"/>
                </a:solidFill>
                <a:latin typeface="Sakkal Majalla" panose="02000000000000000000" pitchFamily="2" charset="-78"/>
                <a:ea typeface="Montserrat ExtraBold"/>
                <a:cs typeface="Sakkal Majalla" panose="02000000000000000000" pitchFamily="2" charset="-78"/>
              </a:rPr>
              <a:t>التقدم التقني والعلمي: إن التطورات العلمية والتقنية للإنتاج جعل العملية الإنتاجية والإدارية أكثر تعقيداً، فالمشروعات أصبحت كبيرة الحجم وتحتاج إلى رؤوس أموال ضخمة، مما أدى إلى ازدياد مخاطر القرار الإداري، بحيث أن قرارا إداريا خاطئا قد يقود إلى خسائر كبيرة، والمنظمات الحديثة التي تتميز إنتاجيتها وإدارتها بالسرعة الكبيرة والتعقيد تحتاج إلى كم هائل من المعلومات التي يجب أن تتدفق بشكل منتظم بين المراكز الإدارية المتعددة فيها.</a:t>
            </a:r>
            <a:endParaRPr lang="ar-LY" sz="2200" dirty="0">
              <a:solidFill>
                <a:srgbClr val="002060"/>
              </a:solidFill>
              <a:latin typeface="Sakkal Majalla" panose="02000000000000000000" pitchFamily="2" charset="-78"/>
              <a:ea typeface="Montserrat ExtraBold"/>
              <a:cs typeface="Sakkal Majalla" panose="02000000000000000000" pitchFamily="2" charset="-78"/>
              <a:sym typeface="Raleway Medium"/>
            </a:endParaRPr>
          </a:p>
          <a:p>
            <a:pPr algn="just" rtl="1">
              <a:buClr>
                <a:srgbClr val="002060"/>
              </a:buClr>
              <a:buFont typeface="+mj-lt"/>
              <a:buAutoNum type="arabicPeriod"/>
            </a:pPr>
            <a:endParaRPr lang="en-US" sz="2200" dirty="0">
              <a:solidFill>
                <a:srgbClr val="002060"/>
              </a:solidFill>
              <a:latin typeface="Sakkal Majalla" panose="02000000000000000000" pitchFamily="2" charset="-78"/>
              <a:cs typeface="Sakkal Majalla" panose="02000000000000000000" pitchFamily="2" charset="-78"/>
            </a:endParaRPr>
          </a:p>
        </p:txBody>
      </p:sp>
    </p:spTree>
    <p:extLst>
      <p:ext uri="{BB962C8B-B14F-4D97-AF65-F5344CB8AC3E}">
        <p14:creationId xmlns:p14="http://schemas.microsoft.com/office/powerpoint/2010/main" val="32903788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LY" b="1" dirty="0">
                <a:solidFill>
                  <a:srgbClr val="002060"/>
                </a:solidFill>
                <a:latin typeface="Sakkal Majalla" panose="02000000000000000000" pitchFamily="2" charset="-78"/>
                <a:cs typeface="Sakkal Majalla" panose="02000000000000000000" pitchFamily="2" charset="-78"/>
              </a:rPr>
              <a:t>تابع معايير تقييم نظم المعلومات المحوسبة</a:t>
            </a:r>
            <a:endParaRPr lang="en-US" dirty="0">
              <a:solidFill>
                <a:srgbClr val="002060"/>
              </a:solidFill>
            </a:endParaRPr>
          </a:p>
        </p:txBody>
      </p:sp>
      <p:sp>
        <p:nvSpPr>
          <p:cNvPr id="3" name="Content Placeholder 2"/>
          <p:cNvSpPr>
            <a:spLocks noGrp="1"/>
          </p:cNvSpPr>
          <p:nvPr>
            <p:ph idx="1"/>
          </p:nvPr>
        </p:nvSpPr>
        <p:spPr/>
        <p:txBody>
          <a:bodyPr>
            <a:normAutofit/>
          </a:bodyPr>
          <a:lstStyle/>
          <a:p>
            <a:pPr marL="0" indent="0" algn="r" rtl="1">
              <a:buNone/>
            </a:pPr>
            <a:r>
              <a:rPr lang="ar-LY" sz="3200" dirty="0">
                <a:solidFill>
                  <a:srgbClr val="002060"/>
                </a:solidFill>
                <a:latin typeface="Sakkal Majalla" panose="02000000000000000000" pitchFamily="2" charset="-78"/>
                <a:cs typeface="Sakkal Majalla" panose="02000000000000000000" pitchFamily="2" charset="-78"/>
              </a:rPr>
              <a:t>5 .المرونة تمثل العناصر التالية: </a:t>
            </a:r>
          </a:p>
          <a:p>
            <a:pPr marL="631825" algn="r" rtl="1">
              <a:buClr>
                <a:srgbClr val="002060"/>
              </a:buClr>
              <a:buFont typeface="Arial" panose="020B0604020202020204" pitchFamily="34" charset="0"/>
              <a:buChar char="•"/>
            </a:pPr>
            <a:r>
              <a:rPr lang="ar-LY" sz="3200" dirty="0">
                <a:solidFill>
                  <a:srgbClr val="002060"/>
                </a:solidFill>
                <a:latin typeface="Sakkal Majalla" panose="02000000000000000000" pitchFamily="2" charset="-78"/>
                <a:cs typeface="Sakkal Majalla" panose="02000000000000000000" pitchFamily="2" charset="-78"/>
              </a:rPr>
              <a:t>يتيح لك النظام المرونة الكافية لإضافة أي بيانات </a:t>
            </a:r>
            <a:r>
              <a:rPr lang="ar-LY" sz="3200" dirty="0" smtClean="0">
                <a:solidFill>
                  <a:srgbClr val="002060"/>
                </a:solidFill>
                <a:latin typeface="Sakkal Majalla" panose="02000000000000000000" pitchFamily="2" charset="-78"/>
                <a:cs typeface="Sakkal Majalla" panose="02000000000000000000" pitchFamily="2" charset="-78"/>
              </a:rPr>
              <a:t>جديدة.</a:t>
            </a:r>
            <a:endParaRPr lang="ar-LY" sz="3200" dirty="0">
              <a:solidFill>
                <a:srgbClr val="002060"/>
              </a:solidFill>
              <a:latin typeface="Sakkal Majalla" panose="02000000000000000000" pitchFamily="2" charset="-78"/>
              <a:cs typeface="Sakkal Majalla" panose="02000000000000000000" pitchFamily="2" charset="-78"/>
            </a:endParaRPr>
          </a:p>
          <a:p>
            <a:pPr marL="631825" algn="r" rtl="1">
              <a:buClr>
                <a:srgbClr val="002060"/>
              </a:buClr>
              <a:buFont typeface="Arial" panose="020B0604020202020204" pitchFamily="34" charset="0"/>
              <a:buChar char="•"/>
            </a:pPr>
            <a:r>
              <a:rPr lang="ar-LY" sz="3200" dirty="0">
                <a:solidFill>
                  <a:srgbClr val="002060"/>
                </a:solidFill>
                <a:latin typeface="Sakkal Majalla" panose="02000000000000000000" pitchFamily="2" charset="-78"/>
                <a:cs typeface="Sakkal Majalla" panose="02000000000000000000" pitchFamily="2" charset="-78"/>
              </a:rPr>
              <a:t>يتيح لك النظام المرونة الكافية لإلغاء بيانات قديمة.</a:t>
            </a:r>
          </a:p>
          <a:p>
            <a:pPr marL="631825" algn="r" rtl="1">
              <a:buClr>
                <a:srgbClr val="002060"/>
              </a:buClr>
              <a:buFont typeface="Arial" panose="020B0604020202020204" pitchFamily="34" charset="0"/>
              <a:buChar char="•"/>
            </a:pPr>
            <a:r>
              <a:rPr lang="ar-LY" sz="3200" dirty="0">
                <a:solidFill>
                  <a:srgbClr val="002060"/>
                </a:solidFill>
                <a:latin typeface="Sakkal Majalla" panose="02000000000000000000" pitchFamily="2" charset="-78"/>
                <a:cs typeface="Sakkal Majalla" panose="02000000000000000000" pitchFamily="2" charset="-78"/>
              </a:rPr>
              <a:t>يتيح لك النظام المرونة الكافية لتحديث أو تعديل البيانات.</a:t>
            </a:r>
          </a:p>
          <a:p>
            <a:pPr marL="631825" algn="r" rtl="1">
              <a:buClr>
                <a:srgbClr val="002060"/>
              </a:buClr>
              <a:buFont typeface="Arial" panose="020B0604020202020204" pitchFamily="34" charset="0"/>
              <a:buChar char="•"/>
            </a:pPr>
            <a:r>
              <a:rPr lang="ar-LY" sz="3200" dirty="0">
                <a:solidFill>
                  <a:srgbClr val="002060"/>
                </a:solidFill>
                <a:latin typeface="Sakkal Majalla" panose="02000000000000000000" pitchFamily="2" charset="-78"/>
                <a:cs typeface="Sakkal Majalla" panose="02000000000000000000" pitchFamily="2" charset="-78"/>
              </a:rPr>
              <a:t>يتيح النظام البحث بمداخل متعددة.</a:t>
            </a:r>
          </a:p>
          <a:p>
            <a:pPr marL="631825" algn="r" rtl="1">
              <a:buClr>
                <a:srgbClr val="002060"/>
              </a:buClr>
              <a:buFont typeface="Arial" panose="020B0604020202020204" pitchFamily="34" charset="0"/>
              <a:buChar char="•"/>
            </a:pPr>
            <a:r>
              <a:rPr lang="ar-LY" sz="3200" dirty="0">
                <a:solidFill>
                  <a:srgbClr val="002060"/>
                </a:solidFill>
                <a:latin typeface="Sakkal Majalla" panose="02000000000000000000" pitchFamily="2" charset="-78"/>
                <a:cs typeface="Sakkal Majalla" panose="02000000000000000000" pitchFamily="2" charset="-78"/>
              </a:rPr>
              <a:t>يمكن تعديل النظام نتيجة للتطورات الجديدة في العمل.</a:t>
            </a:r>
            <a:endParaRPr lang="en-US" sz="3200" dirty="0">
              <a:solidFill>
                <a:srgbClr val="002060"/>
              </a:solidFill>
              <a:latin typeface="Sakkal Majalla" panose="02000000000000000000" pitchFamily="2" charset="-78"/>
              <a:cs typeface="Sakkal Majalla" panose="02000000000000000000" pitchFamily="2" charset="-78"/>
            </a:endParaRPr>
          </a:p>
        </p:txBody>
      </p:sp>
    </p:spTree>
    <p:extLst>
      <p:ext uri="{BB962C8B-B14F-4D97-AF65-F5344CB8AC3E}">
        <p14:creationId xmlns:p14="http://schemas.microsoft.com/office/powerpoint/2010/main" val="2252974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LY" b="1" dirty="0">
                <a:solidFill>
                  <a:srgbClr val="002060"/>
                </a:solidFill>
                <a:latin typeface="Sakkal Majalla" panose="02000000000000000000" pitchFamily="2" charset="-78"/>
                <a:cs typeface="Sakkal Majalla" panose="02000000000000000000" pitchFamily="2" charset="-78"/>
              </a:rPr>
              <a:t>تابع معايير تقييم نظم المعلومات المحوسبة</a:t>
            </a:r>
            <a:endParaRPr lang="en-US" dirty="0"/>
          </a:p>
        </p:txBody>
      </p:sp>
      <p:sp>
        <p:nvSpPr>
          <p:cNvPr id="3" name="Content Placeholder 2"/>
          <p:cNvSpPr>
            <a:spLocks noGrp="1"/>
          </p:cNvSpPr>
          <p:nvPr>
            <p:ph idx="1"/>
          </p:nvPr>
        </p:nvSpPr>
        <p:spPr>
          <a:xfrm>
            <a:off x="677334" y="1636154"/>
            <a:ext cx="8596668" cy="3880773"/>
          </a:xfrm>
        </p:spPr>
        <p:txBody>
          <a:bodyPr>
            <a:noAutofit/>
          </a:bodyPr>
          <a:lstStyle/>
          <a:p>
            <a:pPr marL="0" indent="0" algn="r" rtl="1">
              <a:buNone/>
            </a:pPr>
            <a:r>
              <a:rPr lang="ar-LY" sz="3200" dirty="0">
                <a:solidFill>
                  <a:srgbClr val="002060"/>
                </a:solidFill>
                <a:latin typeface="Sakkal Majalla" panose="02000000000000000000" pitchFamily="2" charset="-78"/>
                <a:cs typeface="Sakkal Majalla" panose="02000000000000000000" pitchFamily="2" charset="-78"/>
              </a:rPr>
              <a:t>6 .جودة أداء الشبكة والأجهزة الحاسوبية تمثل العناصر التالية: </a:t>
            </a:r>
          </a:p>
          <a:p>
            <a:pPr marL="577850" algn="just" rtl="1">
              <a:buClr>
                <a:srgbClr val="002060"/>
              </a:buClr>
              <a:buFont typeface="Arial" panose="020B0604020202020204" pitchFamily="34" charset="0"/>
              <a:buChar char="•"/>
            </a:pPr>
            <a:r>
              <a:rPr lang="ar-LY" sz="3200" dirty="0">
                <a:solidFill>
                  <a:srgbClr val="002060"/>
                </a:solidFill>
                <a:latin typeface="Sakkal Majalla" panose="02000000000000000000" pitchFamily="2" charset="-78"/>
                <a:cs typeface="Sakkal Majalla" panose="02000000000000000000" pitchFamily="2" charset="-78"/>
              </a:rPr>
              <a:t>الأجهزة الحاسوبية المستخدمة ذات سرعة عالية وسعة تخزينيه كبيرة.</a:t>
            </a:r>
          </a:p>
          <a:p>
            <a:pPr marL="577850" algn="just" rtl="1">
              <a:buClr>
                <a:srgbClr val="002060"/>
              </a:buClr>
              <a:buFont typeface="Arial" panose="020B0604020202020204" pitchFamily="34" charset="0"/>
              <a:buChar char="•"/>
            </a:pPr>
            <a:r>
              <a:rPr lang="ar-LY" sz="3200" dirty="0">
                <a:solidFill>
                  <a:srgbClr val="002060"/>
                </a:solidFill>
                <a:latin typeface="Sakkal Majalla" panose="02000000000000000000" pitchFamily="2" charset="-78"/>
                <a:cs typeface="Sakkal Majalla" panose="02000000000000000000" pitchFamily="2" charset="-78"/>
              </a:rPr>
              <a:t>تمتاز الأجهزة المستخدمة بقلة حدوث الأعطال الفنية فيها.</a:t>
            </a:r>
          </a:p>
          <a:p>
            <a:pPr marL="577850" algn="just" rtl="1">
              <a:buClr>
                <a:srgbClr val="002060"/>
              </a:buClr>
              <a:buFont typeface="Arial" panose="020B0604020202020204" pitchFamily="34" charset="0"/>
              <a:buChar char="•"/>
            </a:pPr>
            <a:r>
              <a:rPr lang="ar-LY" sz="3200" dirty="0">
                <a:solidFill>
                  <a:srgbClr val="002060"/>
                </a:solidFill>
                <a:latin typeface="Sakkal Majalla" panose="02000000000000000000" pitchFamily="2" charset="-78"/>
                <a:cs typeface="Sakkal Majalla" panose="02000000000000000000" pitchFamily="2" charset="-78"/>
              </a:rPr>
              <a:t>يتم تبادل البيانات بين الأجهزة المربوطة بالشبكة بسرعه فائقة.</a:t>
            </a:r>
          </a:p>
          <a:p>
            <a:pPr marL="577850" algn="just" rtl="1">
              <a:buClr>
                <a:srgbClr val="002060"/>
              </a:buClr>
              <a:buFont typeface="Arial" panose="020B0604020202020204" pitchFamily="34" charset="0"/>
              <a:buChar char="•"/>
            </a:pPr>
            <a:r>
              <a:rPr lang="ar-LY" sz="3200" dirty="0">
                <a:solidFill>
                  <a:srgbClr val="002060"/>
                </a:solidFill>
                <a:latin typeface="Sakkal Majalla" panose="02000000000000000000" pitchFamily="2" charset="-78"/>
                <a:cs typeface="Sakkal Majalla" panose="02000000000000000000" pitchFamily="2" charset="-78"/>
              </a:rPr>
              <a:t>تقل نسبة الأعطال التي تحدث في الشبكة الرابطة لأجهزة الحاسب.</a:t>
            </a:r>
          </a:p>
          <a:p>
            <a:pPr marL="577850" algn="just" rtl="1">
              <a:buClr>
                <a:srgbClr val="002060"/>
              </a:buClr>
              <a:buFont typeface="Arial" panose="020B0604020202020204" pitchFamily="34" charset="0"/>
              <a:buChar char="•"/>
            </a:pPr>
            <a:r>
              <a:rPr lang="ar-LY" sz="3200" dirty="0">
                <a:solidFill>
                  <a:srgbClr val="002060"/>
                </a:solidFill>
                <a:latin typeface="Sakkal Majalla" panose="02000000000000000000" pitchFamily="2" charset="-78"/>
                <a:cs typeface="Sakkal Majalla" panose="02000000000000000000" pitchFamily="2" charset="-78"/>
              </a:rPr>
              <a:t>يستجيب العاملون في قسم </a:t>
            </a:r>
            <a:r>
              <a:rPr lang="en-US" sz="3200" dirty="0">
                <a:solidFill>
                  <a:srgbClr val="002060"/>
                </a:solidFill>
                <a:latin typeface="Sakkal Majalla" panose="02000000000000000000" pitchFamily="2" charset="-78"/>
                <a:cs typeface="Sakkal Majalla" panose="02000000000000000000" pitchFamily="2" charset="-78"/>
              </a:rPr>
              <a:t> (IT)</a:t>
            </a:r>
            <a:r>
              <a:rPr lang="ar-LY" sz="3200" dirty="0">
                <a:solidFill>
                  <a:srgbClr val="002060"/>
                </a:solidFill>
                <a:latin typeface="Sakkal Majalla" panose="02000000000000000000" pitchFamily="2" charset="-78"/>
                <a:cs typeface="Sakkal Majalla" panose="02000000000000000000" pitchFamily="2" charset="-78"/>
              </a:rPr>
              <a:t>بسرعة في حالة حدوث مشكلة في النظام او اعطال في الحاسبات.</a:t>
            </a:r>
            <a:endParaRPr lang="en-US" sz="3200" dirty="0">
              <a:solidFill>
                <a:srgbClr val="002060"/>
              </a:solidFill>
              <a:latin typeface="Sakkal Majalla" panose="02000000000000000000" pitchFamily="2" charset="-78"/>
              <a:cs typeface="Sakkal Majalla" panose="02000000000000000000" pitchFamily="2" charset="-78"/>
            </a:endParaRPr>
          </a:p>
        </p:txBody>
      </p:sp>
    </p:spTree>
    <p:extLst>
      <p:ext uri="{BB962C8B-B14F-4D97-AF65-F5344CB8AC3E}">
        <p14:creationId xmlns:p14="http://schemas.microsoft.com/office/powerpoint/2010/main" val="3763100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LY" b="1" dirty="0">
                <a:solidFill>
                  <a:srgbClr val="002060"/>
                </a:solidFill>
                <a:latin typeface="Sakkal Majalla" panose="02000000000000000000" pitchFamily="2" charset="-78"/>
                <a:cs typeface="Sakkal Majalla" panose="02000000000000000000" pitchFamily="2" charset="-78"/>
              </a:rPr>
              <a:t>تابع معايير تقييم نظم المعلومات المحوسبة</a:t>
            </a:r>
            <a:endParaRPr lang="en-US" dirty="0"/>
          </a:p>
        </p:txBody>
      </p:sp>
      <p:sp>
        <p:nvSpPr>
          <p:cNvPr id="3" name="Content Placeholder 2"/>
          <p:cNvSpPr>
            <a:spLocks noGrp="1"/>
          </p:cNvSpPr>
          <p:nvPr>
            <p:ph idx="1"/>
          </p:nvPr>
        </p:nvSpPr>
        <p:spPr/>
        <p:txBody>
          <a:bodyPr>
            <a:normAutofit/>
          </a:bodyPr>
          <a:lstStyle/>
          <a:p>
            <a:pPr marL="0" indent="0" algn="r" rtl="1">
              <a:buNone/>
            </a:pPr>
            <a:r>
              <a:rPr lang="ar-LY" sz="3200" dirty="0">
                <a:latin typeface="Sakkal Majalla" panose="02000000000000000000" pitchFamily="2" charset="-78"/>
                <a:cs typeface="Sakkal Majalla" panose="02000000000000000000" pitchFamily="2" charset="-78"/>
              </a:rPr>
              <a:t>7 .أمن المعلومات تمثل العناصر التالية: </a:t>
            </a:r>
            <a:endParaRPr lang="en-US" sz="3200" dirty="0">
              <a:latin typeface="Sakkal Majalla" panose="02000000000000000000" pitchFamily="2" charset="-78"/>
              <a:cs typeface="Sakkal Majalla" panose="02000000000000000000" pitchFamily="2" charset="-78"/>
            </a:endParaRPr>
          </a:p>
          <a:p>
            <a:pPr marL="577850" algn="r" rtl="1">
              <a:buClr>
                <a:srgbClr val="002060"/>
              </a:buClr>
              <a:buFont typeface="Arial" panose="020B0604020202020204" pitchFamily="34" charset="0"/>
              <a:buChar char="•"/>
            </a:pPr>
            <a:r>
              <a:rPr lang="ar-LY" sz="3200" dirty="0">
                <a:latin typeface="Sakkal Majalla" panose="02000000000000000000" pitchFamily="2" charset="-78"/>
                <a:cs typeface="Sakkal Majalla" panose="02000000000000000000" pitchFamily="2" charset="-78"/>
              </a:rPr>
              <a:t>يؤمن النظام القدرة على عدم سرقة البيانات من قبل أي شخص غير مخول له بالدخول.</a:t>
            </a:r>
            <a:endParaRPr lang="en-US" sz="3200" dirty="0">
              <a:latin typeface="Sakkal Majalla" panose="02000000000000000000" pitchFamily="2" charset="-78"/>
              <a:cs typeface="Sakkal Majalla" panose="02000000000000000000" pitchFamily="2" charset="-78"/>
            </a:endParaRPr>
          </a:p>
          <a:p>
            <a:pPr marL="577850" algn="r" rtl="1">
              <a:buClr>
                <a:srgbClr val="002060"/>
              </a:buClr>
              <a:buFont typeface="Arial" panose="020B0604020202020204" pitchFamily="34" charset="0"/>
              <a:buChar char="•"/>
            </a:pPr>
            <a:r>
              <a:rPr lang="ar-LY" sz="3200" dirty="0">
                <a:latin typeface="Sakkal Majalla" panose="02000000000000000000" pitchFamily="2" charset="-78"/>
                <a:cs typeface="Sakkal Majalla" panose="02000000000000000000" pitchFamily="2" charset="-78"/>
              </a:rPr>
              <a:t>يؤمن النظام القدرة على عدم التلاعب بالبيانات المخزنة. </a:t>
            </a:r>
            <a:endParaRPr lang="en-US" sz="3200" dirty="0">
              <a:latin typeface="Sakkal Majalla" panose="02000000000000000000" pitchFamily="2" charset="-78"/>
              <a:cs typeface="Sakkal Majalla" panose="02000000000000000000" pitchFamily="2" charset="-78"/>
            </a:endParaRPr>
          </a:p>
          <a:p>
            <a:pPr marL="577850" algn="r" rtl="1">
              <a:buClr>
                <a:srgbClr val="002060"/>
              </a:buClr>
              <a:buFont typeface="Arial" panose="020B0604020202020204" pitchFamily="34" charset="0"/>
              <a:buChar char="•"/>
            </a:pPr>
            <a:r>
              <a:rPr lang="ar-LY" sz="3200" dirty="0">
                <a:latin typeface="Sakkal Majalla" panose="02000000000000000000" pitchFamily="2" charset="-78"/>
                <a:cs typeface="Sakkal Majalla" panose="02000000000000000000" pitchFamily="2" charset="-78"/>
              </a:rPr>
              <a:t>يمكن النظام من استرجاع البيانات والمعلومات في حالة فقدانها.</a:t>
            </a:r>
            <a:endParaRPr lang="en-US" sz="3200" dirty="0">
              <a:latin typeface="Sakkal Majalla" panose="02000000000000000000" pitchFamily="2" charset="-78"/>
              <a:cs typeface="Sakkal Majalla" panose="02000000000000000000" pitchFamily="2" charset="-78"/>
            </a:endParaRPr>
          </a:p>
        </p:txBody>
      </p:sp>
    </p:spTree>
    <p:extLst>
      <p:ext uri="{BB962C8B-B14F-4D97-AF65-F5344CB8AC3E}">
        <p14:creationId xmlns:p14="http://schemas.microsoft.com/office/powerpoint/2010/main" val="1535110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LY" b="1" dirty="0">
                <a:solidFill>
                  <a:srgbClr val="002060"/>
                </a:solidFill>
                <a:latin typeface="Sakkal Majalla" panose="02000000000000000000" pitchFamily="2" charset="-78"/>
                <a:cs typeface="Sakkal Majalla" panose="02000000000000000000" pitchFamily="2" charset="-78"/>
              </a:rPr>
              <a:t>تابع معايير تقييم نظم المعلومات المحوسبة</a:t>
            </a:r>
            <a:endParaRPr lang="en-US" dirty="0"/>
          </a:p>
        </p:txBody>
      </p:sp>
      <p:sp>
        <p:nvSpPr>
          <p:cNvPr id="3" name="Content Placeholder 2"/>
          <p:cNvSpPr>
            <a:spLocks noGrp="1"/>
          </p:cNvSpPr>
          <p:nvPr>
            <p:ph idx="1"/>
          </p:nvPr>
        </p:nvSpPr>
        <p:spPr>
          <a:xfrm>
            <a:off x="677334" y="1930400"/>
            <a:ext cx="8596668" cy="3880773"/>
          </a:xfrm>
        </p:spPr>
        <p:txBody>
          <a:bodyPr>
            <a:normAutofit/>
          </a:bodyPr>
          <a:lstStyle/>
          <a:p>
            <a:pPr marL="0" indent="0" algn="r" rtl="1">
              <a:buNone/>
            </a:pPr>
            <a:r>
              <a:rPr lang="ar-LY" sz="3200" dirty="0">
                <a:solidFill>
                  <a:srgbClr val="002060"/>
                </a:solidFill>
                <a:latin typeface="Sakkal Majalla" panose="02000000000000000000" pitchFamily="2" charset="-78"/>
                <a:cs typeface="Sakkal Majalla" panose="02000000000000000000" pitchFamily="2" charset="-78"/>
              </a:rPr>
              <a:t>8 .مستخدمي النظام تمثل العناصر التالية:</a:t>
            </a:r>
            <a:endParaRPr lang="en-US" sz="3200" dirty="0">
              <a:solidFill>
                <a:srgbClr val="002060"/>
              </a:solidFill>
              <a:latin typeface="Sakkal Majalla" panose="02000000000000000000" pitchFamily="2" charset="-78"/>
              <a:cs typeface="Sakkal Majalla" panose="02000000000000000000" pitchFamily="2" charset="-78"/>
            </a:endParaRPr>
          </a:p>
          <a:p>
            <a:pPr marL="685800" algn="r" rtl="1">
              <a:buClr>
                <a:srgbClr val="002060"/>
              </a:buClr>
              <a:buFont typeface="Arial" panose="020B0604020202020204" pitchFamily="34" charset="0"/>
              <a:buChar char="•"/>
            </a:pPr>
            <a:r>
              <a:rPr lang="ar-LY" sz="3200" dirty="0">
                <a:latin typeface="Sakkal Majalla" panose="02000000000000000000" pitchFamily="2" charset="-78"/>
                <a:cs typeface="Sakkal Majalla" panose="02000000000000000000" pitchFamily="2" charset="-78"/>
              </a:rPr>
              <a:t> </a:t>
            </a:r>
            <a:r>
              <a:rPr lang="ar-LY" sz="3200" dirty="0">
                <a:solidFill>
                  <a:srgbClr val="002060"/>
                </a:solidFill>
                <a:latin typeface="Sakkal Majalla" panose="02000000000000000000" pitchFamily="2" charset="-78"/>
                <a:cs typeface="Sakkal Majalla" panose="02000000000000000000" pitchFamily="2" charset="-78"/>
              </a:rPr>
              <a:t>مدى رضى المستخدم عن أداء نظام المعلومات.</a:t>
            </a:r>
            <a:endParaRPr lang="en-US" sz="3200" dirty="0">
              <a:solidFill>
                <a:srgbClr val="002060"/>
              </a:solidFill>
              <a:latin typeface="Sakkal Majalla" panose="02000000000000000000" pitchFamily="2" charset="-78"/>
              <a:cs typeface="Sakkal Majalla" panose="02000000000000000000" pitchFamily="2" charset="-78"/>
            </a:endParaRPr>
          </a:p>
          <a:p>
            <a:pPr marL="685800" algn="r" rtl="1">
              <a:buClr>
                <a:srgbClr val="002060"/>
              </a:buClr>
              <a:buFont typeface="Arial" panose="020B0604020202020204" pitchFamily="34" charset="0"/>
              <a:buChar char="•"/>
            </a:pPr>
            <a:r>
              <a:rPr lang="ar-LY" sz="3200" dirty="0">
                <a:solidFill>
                  <a:srgbClr val="002060"/>
                </a:solidFill>
                <a:latin typeface="Sakkal Majalla" panose="02000000000000000000" pitchFamily="2" charset="-78"/>
                <a:cs typeface="Sakkal Majalla" panose="02000000000000000000" pitchFamily="2" charset="-78"/>
              </a:rPr>
              <a:t>تناسب مؤهلات العاملين مع طبيعة الاعمال الموكلة اليهم.</a:t>
            </a:r>
            <a:endParaRPr lang="en-US" sz="3200" dirty="0">
              <a:solidFill>
                <a:srgbClr val="002060"/>
              </a:solidFill>
              <a:latin typeface="Sakkal Majalla" panose="02000000000000000000" pitchFamily="2" charset="-78"/>
              <a:cs typeface="Sakkal Majalla" panose="02000000000000000000" pitchFamily="2" charset="-78"/>
            </a:endParaRPr>
          </a:p>
          <a:p>
            <a:pPr marL="685800" algn="r" rtl="1">
              <a:buClr>
                <a:srgbClr val="002060"/>
              </a:buClr>
              <a:buFont typeface="Arial" panose="020B0604020202020204" pitchFamily="34" charset="0"/>
              <a:buChar char="•"/>
            </a:pPr>
            <a:r>
              <a:rPr lang="ar-LY" sz="3200" dirty="0">
                <a:solidFill>
                  <a:srgbClr val="002060"/>
                </a:solidFill>
                <a:latin typeface="Sakkal Majalla" panose="02000000000000000000" pitchFamily="2" charset="-78"/>
                <a:cs typeface="Sakkal Majalla" panose="02000000000000000000" pitchFamily="2" charset="-78"/>
              </a:rPr>
              <a:t>تناسب عدد العاملين مع كم المهام الموكلة اليهم.</a:t>
            </a:r>
            <a:endParaRPr lang="en-US" sz="3200" dirty="0">
              <a:solidFill>
                <a:srgbClr val="002060"/>
              </a:solidFill>
              <a:latin typeface="Sakkal Majalla" panose="02000000000000000000" pitchFamily="2" charset="-78"/>
              <a:cs typeface="Sakkal Majalla" panose="02000000000000000000" pitchFamily="2" charset="-78"/>
            </a:endParaRPr>
          </a:p>
          <a:p>
            <a:pPr marL="685800" algn="r" rtl="1">
              <a:buClr>
                <a:srgbClr val="002060"/>
              </a:buClr>
              <a:buFont typeface="Arial" panose="020B0604020202020204" pitchFamily="34" charset="0"/>
              <a:buChar char="•"/>
            </a:pPr>
            <a:r>
              <a:rPr lang="ar-LY" sz="3200" dirty="0">
                <a:solidFill>
                  <a:srgbClr val="002060"/>
                </a:solidFill>
                <a:latin typeface="Sakkal Majalla" panose="02000000000000000000" pitchFamily="2" charset="-78"/>
                <a:cs typeface="Sakkal Majalla" panose="02000000000000000000" pitchFamily="2" charset="-78"/>
              </a:rPr>
              <a:t>يطلب قسم تطوير النظم تقييم اداء النظام من قبل المستخدمين.</a:t>
            </a:r>
            <a:endParaRPr lang="en-US" sz="3200" dirty="0">
              <a:solidFill>
                <a:srgbClr val="002060"/>
              </a:solidFill>
              <a:latin typeface="Sakkal Majalla" panose="02000000000000000000" pitchFamily="2" charset="-78"/>
              <a:cs typeface="Sakkal Majalla" panose="02000000000000000000" pitchFamily="2" charset="-78"/>
            </a:endParaRPr>
          </a:p>
        </p:txBody>
      </p:sp>
    </p:spTree>
    <p:extLst>
      <p:ext uri="{BB962C8B-B14F-4D97-AF65-F5344CB8AC3E}">
        <p14:creationId xmlns:p14="http://schemas.microsoft.com/office/powerpoint/2010/main" val="1857665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LY" b="1" dirty="0">
                <a:solidFill>
                  <a:srgbClr val="002060"/>
                </a:solidFill>
                <a:latin typeface="Sakkal Majalla" panose="02000000000000000000" pitchFamily="2" charset="-78"/>
                <a:cs typeface="Sakkal Majalla" panose="02000000000000000000" pitchFamily="2" charset="-78"/>
              </a:rPr>
              <a:t>تابع مبررات ادخال نظم المعلومات في المؤسسات</a:t>
            </a:r>
            <a:endParaRPr lang="en-US" dirty="0"/>
          </a:p>
        </p:txBody>
      </p:sp>
      <p:sp>
        <p:nvSpPr>
          <p:cNvPr id="3" name="Content Placeholder 2"/>
          <p:cNvSpPr>
            <a:spLocks noGrp="1"/>
          </p:cNvSpPr>
          <p:nvPr>
            <p:ph idx="1"/>
          </p:nvPr>
        </p:nvSpPr>
        <p:spPr>
          <a:xfrm>
            <a:off x="1009028" y="1757178"/>
            <a:ext cx="8596668" cy="3880773"/>
          </a:xfrm>
        </p:spPr>
        <p:txBody>
          <a:bodyPr>
            <a:normAutofit lnSpcReduction="10000"/>
          </a:bodyPr>
          <a:lstStyle/>
          <a:p>
            <a:pPr marL="514350" indent="-514350" algn="just" rtl="1">
              <a:buClr>
                <a:srgbClr val="002060"/>
              </a:buClr>
              <a:buFont typeface="+mj-lt"/>
              <a:buAutoNum type="arabicPeriod" startAt="4"/>
            </a:pPr>
            <a:r>
              <a:rPr lang="ar-SA" sz="3200" dirty="0">
                <a:solidFill>
                  <a:srgbClr val="002060"/>
                </a:solidFill>
                <a:latin typeface="Sakkal Majalla" panose="02000000000000000000" pitchFamily="2" charset="-78"/>
                <a:cs typeface="Sakkal Majalla" panose="02000000000000000000" pitchFamily="2" charset="-78"/>
              </a:rPr>
              <a:t>حجب المعلومات : </a:t>
            </a:r>
            <a:r>
              <a:rPr lang="ar-LY" sz="3200" dirty="0">
                <a:solidFill>
                  <a:srgbClr val="002060"/>
                </a:solidFill>
                <a:latin typeface="Sakkal Majalla" panose="02000000000000000000" pitchFamily="2" charset="-78"/>
                <a:cs typeface="Sakkal Majalla" panose="02000000000000000000" pitchFamily="2" charset="-78"/>
              </a:rPr>
              <a:t>السيطرة على المعلومات او حجبها من قبل بعض الاشخاص مما يتطلب الحد من السيطرة على المعلومات واتاحة امكانية الوصول اليها بسهولة فضلا عن زيادة سرعة ودقه وسرية تبادل المعلومات.</a:t>
            </a:r>
          </a:p>
          <a:p>
            <a:pPr marL="514350" indent="-514350" algn="just" rtl="1">
              <a:buClr>
                <a:srgbClr val="002060"/>
              </a:buClr>
              <a:buFont typeface="+mj-lt"/>
              <a:buAutoNum type="arabicPeriod" startAt="4"/>
            </a:pPr>
            <a:endParaRPr lang="ar-LY" sz="3200" dirty="0">
              <a:solidFill>
                <a:srgbClr val="002060"/>
              </a:solidFill>
              <a:latin typeface="Sakkal Majalla" panose="02000000000000000000" pitchFamily="2" charset="-78"/>
              <a:cs typeface="Sakkal Majalla" panose="02000000000000000000" pitchFamily="2" charset="-78"/>
            </a:endParaRPr>
          </a:p>
          <a:p>
            <a:pPr marL="514350" indent="-514350" algn="just" rtl="1">
              <a:buClr>
                <a:srgbClr val="002060"/>
              </a:buClr>
              <a:buFont typeface="+mj-lt"/>
              <a:buAutoNum type="arabicPeriod" startAt="4"/>
            </a:pPr>
            <a:r>
              <a:rPr lang="ar-SA" sz="3200" dirty="0">
                <a:solidFill>
                  <a:srgbClr val="002060"/>
                </a:solidFill>
                <a:latin typeface="Sakkal Majalla" panose="02000000000000000000" pitchFamily="2" charset="-78"/>
                <a:cs typeface="Sakkal Majalla" panose="02000000000000000000" pitchFamily="2" charset="-78"/>
              </a:rPr>
              <a:t>المنافسة المحلية والدولية :</a:t>
            </a:r>
            <a:r>
              <a:rPr lang="ar-LY" sz="3200" dirty="0">
                <a:solidFill>
                  <a:srgbClr val="002060"/>
                </a:solidFill>
                <a:latin typeface="Sakkal Majalla" panose="02000000000000000000" pitchFamily="2" charset="-78"/>
                <a:cs typeface="Sakkal Majalla" panose="02000000000000000000" pitchFamily="2" charset="-78"/>
              </a:rPr>
              <a:t>استمرار المنافسة بين المؤسسات المختلفة مما يستدعي السرعة في اتخاذ القرارات وحل المشكلات واستشعار مجالات تحسين الاداء العام.</a:t>
            </a:r>
            <a:endParaRPr lang="en-US" sz="3200" dirty="0">
              <a:solidFill>
                <a:srgbClr val="002060"/>
              </a:solidFill>
            </a:endParaRPr>
          </a:p>
        </p:txBody>
      </p:sp>
    </p:spTree>
    <p:extLst>
      <p:ext uri="{BB962C8B-B14F-4D97-AF65-F5344CB8AC3E}">
        <p14:creationId xmlns:p14="http://schemas.microsoft.com/office/powerpoint/2010/main" val="4649074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0317"/>
            <a:ext cx="8596668" cy="1320800"/>
          </a:xfrm>
        </p:spPr>
        <p:txBody>
          <a:bodyPr/>
          <a:lstStyle/>
          <a:p>
            <a:pPr algn="ctr"/>
            <a:r>
              <a:rPr lang="ar-LY" b="1" dirty="0">
                <a:solidFill>
                  <a:srgbClr val="002060"/>
                </a:solidFill>
                <a:latin typeface="Sakkal Majalla" panose="02000000000000000000" pitchFamily="2" charset="-78"/>
                <a:cs typeface="Sakkal Majalla" panose="02000000000000000000" pitchFamily="2" charset="-78"/>
              </a:rPr>
              <a:t>تابع مبررات ادخال نظم المعلومات في المؤسسات</a:t>
            </a:r>
            <a:endParaRPr lang="en-US" dirty="0"/>
          </a:p>
        </p:txBody>
      </p:sp>
      <p:sp>
        <p:nvSpPr>
          <p:cNvPr id="3" name="Content Placeholder 2"/>
          <p:cNvSpPr>
            <a:spLocks noGrp="1"/>
          </p:cNvSpPr>
          <p:nvPr>
            <p:ph idx="1"/>
          </p:nvPr>
        </p:nvSpPr>
        <p:spPr>
          <a:xfrm>
            <a:off x="677334" y="1621117"/>
            <a:ext cx="8596668" cy="3880773"/>
          </a:xfrm>
        </p:spPr>
        <p:txBody>
          <a:bodyPr>
            <a:noAutofit/>
          </a:bodyPr>
          <a:lstStyle/>
          <a:p>
            <a:pPr marL="0" indent="0" algn="just" rtl="1">
              <a:buNone/>
            </a:pPr>
            <a:r>
              <a:rPr lang="ar-LY" sz="3200" dirty="0">
                <a:solidFill>
                  <a:srgbClr val="002060"/>
                </a:solidFill>
                <a:latin typeface="Sakkal Majalla" panose="02000000000000000000" pitchFamily="2" charset="-78"/>
                <a:ea typeface="Montserrat ExtraBold"/>
                <a:cs typeface="Sakkal Majalla" panose="02000000000000000000" pitchFamily="2" charset="-78"/>
              </a:rPr>
              <a:t>ولهذا </a:t>
            </a:r>
            <a:r>
              <a:rPr lang="ar-IQ" sz="3200" dirty="0">
                <a:solidFill>
                  <a:srgbClr val="002060"/>
                </a:solidFill>
                <a:latin typeface="Sakkal Majalla" panose="02000000000000000000" pitchFamily="2" charset="-78"/>
                <a:ea typeface="Montserrat ExtraBold"/>
                <a:cs typeface="Sakkal Majalla" panose="02000000000000000000" pitchFamily="2" charset="-78"/>
              </a:rPr>
              <a:t>تلعب نظم المعلومات دوراً استراتيجياً في حياة المنظمات، إذ تقدم للإدارة المعلومة المناسبة في المكان والزمان الصحيح لمساعدة الإدارة على القيام بوظائفها المختلفة من تخطيط وتنظيم وتوجيه ورقابة. كما تقدم المعلومات المناسبة لمساعدة الإدارة في اتخاذ القرارات بمختلف انواعها، وبغض النظر عن المستوى الإداري الذي يقع به متخذ القرار.</a:t>
            </a:r>
            <a:endParaRPr lang="en-US" sz="3200" dirty="0">
              <a:solidFill>
                <a:srgbClr val="002060"/>
              </a:solidFill>
              <a:latin typeface="Sakkal Majalla" panose="02000000000000000000" pitchFamily="2" charset="-78"/>
              <a:ea typeface="Montserrat ExtraBold"/>
              <a:cs typeface="Sakkal Majalla" panose="02000000000000000000" pitchFamily="2" charset="-78"/>
            </a:endParaRPr>
          </a:p>
          <a:p>
            <a:pPr marL="0" indent="0" algn="just" rtl="1">
              <a:buNone/>
            </a:pPr>
            <a:r>
              <a:rPr lang="ar-LY" sz="3200" dirty="0">
                <a:solidFill>
                  <a:srgbClr val="002060"/>
                </a:solidFill>
                <a:latin typeface="Sakkal Majalla" panose="02000000000000000000" pitchFamily="2" charset="-78"/>
                <a:ea typeface="Montserrat ExtraBold"/>
                <a:cs typeface="Sakkal Majalla" panose="02000000000000000000" pitchFamily="2" charset="-78"/>
              </a:rPr>
              <a:t>ف</a:t>
            </a:r>
            <a:r>
              <a:rPr lang="ar-IQ" sz="3200" dirty="0">
                <a:solidFill>
                  <a:srgbClr val="002060"/>
                </a:solidFill>
                <a:latin typeface="Sakkal Majalla" panose="02000000000000000000" pitchFamily="2" charset="-78"/>
                <a:ea typeface="Montserrat ExtraBold"/>
                <a:cs typeface="Sakkal Majalla" panose="02000000000000000000" pitchFamily="2" charset="-78"/>
              </a:rPr>
              <a:t>المنظمات الناجحة هي التي تتخذ قرارات من شأنها زيادة انتاجية وأرباح المنظمة وتحقق الرضا الوظيفي لموظفيها</a:t>
            </a:r>
            <a:r>
              <a:rPr lang="ar-LY" sz="3200" dirty="0">
                <a:solidFill>
                  <a:srgbClr val="002060"/>
                </a:solidFill>
                <a:latin typeface="Sakkal Majalla" panose="02000000000000000000" pitchFamily="2" charset="-78"/>
                <a:ea typeface="Montserrat ExtraBold"/>
                <a:cs typeface="Sakkal Majalla" panose="02000000000000000000" pitchFamily="2" charset="-78"/>
              </a:rPr>
              <a:t>،</a:t>
            </a:r>
            <a:r>
              <a:rPr lang="ar-IQ" sz="3200" dirty="0">
                <a:solidFill>
                  <a:srgbClr val="002060"/>
                </a:solidFill>
                <a:latin typeface="Sakkal Majalla" panose="02000000000000000000" pitchFamily="2" charset="-78"/>
                <a:ea typeface="Montserrat ExtraBold"/>
                <a:cs typeface="Sakkal Majalla" panose="02000000000000000000" pitchFamily="2" charset="-78"/>
              </a:rPr>
              <a:t> </a:t>
            </a:r>
            <a:r>
              <a:rPr lang="ar-LY" sz="3200" dirty="0">
                <a:solidFill>
                  <a:srgbClr val="002060"/>
                </a:solidFill>
                <a:latin typeface="Sakkal Majalla" panose="02000000000000000000" pitchFamily="2" charset="-78"/>
                <a:ea typeface="Montserrat ExtraBold"/>
                <a:cs typeface="Sakkal Majalla" panose="02000000000000000000" pitchFamily="2" charset="-78"/>
              </a:rPr>
              <a:t>ورضى زبائنها، و</a:t>
            </a:r>
            <a:r>
              <a:rPr lang="ar-IQ" sz="3200" dirty="0">
                <a:solidFill>
                  <a:srgbClr val="002060"/>
                </a:solidFill>
                <a:latin typeface="Sakkal Majalla" panose="02000000000000000000" pitchFamily="2" charset="-78"/>
                <a:ea typeface="Montserrat ExtraBold"/>
                <a:cs typeface="Sakkal Majalla" panose="02000000000000000000" pitchFamily="2" charset="-78"/>
              </a:rPr>
              <a:t>في نفس الوقت استغلال موارد المنظمة بالشكل الأمثل بالاستعانة بنظم معلومات مواكبة ومتقدمة لتحقيق الأهداف التي تصبو اليها المنظمة.</a:t>
            </a:r>
            <a:endParaRPr lang="en-US" sz="3200" dirty="0">
              <a:solidFill>
                <a:srgbClr val="002060"/>
              </a:solidFill>
              <a:latin typeface="Sakkal Majalla" panose="02000000000000000000" pitchFamily="2" charset="-78"/>
              <a:ea typeface="Montserrat ExtraBold"/>
              <a:cs typeface="Sakkal Majalla" panose="02000000000000000000" pitchFamily="2" charset="-78"/>
              <a:sym typeface="Montserrat ExtraBold"/>
            </a:endParaRPr>
          </a:p>
          <a:p>
            <a:pPr marL="0" indent="0" algn="r" rtl="1">
              <a:buNone/>
            </a:pPr>
            <a:endParaRPr lang="en-US" sz="3200" dirty="0">
              <a:solidFill>
                <a:srgbClr val="002060"/>
              </a:solidFill>
              <a:latin typeface="Sakkal Majalla" panose="02000000000000000000" pitchFamily="2" charset="-78"/>
              <a:cs typeface="Sakkal Majalla" panose="02000000000000000000" pitchFamily="2" charset="-78"/>
            </a:endParaRPr>
          </a:p>
        </p:txBody>
      </p:sp>
    </p:spTree>
    <p:extLst>
      <p:ext uri="{BB962C8B-B14F-4D97-AF65-F5344CB8AC3E}">
        <p14:creationId xmlns:p14="http://schemas.microsoft.com/office/powerpoint/2010/main" val="35223770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LY" b="1" dirty="0">
                <a:solidFill>
                  <a:srgbClr val="002060"/>
                </a:solidFill>
                <a:latin typeface="Sakkal Majalla" panose="02000000000000000000" pitchFamily="2" charset="-78"/>
                <a:cs typeface="Sakkal Majalla" panose="02000000000000000000" pitchFamily="2" charset="-78"/>
              </a:rPr>
              <a:t>أهداف نظم المعلومات في المؤسسات</a:t>
            </a:r>
            <a:endParaRPr lang="en-US" dirty="0"/>
          </a:p>
        </p:txBody>
      </p:sp>
      <p:sp>
        <p:nvSpPr>
          <p:cNvPr id="3" name="Content Placeholder 2"/>
          <p:cNvSpPr>
            <a:spLocks noGrp="1"/>
          </p:cNvSpPr>
          <p:nvPr>
            <p:ph idx="1"/>
          </p:nvPr>
        </p:nvSpPr>
        <p:spPr>
          <a:xfrm>
            <a:off x="811805" y="1515131"/>
            <a:ext cx="8596668" cy="3880773"/>
          </a:xfrm>
        </p:spPr>
        <p:txBody>
          <a:bodyPr>
            <a:noAutofit/>
          </a:bodyPr>
          <a:lstStyle/>
          <a:p>
            <a:pPr marL="0" indent="0" algn="r" rtl="1">
              <a:buNone/>
            </a:pPr>
            <a:r>
              <a:rPr lang="ar-LY" sz="2800" dirty="0">
                <a:solidFill>
                  <a:srgbClr val="002060"/>
                </a:solidFill>
                <a:latin typeface="Sakkal Majalla" panose="02000000000000000000" pitchFamily="2" charset="-78"/>
                <a:cs typeface="Sakkal Majalla" panose="02000000000000000000" pitchFamily="2" charset="-78"/>
              </a:rPr>
              <a:t>1 .أهداف تتعلق بعملية اتخاذ القرار: زيادة فعالية اتخاذ القرار وذلك من أجل مراقبة سليمة للعمليات.</a:t>
            </a:r>
          </a:p>
          <a:p>
            <a:pPr marL="0" indent="0" algn="r" rtl="1">
              <a:buNone/>
            </a:pPr>
            <a:r>
              <a:rPr lang="ar-LY" sz="2800" dirty="0">
                <a:solidFill>
                  <a:srgbClr val="002060"/>
                </a:solidFill>
                <a:latin typeface="Sakkal Majalla" panose="02000000000000000000" pitchFamily="2" charset="-78"/>
                <a:cs typeface="Sakkal Majalla" panose="02000000000000000000" pitchFamily="2" charset="-78"/>
              </a:rPr>
              <a:t> 2 .أهداف تتعلق بخدمات المعلومات: متابعة نظام المعلومات للنمو المرتقب في نوعية خدمات المعلومات وتجميع وتوفير كافة الوثائق والمطبوعات اللازمة.</a:t>
            </a:r>
          </a:p>
          <a:p>
            <a:pPr marL="0" indent="0" algn="r" rtl="1">
              <a:buNone/>
            </a:pPr>
            <a:r>
              <a:rPr lang="ar-LY" sz="2800" dirty="0">
                <a:solidFill>
                  <a:srgbClr val="002060"/>
                </a:solidFill>
                <a:latin typeface="Sakkal Majalla" panose="02000000000000000000" pitchFamily="2" charset="-78"/>
                <a:cs typeface="Sakkal Majalla" panose="02000000000000000000" pitchFamily="2" charset="-78"/>
              </a:rPr>
              <a:t> 3 .أهداف تتعلق بتطوير النظام: للمحافظة الدائمة على النظام وصيانته ومراعاة جميع التغيرات التي قد تنشأ بعد إقامة النظام وتهدف إلى توفير عملية فحص مستمر للتطبيقات الضرورية في مجال أنشطته ومتابعة تطوير برامجه. </a:t>
            </a:r>
          </a:p>
          <a:p>
            <a:pPr marL="0" indent="0" algn="r" rtl="1">
              <a:buNone/>
            </a:pPr>
            <a:r>
              <a:rPr lang="ar-LY" sz="2800" dirty="0">
                <a:solidFill>
                  <a:srgbClr val="002060"/>
                </a:solidFill>
                <a:latin typeface="Sakkal Majalla" panose="02000000000000000000" pitchFamily="2" charset="-78"/>
                <a:cs typeface="Sakkal Majalla" panose="02000000000000000000" pitchFamily="2" charset="-78"/>
              </a:rPr>
              <a:t>4 .أهداف تتعلق بالمستفيدين: تتمثل في عمليات تطوير المستفيدين من النظام، والعمل على زيادة القدرة الانتاجية للقوى العاملة المتاحة للعمل، وخفض حجم معدلات الاخطاء نتيجة تخفيضه لمعدلات التدخل البشري في النظام. </a:t>
            </a:r>
            <a:endParaRPr lang="en-US" sz="2800" dirty="0">
              <a:solidFill>
                <a:srgbClr val="002060"/>
              </a:solidFill>
              <a:latin typeface="Sakkal Majalla" panose="02000000000000000000" pitchFamily="2" charset="-78"/>
              <a:cs typeface="Sakkal Majalla" panose="02000000000000000000" pitchFamily="2" charset="-78"/>
            </a:endParaRPr>
          </a:p>
        </p:txBody>
      </p:sp>
    </p:spTree>
    <p:extLst>
      <p:ext uri="{BB962C8B-B14F-4D97-AF65-F5344CB8AC3E}">
        <p14:creationId xmlns:p14="http://schemas.microsoft.com/office/powerpoint/2010/main" val="27927249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204" y="179294"/>
            <a:ext cx="8596668" cy="1320800"/>
          </a:xfrm>
        </p:spPr>
        <p:txBody>
          <a:bodyPr/>
          <a:lstStyle/>
          <a:p>
            <a:pPr algn="ctr" rtl="1"/>
            <a:r>
              <a:rPr lang="ar-LY" b="1" dirty="0">
                <a:solidFill>
                  <a:srgbClr val="002060"/>
                </a:solidFill>
                <a:latin typeface="Sakkal Majalla" panose="02000000000000000000" pitchFamily="2" charset="-78"/>
                <a:cs typeface="Sakkal Majalla" panose="02000000000000000000" pitchFamily="2" charset="-78"/>
              </a:rPr>
              <a:t>تابع أهداف نظم المعلومات في المؤسسات</a:t>
            </a:r>
            <a:endParaRPr lang="en-US" dirty="0"/>
          </a:p>
        </p:txBody>
      </p:sp>
      <p:sp>
        <p:nvSpPr>
          <p:cNvPr id="3" name="Content Placeholder 2"/>
          <p:cNvSpPr>
            <a:spLocks noGrp="1"/>
          </p:cNvSpPr>
          <p:nvPr>
            <p:ph idx="1"/>
          </p:nvPr>
        </p:nvSpPr>
        <p:spPr>
          <a:xfrm>
            <a:off x="883342" y="1604419"/>
            <a:ext cx="8596668" cy="3880773"/>
          </a:xfrm>
        </p:spPr>
        <p:txBody>
          <a:bodyPr>
            <a:noAutofit/>
          </a:bodyPr>
          <a:lstStyle/>
          <a:p>
            <a:pPr marL="0" indent="0" algn="just" rtl="1">
              <a:buNone/>
            </a:pPr>
            <a:r>
              <a:rPr lang="ar-LY" sz="2800" dirty="0">
                <a:latin typeface="Sakkal Majalla" panose="02000000000000000000" pitchFamily="2" charset="-78"/>
                <a:cs typeface="Sakkal Majalla" panose="02000000000000000000" pitchFamily="2" charset="-78"/>
              </a:rPr>
              <a:t>5 .أهداف تتعلق بالعاملين بنظام المعلومات: وتتمثل بالتكفل التام بتطوير العاملين ورفع مستوى أدائهم وتحديد الخطط الموضحة لمدى معرفة العاملين به لتفاصيل النظام وأهدافه. </a:t>
            </a:r>
          </a:p>
          <a:p>
            <a:pPr marL="0" indent="0" algn="just" rtl="1">
              <a:buNone/>
            </a:pPr>
            <a:r>
              <a:rPr lang="ar-LY" sz="2800" dirty="0">
                <a:latin typeface="Sakkal Majalla" panose="02000000000000000000" pitchFamily="2" charset="-78"/>
                <a:cs typeface="Sakkal Majalla" panose="02000000000000000000" pitchFamily="2" charset="-78"/>
              </a:rPr>
              <a:t>6 .أهداف تتعلق بالتكلفة: وتتمثل في التخفيض من تكلفة وحدة المعلومات بقدر الامكان وتوضيح فعالية التكلفة المرتبطة به والتخفيض من متطلبات التخزين المادي التقليدي.</a:t>
            </a:r>
          </a:p>
          <a:p>
            <a:pPr marL="0" indent="0" algn="just" rtl="1">
              <a:buNone/>
            </a:pPr>
            <a:r>
              <a:rPr lang="ar-LY" sz="2800" dirty="0">
                <a:latin typeface="Sakkal Majalla" panose="02000000000000000000" pitchFamily="2" charset="-78"/>
                <a:cs typeface="Sakkal Majalla" panose="02000000000000000000" pitchFamily="2" charset="-78"/>
              </a:rPr>
              <a:t> 7 .أهداف تتعلق بالعلاقات والتبادل: وتتمثل في توفير عملية الاتصال من وإلى المستفيدين والاتصال بنظم المعلومات المتشابهة وإنشاء نظام لتبادل المطبوعات والمواد بينه وبين غيره وتقديم خدمات الاعلام الالي لعمال المؤسسة</a:t>
            </a:r>
            <a:r>
              <a:rPr lang="ar-LY" sz="2800" dirty="0" smtClean="0">
                <a:latin typeface="Sakkal Majalla" panose="02000000000000000000" pitchFamily="2" charset="-78"/>
                <a:cs typeface="Sakkal Majalla" panose="02000000000000000000" pitchFamily="2" charset="-78"/>
              </a:rPr>
              <a:t>.</a:t>
            </a:r>
            <a:endParaRPr lang="ar-LY" sz="2800" dirty="0">
              <a:latin typeface="Sakkal Majalla" panose="02000000000000000000" pitchFamily="2" charset="-78"/>
              <a:cs typeface="Sakkal Majalla" panose="02000000000000000000" pitchFamily="2" charset="-78"/>
            </a:endParaRPr>
          </a:p>
        </p:txBody>
      </p:sp>
    </p:spTree>
    <p:extLst>
      <p:ext uri="{BB962C8B-B14F-4D97-AF65-F5344CB8AC3E}">
        <p14:creationId xmlns:p14="http://schemas.microsoft.com/office/powerpoint/2010/main" val="12647896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LY" b="1" dirty="0">
                <a:solidFill>
                  <a:srgbClr val="002060"/>
                </a:solidFill>
                <a:latin typeface="Sakkal Majalla" panose="02000000000000000000" pitchFamily="2" charset="-78"/>
                <a:cs typeface="Sakkal Majalla" panose="02000000000000000000" pitchFamily="2" charset="-78"/>
              </a:rPr>
              <a:t>أهمية إدخال نظم المعلومات في المؤسسات</a:t>
            </a:r>
            <a:endParaRPr lang="en-US" b="1" dirty="0">
              <a:solidFill>
                <a:srgbClr val="002060"/>
              </a:solidFill>
              <a:latin typeface="Sakkal Majalla" panose="02000000000000000000" pitchFamily="2" charset="-78"/>
              <a:cs typeface="Sakkal Majalla" panose="02000000000000000000" pitchFamily="2" charset="-78"/>
            </a:endParaRPr>
          </a:p>
        </p:txBody>
      </p:sp>
      <p:sp>
        <p:nvSpPr>
          <p:cNvPr id="3" name="Content Placeholder 2"/>
          <p:cNvSpPr>
            <a:spLocks noGrp="1"/>
          </p:cNvSpPr>
          <p:nvPr>
            <p:ph idx="1"/>
          </p:nvPr>
        </p:nvSpPr>
        <p:spPr>
          <a:xfrm>
            <a:off x="368052" y="1270000"/>
            <a:ext cx="9004548" cy="4521844"/>
          </a:xfrm>
        </p:spPr>
        <p:txBody>
          <a:bodyPr>
            <a:noAutofit/>
          </a:bodyPr>
          <a:lstStyle/>
          <a:p>
            <a:pPr marL="0" indent="0" algn="r" rtl="1">
              <a:buNone/>
            </a:pPr>
            <a:r>
              <a:rPr lang="ar-LY" sz="3200" dirty="0">
                <a:solidFill>
                  <a:srgbClr val="002060"/>
                </a:solidFill>
                <a:latin typeface="Sakkal Majalla" panose="02000000000000000000" pitchFamily="2" charset="-78"/>
                <a:cs typeface="Sakkal Majalla" panose="02000000000000000000" pitchFamily="2" charset="-78"/>
              </a:rPr>
              <a:t>مزايا (مميزات) ادخال نظم المعلومات المحوسبة في المؤسسات:</a:t>
            </a:r>
            <a:endParaRPr lang="en-US" sz="3200" dirty="0">
              <a:solidFill>
                <a:srgbClr val="002060"/>
              </a:solidFill>
              <a:latin typeface="Sakkal Majalla" panose="02000000000000000000" pitchFamily="2" charset="-78"/>
              <a:cs typeface="Sakkal Majalla" panose="02000000000000000000" pitchFamily="2" charset="-78"/>
            </a:endParaRPr>
          </a:p>
          <a:p>
            <a:pPr marL="0" indent="0" algn="r" rtl="1">
              <a:buNone/>
            </a:pPr>
            <a:r>
              <a:rPr lang="ar-LY" sz="3200" dirty="0">
                <a:solidFill>
                  <a:srgbClr val="002060"/>
                </a:solidFill>
                <a:latin typeface="Sakkal Majalla" panose="02000000000000000000" pitchFamily="2" charset="-78"/>
                <a:cs typeface="Sakkal Majalla" panose="02000000000000000000" pitchFamily="2" charset="-78"/>
              </a:rPr>
              <a:t> 1 .السرعة والدقة في تخزين المعلومات واسترجاع النتائج في وقت قصير.</a:t>
            </a:r>
            <a:endParaRPr lang="en-US" sz="3200" dirty="0">
              <a:solidFill>
                <a:srgbClr val="002060"/>
              </a:solidFill>
              <a:latin typeface="Sakkal Majalla" panose="02000000000000000000" pitchFamily="2" charset="-78"/>
              <a:cs typeface="Sakkal Majalla" panose="02000000000000000000" pitchFamily="2" charset="-78"/>
            </a:endParaRPr>
          </a:p>
          <a:p>
            <a:pPr marL="0" indent="0" algn="r" rtl="1">
              <a:buNone/>
            </a:pPr>
            <a:r>
              <a:rPr lang="ar-LY" sz="3200" dirty="0">
                <a:solidFill>
                  <a:srgbClr val="002060"/>
                </a:solidFill>
                <a:latin typeface="Sakkal Majalla" panose="02000000000000000000" pitchFamily="2" charset="-78"/>
                <a:cs typeface="Sakkal Majalla" panose="02000000000000000000" pitchFamily="2" charset="-78"/>
              </a:rPr>
              <a:t> 2 .تقديم خدمات شاملة بأقل التكاليف والجهد والوقت.</a:t>
            </a:r>
            <a:endParaRPr lang="en-US" sz="3200" dirty="0">
              <a:solidFill>
                <a:srgbClr val="002060"/>
              </a:solidFill>
              <a:latin typeface="Sakkal Majalla" panose="02000000000000000000" pitchFamily="2" charset="-78"/>
              <a:cs typeface="Sakkal Majalla" panose="02000000000000000000" pitchFamily="2" charset="-78"/>
            </a:endParaRPr>
          </a:p>
          <a:p>
            <a:pPr marL="0" indent="0" algn="r" rtl="1">
              <a:buNone/>
            </a:pPr>
            <a:r>
              <a:rPr lang="ar-LY" sz="3200" dirty="0">
                <a:solidFill>
                  <a:srgbClr val="002060"/>
                </a:solidFill>
                <a:latin typeface="Sakkal Majalla" panose="02000000000000000000" pitchFamily="2" charset="-78"/>
                <a:cs typeface="Sakkal Majalla" panose="02000000000000000000" pitchFamily="2" charset="-78"/>
              </a:rPr>
              <a:t> 3 .تأكيد واظهار الشفافية في أداء العمل.</a:t>
            </a:r>
            <a:endParaRPr lang="en-US" sz="3200" dirty="0">
              <a:solidFill>
                <a:srgbClr val="002060"/>
              </a:solidFill>
              <a:latin typeface="Sakkal Majalla" panose="02000000000000000000" pitchFamily="2" charset="-78"/>
              <a:cs typeface="Sakkal Majalla" panose="02000000000000000000" pitchFamily="2" charset="-78"/>
            </a:endParaRPr>
          </a:p>
          <a:p>
            <a:pPr marL="0" indent="0" algn="r" rtl="1">
              <a:buNone/>
            </a:pPr>
            <a:r>
              <a:rPr lang="ar-LY" sz="3200" dirty="0">
                <a:solidFill>
                  <a:srgbClr val="002060"/>
                </a:solidFill>
                <a:latin typeface="Sakkal Majalla" panose="02000000000000000000" pitchFamily="2" charset="-78"/>
                <a:cs typeface="Sakkal Majalla" panose="02000000000000000000" pitchFamily="2" charset="-78"/>
              </a:rPr>
              <a:t> 4 .التخلص من الروتين في تأدية الاعمال.</a:t>
            </a:r>
            <a:endParaRPr lang="en-US" sz="3200" dirty="0">
              <a:solidFill>
                <a:srgbClr val="002060"/>
              </a:solidFill>
              <a:latin typeface="Sakkal Majalla" panose="02000000000000000000" pitchFamily="2" charset="-78"/>
              <a:cs typeface="Sakkal Majalla" panose="02000000000000000000" pitchFamily="2" charset="-78"/>
            </a:endParaRPr>
          </a:p>
          <a:p>
            <a:pPr marL="0" indent="0" algn="r" rtl="1">
              <a:buNone/>
            </a:pPr>
            <a:r>
              <a:rPr lang="ar-LY" sz="3200" dirty="0">
                <a:solidFill>
                  <a:srgbClr val="002060"/>
                </a:solidFill>
                <a:latin typeface="Sakkal Majalla" panose="02000000000000000000" pitchFamily="2" charset="-78"/>
                <a:cs typeface="Sakkal Majalla" panose="02000000000000000000" pitchFamily="2" charset="-78"/>
              </a:rPr>
              <a:t> 5 .تبسيط اجراءات العمل.</a:t>
            </a:r>
            <a:endParaRPr lang="en-US" sz="3200" dirty="0">
              <a:solidFill>
                <a:srgbClr val="002060"/>
              </a:solidFill>
              <a:latin typeface="Sakkal Majalla" panose="02000000000000000000" pitchFamily="2" charset="-78"/>
              <a:cs typeface="Sakkal Majalla" panose="02000000000000000000" pitchFamily="2" charset="-78"/>
            </a:endParaRPr>
          </a:p>
          <a:p>
            <a:pPr marL="0" indent="0" algn="r" rtl="1">
              <a:buNone/>
            </a:pPr>
            <a:r>
              <a:rPr lang="ar-LY" sz="3200" dirty="0">
                <a:solidFill>
                  <a:srgbClr val="002060"/>
                </a:solidFill>
                <a:latin typeface="Sakkal Majalla" panose="02000000000000000000" pitchFamily="2" charset="-78"/>
                <a:cs typeface="Sakkal Majalla" panose="02000000000000000000" pitchFamily="2" charset="-78"/>
              </a:rPr>
              <a:t> 6 .توفير نظام فعال لحفظ الملفات وادارة المعلومات.</a:t>
            </a:r>
            <a:endParaRPr lang="en-US" sz="3200" dirty="0">
              <a:solidFill>
                <a:srgbClr val="002060"/>
              </a:solidFill>
              <a:latin typeface="Sakkal Majalla" panose="02000000000000000000" pitchFamily="2" charset="-78"/>
              <a:cs typeface="Sakkal Majalla" panose="02000000000000000000" pitchFamily="2" charset="-78"/>
            </a:endParaRPr>
          </a:p>
          <a:p>
            <a:pPr marL="0" indent="0" algn="r" rtl="1">
              <a:buNone/>
            </a:pPr>
            <a:r>
              <a:rPr lang="ar-LY" sz="3200" dirty="0">
                <a:solidFill>
                  <a:srgbClr val="002060"/>
                </a:solidFill>
                <a:latin typeface="Sakkal Majalla" panose="02000000000000000000" pitchFamily="2" charset="-78"/>
                <a:cs typeface="Sakkal Majalla" panose="02000000000000000000" pitchFamily="2" charset="-78"/>
              </a:rPr>
              <a:t> 7 .الاتصال الالكتروني بين الوحدات الادارية.</a:t>
            </a:r>
            <a:endParaRPr lang="en-US" sz="3200" dirty="0">
              <a:solidFill>
                <a:srgbClr val="002060"/>
              </a:solidFill>
              <a:latin typeface="Sakkal Majalla" panose="02000000000000000000" pitchFamily="2" charset="-78"/>
              <a:cs typeface="Sakkal Majalla" panose="02000000000000000000" pitchFamily="2" charset="-78"/>
            </a:endParaRPr>
          </a:p>
          <a:p>
            <a:pPr marL="0" indent="0" algn="r" rtl="1">
              <a:buNone/>
            </a:pPr>
            <a:r>
              <a:rPr lang="ar-LY" sz="3200" dirty="0">
                <a:solidFill>
                  <a:srgbClr val="002060"/>
                </a:solidFill>
                <a:latin typeface="Sakkal Majalla" panose="02000000000000000000" pitchFamily="2" charset="-78"/>
                <a:cs typeface="Sakkal Majalla" panose="02000000000000000000" pitchFamily="2" charset="-78"/>
              </a:rPr>
              <a:t> 8 .يدعم وظائف التخطيط والتنظيم والتوجيه.</a:t>
            </a:r>
            <a:endParaRPr lang="en-US" sz="3200" dirty="0">
              <a:solidFill>
                <a:srgbClr val="002060"/>
              </a:solidFill>
              <a:latin typeface="Sakkal Majalla" panose="02000000000000000000" pitchFamily="2" charset="-78"/>
              <a:cs typeface="Sakkal Majalla" panose="02000000000000000000" pitchFamily="2" charset="-78"/>
            </a:endParaRPr>
          </a:p>
        </p:txBody>
      </p:sp>
    </p:spTree>
    <p:extLst>
      <p:ext uri="{BB962C8B-B14F-4D97-AF65-F5344CB8AC3E}">
        <p14:creationId xmlns:p14="http://schemas.microsoft.com/office/powerpoint/2010/main" val="12556357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A801-2E72-AEEE-EC89-CB267022728C}"/>
              </a:ext>
            </a:extLst>
          </p:cNvPr>
          <p:cNvSpPr>
            <a:spLocks noGrp="1"/>
          </p:cNvSpPr>
          <p:nvPr>
            <p:ph type="title"/>
          </p:nvPr>
        </p:nvSpPr>
        <p:spPr/>
        <p:txBody>
          <a:bodyPr/>
          <a:lstStyle/>
          <a:p>
            <a:pPr algn="ctr"/>
            <a:r>
              <a:rPr lang="ar-SA" b="1" dirty="0">
                <a:solidFill>
                  <a:srgbClr val="002060"/>
                </a:solidFill>
                <a:latin typeface="Sakkal Majalla" panose="02000000000000000000" pitchFamily="2" charset="-78"/>
                <a:cs typeface="Sakkal Majalla" panose="02000000000000000000" pitchFamily="2" charset="-78"/>
              </a:rPr>
              <a:t>مراحل بناء وتطوير نظم المعلومات</a:t>
            </a:r>
            <a:endParaRPr lang="en-US" b="1" dirty="0">
              <a:solidFill>
                <a:srgbClr val="002060"/>
              </a:solidFill>
              <a:latin typeface="Sakkal Majalla" panose="02000000000000000000" pitchFamily="2" charset="-78"/>
              <a:cs typeface="Sakkal Majalla" panose="02000000000000000000" pitchFamily="2" charset="-78"/>
            </a:endParaRPr>
          </a:p>
        </p:txBody>
      </p:sp>
      <p:sp>
        <p:nvSpPr>
          <p:cNvPr id="3" name="Content Placeholder 2">
            <a:extLst>
              <a:ext uri="{FF2B5EF4-FFF2-40B4-BE49-F238E27FC236}">
                <a16:creationId xmlns:a16="http://schemas.microsoft.com/office/drawing/2014/main" id="{B80B0ED7-7BE6-9237-A6EC-F2DE47A78BA6}"/>
              </a:ext>
            </a:extLst>
          </p:cNvPr>
          <p:cNvSpPr>
            <a:spLocks noGrp="1"/>
          </p:cNvSpPr>
          <p:nvPr>
            <p:ph idx="1"/>
          </p:nvPr>
        </p:nvSpPr>
        <p:spPr>
          <a:xfrm>
            <a:off x="422031" y="1488613"/>
            <a:ext cx="9267607" cy="4616765"/>
          </a:xfrm>
        </p:spPr>
        <p:txBody>
          <a:bodyPr>
            <a:normAutofit/>
          </a:bodyPr>
          <a:lstStyle/>
          <a:p>
            <a:pPr marL="0" indent="0" algn="just" rtl="1">
              <a:buNone/>
            </a:pPr>
            <a:r>
              <a:rPr lang="ar-SA" sz="2800" dirty="0">
                <a:latin typeface="Sakkal Majalla" panose="02000000000000000000" pitchFamily="2" charset="-78"/>
                <a:cs typeface="Sakkal Majalla" panose="02000000000000000000" pitchFamily="2" charset="-78"/>
              </a:rPr>
              <a:t>يمر نظام المعلومات عند بنائه بمجموعة من المراحل والتي يطلق عليها دورة حياة تطوير النظام وتنفيذ هذه المراحل بشكل متسلسل لتقود في النهاية الى انتاج نظام معلومات متكامل وهذه المراحل هي :</a:t>
            </a:r>
          </a:p>
          <a:p>
            <a:pPr marL="633413" algn="just" rtl="1">
              <a:buClr>
                <a:srgbClr val="002060"/>
              </a:buClr>
              <a:buFont typeface="Arial" panose="020B0604020202020204" pitchFamily="34" charset="0"/>
              <a:buChar char="•"/>
            </a:pPr>
            <a:r>
              <a:rPr lang="ar-SA" sz="2800" dirty="0">
                <a:latin typeface="Sakkal Majalla" panose="02000000000000000000" pitchFamily="2" charset="-78"/>
                <a:cs typeface="Sakkal Majalla" panose="02000000000000000000" pitchFamily="2" charset="-78"/>
              </a:rPr>
              <a:t>مرحلة التخطيط </a:t>
            </a:r>
            <a:r>
              <a:rPr lang="en-US" sz="2800" dirty="0">
                <a:latin typeface="Sakkal Majalla" panose="02000000000000000000" pitchFamily="2" charset="-78"/>
                <a:cs typeface="Sakkal Majalla" panose="02000000000000000000" pitchFamily="2" charset="-78"/>
              </a:rPr>
              <a:t>Planning </a:t>
            </a:r>
            <a:r>
              <a:rPr lang="ar-SA" sz="2800" dirty="0">
                <a:latin typeface="Sakkal Majalla" panose="02000000000000000000" pitchFamily="2" charset="-78"/>
                <a:cs typeface="Sakkal Majalla" panose="02000000000000000000" pitchFamily="2" charset="-78"/>
              </a:rPr>
              <a:t>.</a:t>
            </a:r>
            <a:endParaRPr lang="en-US" sz="2800" dirty="0">
              <a:latin typeface="Sakkal Majalla" panose="02000000000000000000" pitchFamily="2" charset="-78"/>
              <a:cs typeface="Sakkal Majalla" panose="02000000000000000000" pitchFamily="2" charset="-78"/>
            </a:endParaRPr>
          </a:p>
          <a:p>
            <a:pPr marL="633413" algn="just" rtl="1">
              <a:buClr>
                <a:srgbClr val="002060"/>
              </a:buClr>
              <a:buFont typeface="Arial" panose="020B0604020202020204" pitchFamily="34" charset="0"/>
              <a:buChar char="•"/>
            </a:pPr>
            <a:r>
              <a:rPr lang="ar-SA" sz="2800" dirty="0">
                <a:latin typeface="Sakkal Majalla" panose="02000000000000000000" pitchFamily="2" charset="-78"/>
                <a:cs typeface="Sakkal Majalla" panose="02000000000000000000" pitchFamily="2" charset="-78"/>
              </a:rPr>
              <a:t>مرحلة التحليل </a:t>
            </a:r>
            <a:r>
              <a:rPr lang="en-US" sz="2800" dirty="0">
                <a:latin typeface="Sakkal Majalla" panose="02000000000000000000" pitchFamily="2" charset="-78"/>
                <a:cs typeface="Sakkal Majalla" panose="02000000000000000000" pitchFamily="2" charset="-78"/>
              </a:rPr>
              <a:t>Analysis</a:t>
            </a:r>
            <a:r>
              <a:rPr lang="ar-SA" sz="2800" dirty="0">
                <a:latin typeface="Sakkal Majalla" panose="02000000000000000000" pitchFamily="2" charset="-78"/>
                <a:cs typeface="Sakkal Majalla" panose="02000000000000000000" pitchFamily="2" charset="-78"/>
              </a:rPr>
              <a:t>.</a:t>
            </a:r>
          </a:p>
          <a:p>
            <a:pPr marL="633413" algn="just" rtl="1">
              <a:buClr>
                <a:srgbClr val="002060"/>
              </a:buClr>
              <a:buFont typeface="Arial" panose="020B0604020202020204" pitchFamily="34" charset="0"/>
              <a:buChar char="•"/>
            </a:pPr>
            <a:r>
              <a:rPr lang="ar-SA" sz="2800" dirty="0">
                <a:latin typeface="Sakkal Majalla" panose="02000000000000000000" pitchFamily="2" charset="-78"/>
                <a:cs typeface="Sakkal Majalla" panose="02000000000000000000" pitchFamily="2" charset="-78"/>
              </a:rPr>
              <a:t>مرحلة التصميم </a:t>
            </a:r>
            <a:r>
              <a:rPr lang="en-US" sz="2800" dirty="0">
                <a:latin typeface="Sakkal Majalla" panose="02000000000000000000" pitchFamily="2" charset="-78"/>
                <a:cs typeface="Sakkal Majalla" panose="02000000000000000000" pitchFamily="2" charset="-78"/>
              </a:rPr>
              <a:t>Design</a:t>
            </a:r>
            <a:r>
              <a:rPr lang="ar-SA" sz="2800" dirty="0">
                <a:latin typeface="Sakkal Majalla" panose="02000000000000000000" pitchFamily="2" charset="-78"/>
                <a:cs typeface="Sakkal Majalla" panose="02000000000000000000" pitchFamily="2" charset="-78"/>
              </a:rPr>
              <a:t>.</a:t>
            </a:r>
          </a:p>
          <a:p>
            <a:pPr marL="633413" algn="just" rtl="1">
              <a:buClr>
                <a:srgbClr val="002060"/>
              </a:buClr>
              <a:buFont typeface="Arial" panose="020B0604020202020204" pitchFamily="34" charset="0"/>
              <a:buChar char="•"/>
            </a:pPr>
            <a:r>
              <a:rPr lang="ar-SA" sz="2800" dirty="0">
                <a:latin typeface="Sakkal Majalla" panose="02000000000000000000" pitchFamily="2" charset="-78"/>
                <a:cs typeface="Sakkal Majalla" panose="02000000000000000000" pitchFamily="2" charset="-78"/>
              </a:rPr>
              <a:t>مرحلة التنفيذ والاختبار </a:t>
            </a:r>
            <a:r>
              <a:rPr lang="en-US" sz="2800" dirty="0">
                <a:latin typeface="Sakkal Majalla" panose="02000000000000000000" pitchFamily="2" charset="-78"/>
                <a:cs typeface="Sakkal Majalla" panose="02000000000000000000" pitchFamily="2" charset="-78"/>
              </a:rPr>
              <a:t>Implementation &amp; Test</a:t>
            </a:r>
            <a:r>
              <a:rPr lang="ar-SA" sz="2800" dirty="0">
                <a:latin typeface="Sakkal Majalla" panose="02000000000000000000" pitchFamily="2" charset="-78"/>
                <a:cs typeface="Sakkal Majalla" panose="02000000000000000000" pitchFamily="2" charset="-78"/>
              </a:rPr>
              <a:t>.</a:t>
            </a:r>
            <a:endParaRPr lang="en-US" sz="2800" dirty="0">
              <a:latin typeface="Sakkal Majalla" panose="02000000000000000000" pitchFamily="2" charset="-78"/>
              <a:cs typeface="Sakkal Majalla" panose="02000000000000000000" pitchFamily="2" charset="-78"/>
            </a:endParaRPr>
          </a:p>
          <a:p>
            <a:pPr marL="633413" algn="just" rtl="1">
              <a:buClr>
                <a:srgbClr val="002060"/>
              </a:buClr>
              <a:buFont typeface="Arial" panose="020B0604020202020204" pitchFamily="34" charset="0"/>
              <a:buChar char="•"/>
            </a:pPr>
            <a:r>
              <a:rPr lang="ar-SA" sz="2800" dirty="0">
                <a:latin typeface="Sakkal Majalla" panose="02000000000000000000" pitchFamily="2" charset="-78"/>
                <a:cs typeface="Sakkal Majalla" panose="02000000000000000000" pitchFamily="2" charset="-78"/>
              </a:rPr>
              <a:t>مرحلة الصيانة والدعم </a:t>
            </a:r>
            <a:r>
              <a:rPr lang="en-US" sz="2800" dirty="0">
                <a:latin typeface="Sakkal Majalla" panose="02000000000000000000" pitchFamily="2" charset="-78"/>
                <a:cs typeface="Sakkal Majalla" panose="02000000000000000000" pitchFamily="2" charset="-78"/>
              </a:rPr>
              <a:t>Support &amp; Maintenance</a:t>
            </a:r>
            <a:r>
              <a:rPr lang="ar-SA" sz="2800" dirty="0">
                <a:latin typeface="Sakkal Majalla" panose="02000000000000000000" pitchFamily="2" charset="-78"/>
                <a:cs typeface="Sakkal Majalla" panose="02000000000000000000" pitchFamily="2" charset="-78"/>
              </a:rPr>
              <a:t>.</a:t>
            </a:r>
            <a:endParaRPr lang="en-US" sz="2800" dirty="0">
              <a:latin typeface="Sakkal Majalla" panose="02000000000000000000" pitchFamily="2" charset="-78"/>
              <a:cs typeface="Sakkal Majalla" panose="02000000000000000000" pitchFamily="2" charset="-78"/>
            </a:endParaRPr>
          </a:p>
        </p:txBody>
      </p:sp>
      <p:pic>
        <p:nvPicPr>
          <p:cNvPr id="5" name="Picture 4">
            <a:extLst>
              <a:ext uri="{FF2B5EF4-FFF2-40B4-BE49-F238E27FC236}">
                <a16:creationId xmlns:a16="http://schemas.microsoft.com/office/drawing/2014/main" id="{E2E100DC-8530-E3E0-9A0A-042961469CC9}"/>
              </a:ext>
            </a:extLst>
          </p:cNvPr>
          <p:cNvPicPr>
            <a:picLocks noChangeAspect="1"/>
          </p:cNvPicPr>
          <p:nvPr/>
        </p:nvPicPr>
        <p:blipFill>
          <a:blip r:embed="rId2"/>
          <a:stretch>
            <a:fillRect/>
          </a:stretch>
        </p:blipFill>
        <p:spPr>
          <a:xfrm>
            <a:off x="677334" y="2490128"/>
            <a:ext cx="3043118" cy="28792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5430032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636B-F45E-8952-22BC-FD68468C770C}"/>
              </a:ext>
            </a:extLst>
          </p:cNvPr>
          <p:cNvSpPr>
            <a:spLocks noGrp="1"/>
          </p:cNvSpPr>
          <p:nvPr>
            <p:ph type="title"/>
          </p:nvPr>
        </p:nvSpPr>
        <p:spPr/>
        <p:txBody>
          <a:bodyPr/>
          <a:lstStyle/>
          <a:p>
            <a:pPr algn="ctr" rtl="1"/>
            <a:r>
              <a:rPr lang="ar-SA" b="1" dirty="0">
                <a:solidFill>
                  <a:srgbClr val="002060"/>
                </a:solidFill>
                <a:latin typeface="Sakkal Majalla" panose="02000000000000000000" pitchFamily="2" charset="-78"/>
                <a:cs typeface="Sakkal Majalla" panose="02000000000000000000" pitchFamily="2" charset="-78"/>
              </a:rPr>
              <a:t>تابع مراحل بناء وتطوير نظم المعلومات</a:t>
            </a:r>
            <a:endParaRPr lang="en-US" dirty="0"/>
          </a:p>
        </p:txBody>
      </p:sp>
      <p:sp>
        <p:nvSpPr>
          <p:cNvPr id="3" name="Content Placeholder 2">
            <a:extLst>
              <a:ext uri="{FF2B5EF4-FFF2-40B4-BE49-F238E27FC236}">
                <a16:creationId xmlns:a16="http://schemas.microsoft.com/office/drawing/2014/main" id="{0200C23A-2EF8-C095-788B-0DC030896469}"/>
              </a:ext>
            </a:extLst>
          </p:cNvPr>
          <p:cNvSpPr>
            <a:spLocks noGrp="1"/>
          </p:cNvSpPr>
          <p:nvPr>
            <p:ph idx="1"/>
          </p:nvPr>
        </p:nvSpPr>
        <p:spPr>
          <a:xfrm>
            <a:off x="1071230" y="1710422"/>
            <a:ext cx="8596668" cy="3880773"/>
          </a:xfrm>
        </p:spPr>
        <p:txBody>
          <a:bodyPr>
            <a:noAutofit/>
          </a:bodyPr>
          <a:lstStyle/>
          <a:p>
            <a:pPr marL="0" indent="0" algn="r" rtl="1">
              <a:buNone/>
            </a:pPr>
            <a:r>
              <a:rPr lang="ar-SA" sz="3200" b="1" dirty="0">
                <a:latin typeface="Sakkal Majalla" panose="02000000000000000000" pitchFamily="2" charset="-78"/>
                <a:cs typeface="Sakkal Majalla" panose="02000000000000000000" pitchFamily="2" charset="-78"/>
              </a:rPr>
              <a:t>مرحلة التخطيط </a:t>
            </a:r>
            <a:r>
              <a:rPr lang="en-US" sz="3200" b="1" dirty="0">
                <a:latin typeface="Sakkal Majalla" panose="02000000000000000000" pitchFamily="2" charset="-78"/>
                <a:cs typeface="Sakkal Majalla" panose="02000000000000000000" pitchFamily="2" charset="-78"/>
              </a:rPr>
              <a:t>Planning</a:t>
            </a:r>
            <a:r>
              <a:rPr lang="ar-SA" sz="3200" b="1" dirty="0">
                <a:latin typeface="Sakkal Majalla" panose="02000000000000000000" pitchFamily="2" charset="-78"/>
                <a:cs typeface="Sakkal Majalla" panose="02000000000000000000" pitchFamily="2" charset="-78"/>
              </a:rPr>
              <a:t>:</a:t>
            </a:r>
          </a:p>
          <a:p>
            <a:pPr marL="0" indent="0" algn="r" rtl="1">
              <a:buNone/>
            </a:pPr>
            <a:r>
              <a:rPr lang="ar-SA" sz="3200" dirty="0">
                <a:latin typeface="Sakkal Majalla" panose="02000000000000000000" pitchFamily="2" charset="-78"/>
                <a:cs typeface="Sakkal Majalla" panose="02000000000000000000" pitchFamily="2" charset="-78"/>
              </a:rPr>
              <a:t>هي المرحلة الأولى في دورة حياة النظام ، وفيها يتم معرفة إمكانية تطبيق النظام على الواقع أم لا ، ومن أهم المهام التي </a:t>
            </a:r>
            <a:r>
              <a:rPr lang="ar-SA" sz="3200" dirty="0" smtClean="0">
                <a:latin typeface="Sakkal Majalla" panose="02000000000000000000" pitchFamily="2" charset="-78"/>
                <a:cs typeface="Sakkal Majalla" panose="02000000000000000000" pitchFamily="2" charset="-78"/>
              </a:rPr>
              <a:t>تؤد</a:t>
            </a:r>
            <a:r>
              <a:rPr lang="ar-LY" sz="3200" dirty="0">
                <a:latin typeface="Sakkal Majalla" panose="02000000000000000000" pitchFamily="2" charset="-78"/>
                <a:cs typeface="Sakkal Majalla" panose="02000000000000000000" pitchFamily="2" charset="-78"/>
              </a:rPr>
              <a:t>ى</a:t>
            </a:r>
            <a:r>
              <a:rPr lang="ar-SA" sz="3200" dirty="0" smtClean="0">
                <a:latin typeface="Sakkal Majalla" panose="02000000000000000000" pitchFamily="2" charset="-78"/>
                <a:cs typeface="Sakkal Majalla" panose="02000000000000000000" pitchFamily="2" charset="-78"/>
              </a:rPr>
              <a:t> </a:t>
            </a:r>
            <a:r>
              <a:rPr lang="ar-SA" sz="3200" dirty="0">
                <a:latin typeface="Sakkal Majalla" panose="02000000000000000000" pitchFamily="2" charset="-78"/>
                <a:cs typeface="Sakkal Majalla" panose="02000000000000000000" pitchFamily="2" charset="-78"/>
              </a:rPr>
              <a:t>في هذه المرحلة مايلي :</a:t>
            </a:r>
          </a:p>
          <a:p>
            <a:pPr marL="520700" indent="-239713" algn="r" rtl="1">
              <a:buClr>
                <a:srgbClr val="002060"/>
              </a:buClr>
              <a:buFont typeface="Arial" panose="020B0604020202020204" pitchFamily="34" charset="0"/>
              <a:buChar char="•"/>
              <a:tabLst>
                <a:tab pos="576263" algn="l"/>
              </a:tabLst>
            </a:pPr>
            <a:r>
              <a:rPr lang="ar-SA" sz="3200" dirty="0">
                <a:latin typeface="Sakkal Majalla" panose="02000000000000000000" pitchFamily="2" charset="-78"/>
                <a:cs typeface="Sakkal Majalla" panose="02000000000000000000" pitchFamily="2" charset="-78"/>
              </a:rPr>
              <a:t>تحديد أهداف النظام.</a:t>
            </a:r>
          </a:p>
          <a:p>
            <a:pPr marL="520700" indent="-239713" algn="r" rtl="1">
              <a:buClr>
                <a:srgbClr val="002060"/>
              </a:buClr>
              <a:buFont typeface="Arial" panose="020B0604020202020204" pitchFamily="34" charset="0"/>
              <a:buChar char="•"/>
              <a:tabLst>
                <a:tab pos="576263" algn="l"/>
              </a:tabLst>
            </a:pPr>
            <a:r>
              <a:rPr lang="ar-SA" sz="3200" dirty="0">
                <a:latin typeface="Sakkal Majalla" panose="02000000000000000000" pitchFamily="2" charset="-78"/>
                <a:cs typeface="Sakkal Majalla" panose="02000000000000000000" pitchFamily="2" charset="-78"/>
              </a:rPr>
              <a:t>دراسة المشاكل القائمة .</a:t>
            </a:r>
          </a:p>
          <a:p>
            <a:pPr marL="520700" indent="-239713" algn="r" rtl="1">
              <a:buClr>
                <a:srgbClr val="002060"/>
              </a:buClr>
              <a:buFont typeface="Arial" panose="020B0604020202020204" pitchFamily="34" charset="0"/>
              <a:buChar char="•"/>
              <a:tabLst>
                <a:tab pos="576263" algn="l"/>
              </a:tabLst>
            </a:pPr>
            <a:r>
              <a:rPr lang="ar-SA" sz="3200" dirty="0">
                <a:latin typeface="Sakkal Majalla" panose="02000000000000000000" pitchFamily="2" charset="-78"/>
                <a:cs typeface="Sakkal Majalla" panose="02000000000000000000" pitchFamily="2" charset="-78"/>
              </a:rPr>
              <a:t>افتراض الحلول ومناقشتها.</a:t>
            </a:r>
          </a:p>
          <a:p>
            <a:pPr marL="520700" indent="-239713" algn="r" rtl="1">
              <a:buClr>
                <a:srgbClr val="002060"/>
              </a:buClr>
              <a:buFont typeface="Arial" panose="020B0604020202020204" pitchFamily="34" charset="0"/>
              <a:buChar char="•"/>
              <a:tabLst>
                <a:tab pos="576263" algn="l"/>
              </a:tabLst>
            </a:pPr>
            <a:r>
              <a:rPr lang="ar-SA" sz="3200" dirty="0">
                <a:latin typeface="Sakkal Majalla" panose="02000000000000000000" pitchFamily="2" charset="-78"/>
                <a:cs typeface="Sakkal Majalla" panose="02000000000000000000" pitchFamily="2" charset="-78"/>
              </a:rPr>
              <a:t>تحديد نوع المدخلات والمخرجات والعمليات المطلوبة.</a:t>
            </a:r>
          </a:p>
          <a:p>
            <a:pPr marL="520700" indent="-239713" algn="r" rtl="1">
              <a:buClr>
                <a:srgbClr val="002060"/>
              </a:buClr>
              <a:buFont typeface="Arial" panose="020B0604020202020204" pitchFamily="34" charset="0"/>
              <a:buChar char="•"/>
              <a:tabLst>
                <a:tab pos="576263" algn="l"/>
              </a:tabLst>
            </a:pPr>
            <a:r>
              <a:rPr lang="ar-SA" sz="3200" dirty="0">
                <a:latin typeface="Sakkal Majalla" panose="02000000000000000000" pitchFamily="2" charset="-78"/>
                <a:cs typeface="Sakkal Majalla" panose="02000000000000000000" pitchFamily="2" charset="-78"/>
              </a:rPr>
              <a:t>تحديد الأدوات المستخدمة.</a:t>
            </a:r>
          </a:p>
          <a:p>
            <a:pPr marL="0" indent="0" algn="r" rtl="1">
              <a:buNone/>
            </a:pPr>
            <a:endParaRPr lang="en-US" sz="3200" dirty="0">
              <a:latin typeface="Sakkal Majalla" panose="02000000000000000000" pitchFamily="2" charset="-78"/>
              <a:cs typeface="Sakkal Majalla" panose="02000000000000000000" pitchFamily="2" charset="-78"/>
            </a:endParaRPr>
          </a:p>
        </p:txBody>
      </p:sp>
    </p:spTree>
    <p:extLst>
      <p:ext uri="{BB962C8B-B14F-4D97-AF65-F5344CB8AC3E}">
        <p14:creationId xmlns:p14="http://schemas.microsoft.com/office/powerpoint/2010/main" val="60144430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1307</TotalTime>
  <Words>1779</Words>
  <Application>Microsoft Office PowerPoint</Application>
  <PresentationFormat>Widescreen</PresentationFormat>
  <Paragraphs>153</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Montserrat ExtraBold</vt:lpstr>
      <vt:lpstr>Raleway Medium</vt:lpstr>
      <vt:lpstr>Sakkal Majalla</vt:lpstr>
      <vt:lpstr>Trebuchet MS</vt:lpstr>
      <vt:lpstr>Wingdings</vt:lpstr>
      <vt:lpstr>Wingdings 3</vt:lpstr>
      <vt:lpstr>Facet</vt:lpstr>
      <vt:lpstr>جامعة طرابلس كلية تقنية المعلومـــــات  -قسم نظم المعلومات </vt:lpstr>
      <vt:lpstr>مبررات ادخال نظم المعلومات في المؤسسات</vt:lpstr>
      <vt:lpstr>تابع مبررات ادخال نظم المعلومات في المؤسسات</vt:lpstr>
      <vt:lpstr>تابع مبررات ادخال نظم المعلومات في المؤسسات</vt:lpstr>
      <vt:lpstr>أهداف نظم المعلومات في المؤسسات</vt:lpstr>
      <vt:lpstr>تابع أهداف نظم المعلومات في المؤسسات</vt:lpstr>
      <vt:lpstr>أهمية إدخال نظم المعلومات في المؤسسات</vt:lpstr>
      <vt:lpstr>مراحل بناء وتطوير نظم المعلومات</vt:lpstr>
      <vt:lpstr>تابع مراحل بناء وتطوير نظم المعلومات</vt:lpstr>
      <vt:lpstr>تابع مراحل بناء وتطوير نظم المعلومات</vt:lpstr>
      <vt:lpstr>تابع مراحل بناء وتطوير نظم المعلومات</vt:lpstr>
      <vt:lpstr>تابع مراحل بناء وتطوير نظم المعلومات</vt:lpstr>
      <vt:lpstr>تابع مراحل بناء وتطوير نظم المعلومات</vt:lpstr>
      <vt:lpstr>معايير تقييم نظم المعلومات المحوسبة</vt:lpstr>
      <vt:lpstr>تابع معايير تقييم نظم المعلومات المحوسبة</vt:lpstr>
      <vt:lpstr>تابع معايير تقييم نظم المعلومات المحوسبة</vt:lpstr>
      <vt:lpstr>تابع معايير تقييم نظم المعلومات المحوسبة</vt:lpstr>
      <vt:lpstr>تابع معايير تقييم نظم المعلومات المحوسبة</vt:lpstr>
      <vt:lpstr>تابع معايير تقييم نظم المعلومات المحوسبة</vt:lpstr>
      <vt:lpstr>تابع معايير تقييم نظم المعلومات المحوسبة</vt:lpstr>
      <vt:lpstr>تابع معايير تقييم نظم المعلومات المحوسبة</vt:lpstr>
      <vt:lpstr>تابع معايير تقييم نظم المعلومات المحوسبة</vt:lpstr>
      <vt:lpstr>تابع معايير تقييم نظم المعلومات المحوسبة</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SONY</dc:creator>
  <cp:lastModifiedBy>ebtes</cp:lastModifiedBy>
  <cp:revision>123</cp:revision>
  <dcterms:created xsi:type="dcterms:W3CDTF">2022-05-18T08:35:37Z</dcterms:created>
  <dcterms:modified xsi:type="dcterms:W3CDTF">2022-05-30T11:46:06Z</dcterms:modified>
</cp:coreProperties>
</file>