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4" r:id="rId8"/>
    <p:sldId id="263" r:id="rId9"/>
    <p:sldId id="259"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1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6">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6">
                    <a:lumMod val="50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مستطيل 8"/>
          <p:cNvSpPr/>
          <p:nvPr/>
        </p:nvSpPr>
        <p:spPr>
          <a:xfrm>
            <a:off x="395536" y="332656"/>
            <a:ext cx="8244408" cy="5940088"/>
          </a:xfrm>
          <a:prstGeom prst="rect">
            <a:avLst/>
          </a:prstGeom>
        </p:spPr>
        <p:txBody>
          <a:bodyPr wrap="square">
            <a:spAutoFit/>
          </a:bodyPr>
          <a:lstStyle/>
          <a:p>
            <a:pPr algn="ctr" rtl="1"/>
            <a:r>
              <a:rPr lang="ar-LY" sz="3200" dirty="0"/>
              <a:t>جامعة طرابلس </a:t>
            </a:r>
            <a:br>
              <a:rPr lang="ar-LY" sz="3200" dirty="0"/>
            </a:br>
            <a:r>
              <a:rPr lang="ar-LY" sz="3200" dirty="0"/>
              <a:t>كلية تقنية </a:t>
            </a:r>
            <a:r>
              <a:rPr lang="ar-LY" sz="3200" dirty="0" smtClean="0"/>
              <a:t>المعلومـــــات </a:t>
            </a:r>
            <a:r>
              <a:rPr lang="ar-LY" sz="3200" dirty="0"/>
              <a:t/>
            </a:r>
            <a:br>
              <a:rPr lang="ar-LY" sz="3200" dirty="0"/>
            </a:br>
            <a:r>
              <a:rPr lang="ar-LY" sz="3200" dirty="0"/>
              <a:t>قسم نظم </a:t>
            </a:r>
            <a:r>
              <a:rPr lang="ar-LY" sz="3200" dirty="0" smtClean="0"/>
              <a:t>المعلومات</a:t>
            </a:r>
          </a:p>
          <a:p>
            <a:pPr algn="ctr" rtl="1"/>
            <a:endParaRPr lang="ar-LY" sz="2800" dirty="0"/>
          </a:p>
          <a:p>
            <a:pPr algn="ctr" rtl="1"/>
            <a:r>
              <a:rPr lang="ar-LY" sz="2800" dirty="0" smtClean="0"/>
              <a:t>المقرر </a:t>
            </a:r>
            <a:r>
              <a:rPr lang="ar-LY" sz="2800" dirty="0"/>
              <a:t>الدراسي </a:t>
            </a:r>
            <a:r>
              <a:rPr lang="en-US" sz="2800" dirty="0" smtClean="0">
                <a:sym typeface="Arial"/>
              </a:rPr>
              <a:t>ITGS124 </a:t>
            </a:r>
            <a:endParaRPr lang="ar-LY" sz="2800" dirty="0" smtClean="0"/>
          </a:p>
          <a:p>
            <a:pPr algn="ctr"/>
            <a:r>
              <a:rPr lang="ar-LY" sz="1000" b="1" dirty="0" smtClean="0"/>
              <a:t>.</a:t>
            </a:r>
            <a:r>
              <a:rPr lang="ar-LY" sz="3200" b="1" dirty="0" smtClean="0"/>
              <a:t/>
            </a:r>
            <a:br>
              <a:rPr lang="ar-LY" sz="3200" b="1" dirty="0" smtClean="0"/>
            </a:br>
            <a:r>
              <a:rPr lang="ar-LY" sz="4400" b="1" dirty="0" smtClean="0"/>
              <a:t>تحليل وتصميم نظم</a:t>
            </a:r>
            <a:r>
              <a:rPr lang="ar-LY" sz="3200" b="1" dirty="0" smtClean="0"/>
              <a:t/>
            </a:r>
            <a:br>
              <a:rPr lang="ar-LY" sz="3200" b="1" dirty="0" smtClean="0"/>
            </a:br>
            <a:r>
              <a:rPr lang="en-US" sz="4800" b="1" dirty="0" smtClean="0">
                <a:latin typeface="Aldhabi" panose="01000000000000000000" pitchFamily="2" charset="-78"/>
                <a:ea typeface="Arial"/>
                <a:cs typeface="Aldhabi" panose="01000000000000000000" pitchFamily="2" charset="-78"/>
                <a:sym typeface="Arial"/>
              </a:rPr>
              <a:t>Systems Analysis and Design</a:t>
            </a:r>
          </a:p>
          <a:p>
            <a:pPr algn="ctr"/>
            <a:r>
              <a:rPr lang="ar-LY" sz="1000" b="1" dirty="0" smtClean="0"/>
              <a:t>.</a:t>
            </a:r>
            <a:r>
              <a:rPr lang="en-US" sz="3200" b="1" dirty="0"/>
              <a:t/>
            </a:r>
            <a:br>
              <a:rPr lang="en-US" sz="3200" b="1" dirty="0"/>
            </a:br>
            <a:r>
              <a:rPr lang="ar-LY" sz="2600" b="1" dirty="0"/>
              <a:t>المحاضرة </a:t>
            </a:r>
            <a:r>
              <a:rPr lang="ar-LY" sz="2600" b="1" dirty="0" smtClean="0"/>
              <a:t>الأولى</a:t>
            </a:r>
            <a:endParaRPr lang="en-US" sz="2600" b="1" dirty="0" smtClean="0"/>
          </a:p>
          <a:p>
            <a:pPr algn="ctr"/>
            <a:r>
              <a:rPr lang="ar-LY" sz="2600" b="1" dirty="0"/>
              <a:t/>
            </a:r>
            <a:br>
              <a:rPr lang="ar-LY" sz="2600" b="1" dirty="0"/>
            </a:br>
            <a:r>
              <a:rPr lang="ar-LY" b="1" dirty="0"/>
              <a:t/>
            </a:r>
            <a:br>
              <a:rPr lang="ar-LY" b="1" dirty="0"/>
            </a:br>
            <a:r>
              <a:rPr lang="ar-LY" sz="2600" dirty="0" err="1" smtClean="0"/>
              <a:t>أ.فاطمة</a:t>
            </a:r>
            <a:r>
              <a:rPr lang="ar-LY" sz="2600" dirty="0" smtClean="0"/>
              <a:t> </a:t>
            </a:r>
            <a:r>
              <a:rPr lang="ar-LY" sz="2600" dirty="0"/>
              <a:t>بشير </a:t>
            </a:r>
            <a:r>
              <a:rPr lang="ar-LY" sz="2600" dirty="0" smtClean="0"/>
              <a:t>القاضي</a:t>
            </a:r>
          </a:p>
          <a:p>
            <a:pPr algn="ctr" rtl="1"/>
            <a:r>
              <a:rPr lang="en-US" sz="2000" dirty="0" smtClean="0"/>
              <a:t>algadyfatma@gmail.com</a:t>
            </a:r>
            <a:endParaRPr lang="ar-LY" sz="2000" dirty="0"/>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ar-LY" altLang="ko-KR" dirty="0" smtClean="0">
                <a:solidFill>
                  <a:schemeClr val="tx1"/>
                </a:solidFill>
              </a:rPr>
              <a:t>مقدمة عن النظام</a:t>
            </a:r>
            <a:endParaRPr lang="ko-KR" altLang="en-US" dirty="0">
              <a:solidFill>
                <a:schemeClr val="tx1"/>
              </a:solidFill>
            </a:endParaRPr>
          </a:p>
        </p:txBody>
      </p:sp>
      <p:sp>
        <p:nvSpPr>
          <p:cNvPr id="8" name="عنصر نائب للمحتوى 2"/>
          <p:cNvSpPr>
            <a:spLocks noGrp="1"/>
          </p:cNvSpPr>
          <p:nvPr>
            <p:ph idx="1"/>
          </p:nvPr>
        </p:nvSpPr>
        <p:spPr>
          <a:xfrm>
            <a:off x="179512" y="908720"/>
            <a:ext cx="8784976" cy="5217443"/>
          </a:xfrm>
        </p:spPr>
        <p:txBody>
          <a:bodyPr>
            <a:noAutofit/>
          </a:bodyPr>
          <a:lstStyle/>
          <a:p>
            <a:pPr marL="0" indent="0" algn="r" rtl="1">
              <a:buNone/>
            </a:pPr>
            <a:r>
              <a:rPr lang="ar-LY" sz="2600" b="1" dirty="0" smtClean="0">
                <a:solidFill>
                  <a:schemeClr val="tx1"/>
                </a:solidFill>
              </a:rPr>
              <a:t>النظام (</a:t>
            </a:r>
            <a:r>
              <a:rPr lang="en-US" sz="2600" b="1" dirty="0" smtClean="0">
                <a:solidFill>
                  <a:schemeClr val="tx1"/>
                </a:solidFill>
              </a:rPr>
              <a:t>(system</a:t>
            </a:r>
            <a:r>
              <a:rPr lang="ar-LY" sz="2600" b="1" dirty="0" smtClean="0">
                <a:solidFill>
                  <a:schemeClr val="tx1"/>
                </a:solidFill>
              </a:rPr>
              <a:t>:</a:t>
            </a:r>
            <a:endParaRPr lang="en-US" sz="2600" b="1" dirty="0" smtClean="0">
              <a:solidFill>
                <a:schemeClr val="tx1"/>
              </a:solidFill>
            </a:endParaRPr>
          </a:p>
          <a:p>
            <a:pPr marL="0" indent="0" algn="r" rtl="1">
              <a:buNone/>
            </a:pPr>
            <a:r>
              <a:rPr lang="ar-LY" sz="2600" dirty="0" smtClean="0">
                <a:solidFill>
                  <a:schemeClr val="tx1"/>
                </a:solidFill>
              </a:rPr>
              <a:t>هو </a:t>
            </a:r>
            <a:r>
              <a:rPr lang="ar-LY" sz="2600" dirty="0">
                <a:solidFill>
                  <a:schemeClr val="tx1"/>
                </a:solidFill>
              </a:rPr>
              <a:t>ذلك الكيان ذو </a:t>
            </a:r>
            <a:r>
              <a:rPr lang="ar-LY" sz="2600" dirty="0" smtClean="0">
                <a:solidFill>
                  <a:schemeClr val="tx1"/>
                </a:solidFill>
              </a:rPr>
              <a:t>العناصر </a:t>
            </a:r>
            <a:r>
              <a:rPr lang="ar-LY" sz="2600" dirty="0">
                <a:solidFill>
                  <a:schemeClr val="tx1"/>
                </a:solidFill>
              </a:rPr>
              <a:t>المترابطة الي يستقبل مدخلات من البيئة ويعالجها من </a:t>
            </a:r>
            <a:r>
              <a:rPr lang="ar-LY" sz="2600" dirty="0" smtClean="0">
                <a:solidFill>
                  <a:schemeClr val="tx1"/>
                </a:solidFill>
              </a:rPr>
              <a:t>أجل إنتاج </a:t>
            </a:r>
            <a:r>
              <a:rPr lang="ar-LY" sz="2600" dirty="0">
                <a:solidFill>
                  <a:schemeClr val="tx1"/>
                </a:solidFill>
              </a:rPr>
              <a:t>مخرجات يقدمها لتلك البيئة. وبمعنى آخر، هو عبارة عن مجموعة من </a:t>
            </a:r>
            <a:r>
              <a:rPr lang="ar-LY" sz="2600" dirty="0" smtClean="0">
                <a:solidFill>
                  <a:schemeClr val="tx1"/>
                </a:solidFill>
              </a:rPr>
              <a:t>العناصر والمكونات </a:t>
            </a:r>
            <a:r>
              <a:rPr lang="ar-LY" sz="2600" dirty="0">
                <a:solidFill>
                  <a:schemeClr val="tx1"/>
                </a:solidFill>
              </a:rPr>
              <a:t>التي تتفاعل مع بعضها البعض لتحقيق هدف محدد. </a:t>
            </a:r>
            <a:endParaRPr lang="ar-LY" sz="2600" dirty="0" smtClean="0">
              <a:solidFill>
                <a:schemeClr val="tx1"/>
              </a:solidFill>
            </a:endParaRPr>
          </a:p>
          <a:p>
            <a:pPr marL="0" indent="0" algn="r" rtl="1">
              <a:buNone/>
            </a:pPr>
            <a:r>
              <a:rPr lang="ar-LY" sz="800" dirty="0">
                <a:solidFill>
                  <a:schemeClr val="tx1"/>
                </a:solidFill>
              </a:rPr>
              <a:t>.</a:t>
            </a:r>
            <a:endParaRPr lang="ar-LY" sz="800" dirty="0" smtClean="0">
              <a:solidFill>
                <a:schemeClr val="tx1"/>
              </a:solidFill>
            </a:endParaRPr>
          </a:p>
          <a:p>
            <a:pPr marL="0" indent="0" algn="r" rtl="1">
              <a:buNone/>
            </a:pPr>
            <a:r>
              <a:rPr lang="ar-LY" sz="2600" b="1" dirty="0">
                <a:solidFill>
                  <a:schemeClr val="tx1"/>
                </a:solidFill>
              </a:rPr>
              <a:t>مبادئ نظرية </a:t>
            </a:r>
            <a:r>
              <a:rPr lang="ar-LY" sz="2600" b="1" dirty="0" smtClean="0">
                <a:solidFill>
                  <a:schemeClr val="tx1"/>
                </a:solidFill>
              </a:rPr>
              <a:t>النظم:</a:t>
            </a:r>
          </a:p>
          <a:p>
            <a:pPr marL="0" indent="0" algn="r" rtl="1">
              <a:buNone/>
            </a:pPr>
            <a:r>
              <a:rPr lang="ar-LY" sz="2600" dirty="0" smtClean="0">
                <a:solidFill>
                  <a:schemeClr val="tx1"/>
                </a:solidFill>
              </a:rPr>
              <a:t>يجب </a:t>
            </a:r>
            <a:r>
              <a:rPr lang="ar-LY" sz="2600" dirty="0">
                <a:solidFill>
                  <a:schemeClr val="tx1"/>
                </a:solidFill>
              </a:rPr>
              <a:t>أن تتوفر ثلاث عناصر أساسية في نظرية النظم هي:</a:t>
            </a:r>
          </a:p>
          <a:p>
            <a:pPr marL="715963" indent="-350838" algn="r" rtl="1">
              <a:buFont typeface="Arial" panose="020B0604020202020204" pitchFamily="34" charset="0"/>
              <a:buChar char="•"/>
            </a:pPr>
            <a:r>
              <a:rPr lang="ar-LY" sz="2600" dirty="0" smtClean="0">
                <a:solidFill>
                  <a:schemeClr val="tx1"/>
                </a:solidFill>
              </a:rPr>
              <a:t>تصميم </a:t>
            </a:r>
            <a:r>
              <a:rPr lang="ar-LY" sz="2600" dirty="0">
                <a:solidFill>
                  <a:schemeClr val="tx1"/>
                </a:solidFill>
              </a:rPr>
              <a:t>النظام لتحقيق الأهداف.</a:t>
            </a:r>
          </a:p>
          <a:p>
            <a:pPr marL="715963" indent="-350838" algn="r" rtl="1">
              <a:buFont typeface="Arial" panose="020B0604020202020204" pitchFamily="34" charset="0"/>
              <a:buChar char="•"/>
            </a:pPr>
            <a:r>
              <a:rPr lang="ar-LY" sz="2600" dirty="0" smtClean="0">
                <a:solidFill>
                  <a:schemeClr val="tx1"/>
                </a:solidFill>
              </a:rPr>
              <a:t>وجود </a:t>
            </a:r>
            <a:r>
              <a:rPr lang="ar-LY" sz="2600" dirty="0">
                <a:solidFill>
                  <a:schemeClr val="tx1"/>
                </a:solidFill>
              </a:rPr>
              <a:t>أجزاء أو عناصر للنظام.</a:t>
            </a:r>
          </a:p>
          <a:p>
            <a:pPr marL="715963" indent="-350838" algn="r" rtl="1">
              <a:buFont typeface="Arial" panose="020B0604020202020204" pitchFamily="34" charset="0"/>
              <a:buChar char="•"/>
            </a:pPr>
            <a:r>
              <a:rPr lang="ar-LY" sz="2600" dirty="0" smtClean="0">
                <a:solidFill>
                  <a:schemeClr val="tx1"/>
                </a:solidFill>
              </a:rPr>
              <a:t>وجود </a:t>
            </a:r>
            <a:r>
              <a:rPr lang="ar-LY" sz="2600" dirty="0">
                <a:solidFill>
                  <a:schemeClr val="tx1"/>
                </a:solidFill>
              </a:rPr>
              <a:t>علاقات اعتماد تفاعلية بين أجزاء النظام.</a:t>
            </a:r>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ar-LY" dirty="0">
                <a:solidFill>
                  <a:schemeClr val="tx1"/>
                </a:solidFill>
              </a:rPr>
              <a:t>الخصائص العامة للنظم</a:t>
            </a:r>
            <a:endParaRPr lang="ko-KR" altLang="en-US" dirty="0">
              <a:solidFill>
                <a:schemeClr val="tx1"/>
              </a:solidFill>
            </a:endParaRPr>
          </a:p>
        </p:txBody>
      </p:sp>
      <p:sp>
        <p:nvSpPr>
          <p:cNvPr id="8" name="عنصر نائب للمحتوى 2"/>
          <p:cNvSpPr>
            <a:spLocks noGrp="1"/>
          </p:cNvSpPr>
          <p:nvPr>
            <p:ph idx="1"/>
          </p:nvPr>
        </p:nvSpPr>
        <p:spPr>
          <a:xfrm>
            <a:off x="179512" y="908720"/>
            <a:ext cx="8784976" cy="5217443"/>
          </a:xfrm>
        </p:spPr>
        <p:txBody>
          <a:bodyPr>
            <a:noAutofit/>
          </a:bodyPr>
          <a:lstStyle/>
          <a:p>
            <a:pPr algn="r" rtl="1"/>
            <a:r>
              <a:rPr lang="ar-LY" sz="2800" dirty="0">
                <a:solidFill>
                  <a:schemeClr val="tx1"/>
                </a:solidFill>
              </a:rPr>
              <a:t>يقصد بالخصائص، الصفات أو المقومات التي تتوفر في النظام وتجعله </a:t>
            </a:r>
            <a:r>
              <a:rPr lang="ar-LY" sz="2800" dirty="0" smtClean="0">
                <a:solidFill>
                  <a:schemeClr val="tx1"/>
                </a:solidFill>
              </a:rPr>
              <a:t>قادراً </a:t>
            </a:r>
            <a:r>
              <a:rPr lang="ar-LY" sz="2800" dirty="0">
                <a:solidFill>
                  <a:schemeClr val="tx1"/>
                </a:solidFill>
              </a:rPr>
              <a:t>على </a:t>
            </a:r>
            <a:r>
              <a:rPr lang="ar-LY" sz="2800" dirty="0" smtClean="0">
                <a:solidFill>
                  <a:schemeClr val="tx1"/>
                </a:solidFill>
              </a:rPr>
              <a:t>العمل وتحقيق </a:t>
            </a:r>
            <a:r>
              <a:rPr lang="ar-LY" sz="2800" dirty="0">
                <a:solidFill>
                  <a:schemeClr val="tx1"/>
                </a:solidFill>
              </a:rPr>
              <a:t>الهدف، حيث أن نقص إحدى هذه الخصائص يعيق عمل النظام عن الوصول إلى </a:t>
            </a:r>
            <a:r>
              <a:rPr lang="ar-LY" sz="2800" dirty="0" smtClean="0">
                <a:solidFill>
                  <a:schemeClr val="tx1"/>
                </a:solidFill>
              </a:rPr>
              <a:t>الأداء الأمثل</a:t>
            </a:r>
            <a:r>
              <a:rPr lang="ar-LY" sz="2800" dirty="0">
                <a:solidFill>
                  <a:schemeClr val="tx1"/>
                </a:solidFill>
              </a:rPr>
              <a:t>، أما نقص أغلبها فهو حتما يؤدي إلى فشل النظام وانهياره. وهذه الخواص هي</a:t>
            </a:r>
            <a:r>
              <a:rPr lang="ar-LY" sz="2800" dirty="0" smtClean="0">
                <a:solidFill>
                  <a:schemeClr val="tx1"/>
                </a:solidFill>
              </a:rPr>
              <a:t>:</a:t>
            </a:r>
          </a:p>
          <a:p>
            <a:pPr algn="r" rtl="1"/>
            <a:r>
              <a:rPr lang="ar-LY" sz="2800" dirty="0">
                <a:solidFill>
                  <a:schemeClr val="tx1"/>
                </a:solidFill>
              </a:rPr>
              <a:t>• الهدف.</a:t>
            </a:r>
          </a:p>
          <a:p>
            <a:pPr algn="r" rtl="1"/>
            <a:r>
              <a:rPr lang="ar-LY" sz="2800" dirty="0">
                <a:solidFill>
                  <a:schemeClr val="tx1"/>
                </a:solidFill>
              </a:rPr>
              <a:t>• البيئة.</a:t>
            </a:r>
          </a:p>
          <a:p>
            <a:pPr algn="r" rtl="1"/>
            <a:r>
              <a:rPr lang="ar-LY" sz="2800" dirty="0">
                <a:solidFill>
                  <a:schemeClr val="tx1"/>
                </a:solidFill>
              </a:rPr>
              <a:t>• الحدود.</a:t>
            </a:r>
          </a:p>
          <a:p>
            <a:pPr algn="r" rtl="1"/>
            <a:r>
              <a:rPr lang="ar-LY" sz="2800" dirty="0">
                <a:solidFill>
                  <a:schemeClr val="tx1"/>
                </a:solidFill>
              </a:rPr>
              <a:t>• النظم الفرعية.</a:t>
            </a:r>
          </a:p>
          <a:p>
            <a:pPr algn="r" rtl="1"/>
            <a:r>
              <a:rPr lang="ar-LY" sz="2800" dirty="0">
                <a:solidFill>
                  <a:schemeClr val="tx1"/>
                </a:solidFill>
              </a:rPr>
              <a:t>• التغذية العكسية.</a:t>
            </a:r>
          </a:p>
          <a:p>
            <a:pPr algn="r" rtl="1"/>
            <a:r>
              <a:rPr lang="ar-LY" sz="2800" dirty="0">
                <a:solidFill>
                  <a:schemeClr val="tx1"/>
                </a:solidFill>
              </a:rPr>
              <a:t>• </a:t>
            </a:r>
            <a:r>
              <a:rPr lang="ar-LY" sz="2800" dirty="0" smtClean="0">
                <a:solidFill>
                  <a:schemeClr val="tx1"/>
                </a:solidFill>
              </a:rPr>
              <a:t>آلية التحكم</a:t>
            </a:r>
            <a:r>
              <a:rPr lang="ar-LY" sz="2800" dirty="0">
                <a:solidFill>
                  <a:schemeClr val="tx1"/>
                </a:solidFill>
              </a:rPr>
              <a:t>.</a:t>
            </a:r>
            <a:endParaRPr lang="ar-LY" sz="2600" dirty="0">
              <a:solidFill>
                <a:schemeClr val="tx1"/>
              </a:solidFill>
            </a:endParaRPr>
          </a:p>
        </p:txBody>
      </p:sp>
    </p:spTree>
    <p:extLst>
      <p:ext uri="{BB962C8B-B14F-4D97-AF65-F5344CB8AC3E}">
        <p14:creationId xmlns:p14="http://schemas.microsoft.com/office/powerpoint/2010/main" val="4279975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rtl="1"/>
            <a:r>
              <a:rPr lang="ar-LY" dirty="0" smtClean="0">
                <a:solidFill>
                  <a:schemeClr val="tx1"/>
                </a:solidFill>
              </a:rPr>
              <a:t>تابع الخصائص </a:t>
            </a:r>
            <a:r>
              <a:rPr lang="ar-LY" dirty="0">
                <a:solidFill>
                  <a:schemeClr val="tx1"/>
                </a:solidFill>
              </a:rPr>
              <a:t>العامة </a:t>
            </a:r>
            <a:r>
              <a:rPr lang="ar-LY" dirty="0" smtClean="0">
                <a:solidFill>
                  <a:schemeClr val="tx1"/>
                </a:solidFill>
              </a:rPr>
              <a:t>للنظم</a:t>
            </a:r>
            <a:endParaRPr lang="ko-KR" altLang="en-US" dirty="0">
              <a:solidFill>
                <a:schemeClr val="tx1"/>
              </a:solidFill>
            </a:endParaRPr>
          </a:p>
        </p:txBody>
      </p:sp>
      <p:sp>
        <p:nvSpPr>
          <p:cNvPr id="8" name="عنصر نائب للمحتوى 2"/>
          <p:cNvSpPr>
            <a:spLocks noGrp="1"/>
          </p:cNvSpPr>
          <p:nvPr>
            <p:ph idx="1"/>
          </p:nvPr>
        </p:nvSpPr>
        <p:spPr>
          <a:xfrm>
            <a:off x="107504" y="1196752"/>
            <a:ext cx="8856984" cy="5217443"/>
          </a:xfrm>
        </p:spPr>
        <p:txBody>
          <a:bodyPr>
            <a:noAutofit/>
          </a:bodyPr>
          <a:lstStyle/>
          <a:p>
            <a:pPr algn="just" rtl="1"/>
            <a:r>
              <a:rPr lang="ar-LY" sz="2600" b="1" dirty="0" smtClean="0">
                <a:solidFill>
                  <a:schemeClr val="tx1"/>
                </a:solidFill>
              </a:rPr>
              <a:t>1 الهدف</a:t>
            </a:r>
            <a:endParaRPr lang="ar-LY" sz="2600" b="1" dirty="0">
              <a:solidFill>
                <a:schemeClr val="tx1"/>
              </a:solidFill>
            </a:endParaRPr>
          </a:p>
          <a:p>
            <a:pPr algn="just" rtl="1"/>
            <a:r>
              <a:rPr lang="ar-LY" sz="2600" dirty="0">
                <a:solidFill>
                  <a:schemeClr val="tx1"/>
                </a:solidFill>
              </a:rPr>
              <a:t>لكل نظام هدف معين موصوف بطريقة واضحة ومحددة يجب أن يتحقق.</a:t>
            </a:r>
          </a:p>
          <a:p>
            <a:pPr algn="just" rtl="1"/>
            <a:r>
              <a:rPr lang="ar-LY" sz="2600" b="1" dirty="0">
                <a:solidFill>
                  <a:schemeClr val="tx1"/>
                </a:solidFill>
              </a:rPr>
              <a:t>2 </a:t>
            </a:r>
            <a:r>
              <a:rPr lang="ar-LY" sz="2600" b="1" dirty="0" smtClean="0">
                <a:solidFill>
                  <a:schemeClr val="tx1"/>
                </a:solidFill>
              </a:rPr>
              <a:t>البيئة</a:t>
            </a:r>
            <a:endParaRPr lang="ar-LY" sz="2600" b="1" dirty="0">
              <a:solidFill>
                <a:schemeClr val="tx1"/>
              </a:solidFill>
            </a:endParaRPr>
          </a:p>
          <a:p>
            <a:pPr algn="just" rtl="1"/>
            <a:r>
              <a:rPr lang="ar-LY" sz="2600" dirty="0">
                <a:solidFill>
                  <a:schemeClr val="tx1"/>
                </a:solidFill>
              </a:rPr>
              <a:t>وهي مجموعة العوامل الموجودة خارج حدود النظام، والتي تؤثر في سلوك </a:t>
            </a:r>
            <a:r>
              <a:rPr lang="ar-LY" sz="2600" dirty="0" smtClean="0">
                <a:solidFill>
                  <a:schemeClr val="tx1"/>
                </a:solidFill>
              </a:rPr>
              <a:t>النظام وظروف </a:t>
            </a:r>
            <a:r>
              <a:rPr lang="ar-LY" sz="2600" dirty="0">
                <a:solidFill>
                  <a:schemeClr val="tx1"/>
                </a:solidFill>
              </a:rPr>
              <a:t>عمله ويستمد منها مدخلاته ويقدم إليها مخرجاته. </a:t>
            </a:r>
            <a:endParaRPr lang="ar-LY" sz="2600" dirty="0" smtClean="0">
              <a:solidFill>
                <a:schemeClr val="tx1"/>
              </a:solidFill>
            </a:endParaRPr>
          </a:p>
          <a:p>
            <a:pPr algn="r" rtl="1"/>
            <a:r>
              <a:rPr lang="ar-LY" sz="2800" b="1" dirty="0" smtClean="0">
                <a:solidFill>
                  <a:schemeClr val="tx1"/>
                </a:solidFill>
              </a:rPr>
              <a:t>3 الحدود</a:t>
            </a:r>
          </a:p>
          <a:p>
            <a:pPr algn="r" rtl="1"/>
            <a:r>
              <a:rPr lang="ar-LY" sz="2800" dirty="0" smtClean="0">
                <a:solidFill>
                  <a:schemeClr val="tx1"/>
                </a:solidFill>
              </a:rPr>
              <a:t>هو </a:t>
            </a:r>
            <a:r>
              <a:rPr lang="ar-LY" sz="2800" dirty="0">
                <a:solidFill>
                  <a:schemeClr val="tx1"/>
                </a:solidFill>
              </a:rPr>
              <a:t>الإطار الذي يضم جميع مكونات النظام، فيكون كل ما يقع داخل الإطار منتميا </a:t>
            </a:r>
            <a:r>
              <a:rPr lang="ar-LY" sz="2800" dirty="0" smtClean="0">
                <a:solidFill>
                  <a:schemeClr val="tx1"/>
                </a:solidFill>
              </a:rPr>
              <a:t>للنظام وكل </a:t>
            </a:r>
            <a:r>
              <a:rPr lang="ar-LY" sz="2800" dirty="0">
                <a:solidFill>
                  <a:schemeClr val="tx1"/>
                </a:solidFill>
              </a:rPr>
              <a:t>ما يقع خارج ذلك الإطار منتميا لبيئة النظام</a:t>
            </a:r>
            <a:r>
              <a:rPr lang="ar-LY" sz="2800" dirty="0" smtClean="0">
                <a:solidFill>
                  <a:schemeClr val="tx1"/>
                </a:solidFill>
              </a:rPr>
              <a:t>. والاطار </a:t>
            </a:r>
            <a:r>
              <a:rPr lang="ar-LY" sz="2800" dirty="0">
                <a:solidFill>
                  <a:schemeClr val="tx1"/>
                </a:solidFill>
              </a:rPr>
              <a:t>قد يكون خارجيا عند تحليل </a:t>
            </a:r>
            <a:r>
              <a:rPr lang="ar-LY" sz="2800" dirty="0" smtClean="0">
                <a:solidFill>
                  <a:schemeClr val="tx1"/>
                </a:solidFill>
              </a:rPr>
              <a:t>النظام الكلي </a:t>
            </a:r>
            <a:r>
              <a:rPr lang="ar-LY" sz="2800" dirty="0">
                <a:solidFill>
                  <a:schemeClr val="tx1"/>
                </a:solidFill>
              </a:rPr>
              <a:t>أو إطاراً داخليا إذا كنا نحلل جزء من النظام</a:t>
            </a:r>
            <a:r>
              <a:rPr lang="ar-LY" sz="2800" dirty="0" smtClean="0">
                <a:solidFill>
                  <a:schemeClr val="tx1"/>
                </a:solidFill>
              </a:rPr>
              <a:t>.</a:t>
            </a:r>
          </a:p>
          <a:p>
            <a:pPr algn="r" rtl="1"/>
            <a:endParaRPr lang="ar-LY" sz="2600" dirty="0">
              <a:solidFill>
                <a:schemeClr val="tx1"/>
              </a:solidFill>
            </a:endParaRPr>
          </a:p>
        </p:txBody>
      </p:sp>
    </p:spTree>
    <p:extLst>
      <p:ext uri="{BB962C8B-B14F-4D97-AF65-F5344CB8AC3E}">
        <p14:creationId xmlns:p14="http://schemas.microsoft.com/office/powerpoint/2010/main" val="419476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صر نائب للمحتوى 2"/>
          <p:cNvSpPr>
            <a:spLocks noGrp="1"/>
          </p:cNvSpPr>
          <p:nvPr>
            <p:ph idx="1"/>
          </p:nvPr>
        </p:nvSpPr>
        <p:spPr>
          <a:xfrm>
            <a:off x="251520" y="404664"/>
            <a:ext cx="8640960" cy="5217443"/>
          </a:xfrm>
        </p:spPr>
        <p:txBody>
          <a:bodyPr anchor="t">
            <a:noAutofit/>
          </a:bodyPr>
          <a:lstStyle/>
          <a:p>
            <a:pPr algn="just" rtl="1"/>
            <a:r>
              <a:rPr lang="ar-LY" sz="2800" b="1" dirty="0">
                <a:solidFill>
                  <a:schemeClr val="tx1"/>
                </a:solidFill>
              </a:rPr>
              <a:t>4 النظم الفرعية </a:t>
            </a:r>
          </a:p>
          <a:p>
            <a:pPr algn="just" rtl="1"/>
            <a:r>
              <a:rPr lang="ar-LY" sz="2800" dirty="0">
                <a:solidFill>
                  <a:schemeClr val="tx1"/>
                </a:solidFill>
              </a:rPr>
              <a:t>يتكون النظام من عدد من المكونات أو الأجزاء تسمى بالنظم الفرعية كل نظام فرعي يقوم بأداء وظيفة محددة تكون جزءاً من الوظيفة العامة للنظام. ترتبط الأنظمة الفرعية مع بعضها البعض من خلال التدفقات المختلفة فيما بينها، وتكون التدفقات أقل ما يمكن عندما تكون النظم الفرعية ذات </a:t>
            </a:r>
            <a:r>
              <a:rPr lang="ar-LY" sz="2800" dirty="0" err="1">
                <a:solidFill>
                  <a:schemeClr val="tx1"/>
                </a:solidFill>
              </a:rPr>
              <a:t>إستقلالية</a:t>
            </a:r>
            <a:r>
              <a:rPr lang="ar-LY" sz="2800" dirty="0">
                <a:solidFill>
                  <a:schemeClr val="tx1"/>
                </a:solidFill>
              </a:rPr>
              <a:t> كبيرة نسبيا</a:t>
            </a:r>
            <a:r>
              <a:rPr lang="ar-LY" sz="2800" dirty="0" smtClean="0">
                <a:solidFill>
                  <a:schemeClr val="tx1"/>
                </a:solidFill>
              </a:rPr>
              <a:t>.</a:t>
            </a:r>
            <a:endParaRPr lang="ar-LY" sz="2800" dirty="0">
              <a:solidFill>
                <a:schemeClr val="tx1"/>
              </a:solidFill>
            </a:endParaRPr>
          </a:p>
          <a:p>
            <a:pPr algn="just" rtl="1"/>
            <a:r>
              <a:rPr lang="ar-LY" sz="2800" b="1" dirty="0" smtClean="0">
                <a:solidFill>
                  <a:schemeClr val="tx1"/>
                </a:solidFill>
              </a:rPr>
              <a:t>5 </a:t>
            </a:r>
            <a:r>
              <a:rPr lang="ar-LY" sz="2800" b="1" dirty="0" err="1" smtClean="0">
                <a:solidFill>
                  <a:schemeClr val="tx1"/>
                </a:solidFill>
              </a:rPr>
              <a:t>التعذية</a:t>
            </a:r>
            <a:r>
              <a:rPr lang="ar-LY" sz="2800" b="1" dirty="0" smtClean="0">
                <a:solidFill>
                  <a:schemeClr val="tx1"/>
                </a:solidFill>
              </a:rPr>
              <a:t> </a:t>
            </a:r>
            <a:r>
              <a:rPr lang="ar-LY" sz="2800" b="1" dirty="0">
                <a:solidFill>
                  <a:schemeClr val="tx1"/>
                </a:solidFill>
              </a:rPr>
              <a:t>العكسية </a:t>
            </a:r>
            <a:endParaRPr lang="ar-LY" sz="2800" b="1" dirty="0" smtClean="0">
              <a:solidFill>
                <a:schemeClr val="tx1"/>
              </a:solidFill>
            </a:endParaRPr>
          </a:p>
          <a:p>
            <a:pPr algn="just" rtl="1"/>
            <a:r>
              <a:rPr lang="ar-LY" sz="2800" dirty="0" smtClean="0">
                <a:solidFill>
                  <a:schemeClr val="tx1"/>
                </a:solidFill>
              </a:rPr>
              <a:t>مخرجات </a:t>
            </a:r>
            <a:r>
              <a:rPr lang="ar-LY" sz="2800" dirty="0">
                <a:solidFill>
                  <a:schemeClr val="tx1"/>
                </a:solidFill>
              </a:rPr>
              <a:t>نظام فرعي هي مدخلات لنظام فرعي آخر أو قد تكون مدخلات لنفس النظام.</a:t>
            </a:r>
          </a:p>
          <a:p>
            <a:pPr algn="just" rtl="1"/>
            <a:r>
              <a:rPr lang="ar-LY" sz="2800" b="1" dirty="0">
                <a:solidFill>
                  <a:schemeClr val="tx1"/>
                </a:solidFill>
              </a:rPr>
              <a:t>6 آلية التحكم </a:t>
            </a:r>
            <a:endParaRPr lang="ar-LY" sz="2800" b="1" dirty="0" smtClean="0">
              <a:solidFill>
                <a:schemeClr val="tx1"/>
              </a:solidFill>
            </a:endParaRPr>
          </a:p>
          <a:p>
            <a:pPr algn="just" rtl="1"/>
            <a:r>
              <a:rPr lang="ar-LY" sz="2800" dirty="0" smtClean="0">
                <a:solidFill>
                  <a:schemeClr val="tx1"/>
                </a:solidFill>
              </a:rPr>
              <a:t>يقصد </a:t>
            </a:r>
            <a:r>
              <a:rPr lang="ar-LY" sz="2800" dirty="0">
                <a:solidFill>
                  <a:schemeClr val="tx1"/>
                </a:solidFill>
              </a:rPr>
              <a:t>بها مقارنة النظام مع الأهداف المنشودة وتحديد </a:t>
            </a:r>
            <a:r>
              <a:rPr lang="ar-LY" sz="2800" dirty="0" smtClean="0">
                <a:solidFill>
                  <a:schemeClr val="tx1"/>
                </a:solidFill>
              </a:rPr>
              <a:t>الانحرافات </a:t>
            </a:r>
            <a:r>
              <a:rPr lang="ar-LY" sz="2800" dirty="0">
                <a:solidFill>
                  <a:schemeClr val="tx1"/>
                </a:solidFill>
              </a:rPr>
              <a:t>واتخاذ </a:t>
            </a:r>
            <a:r>
              <a:rPr lang="ar-LY" sz="2800" dirty="0" smtClean="0">
                <a:solidFill>
                  <a:schemeClr val="tx1"/>
                </a:solidFill>
              </a:rPr>
              <a:t>الإجراءات المناسبة</a:t>
            </a:r>
            <a:r>
              <a:rPr lang="ar-LY" sz="2800" dirty="0">
                <a:solidFill>
                  <a:schemeClr val="tx1"/>
                </a:solidFill>
              </a:rPr>
              <a:t>. وبالطبع لا يمكن أن تتم عملية المقارنة إلا إذا كان الهدف </a:t>
            </a:r>
            <a:r>
              <a:rPr lang="ar-LY" sz="2800" dirty="0" err="1">
                <a:solidFill>
                  <a:schemeClr val="tx1"/>
                </a:solidFill>
              </a:rPr>
              <a:t>محددأ</a:t>
            </a:r>
            <a:r>
              <a:rPr lang="ar-LY" sz="2800" dirty="0">
                <a:solidFill>
                  <a:schemeClr val="tx1"/>
                </a:solidFill>
              </a:rPr>
              <a:t> </a:t>
            </a:r>
            <a:r>
              <a:rPr lang="ar-LY" sz="2800" dirty="0" smtClean="0">
                <a:solidFill>
                  <a:schemeClr val="tx1"/>
                </a:solidFill>
              </a:rPr>
              <a:t>بدقة وقابلة </a:t>
            </a:r>
            <a:r>
              <a:rPr lang="ar-LY" sz="2800" dirty="0" smtClean="0">
                <a:solidFill>
                  <a:schemeClr val="tx1"/>
                </a:solidFill>
              </a:rPr>
              <a:t>للقياس والمقارنة</a:t>
            </a:r>
            <a:r>
              <a:rPr lang="ar-LY" sz="2800" dirty="0">
                <a:solidFill>
                  <a:schemeClr val="tx1"/>
                </a:solidFill>
              </a:rPr>
              <a:t>.</a:t>
            </a:r>
            <a:endParaRPr lang="ar-LY" sz="2600" dirty="0">
              <a:solidFill>
                <a:schemeClr val="tx1"/>
              </a:solidFill>
            </a:endParaRPr>
          </a:p>
        </p:txBody>
      </p:sp>
    </p:spTree>
    <p:extLst>
      <p:ext uri="{BB962C8B-B14F-4D97-AF65-F5344CB8AC3E}">
        <p14:creationId xmlns:p14="http://schemas.microsoft.com/office/powerpoint/2010/main" val="577242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rtl="1"/>
            <a:r>
              <a:rPr lang="ar-LY" dirty="0" smtClean="0">
                <a:solidFill>
                  <a:schemeClr val="tx1"/>
                </a:solidFill>
              </a:rPr>
              <a:t>نظام المعلومات </a:t>
            </a:r>
            <a:endParaRPr lang="ar-LY" dirty="0">
              <a:solidFill>
                <a:schemeClr val="tx1"/>
              </a:solidFill>
            </a:endParaRPr>
          </a:p>
        </p:txBody>
      </p:sp>
      <p:sp>
        <p:nvSpPr>
          <p:cNvPr id="5" name="عنصر نائب للمحتوى 2"/>
          <p:cNvSpPr>
            <a:spLocks noGrp="1"/>
          </p:cNvSpPr>
          <p:nvPr>
            <p:ph idx="1"/>
          </p:nvPr>
        </p:nvSpPr>
        <p:spPr>
          <a:xfrm>
            <a:off x="323528" y="908720"/>
            <a:ext cx="8496944" cy="5217443"/>
          </a:xfrm>
        </p:spPr>
        <p:txBody>
          <a:bodyPr anchor="t">
            <a:noAutofit/>
          </a:bodyPr>
          <a:lstStyle/>
          <a:p>
            <a:pPr algn="just" rtl="1"/>
            <a:r>
              <a:rPr lang="ar-LY" sz="2600" dirty="0" smtClean="0">
                <a:solidFill>
                  <a:schemeClr val="tx1"/>
                </a:solidFill>
              </a:rPr>
              <a:t>نظم </a:t>
            </a:r>
            <a:r>
              <a:rPr lang="ar-LY" sz="2600" dirty="0">
                <a:solidFill>
                  <a:schemeClr val="tx1"/>
                </a:solidFill>
              </a:rPr>
              <a:t>المعلومات هي مجموعة من البرامج التي تستخدم لأرشفة وإدارة وتنظيم البيانات، ومعالجتها بإجراءات معيّنة أُنشئت حسب آلية سير العمل في المؤسسة، وذلك للحصول على المخرجات </a:t>
            </a:r>
            <a:r>
              <a:rPr lang="ar-LY" sz="2600" dirty="0" smtClean="0">
                <a:solidFill>
                  <a:schemeClr val="tx1"/>
                </a:solidFill>
              </a:rPr>
              <a:t>النهائيّة.</a:t>
            </a:r>
          </a:p>
          <a:p>
            <a:pPr algn="just" rtl="1"/>
            <a:r>
              <a:rPr lang="ar-LY" sz="800" dirty="0">
                <a:solidFill>
                  <a:schemeClr val="tx1"/>
                </a:solidFill>
              </a:rPr>
              <a:t>.</a:t>
            </a:r>
            <a:endParaRPr lang="ar-LY" sz="800" dirty="0" smtClean="0">
              <a:solidFill>
                <a:schemeClr val="tx1"/>
              </a:solidFill>
            </a:endParaRPr>
          </a:p>
          <a:p>
            <a:pPr algn="just" rtl="1"/>
            <a:r>
              <a:rPr lang="ar-LY" sz="2600" b="1" dirty="0">
                <a:solidFill>
                  <a:schemeClr val="tx1"/>
                </a:solidFill>
              </a:rPr>
              <a:t>آلية عمل نظام </a:t>
            </a:r>
            <a:r>
              <a:rPr lang="ar-LY" sz="2600" b="1" dirty="0" smtClean="0">
                <a:solidFill>
                  <a:schemeClr val="tx1"/>
                </a:solidFill>
              </a:rPr>
              <a:t>المعلومات</a:t>
            </a:r>
          </a:p>
          <a:p>
            <a:pPr algn="just" rtl="1"/>
            <a:endParaRPr lang="ar-LY" sz="2800" dirty="0" smtClean="0">
              <a:solidFill>
                <a:schemeClr val="tx1"/>
              </a:solidFill>
            </a:endParaRPr>
          </a:p>
          <a:p>
            <a:pPr algn="just" rtl="1"/>
            <a:endParaRPr lang="ar-LY" sz="2800" dirty="0">
              <a:solidFill>
                <a:schemeClr val="tx1"/>
              </a:solidFill>
            </a:endParaRPr>
          </a:p>
          <a:p>
            <a:pPr algn="just" rtl="1"/>
            <a:endParaRPr lang="ar-LY" sz="2800" dirty="0" smtClean="0">
              <a:solidFill>
                <a:schemeClr val="tx1"/>
              </a:solidFill>
            </a:endParaRPr>
          </a:p>
          <a:p>
            <a:pPr algn="just" rtl="1"/>
            <a:endParaRPr lang="ar-LY" sz="2800" dirty="0" smtClean="0">
              <a:solidFill>
                <a:schemeClr val="tx1"/>
              </a:solidFill>
            </a:endParaRPr>
          </a:p>
          <a:p>
            <a:pPr algn="just" rtl="1"/>
            <a:r>
              <a:rPr lang="ar-LY" sz="2600" dirty="0">
                <a:solidFill>
                  <a:schemeClr val="tx1"/>
                </a:solidFill>
              </a:rPr>
              <a:t>المُدخلات: وتمثل البيانات </a:t>
            </a:r>
            <a:r>
              <a:rPr lang="ar-LY" sz="2600" dirty="0" smtClean="0">
                <a:solidFill>
                  <a:schemeClr val="tx1"/>
                </a:solidFill>
              </a:rPr>
              <a:t>التي </a:t>
            </a:r>
            <a:r>
              <a:rPr lang="ar-LY" sz="2600" dirty="0">
                <a:solidFill>
                  <a:schemeClr val="tx1"/>
                </a:solidFill>
              </a:rPr>
              <a:t>يراد إدخالها إلى الحاسب الآليّ، ومعالجتها لجعلها صالحةً للاستخدام، ولاتخاذ القرارات </a:t>
            </a:r>
            <a:r>
              <a:rPr lang="ar-LY" sz="2600" dirty="0" smtClean="0">
                <a:solidFill>
                  <a:schemeClr val="tx1"/>
                </a:solidFill>
              </a:rPr>
              <a:t>المختلفة، فهي تمثل المادة الخام بالنسبة لعمل نظام المعلومات.</a:t>
            </a:r>
          </a:p>
          <a:p>
            <a:pPr algn="just" rtl="1"/>
            <a:r>
              <a:rPr lang="ar-LY" sz="2800" dirty="0" smtClean="0">
                <a:solidFill>
                  <a:schemeClr val="tx1"/>
                </a:solidFill>
              </a:rPr>
              <a:t> </a:t>
            </a:r>
            <a:r>
              <a:rPr lang="ar-LY" sz="2800" dirty="0">
                <a:solidFill>
                  <a:schemeClr val="tx1"/>
                </a:solidFill>
              </a:rPr>
              <a:t/>
            </a:r>
            <a:br>
              <a:rPr lang="ar-LY" sz="2800" dirty="0">
                <a:solidFill>
                  <a:schemeClr val="tx1"/>
                </a:solidFill>
              </a:rPr>
            </a:br>
            <a:r>
              <a:rPr lang="ar-LY" sz="2800" dirty="0">
                <a:solidFill>
                  <a:schemeClr val="tx1"/>
                </a:solidFill>
              </a:rPr>
              <a:t/>
            </a:r>
            <a:br>
              <a:rPr lang="ar-LY" sz="2800" dirty="0">
                <a:solidFill>
                  <a:schemeClr val="tx1"/>
                </a:solidFill>
              </a:rPr>
            </a:br>
            <a:endParaRPr lang="ar-LY" sz="2600" dirty="0">
              <a:solidFill>
                <a:schemeClr val="tx1"/>
              </a:solidFill>
            </a:endParaRPr>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840" y="2924944"/>
            <a:ext cx="6784544" cy="1656184"/>
          </a:xfrm>
          <a:prstGeom prst="rect">
            <a:avLst/>
          </a:prstGeom>
        </p:spPr>
      </p:pic>
    </p:spTree>
    <p:extLst>
      <p:ext uri="{BB962C8B-B14F-4D97-AF65-F5344CB8AC3E}">
        <p14:creationId xmlns:p14="http://schemas.microsoft.com/office/powerpoint/2010/main" val="3807728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rtl="1"/>
            <a:r>
              <a:rPr lang="ar-LY" dirty="0" smtClean="0">
                <a:solidFill>
                  <a:schemeClr val="tx1"/>
                </a:solidFill>
              </a:rPr>
              <a:t>تابع نظام المعلومات </a:t>
            </a:r>
            <a:endParaRPr lang="ar-LY" dirty="0">
              <a:solidFill>
                <a:schemeClr val="tx1"/>
              </a:solidFill>
            </a:endParaRPr>
          </a:p>
        </p:txBody>
      </p:sp>
      <p:sp>
        <p:nvSpPr>
          <p:cNvPr id="9" name="عنصر نائب للمحتوى 8"/>
          <p:cNvSpPr>
            <a:spLocks noGrp="1"/>
          </p:cNvSpPr>
          <p:nvPr>
            <p:ph idx="1"/>
          </p:nvPr>
        </p:nvSpPr>
        <p:spPr>
          <a:xfrm>
            <a:off x="251520" y="1268760"/>
            <a:ext cx="8568952" cy="3701007"/>
          </a:xfrm>
        </p:spPr>
        <p:txBody>
          <a:bodyPr/>
          <a:lstStyle/>
          <a:p>
            <a:pPr algn="r" rtl="1"/>
            <a:r>
              <a:rPr lang="ar-LY" sz="2600" dirty="0" smtClean="0">
                <a:solidFill>
                  <a:schemeClr val="tx1"/>
                </a:solidFill>
              </a:rPr>
              <a:t>المعالجة: </a:t>
            </a:r>
            <a:r>
              <a:rPr lang="ar-LY" sz="2600" dirty="0">
                <a:solidFill>
                  <a:schemeClr val="tx1"/>
                </a:solidFill>
              </a:rPr>
              <a:t>وهي عبارةٌ عن الجزء التشغيليّ في النظام، وتشمل المعالجة الآلية للبيانات أو للمدخلات، ويتمّ معالجة هذه البيانات إلكترونياً وإضافتها إلى قاعدة البيانات الموجودة والمخزنة في الحاسب الآليّ، بهدف الاحتفاظ بها، وتكون المعلومات المخزنة مصنفةً ومرتبةً في ملفاتٍ بدقةٍ عاليةٍ. </a:t>
            </a:r>
            <a:endParaRPr lang="ar-LY" sz="2600" dirty="0" smtClean="0">
              <a:solidFill>
                <a:schemeClr val="tx1"/>
              </a:solidFill>
            </a:endParaRPr>
          </a:p>
          <a:p>
            <a:pPr algn="r" rtl="1"/>
            <a:r>
              <a:rPr lang="ar-LY" sz="800" dirty="0">
                <a:solidFill>
                  <a:schemeClr val="tx1"/>
                </a:solidFill>
              </a:rPr>
              <a:t>.</a:t>
            </a:r>
            <a:endParaRPr lang="ar-LY" sz="800" dirty="0" smtClean="0">
              <a:solidFill>
                <a:schemeClr val="tx1"/>
              </a:solidFill>
            </a:endParaRPr>
          </a:p>
          <a:p>
            <a:pPr algn="r" rtl="1"/>
            <a:r>
              <a:rPr lang="ar-LY" sz="2600" dirty="0" smtClean="0">
                <a:solidFill>
                  <a:schemeClr val="tx1"/>
                </a:solidFill>
              </a:rPr>
              <a:t>المُخرجات </a:t>
            </a:r>
            <a:r>
              <a:rPr lang="ar-LY" sz="2600" dirty="0">
                <a:solidFill>
                  <a:schemeClr val="tx1"/>
                </a:solidFill>
              </a:rPr>
              <a:t>أو النتائج: </a:t>
            </a:r>
            <a:r>
              <a:rPr lang="ar-LY" sz="2600" dirty="0" smtClean="0">
                <a:solidFill>
                  <a:schemeClr val="tx1"/>
                </a:solidFill>
              </a:rPr>
              <a:t>تمثل المعلومات الناتجة من النظام, بحيث </a:t>
            </a:r>
            <a:r>
              <a:rPr lang="ar-LY" sz="2600" dirty="0">
                <a:solidFill>
                  <a:schemeClr val="tx1"/>
                </a:solidFill>
              </a:rPr>
              <a:t>يكون أيّ فردٍ لديه صلاحيات في التعامل مع النظام بإمكانه تحديد نوعها، وأنّ يطلبها من ملف ذاكرة النظام، حيث يكون لكلّ ملفٍ رمزه الخاصّ </a:t>
            </a:r>
            <a:r>
              <a:rPr lang="ar-LY" sz="2600" dirty="0" smtClean="0">
                <a:solidFill>
                  <a:schemeClr val="tx1"/>
                </a:solidFill>
              </a:rPr>
              <a:t>به</a:t>
            </a:r>
            <a:r>
              <a:rPr lang="ar-LY" sz="2600" dirty="0">
                <a:solidFill>
                  <a:schemeClr val="tx1"/>
                </a:solidFill>
              </a:rPr>
              <a:t>.</a:t>
            </a:r>
            <a:endParaRPr lang="en-US" sz="2600" dirty="0">
              <a:solidFill>
                <a:schemeClr val="tx1"/>
              </a:solidFill>
            </a:endParaRPr>
          </a:p>
        </p:txBody>
      </p:sp>
    </p:spTree>
    <p:extLst>
      <p:ext uri="{BB962C8B-B14F-4D97-AF65-F5344CB8AC3E}">
        <p14:creationId xmlns:p14="http://schemas.microsoft.com/office/powerpoint/2010/main" val="1995876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584" y="0"/>
            <a:ext cx="7524328" cy="1069514"/>
          </a:xfrm>
        </p:spPr>
        <p:txBody>
          <a:bodyPr/>
          <a:lstStyle/>
          <a:p>
            <a:pPr algn="ctr" rtl="1"/>
            <a:r>
              <a:rPr lang="ar-LY" altLang="ko-KR" dirty="0" smtClean="0">
                <a:solidFill>
                  <a:schemeClr val="tx1"/>
                </a:solidFill>
              </a:rPr>
              <a:t>مزايا</a:t>
            </a:r>
            <a:r>
              <a:rPr lang="en-US" altLang="ko-KR" dirty="0" smtClean="0">
                <a:solidFill>
                  <a:schemeClr val="tx1"/>
                </a:solidFill>
              </a:rPr>
              <a:t> </a:t>
            </a:r>
            <a:r>
              <a:rPr lang="ar-LY" dirty="0" smtClean="0">
                <a:solidFill>
                  <a:schemeClr val="tx1"/>
                </a:solidFill>
              </a:rPr>
              <a:t>استخدام نظام المعلومات</a:t>
            </a:r>
            <a:endParaRPr lang="en-US" dirty="0">
              <a:solidFill>
                <a:schemeClr val="tx1"/>
              </a:solidFill>
              <a:effectLst/>
            </a:endParaRPr>
          </a:p>
        </p:txBody>
      </p:sp>
      <p:sp>
        <p:nvSpPr>
          <p:cNvPr id="13" name="Content Placeholder 12"/>
          <p:cNvSpPr>
            <a:spLocks noGrp="1"/>
          </p:cNvSpPr>
          <p:nvPr>
            <p:ph idx="10"/>
          </p:nvPr>
        </p:nvSpPr>
        <p:spPr>
          <a:xfrm>
            <a:off x="611560" y="1052736"/>
            <a:ext cx="8085584" cy="4723929"/>
          </a:xfrm>
        </p:spPr>
        <p:txBody>
          <a:bodyPr/>
          <a:lstStyle/>
          <a:p>
            <a:pPr marL="285750" indent="-285750" algn="just" rtl="1">
              <a:buFontTx/>
              <a:buChar char="-"/>
            </a:pPr>
            <a:r>
              <a:rPr lang="ar-LY" sz="2600" dirty="0" smtClean="0">
                <a:solidFill>
                  <a:schemeClr val="tx1"/>
                </a:solidFill>
              </a:rPr>
              <a:t>تقليل </a:t>
            </a:r>
            <a:r>
              <a:rPr lang="ar-LY" sz="2600" dirty="0">
                <a:solidFill>
                  <a:schemeClr val="tx1"/>
                </a:solidFill>
              </a:rPr>
              <a:t>الوقت والجهد. </a:t>
            </a:r>
            <a:endParaRPr lang="ar-LY" sz="2600" dirty="0" smtClean="0">
              <a:solidFill>
                <a:schemeClr val="tx1"/>
              </a:solidFill>
            </a:endParaRPr>
          </a:p>
          <a:p>
            <a:pPr marL="285750" indent="-285750" algn="just" rtl="1">
              <a:buFontTx/>
              <a:buChar char="-"/>
            </a:pPr>
            <a:r>
              <a:rPr lang="ar-LY" sz="2600" dirty="0" smtClean="0">
                <a:solidFill>
                  <a:schemeClr val="tx1"/>
                </a:solidFill>
              </a:rPr>
              <a:t> </a:t>
            </a:r>
            <a:r>
              <a:rPr lang="ar-LY" sz="2600" dirty="0">
                <a:solidFill>
                  <a:schemeClr val="tx1"/>
                </a:solidFill>
              </a:rPr>
              <a:t>توثيق البيانات وإمكانية استعادتها بأيّ وقتٍ.</a:t>
            </a:r>
          </a:p>
          <a:p>
            <a:pPr marL="285750" indent="-285750" algn="just" rtl="1">
              <a:buFontTx/>
              <a:buChar char="-"/>
            </a:pPr>
            <a:r>
              <a:rPr lang="ar-LY" sz="2600" dirty="0" smtClean="0">
                <a:solidFill>
                  <a:schemeClr val="tx1"/>
                </a:solidFill>
              </a:rPr>
              <a:t>اتخاذ </a:t>
            </a:r>
            <a:r>
              <a:rPr lang="ar-LY" sz="2600" dirty="0">
                <a:solidFill>
                  <a:schemeClr val="tx1"/>
                </a:solidFill>
              </a:rPr>
              <a:t>القرارات الصائبة.  </a:t>
            </a:r>
            <a:endParaRPr lang="ar-LY" sz="2600" dirty="0" smtClean="0">
              <a:solidFill>
                <a:schemeClr val="tx1"/>
              </a:solidFill>
            </a:endParaRPr>
          </a:p>
          <a:p>
            <a:pPr marL="285750" indent="-285750" algn="just" rtl="1">
              <a:buFontTx/>
              <a:buChar char="-"/>
            </a:pPr>
            <a:r>
              <a:rPr lang="ar-LY" sz="2600" dirty="0" smtClean="0">
                <a:solidFill>
                  <a:schemeClr val="tx1"/>
                </a:solidFill>
              </a:rPr>
              <a:t> </a:t>
            </a:r>
            <a:r>
              <a:rPr lang="ar-LY" sz="2600" dirty="0">
                <a:solidFill>
                  <a:schemeClr val="tx1"/>
                </a:solidFill>
              </a:rPr>
              <a:t>تقليل التكاليف المادية. </a:t>
            </a:r>
          </a:p>
          <a:p>
            <a:pPr marL="274638" indent="-274638" algn="just" rtl="1">
              <a:buFontTx/>
              <a:buChar char="-"/>
            </a:pPr>
            <a:r>
              <a:rPr lang="ar-LY" sz="2600" dirty="0">
                <a:solidFill>
                  <a:schemeClr val="tx1"/>
                </a:solidFill>
              </a:rPr>
              <a:t>تقليل عدد الموظفين اليدويين؛ ممّا يقلل تكلفة العمل . </a:t>
            </a:r>
          </a:p>
          <a:p>
            <a:pPr marL="274638" indent="-274638" algn="just" rtl="1">
              <a:buFontTx/>
              <a:buChar char="-"/>
            </a:pPr>
            <a:r>
              <a:rPr lang="ar-LY" sz="2600" dirty="0">
                <a:solidFill>
                  <a:schemeClr val="tx1"/>
                </a:solidFill>
              </a:rPr>
              <a:t>تسريع الحصول على المعلومات؛ واستثمار عنصر الوقت. </a:t>
            </a:r>
          </a:p>
          <a:p>
            <a:pPr marL="274638" indent="-274638" algn="just" rtl="1">
              <a:buFontTx/>
              <a:buChar char="-"/>
            </a:pPr>
            <a:r>
              <a:rPr lang="ar-LY" sz="2600" dirty="0">
                <a:solidFill>
                  <a:schemeClr val="tx1"/>
                </a:solidFill>
              </a:rPr>
              <a:t>تقليص حجم </a:t>
            </a:r>
            <a:r>
              <a:rPr lang="ar-LY" sz="2600" dirty="0" smtClean="0">
                <a:solidFill>
                  <a:schemeClr val="tx1"/>
                </a:solidFill>
              </a:rPr>
              <a:t>الاوراق </a:t>
            </a:r>
            <a:r>
              <a:rPr lang="ar-LY" sz="2600" dirty="0">
                <a:solidFill>
                  <a:schemeClr val="tx1"/>
                </a:solidFill>
              </a:rPr>
              <a:t>المتداولة بالعمل إلى أدنى حدٍّ، وبالتالي التقلّيل من الفوضى. </a:t>
            </a:r>
            <a:endParaRPr lang="ar-LY" sz="2600" dirty="0" smtClean="0">
              <a:solidFill>
                <a:schemeClr val="tx1"/>
              </a:solidFill>
            </a:endParaRPr>
          </a:p>
          <a:p>
            <a:pPr marL="274638" indent="-274638" algn="just" rtl="1">
              <a:buFontTx/>
              <a:buChar char="-"/>
            </a:pPr>
            <a:r>
              <a:rPr lang="ar-LY" sz="2600" dirty="0" smtClean="0">
                <a:solidFill>
                  <a:schemeClr val="tx1"/>
                </a:solidFill>
              </a:rPr>
              <a:t>الحصول </a:t>
            </a:r>
            <a:r>
              <a:rPr lang="ar-LY" sz="2600" dirty="0">
                <a:solidFill>
                  <a:schemeClr val="tx1"/>
                </a:solidFill>
              </a:rPr>
              <a:t>على معلوماتٍ أكثر دقةٍ ووضوحٍ من تلك المعلومات المُسجلة يدوياً. </a:t>
            </a:r>
            <a:endParaRPr lang="ar-LY" sz="2600" dirty="0" smtClean="0">
              <a:solidFill>
                <a:schemeClr val="tx1"/>
              </a:solidFill>
            </a:endParaRPr>
          </a:p>
          <a:p>
            <a:pPr marL="274638" indent="-274638" algn="just" rtl="1">
              <a:buFontTx/>
              <a:buChar char="-"/>
            </a:pPr>
            <a:r>
              <a:rPr lang="ar-LY" sz="2600" dirty="0" smtClean="0">
                <a:solidFill>
                  <a:schemeClr val="tx1"/>
                </a:solidFill>
              </a:rPr>
              <a:t>ضمان </a:t>
            </a:r>
            <a:r>
              <a:rPr lang="ar-LY" sz="2600" dirty="0">
                <a:solidFill>
                  <a:schemeClr val="tx1"/>
                </a:solidFill>
              </a:rPr>
              <a:t>عدم فقدان البيانات</a:t>
            </a:r>
            <a:r>
              <a:rPr lang="ar-LY" sz="2600" dirty="0" smtClean="0">
                <a:solidFill>
                  <a:schemeClr val="tx1"/>
                </a:solidFill>
              </a:rPr>
              <a:t>.</a:t>
            </a:r>
          </a:p>
          <a:p>
            <a:pPr algn="just" rtl="1"/>
            <a:r>
              <a:rPr lang="ar-LY" sz="2600" dirty="0">
                <a:solidFill>
                  <a:schemeClr val="tx1"/>
                </a:solidFill>
              </a:rPr>
              <a:t/>
            </a:r>
            <a:br>
              <a:rPr lang="ar-LY" sz="2600" dirty="0">
                <a:solidFill>
                  <a:schemeClr val="tx1"/>
                </a:solidFill>
              </a:rPr>
            </a:br>
            <a:endParaRPr lang="ko-KR" altLang="en-US" sz="2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580</Words>
  <Application>Microsoft Office PowerPoint</Application>
  <PresentationFormat>عرض على الشاشة (3:4)‏</PresentationFormat>
  <Paragraphs>62</Paragraphs>
  <Slides>8</Slides>
  <Notes>0</Notes>
  <HiddenSlides>0</HiddenSlides>
  <MMClips>0</MMClips>
  <ScaleCrop>false</ScaleCrop>
  <HeadingPairs>
    <vt:vector size="4" baseType="variant">
      <vt:variant>
        <vt:lpstr>نسق</vt:lpstr>
      </vt:variant>
      <vt:variant>
        <vt:i4>2</vt:i4>
      </vt:variant>
      <vt:variant>
        <vt:lpstr>عناوين الشرائح</vt:lpstr>
      </vt:variant>
      <vt:variant>
        <vt:i4>8</vt:i4>
      </vt:variant>
    </vt:vector>
  </HeadingPairs>
  <TitlesOfParts>
    <vt:vector size="10" baseType="lpstr">
      <vt:lpstr>Office Theme</vt:lpstr>
      <vt:lpstr>Custom Design</vt:lpstr>
      <vt:lpstr>عرض تقديمي في PowerPoint</vt:lpstr>
      <vt:lpstr>مقدمة عن النظام</vt:lpstr>
      <vt:lpstr>الخصائص العامة للنظم</vt:lpstr>
      <vt:lpstr>تابع الخصائص العامة للنظم</vt:lpstr>
      <vt:lpstr>عرض تقديمي في PowerPoint</vt:lpstr>
      <vt:lpstr>نظام المعلومات </vt:lpstr>
      <vt:lpstr>تابع نظام المعلومات </vt:lpstr>
      <vt:lpstr>مزايا استخدام نظام المعلومات</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falgady</cp:lastModifiedBy>
  <cp:revision>45</cp:revision>
  <dcterms:created xsi:type="dcterms:W3CDTF">2014-04-01T16:35:38Z</dcterms:created>
  <dcterms:modified xsi:type="dcterms:W3CDTF">2021-12-18T23:15:34Z</dcterms:modified>
</cp:coreProperties>
</file>