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87" r:id="rId3"/>
    <p:sldId id="293" r:id="rId4"/>
    <p:sldId id="298" r:id="rId5"/>
    <p:sldId id="296" r:id="rId6"/>
    <p:sldId id="299" r:id="rId7"/>
    <p:sldId id="294" r:id="rId8"/>
    <p:sldId id="300" r:id="rId9"/>
    <p:sldId id="297" r:id="rId10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 charset="0"/>
        <a:ea typeface="Poppins" charset="0"/>
        <a:cs typeface="Poppins" charset="0"/>
        <a:sym typeface="Poppins" charset="0"/>
      </a:defRPr>
    </a:lvl9pPr>
  </p:defaultTextStyle>
  <p:extLst>
    <p:ext uri="{EFAFB233-063F-42B5-8137-9DF3F51BA10A}">
      <p15:sldGuideLst xmlns:p15="http://schemas.microsoft.com/office/powerpoint/2012/main">
        <p15:guide id="1" pos="740">
          <p15:clr>
            <a:srgbClr val="A4A3A4"/>
          </p15:clr>
        </p15:guide>
        <p15:guide id="2" orient="horz" pos="691">
          <p15:clr>
            <a:srgbClr val="A4A3A4"/>
          </p15:clr>
        </p15:guide>
        <p15:guide id="3" orient="horz" pos="7903" userDrawn="1">
          <p15:clr>
            <a:srgbClr val="A4A3A4"/>
          </p15:clr>
        </p15:guide>
        <p15:guide id="4" pos="14620">
          <p15:clr>
            <a:srgbClr val="A4A3A4"/>
          </p15:clr>
        </p15:guide>
        <p15:guide id="5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0CF"/>
    <a:srgbClr val="F2857A"/>
    <a:srgbClr val="ABE9F7"/>
    <a:srgbClr val="F4968C"/>
    <a:srgbClr val="F9A5A1"/>
    <a:srgbClr val="F7AFAF"/>
    <a:srgbClr val="FEF0F0"/>
    <a:srgbClr val="FEAA8C"/>
    <a:srgbClr val="F5C9A1"/>
    <a:srgbClr val="F9C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/>
    <p:restoredTop sz="92877"/>
  </p:normalViewPr>
  <p:slideViewPr>
    <p:cSldViewPr showGuides="1">
      <p:cViewPr varScale="1">
        <p:scale>
          <a:sx n="39" d="100"/>
          <a:sy n="39" d="100"/>
        </p:scale>
        <p:origin x="1118" y="58"/>
      </p:cViewPr>
      <p:guideLst>
        <p:guide pos="740"/>
        <p:guide orient="horz" pos="691"/>
        <p:guide orient="horz" pos="7903"/>
        <p:guide pos="146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7C28E385-EB9C-564E-9211-E232FEF8F4E8}" type="datetimeFigureOut">
              <a:rPr lang="en-US" altLang="en-US"/>
              <a:pPr/>
              <a:t>4/8/2022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/>
            </a:lvl1pPr>
          </a:lstStyle>
          <a:p>
            <a:fld id="{E826F3B1-BF39-5742-BB1D-197BBAEAA9B1}" type="slidenum">
              <a:rPr lang="en-US" altLang="en-US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2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3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22489144" y="1234793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>
              <a:defRPr/>
            </a:pPr>
            <a:fld id="{C4EB2ADA-83FC-0547-8CB3-FE1D4EC3A4C0}" type="slidenum">
              <a:rPr lang="x-none" altLang="x-none" smtClean="0"/>
              <a:pPr>
                <a:defRPr/>
              </a:pPr>
              <a:t>‹N°›</a:t>
            </a:fld>
            <a:endParaRPr lang="x-none" altLang="x-none"/>
          </a:p>
        </p:txBody>
      </p:sp>
      <p:sp>
        <p:nvSpPr>
          <p:cNvPr id="8" name="Text Box 3"/>
          <p:cNvSpPr txBox="1">
            <a:spLocks/>
          </p:cNvSpPr>
          <p:nvPr userDrawn="1"/>
        </p:nvSpPr>
        <p:spPr bwMode="auto">
          <a:xfrm>
            <a:off x="2012162" y="12347935"/>
            <a:ext cx="1754902" cy="50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24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Window</a:t>
            </a:r>
            <a:endParaRPr lang="x-none" altLang="x-none" sz="24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Shape"/>
          <p:cNvSpPr/>
          <p:nvPr userDrawn="1"/>
        </p:nvSpPr>
        <p:spPr>
          <a:xfrm>
            <a:off x="1187761" y="12320337"/>
            <a:ext cx="482572" cy="56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0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/>
          </p:cNvSpPr>
          <p:nvPr userDrawn="1">
            <p:ph type="sldNum" sz="quarter" idx="10"/>
          </p:nvPr>
        </p:nvSpPr>
        <p:spPr>
          <a:xfrm>
            <a:off x="22489144" y="12347935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>
              <a:defRPr/>
            </a:pPr>
            <a:fld id="{C4EB2ADA-83FC-0547-8CB3-FE1D4EC3A4C0}" type="slidenum">
              <a:rPr lang="x-none" altLang="x-none" smtClean="0"/>
              <a:pPr>
                <a:defRPr/>
              </a:pPr>
              <a:t>‹N°›</a:t>
            </a:fld>
            <a:endParaRPr lang="x-none" altLang="x-none"/>
          </a:p>
        </p:txBody>
      </p:sp>
      <p:sp>
        <p:nvSpPr>
          <p:cNvPr id="8" name="Text Box 3"/>
          <p:cNvSpPr txBox="1">
            <a:spLocks/>
          </p:cNvSpPr>
          <p:nvPr userDrawn="1"/>
        </p:nvSpPr>
        <p:spPr bwMode="auto">
          <a:xfrm>
            <a:off x="2012162" y="12347935"/>
            <a:ext cx="1754902" cy="50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24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Window</a:t>
            </a:r>
            <a:endParaRPr lang="x-none" altLang="x-none" sz="24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9" name="Shape"/>
          <p:cNvSpPr/>
          <p:nvPr userDrawn="1"/>
        </p:nvSpPr>
        <p:spPr>
          <a:xfrm>
            <a:off x="1187761" y="12320337"/>
            <a:ext cx="482572" cy="560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75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0" r:id="rId1"/>
    <p:sldLayoutId id="2147483792" r:id="rId2"/>
    <p:sldLayoutId id="2147483793" r:id="rId3"/>
    <p:sldLayoutId id="2147483791" r:id="rId4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i="0" kern="1200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 charset="0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rgbClr val="272D30"/>
          </a:solidFill>
          <a:latin typeface="Open Sans Semibold" charset="0"/>
          <a:ea typeface="Open Sans Semibold" charset="0"/>
          <a:cs typeface="Open Sans Semibold" charset="0"/>
          <a:sym typeface="Poppins Medium" charset="0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/>
          </p:cNvSpPr>
          <p:nvPr/>
        </p:nvSpPr>
        <p:spPr bwMode="auto">
          <a:xfrm>
            <a:off x="2686886" y="6186228"/>
            <a:ext cx="18218081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0000" b="1" spc="600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URL Networking Session</a:t>
            </a:r>
            <a:endParaRPr lang="x-none" altLang="x-none" sz="10000" b="1" spc="600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3" name="Text Box 3"/>
          <p:cNvSpPr txBox="1">
            <a:spLocks/>
          </p:cNvSpPr>
          <p:nvPr/>
        </p:nvSpPr>
        <p:spPr bwMode="auto">
          <a:xfrm>
            <a:off x="2686886" y="7804427"/>
            <a:ext cx="11017282" cy="205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fr-FR" altLang="x-none" sz="3200" b="1" spc="600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Présentée par Hassene Afif et Taher </a:t>
            </a:r>
            <a:r>
              <a:rPr lang="fr-FR" altLang="x-none" sz="3200" b="1" spc="600" dirty="0" err="1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Bekri</a:t>
            </a:r>
            <a:endParaRPr lang="x-none" altLang="x-none" sz="3200" b="1" spc="600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5" name="Shape"/>
          <p:cNvSpPr/>
          <p:nvPr/>
        </p:nvSpPr>
        <p:spPr>
          <a:xfrm>
            <a:off x="2759075" y="3185592"/>
            <a:ext cx="1247014" cy="1449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tx1">
              <a:lumMod val="90000"/>
            </a:schemeClr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674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/>
          </p:cNvSpPr>
          <p:nvPr/>
        </p:nvSpPr>
        <p:spPr bwMode="auto">
          <a:xfrm>
            <a:off x="2686887" y="6186228"/>
            <a:ext cx="676863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0000" b="1" spc="600" dirty="0" err="1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Définition</a:t>
            </a:r>
            <a:endParaRPr lang="x-none" altLang="x-none" sz="10000" b="1" spc="600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5" name="Shape"/>
          <p:cNvSpPr/>
          <p:nvPr/>
        </p:nvSpPr>
        <p:spPr>
          <a:xfrm>
            <a:off x="2759075" y="3185592"/>
            <a:ext cx="1247014" cy="1449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rgbClr val="F9CBE6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" name="Phone_gold.png">
            <a:extLst>
              <a:ext uri="{FF2B5EF4-FFF2-40B4-BE49-F238E27FC236}">
                <a16:creationId xmlns:a16="http://schemas.microsoft.com/office/drawing/2014/main" id="{47D1765C-8F08-46A4-8A41-6C0CD912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447" y="1964842"/>
            <a:ext cx="5190165" cy="9786316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4DFC5D78-446B-4524-82C5-92BF77B0321F}"/>
              </a:ext>
            </a:extLst>
          </p:cNvPr>
          <p:cNvSpPr txBox="1">
            <a:spLocks/>
          </p:cNvSpPr>
          <p:nvPr/>
        </p:nvSpPr>
        <p:spPr bwMode="auto">
          <a:xfrm>
            <a:off x="22273120" y="12114584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r>
              <a:rPr lang="fr-FR" altLang="x-none" dirty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05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/>
          </p:cNvSpPr>
          <p:nvPr/>
        </p:nvSpPr>
        <p:spPr bwMode="auto">
          <a:xfrm>
            <a:off x="6771853" y="9343134"/>
            <a:ext cx="5592762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1800" spc="600" dirty="0">
                <a:solidFill>
                  <a:srgbClr val="416FFE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rPr>
              <a:t>URL Session</a:t>
            </a:r>
            <a:endParaRPr lang="x-none" altLang="x-none" sz="1800" spc="600" dirty="0">
              <a:solidFill>
                <a:srgbClr val="416FFE"/>
              </a:solidFill>
              <a:latin typeface="Montserrat" charset="0"/>
              <a:ea typeface="Montserrat" charset="0"/>
              <a:cs typeface="Montserrat" charset="0"/>
              <a:sym typeface="Poppins SemiBold" charset="0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A7E1EC78-F299-45D9-8EE4-C95BFF906343}"/>
              </a:ext>
            </a:extLst>
          </p:cNvPr>
          <p:cNvSpPr txBox="1">
            <a:spLocks/>
          </p:cNvSpPr>
          <p:nvPr/>
        </p:nvSpPr>
        <p:spPr bwMode="auto">
          <a:xfrm>
            <a:off x="6503368" y="9810328"/>
            <a:ext cx="11722495" cy="5717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eaLnBrk="1">
              <a:lnSpc>
                <a:spcPct val="120000"/>
              </a:lnSpc>
              <a:defRPr/>
            </a:pPr>
            <a:r>
              <a:rPr lang="fr-FR" altLang="x-none" sz="3200" b="1" dirty="0" err="1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URLSession</a:t>
            </a:r>
            <a:r>
              <a:rPr lang="fr-FR" altLang="x-none" sz="32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 est une classe qui nous permet d'envoyer des </a:t>
            </a:r>
            <a:r>
              <a:rPr lang="fr-FR" altLang="x-none" sz="3200" b="1" dirty="0" err="1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requétes</a:t>
            </a:r>
            <a:r>
              <a:rPr lang="fr-FR" altLang="x-none" sz="32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 sous forme d'instances de la sous classe </a:t>
            </a:r>
            <a:r>
              <a:rPr lang="fr-FR" altLang="x-none" sz="3200" b="1" dirty="0" err="1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URLSessionTasks</a:t>
            </a:r>
            <a:r>
              <a:rPr lang="fr-FR" altLang="x-none" sz="32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,</a:t>
            </a:r>
          </a:p>
          <a:p>
            <a:pPr algn="ctr" eaLnBrk="1">
              <a:lnSpc>
                <a:spcPct val="120000"/>
              </a:lnSpc>
              <a:defRPr/>
            </a:pPr>
            <a:r>
              <a:rPr lang="fr-FR" altLang="x-none" sz="32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Donc chaque </a:t>
            </a:r>
            <a:r>
              <a:rPr lang="fr-FR" altLang="x-none" sz="3200" b="1" dirty="0" err="1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requéte</a:t>
            </a:r>
            <a:r>
              <a:rPr lang="fr-FR" altLang="x-none" sz="32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/"</a:t>
            </a:r>
            <a:r>
              <a:rPr lang="fr-FR" altLang="x-none" sz="3200" b="1" dirty="0" err="1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Task</a:t>
            </a:r>
            <a:r>
              <a:rPr lang="fr-FR" altLang="x-none" sz="32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" est une instance de </a:t>
            </a:r>
            <a:r>
              <a:rPr lang="fr-FR" altLang="x-none" sz="3200" b="1" dirty="0" err="1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URLSessionTasks</a:t>
            </a:r>
            <a:endParaRPr lang="fr-FR" altLang="x-none" sz="3200" b="1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6F0C449-43D8-46CF-BE30-F9431EE2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43" y="790355"/>
            <a:ext cx="14038144" cy="841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84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/>
          </p:cNvSpPr>
          <p:nvPr/>
        </p:nvSpPr>
        <p:spPr bwMode="auto">
          <a:xfrm>
            <a:off x="2686886" y="6209779"/>
            <a:ext cx="10585234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0000" b="1" spc="600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Types de “Tasks”</a:t>
            </a:r>
            <a:endParaRPr lang="x-none" altLang="x-none" sz="10000" b="1" spc="600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5" name="Shape"/>
          <p:cNvSpPr/>
          <p:nvPr/>
        </p:nvSpPr>
        <p:spPr>
          <a:xfrm>
            <a:off x="2759075" y="3185592"/>
            <a:ext cx="1247014" cy="1449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rgbClr val="F9CBE6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" name="Phone_gold.png">
            <a:extLst>
              <a:ext uri="{FF2B5EF4-FFF2-40B4-BE49-F238E27FC236}">
                <a16:creationId xmlns:a16="http://schemas.microsoft.com/office/drawing/2014/main" id="{47D1765C-8F08-46A4-8A41-6C0CD912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447" y="1964842"/>
            <a:ext cx="5190165" cy="9786316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4DFC5D78-446B-4524-82C5-92BF77B0321F}"/>
              </a:ext>
            </a:extLst>
          </p:cNvPr>
          <p:cNvSpPr txBox="1">
            <a:spLocks/>
          </p:cNvSpPr>
          <p:nvPr/>
        </p:nvSpPr>
        <p:spPr bwMode="auto">
          <a:xfrm>
            <a:off x="22273120" y="12114584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r>
              <a:rPr lang="fr-FR" altLang="x-none" dirty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71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1F7DDAAE-F5D8-4865-97D2-3CA38DDB2C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025" r="3025"/>
          <a:stretch/>
        </p:blipFill>
        <p:spPr>
          <a:xfrm>
            <a:off x="3046413" y="3473624"/>
            <a:ext cx="5275262" cy="5614988"/>
          </a:xfr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329A80FD-FE3C-4C82-80B7-1403DB63F5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3645" r="23645"/>
          <a:stretch/>
        </p:blipFill>
        <p:spPr>
          <a:xfrm>
            <a:off x="16061577" y="3473624"/>
            <a:ext cx="5275263" cy="5614988"/>
          </a:xfrm>
        </p:spPr>
      </p:pic>
      <p:sp>
        <p:nvSpPr>
          <p:cNvPr id="25" name="Text Box 2"/>
          <p:cNvSpPr txBox="1">
            <a:spLocks/>
          </p:cNvSpPr>
          <p:nvPr/>
        </p:nvSpPr>
        <p:spPr bwMode="auto">
          <a:xfrm>
            <a:off x="3056122" y="1745466"/>
            <a:ext cx="5592762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>
            <a:spAutoFit/>
          </a:bodyPr>
          <a:lstStyle/>
          <a:p>
            <a:pPr eaLnBrk="1">
              <a:defRPr/>
            </a:pPr>
            <a:r>
              <a:rPr lang="en-US" altLang="x-none" sz="1800" spc="600" dirty="0">
                <a:solidFill>
                  <a:srgbClr val="416FFE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rPr>
              <a:t>URL Session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3108" y="9306064"/>
            <a:ext cx="5348052" cy="2461081"/>
            <a:chOff x="1100875" y="10197048"/>
            <a:chExt cx="5348052" cy="2461081"/>
          </a:xfrm>
        </p:grpSpPr>
        <p:sp>
          <p:nvSpPr>
            <p:cNvPr id="26" name="Text Box 3"/>
            <p:cNvSpPr txBox="1">
              <a:spLocks/>
            </p:cNvSpPr>
            <p:nvPr/>
          </p:nvSpPr>
          <p:spPr bwMode="auto">
            <a:xfrm>
              <a:off x="1174749" y="10945787"/>
              <a:ext cx="3744417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2800" b="1" dirty="0" err="1">
                  <a:solidFill>
                    <a:srgbClr val="000000"/>
                  </a:solidFill>
                  <a:latin typeface="Montserrat Semi" charset="0"/>
                  <a:ea typeface="Montserrat Semi" charset="0"/>
                  <a:cs typeface="Montserrat Semi" charset="0"/>
                  <a:sym typeface="Poppins Medium" charset="0"/>
                </a:rPr>
                <a:t>URLSessionDataTask</a:t>
              </a:r>
              <a:endParaRPr lang="x-none" altLang="x-none" sz="28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00875" y="11642466"/>
              <a:ext cx="474874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292829"/>
                  </a:solidFill>
                  <a:latin typeface="Open Sans" charset="0"/>
                  <a:ea typeface="Open Sans" charset="0"/>
                  <a:cs typeface="Open Sans" charset="0"/>
                </a:rPr>
                <a:t>Envoyer et recevoir</a:t>
              </a:r>
            </a:p>
            <a:p>
              <a:r>
                <a:rPr lang="fr-FR" dirty="0">
                  <a:solidFill>
                    <a:srgbClr val="292829"/>
                  </a:solidFill>
                  <a:latin typeface="Open Sans" charset="0"/>
                  <a:ea typeface="Open Sans" charset="0"/>
                  <a:cs typeface="Open Sans" charset="0"/>
                </a:rPr>
                <a:t>de la Data de notre webservice (GET/POST/PUT,,,)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1174927" y="10197048"/>
              <a:ext cx="5274000" cy="160524"/>
            </a:xfrm>
            <a:prstGeom prst="rect">
              <a:avLst/>
            </a:prstGeom>
            <a:solidFill>
              <a:schemeClr val="tx1">
                <a:lumMod val="90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061577" y="9306064"/>
            <a:ext cx="5274709" cy="2153304"/>
            <a:chOff x="1174218" y="10197048"/>
            <a:chExt cx="5274709" cy="2153304"/>
          </a:xfrm>
        </p:grpSpPr>
        <p:sp>
          <p:nvSpPr>
            <p:cNvPr id="29" name="Text Box 3"/>
            <p:cNvSpPr txBox="1">
              <a:spLocks/>
            </p:cNvSpPr>
            <p:nvPr/>
          </p:nvSpPr>
          <p:spPr bwMode="auto">
            <a:xfrm>
              <a:off x="1174749" y="10945787"/>
              <a:ext cx="4194787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2800" b="1" dirty="0" err="1">
                  <a:solidFill>
                    <a:srgbClr val="000000"/>
                  </a:solidFill>
                  <a:latin typeface="Montserrat Semi" charset="0"/>
                  <a:ea typeface="Montserrat Semi" charset="0"/>
                  <a:cs typeface="Montserrat Semi" charset="0"/>
                  <a:sym typeface="Poppins Medium" charset="0"/>
                </a:rPr>
                <a:t>URLSessionDownloadTask</a:t>
              </a:r>
              <a:endParaRPr lang="x-none" altLang="x-none" sz="28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74218" y="11642466"/>
              <a:ext cx="513275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292829"/>
                  </a:solidFill>
                  <a:latin typeface="Open Sans" charset="0"/>
                  <a:ea typeface="Open Sans" charset="0"/>
                  <a:cs typeface="Open Sans" charset="0"/>
                </a:rPr>
                <a:t>Nous permet de recevoir des fichiers de notre </a:t>
              </a:r>
              <a:r>
                <a:rPr lang="fr-FR" dirty="0" err="1">
                  <a:solidFill>
                    <a:srgbClr val="292829"/>
                  </a:solidFill>
                  <a:latin typeface="Open Sans" charset="0"/>
                  <a:ea typeface="Open Sans" charset="0"/>
                  <a:cs typeface="Open Sans" charset="0"/>
                </a:rPr>
                <a:t>websevice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174927" y="10197048"/>
              <a:ext cx="5274000" cy="1605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pic>
        <p:nvPicPr>
          <p:cNvPr id="22" name="Espace réservé pour une image  9">
            <a:extLst>
              <a:ext uri="{FF2B5EF4-FFF2-40B4-BE49-F238E27FC236}">
                <a16:creationId xmlns:a16="http://schemas.microsoft.com/office/drawing/2014/main" id="{155CAD94-704C-4F40-BBFD-F6AC41D9F5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502" r="17502"/>
          <a:stretch/>
        </p:blipFill>
        <p:spPr bwMode="auto">
          <a:xfrm>
            <a:off x="9555505" y="3473624"/>
            <a:ext cx="5275263" cy="56149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grpSp>
        <p:nvGrpSpPr>
          <p:cNvPr id="23" name="Group 27">
            <a:extLst>
              <a:ext uri="{FF2B5EF4-FFF2-40B4-BE49-F238E27FC236}">
                <a16:creationId xmlns:a16="http://schemas.microsoft.com/office/drawing/2014/main" id="{B7244E27-4B96-4B50-AAF9-4E2F7BEE8D3A}"/>
              </a:ext>
            </a:extLst>
          </p:cNvPr>
          <p:cNvGrpSpPr/>
          <p:nvPr/>
        </p:nvGrpSpPr>
        <p:grpSpPr>
          <a:xfrm>
            <a:off x="9482162" y="9306064"/>
            <a:ext cx="5348052" cy="2153304"/>
            <a:chOff x="1100875" y="10197048"/>
            <a:chExt cx="5348052" cy="2153304"/>
          </a:xfrm>
        </p:grpSpPr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73B2D232-5D78-4368-B456-FF5B16710A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174750" y="10945787"/>
              <a:ext cx="3744416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2800" b="1" dirty="0" err="1">
                  <a:solidFill>
                    <a:srgbClr val="000000"/>
                  </a:solidFill>
                  <a:latin typeface="Montserrat Semi" charset="0"/>
                  <a:ea typeface="Montserrat Semi" charset="0"/>
                  <a:cs typeface="Montserrat Semi" charset="0"/>
                  <a:sym typeface="Poppins Medium" charset="0"/>
                </a:rPr>
                <a:t>URLSessionUploadTask</a:t>
              </a:r>
              <a:endParaRPr lang="x-none" altLang="x-none" sz="2800" b="1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0F1289-E484-4534-AFE1-484E42D4F6B0}"/>
                </a:ext>
              </a:extLst>
            </p:cNvPr>
            <p:cNvSpPr/>
            <p:nvPr/>
          </p:nvSpPr>
          <p:spPr>
            <a:xfrm>
              <a:off x="1100875" y="11642466"/>
              <a:ext cx="436722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solidFill>
                    <a:srgbClr val="292829"/>
                  </a:solidFill>
                  <a:latin typeface="Open Sans" charset="0"/>
                  <a:ea typeface="Open Sans" charset="0"/>
                  <a:cs typeface="Open Sans" charset="0"/>
                </a:rPr>
                <a:t>Nous permet d'envoyer des fichiers</a:t>
              </a:r>
            </a:p>
            <a:p>
              <a:r>
                <a:rPr lang="fr-FR" dirty="0">
                  <a:solidFill>
                    <a:srgbClr val="292829"/>
                  </a:solidFill>
                  <a:latin typeface="Open Sans" charset="0"/>
                  <a:ea typeface="Open Sans" charset="0"/>
                  <a:cs typeface="Open Sans" charset="0"/>
                </a:rPr>
                <a:t>a notre webservice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A12CC1-3801-43C9-A46B-FAF2EA371626}"/>
                </a:ext>
              </a:extLst>
            </p:cNvPr>
            <p:cNvSpPr/>
            <p:nvPr/>
          </p:nvSpPr>
          <p:spPr bwMode="auto">
            <a:xfrm>
              <a:off x="1174927" y="10197048"/>
              <a:ext cx="5274000" cy="1605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743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/>
          </p:cNvSpPr>
          <p:nvPr/>
        </p:nvSpPr>
        <p:spPr bwMode="auto">
          <a:xfrm>
            <a:off x="2686886" y="5777880"/>
            <a:ext cx="935934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0000" b="1" spc="600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Étapes </a:t>
            </a:r>
            <a:r>
              <a:rPr lang="en-US" altLang="x-none" sz="10000" b="1" spc="600" dirty="0" err="1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d’utilisation</a:t>
            </a:r>
            <a:endParaRPr lang="x-none" altLang="x-none" sz="10000" b="1" spc="600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5" name="Shape"/>
          <p:cNvSpPr/>
          <p:nvPr/>
        </p:nvSpPr>
        <p:spPr>
          <a:xfrm>
            <a:off x="2759075" y="3185592"/>
            <a:ext cx="1247014" cy="1449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rgbClr val="F9CBE6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" name="Phone_gold.png">
            <a:extLst>
              <a:ext uri="{FF2B5EF4-FFF2-40B4-BE49-F238E27FC236}">
                <a16:creationId xmlns:a16="http://schemas.microsoft.com/office/drawing/2014/main" id="{47D1765C-8F08-46A4-8A41-6C0CD912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447" y="1964842"/>
            <a:ext cx="5190165" cy="9786316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4DFC5D78-446B-4524-82C5-92BF77B0321F}"/>
              </a:ext>
            </a:extLst>
          </p:cNvPr>
          <p:cNvSpPr txBox="1">
            <a:spLocks/>
          </p:cNvSpPr>
          <p:nvPr/>
        </p:nvSpPr>
        <p:spPr bwMode="auto">
          <a:xfrm>
            <a:off x="22273120" y="12114584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r>
              <a:rPr lang="fr-FR" altLang="x-none" dirty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50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766383" y="1831517"/>
            <a:ext cx="10513168" cy="2209049"/>
            <a:chOff x="10766383" y="3042120"/>
            <a:chExt cx="10513168" cy="2209049"/>
          </a:xfrm>
        </p:grpSpPr>
        <p:sp>
          <p:nvSpPr>
            <p:cNvPr id="6" name="Text Box 3"/>
            <p:cNvSpPr txBox="1">
              <a:spLocks/>
            </p:cNvSpPr>
            <p:nvPr/>
          </p:nvSpPr>
          <p:spPr bwMode="auto">
            <a:xfrm>
              <a:off x="10766383" y="3729906"/>
              <a:ext cx="10513168" cy="1521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sz="4400" b="1" spc="600" dirty="0" err="1">
                  <a:solidFill>
                    <a:schemeClr val="bg1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Etapes</a:t>
              </a:r>
              <a:r>
                <a:rPr lang="en-US" sz="4400" b="1" spc="600" dirty="0">
                  <a:solidFill>
                    <a:schemeClr val="bg1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 </a:t>
              </a:r>
              <a:r>
                <a:rPr lang="en-US" sz="4400" b="1" spc="600" dirty="0" err="1">
                  <a:solidFill>
                    <a:schemeClr val="bg1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d’envoi</a:t>
              </a:r>
              <a:r>
                <a:rPr lang="en-US" sz="4400" b="1" spc="600" dirty="0">
                  <a:solidFill>
                    <a:schemeClr val="bg1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 </a:t>
              </a:r>
              <a:r>
                <a:rPr lang="en-US" sz="4400" b="1" spc="600" dirty="0" err="1">
                  <a:solidFill>
                    <a:schemeClr val="bg1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d’une</a:t>
              </a:r>
              <a:r>
                <a:rPr lang="en-US" sz="4400" b="1" spc="600" dirty="0">
                  <a:solidFill>
                    <a:schemeClr val="bg1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 </a:t>
              </a:r>
              <a:r>
                <a:rPr lang="en-US" sz="4400" b="1" spc="600" dirty="0" err="1">
                  <a:solidFill>
                    <a:schemeClr val="bg1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requéte</a:t>
              </a:r>
              <a:r>
                <a:rPr lang="en-US" sz="4400" b="1" spc="600" dirty="0">
                  <a:solidFill>
                    <a:schemeClr val="bg1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 </a:t>
              </a:r>
              <a:r>
                <a:rPr lang="en-US" sz="4400" b="1" spc="600" dirty="0" err="1">
                  <a:solidFill>
                    <a:schemeClr val="bg1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en</a:t>
              </a:r>
              <a:r>
                <a:rPr lang="en-US" sz="4400" b="1" spc="600" dirty="0">
                  <a:solidFill>
                    <a:schemeClr val="bg1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 </a:t>
              </a:r>
              <a:r>
                <a:rPr lang="en-US" sz="4400" b="1" spc="600" dirty="0" err="1">
                  <a:solidFill>
                    <a:schemeClr val="bg1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utilisant</a:t>
              </a:r>
              <a:r>
                <a:rPr lang="en-US" sz="4400" b="1" spc="600" dirty="0">
                  <a:solidFill>
                    <a:schemeClr val="bg1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 </a:t>
              </a:r>
              <a:r>
                <a:rPr lang="en-US" sz="4400" b="1" spc="600" dirty="0" err="1">
                  <a:solidFill>
                    <a:schemeClr val="bg1"/>
                  </a:solidFill>
                  <a:latin typeface="Montserrat Semi" charset="0"/>
                  <a:ea typeface="Montserrat Semi" charset="0"/>
                  <a:cs typeface="Montserrat Semi" charset="0"/>
                </a:rPr>
                <a:t>URLSession</a:t>
              </a:r>
              <a:endParaRPr lang="x-none" altLang="x-none" sz="4400" b="1" spc="600" dirty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0" name="Text Box 2"/>
            <p:cNvSpPr txBox="1">
              <a:spLocks/>
            </p:cNvSpPr>
            <p:nvPr/>
          </p:nvSpPr>
          <p:spPr bwMode="auto">
            <a:xfrm>
              <a:off x="10797200" y="3042120"/>
              <a:ext cx="5592762" cy="354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1800" spc="600" dirty="0">
                  <a:solidFill>
                    <a:srgbClr val="416FFE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rPr>
                <a:t>URL Session</a:t>
              </a:r>
              <a:endParaRPr lang="x-none" altLang="x-none" sz="1800" spc="600" dirty="0">
                <a:solidFill>
                  <a:srgbClr val="416FFE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3F687518-DBFA-4BBE-9D1D-54A49609067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511" r="24511"/>
          <a:stretch/>
        </p:blipFill>
        <p:spPr>
          <a:xfrm>
            <a:off x="1261334" y="1601787"/>
            <a:ext cx="8703630" cy="9864725"/>
          </a:xfrm>
          <a:solidFill>
            <a:schemeClr val="accent2"/>
          </a:solidFill>
        </p:spPr>
      </p:pic>
      <p:grpSp>
        <p:nvGrpSpPr>
          <p:cNvPr id="4" name="Group 3"/>
          <p:cNvGrpSpPr/>
          <p:nvPr/>
        </p:nvGrpSpPr>
        <p:grpSpPr>
          <a:xfrm>
            <a:off x="10742586" y="4760413"/>
            <a:ext cx="11294834" cy="1722752"/>
            <a:chOff x="10742586" y="5971016"/>
            <a:chExt cx="11294834" cy="1722752"/>
          </a:xfrm>
        </p:grpSpPr>
        <p:grpSp>
          <p:nvGrpSpPr>
            <p:cNvPr id="15" name="Group 14"/>
            <p:cNvGrpSpPr/>
            <p:nvPr/>
          </p:nvGrpSpPr>
          <p:grpSpPr>
            <a:xfrm>
              <a:off x="10742586" y="5971016"/>
              <a:ext cx="5073878" cy="1720099"/>
              <a:chOff x="10742586" y="5711969"/>
              <a:chExt cx="5073878" cy="1720099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0742586" y="6858000"/>
                <a:ext cx="5073878" cy="574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  <a:defRPr/>
                </a:pPr>
                <a:endParaRPr lang="en-US" dirty="0">
                  <a:solidFill>
                    <a:srgbClr val="292829"/>
                  </a:solidFill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  <p:sp>
            <p:nvSpPr>
              <p:cNvPr id="17" name="Text Box 3"/>
              <p:cNvSpPr txBox="1">
                <a:spLocks/>
              </p:cNvSpPr>
              <p:nvPr/>
            </p:nvSpPr>
            <p:spPr bwMode="auto">
              <a:xfrm>
                <a:off x="10766649" y="6137920"/>
                <a:ext cx="4665712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fr-FR" altLang="x-none" sz="2800" b="1" dirty="0">
                    <a:solidFill>
                      <a:srgbClr val="000000"/>
                    </a:solidFill>
                    <a:latin typeface="Montserrat Semi" charset="0"/>
                    <a:ea typeface="Montserrat Semi" charset="0"/>
                    <a:cs typeface="Montserrat Semi" charset="0"/>
                    <a:sym typeface="Poppins Medium" charset="0"/>
                  </a:rPr>
                  <a:t>Configurer la requête HTTP avec </a:t>
                </a:r>
                <a:r>
                  <a:rPr lang="fr-FR" altLang="x-none" sz="2800" b="1" dirty="0" err="1">
                    <a:solidFill>
                      <a:srgbClr val="000000"/>
                    </a:solidFill>
                    <a:latin typeface="Montserrat Semi" charset="0"/>
                    <a:ea typeface="Montserrat Semi" charset="0"/>
                    <a:cs typeface="Montserrat Semi" charset="0"/>
                    <a:sym typeface="Poppins Medium" charset="0"/>
                  </a:rPr>
                  <a:t>URLSession</a:t>
                </a:r>
                <a:endParaRPr lang="x-none" altLang="x-none" sz="2800" b="1" dirty="0">
                  <a:solidFill>
                    <a:srgbClr val="000000"/>
                  </a:solidFill>
                  <a:latin typeface="Montserrat Semi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19" name="Text Box 2"/>
              <p:cNvSpPr txBox="1">
                <a:spLocks/>
              </p:cNvSpPr>
              <p:nvPr/>
            </p:nvSpPr>
            <p:spPr bwMode="auto">
              <a:xfrm>
                <a:off x="10823848" y="5711969"/>
                <a:ext cx="1122836" cy="353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1800" spc="300">
                    <a:solidFill>
                      <a:srgbClr val="416FFE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.01</a:t>
                </a:r>
                <a:endParaRPr lang="x-none" altLang="x-none" sz="1800" spc="300" dirty="0">
                  <a:solidFill>
                    <a:srgbClr val="416FFE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6963542" y="5973669"/>
              <a:ext cx="5073878" cy="1720099"/>
              <a:chOff x="10742586" y="5711969"/>
              <a:chExt cx="5073878" cy="1720099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10742586" y="6858000"/>
                <a:ext cx="5073878" cy="574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  <a:defRPr/>
                </a:pPr>
                <a:endParaRPr lang="en-US" dirty="0">
                  <a:solidFill>
                    <a:srgbClr val="292829"/>
                  </a:solidFill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  <p:sp>
            <p:nvSpPr>
              <p:cNvPr id="27" name="Text Box 3"/>
              <p:cNvSpPr txBox="1">
                <a:spLocks/>
              </p:cNvSpPr>
              <p:nvPr/>
            </p:nvSpPr>
            <p:spPr bwMode="auto">
              <a:xfrm>
                <a:off x="10766649" y="6137920"/>
                <a:ext cx="4665712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fr-FR" altLang="x-none" sz="2800" b="1" dirty="0">
                    <a:solidFill>
                      <a:srgbClr val="000000"/>
                    </a:solidFill>
                    <a:latin typeface="Montserrat Semi" charset="0"/>
                    <a:ea typeface="Montserrat Semi" charset="0"/>
                    <a:cs typeface="Montserrat Semi" charset="0"/>
                    <a:sym typeface="Poppins Medium" charset="0"/>
                  </a:rPr>
                  <a:t>Faites la demande avec </a:t>
                </a:r>
                <a:r>
                  <a:rPr lang="fr-FR" altLang="x-none" sz="2800" b="1" dirty="0" err="1">
                    <a:solidFill>
                      <a:srgbClr val="000000"/>
                    </a:solidFill>
                    <a:latin typeface="Montserrat Semi" charset="0"/>
                    <a:ea typeface="Montserrat Semi" charset="0"/>
                    <a:cs typeface="Montserrat Semi" charset="0"/>
                    <a:sym typeface="Poppins Medium" charset="0"/>
                  </a:rPr>
                  <a:t>URLSessionDataTask</a:t>
                </a:r>
                <a:endParaRPr lang="x-none" altLang="x-none" sz="2800" b="1" dirty="0">
                  <a:solidFill>
                    <a:srgbClr val="000000"/>
                  </a:solidFill>
                  <a:latin typeface="Montserrat Semi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8" name="Text Box 2"/>
              <p:cNvSpPr txBox="1">
                <a:spLocks/>
              </p:cNvSpPr>
              <p:nvPr/>
            </p:nvSpPr>
            <p:spPr bwMode="auto">
              <a:xfrm>
                <a:off x="10823848" y="5711969"/>
                <a:ext cx="1122836" cy="353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1800" spc="300" dirty="0">
                    <a:solidFill>
                      <a:srgbClr val="416FFE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.02</a:t>
                </a:r>
                <a:endParaRPr lang="x-none" altLang="x-none" sz="1800" spc="300" dirty="0">
                  <a:solidFill>
                    <a:srgbClr val="416FFE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0742586" y="7447597"/>
            <a:ext cx="12034589" cy="1722752"/>
            <a:chOff x="10742586" y="9261515"/>
            <a:chExt cx="12034589" cy="1722752"/>
          </a:xfrm>
        </p:grpSpPr>
        <p:grpSp>
          <p:nvGrpSpPr>
            <p:cNvPr id="21" name="Group 20"/>
            <p:cNvGrpSpPr/>
            <p:nvPr/>
          </p:nvGrpSpPr>
          <p:grpSpPr>
            <a:xfrm>
              <a:off x="10742586" y="9261515"/>
              <a:ext cx="5073878" cy="1720099"/>
              <a:chOff x="10742586" y="5711969"/>
              <a:chExt cx="5073878" cy="1720099"/>
            </a:xfrm>
          </p:grpSpPr>
          <p:sp>
            <p:nvSpPr>
              <p:cNvPr id="22" name="Rectangle 21"/>
              <p:cNvSpPr/>
              <p:nvPr/>
            </p:nvSpPr>
            <p:spPr bwMode="auto">
              <a:xfrm>
                <a:off x="10742586" y="6858000"/>
                <a:ext cx="5073878" cy="574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  <a:defRPr/>
                </a:pPr>
                <a:endParaRPr lang="en-US" dirty="0">
                  <a:solidFill>
                    <a:srgbClr val="292829"/>
                  </a:solidFill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  <p:sp>
            <p:nvSpPr>
              <p:cNvPr id="23" name="Text Box 3"/>
              <p:cNvSpPr txBox="1">
                <a:spLocks/>
              </p:cNvSpPr>
              <p:nvPr/>
            </p:nvSpPr>
            <p:spPr bwMode="auto">
              <a:xfrm>
                <a:off x="10766649" y="6137920"/>
                <a:ext cx="4665712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fr-FR" altLang="x-none" sz="2800" b="1" dirty="0">
                    <a:solidFill>
                      <a:srgbClr val="000000"/>
                    </a:solidFill>
                    <a:latin typeface="Montserrat Semi" charset="0"/>
                    <a:ea typeface="Montserrat Semi" charset="0"/>
                    <a:cs typeface="Montserrat Semi" charset="0"/>
                    <a:sym typeface="Poppins Medium" charset="0"/>
                  </a:rPr>
                  <a:t>Imprimer les données de réponse renvoyées</a:t>
                </a:r>
                <a:endParaRPr lang="x-none" altLang="x-none" sz="2800" b="1" dirty="0">
                  <a:solidFill>
                    <a:srgbClr val="000000"/>
                  </a:solidFill>
                  <a:latin typeface="Montserrat Semi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24" name="Text Box 2"/>
              <p:cNvSpPr txBox="1">
                <a:spLocks/>
              </p:cNvSpPr>
              <p:nvPr/>
            </p:nvSpPr>
            <p:spPr bwMode="auto">
              <a:xfrm>
                <a:off x="10823848" y="5711969"/>
                <a:ext cx="1122836" cy="353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1800" spc="300" dirty="0">
                    <a:solidFill>
                      <a:srgbClr val="416FFE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.03</a:t>
                </a:r>
                <a:endParaRPr lang="x-none" altLang="x-none" sz="1800" spc="300" dirty="0">
                  <a:solidFill>
                    <a:srgbClr val="416FFE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6963542" y="9264168"/>
              <a:ext cx="5813633" cy="1720099"/>
              <a:chOff x="10742586" y="5711969"/>
              <a:chExt cx="5813633" cy="1720099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10742586" y="6858000"/>
                <a:ext cx="5073878" cy="574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  <a:defRPr/>
                </a:pPr>
                <a:endParaRPr lang="en-US" dirty="0">
                  <a:solidFill>
                    <a:srgbClr val="292829"/>
                  </a:solidFill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  <p:sp>
            <p:nvSpPr>
              <p:cNvPr id="31" name="Text Box 3"/>
              <p:cNvSpPr txBox="1">
                <a:spLocks/>
              </p:cNvSpPr>
              <p:nvPr/>
            </p:nvSpPr>
            <p:spPr bwMode="auto">
              <a:xfrm>
                <a:off x="10766648" y="6137920"/>
                <a:ext cx="5789571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fr-FR" altLang="x-none" sz="2800" b="1" dirty="0">
                    <a:solidFill>
                      <a:srgbClr val="000000"/>
                    </a:solidFill>
                    <a:latin typeface="Montserrat Semi" charset="0"/>
                    <a:ea typeface="Montserrat Semi" charset="0"/>
                    <a:cs typeface="Montserrat Semi" charset="0"/>
                    <a:sym typeface="Poppins Medium" charset="0"/>
                  </a:rPr>
                  <a:t>Valider correctement les données de réponse</a:t>
                </a:r>
                <a:endParaRPr lang="x-none" altLang="x-none" sz="2800" b="1" dirty="0">
                  <a:solidFill>
                    <a:srgbClr val="000000"/>
                  </a:solidFill>
                  <a:latin typeface="Montserrat Semi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32" name="Text Box 2"/>
              <p:cNvSpPr txBox="1">
                <a:spLocks/>
              </p:cNvSpPr>
              <p:nvPr/>
            </p:nvSpPr>
            <p:spPr bwMode="auto">
              <a:xfrm>
                <a:off x="10823848" y="5711969"/>
                <a:ext cx="1122836" cy="353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1800" spc="300" dirty="0">
                    <a:solidFill>
                      <a:srgbClr val="416FFE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.04</a:t>
                </a:r>
                <a:endParaRPr lang="x-none" altLang="x-none" sz="1800" spc="300" dirty="0">
                  <a:solidFill>
                    <a:srgbClr val="416FFE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</p:grpSp>
      <p:sp>
        <p:nvSpPr>
          <p:cNvPr id="37" name="Shape"/>
          <p:cNvSpPr/>
          <p:nvPr/>
        </p:nvSpPr>
        <p:spPr>
          <a:xfrm>
            <a:off x="9122787" y="830457"/>
            <a:ext cx="339310" cy="231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25" y="0"/>
                </a:moveTo>
                <a:lnTo>
                  <a:pt x="13565" y="967"/>
                </a:lnTo>
                <a:lnTo>
                  <a:pt x="19798" y="10092"/>
                </a:lnTo>
                <a:lnTo>
                  <a:pt x="0" y="10092"/>
                </a:lnTo>
                <a:lnTo>
                  <a:pt x="0" y="11459"/>
                </a:lnTo>
                <a:lnTo>
                  <a:pt x="19832" y="11459"/>
                </a:lnTo>
                <a:lnTo>
                  <a:pt x="13565" y="20633"/>
                </a:lnTo>
                <a:lnTo>
                  <a:pt x="14225" y="21600"/>
                </a:lnTo>
                <a:lnTo>
                  <a:pt x="21600" y="10804"/>
                </a:lnTo>
                <a:lnTo>
                  <a:pt x="14225" y="0"/>
                </a:lnTo>
                <a:close/>
              </a:path>
            </a:pathLst>
          </a:custGeom>
          <a:solidFill>
            <a:srgbClr val="ABE9F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Text Box 1">
            <a:extLst>
              <a:ext uri="{FF2B5EF4-FFF2-40B4-BE49-F238E27FC236}">
                <a16:creationId xmlns:a16="http://schemas.microsoft.com/office/drawing/2014/main" id="{D3792CFF-489A-4B84-A839-58094B6AF219}"/>
              </a:ext>
            </a:extLst>
          </p:cNvPr>
          <p:cNvSpPr txBox="1">
            <a:spLocks/>
          </p:cNvSpPr>
          <p:nvPr/>
        </p:nvSpPr>
        <p:spPr bwMode="auto">
          <a:xfrm>
            <a:off x="22273120" y="10903981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r>
              <a:rPr lang="fr-FR" altLang="x-none" dirty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t>10</a:t>
            </a:r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CA7EDF73-558F-4FE9-A322-181B2B663ED2}"/>
              </a:ext>
            </a:extLst>
          </p:cNvPr>
          <p:cNvGrpSpPr/>
          <p:nvPr/>
        </p:nvGrpSpPr>
        <p:grpSpPr>
          <a:xfrm>
            <a:off x="10742586" y="9887776"/>
            <a:ext cx="11294834" cy="1722752"/>
            <a:chOff x="10742586" y="9261515"/>
            <a:chExt cx="11294834" cy="1722752"/>
          </a:xfrm>
        </p:grpSpPr>
        <p:grpSp>
          <p:nvGrpSpPr>
            <p:cNvPr id="35" name="Group 20">
              <a:extLst>
                <a:ext uri="{FF2B5EF4-FFF2-40B4-BE49-F238E27FC236}">
                  <a16:creationId xmlns:a16="http://schemas.microsoft.com/office/drawing/2014/main" id="{81A7502C-1D9A-4B9A-934A-695376B75EBB}"/>
                </a:ext>
              </a:extLst>
            </p:cNvPr>
            <p:cNvGrpSpPr/>
            <p:nvPr/>
          </p:nvGrpSpPr>
          <p:grpSpPr>
            <a:xfrm>
              <a:off x="10742586" y="9261515"/>
              <a:ext cx="5073878" cy="1720099"/>
              <a:chOff x="10742586" y="5711969"/>
              <a:chExt cx="5073878" cy="172009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BD715E6-E2D5-46FB-B814-63ECB4E5759A}"/>
                  </a:ext>
                </a:extLst>
              </p:cNvPr>
              <p:cNvSpPr/>
              <p:nvPr/>
            </p:nvSpPr>
            <p:spPr bwMode="auto">
              <a:xfrm>
                <a:off x="10742586" y="6858000"/>
                <a:ext cx="5073878" cy="574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80000"/>
                  </a:lnSpc>
                  <a:defRPr/>
                </a:pPr>
                <a:endParaRPr lang="en-US" dirty="0">
                  <a:solidFill>
                    <a:srgbClr val="292829"/>
                  </a:solidFill>
                  <a:latin typeface="Open Sans" charset="0"/>
                  <a:ea typeface="Open Sans" charset="0"/>
                  <a:cs typeface="Open Sans" charset="0"/>
                </a:endParaRPr>
              </a:p>
            </p:txBody>
          </p:sp>
          <p:sp>
            <p:nvSpPr>
              <p:cNvPr id="42" name="Text Box 3">
                <a:extLst>
                  <a:ext uri="{FF2B5EF4-FFF2-40B4-BE49-F238E27FC236}">
                    <a16:creationId xmlns:a16="http://schemas.microsoft.com/office/drawing/2014/main" id="{716FB0A0-0514-450D-9854-4DA0C8D61E6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766649" y="6137920"/>
                <a:ext cx="4665712" cy="1006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/>
              <a:lstStyle/>
              <a:p>
                <a:pPr eaLnBrk="1">
                  <a:lnSpc>
                    <a:spcPct val="120000"/>
                  </a:lnSpc>
                  <a:defRPr/>
                </a:pPr>
                <a:r>
                  <a:rPr lang="fr-FR" altLang="x-none" sz="2800" b="1" dirty="0">
                    <a:solidFill>
                      <a:srgbClr val="000000"/>
                    </a:solidFill>
                    <a:latin typeface="Montserrat Semi" charset="0"/>
                    <a:ea typeface="Montserrat Semi" charset="0"/>
                    <a:cs typeface="Montserrat Semi" charset="0"/>
                    <a:sym typeface="Poppins Medium" charset="0"/>
                  </a:rPr>
                  <a:t>Convertir les données de réponse en JSON</a:t>
                </a:r>
                <a:endParaRPr lang="x-none" altLang="x-none" sz="2800" b="1" dirty="0">
                  <a:solidFill>
                    <a:srgbClr val="000000"/>
                  </a:solidFill>
                  <a:latin typeface="Montserrat Semi" charset="0"/>
                  <a:ea typeface="Montserrat Semi" charset="0"/>
                  <a:cs typeface="Montserrat Semi" charset="0"/>
                  <a:sym typeface="Poppins Medium" charset="0"/>
                </a:endParaRPr>
              </a:p>
            </p:txBody>
          </p:sp>
          <p:sp>
            <p:nvSpPr>
              <p:cNvPr id="43" name="Text Box 2">
                <a:extLst>
                  <a:ext uri="{FF2B5EF4-FFF2-40B4-BE49-F238E27FC236}">
                    <a16:creationId xmlns:a16="http://schemas.microsoft.com/office/drawing/2014/main" id="{687C8157-A727-4C8B-8B56-0735E7FD814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823848" y="5711969"/>
                <a:ext cx="1122836" cy="3539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/>
              <a:p>
                <a:pPr eaLnBrk="1">
                  <a:defRPr/>
                </a:pPr>
                <a:r>
                  <a:rPr lang="en-US" altLang="x-none" sz="1800" spc="300" dirty="0">
                    <a:solidFill>
                      <a:srgbClr val="416FFE"/>
                    </a:solidFill>
                    <a:latin typeface="Montserrat" charset="0"/>
                    <a:ea typeface="Montserrat" charset="0"/>
                    <a:cs typeface="Montserrat" charset="0"/>
                    <a:sym typeface="Poppins SemiBold" charset="0"/>
                  </a:rPr>
                  <a:t>.05</a:t>
                </a:r>
                <a:endParaRPr lang="x-none" altLang="x-none" sz="1800" spc="300" dirty="0">
                  <a:solidFill>
                    <a:srgbClr val="416FFE"/>
                  </a:solidFill>
                  <a:latin typeface="Montserrat" charset="0"/>
                  <a:ea typeface="Montserrat" charset="0"/>
                  <a:cs typeface="Montserrat" charset="0"/>
                  <a:sym typeface="Poppins SemiBold" charset="0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D9EB60-BD01-416F-8B33-0BF375C2B8B6}"/>
                </a:ext>
              </a:extLst>
            </p:cNvPr>
            <p:cNvSpPr/>
            <p:nvPr/>
          </p:nvSpPr>
          <p:spPr bwMode="auto">
            <a:xfrm>
              <a:off x="16963542" y="10410199"/>
              <a:ext cx="5073878" cy="574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  <a:defRPr/>
              </a:pPr>
              <a:endParaRPr lang="en-US" dirty="0">
                <a:solidFill>
                  <a:srgbClr val="292829"/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038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/>
          </p:cNvSpPr>
          <p:nvPr/>
        </p:nvSpPr>
        <p:spPr bwMode="auto">
          <a:xfrm>
            <a:off x="2686886" y="6186228"/>
            <a:ext cx="97211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0000" b="1" spc="600" dirty="0" err="1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Démonstration</a:t>
            </a:r>
            <a:endParaRPr lang="x-none" altLang="x-none" sz="10000" b="1" spc="600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5" name="Shape"/>
          <p:cNvSpPr/>
          <p:nvPr/>
        </p:nvSpPr>
        <p:spPr>
          <a:xfrm>
            <a:off x="2759075" y="3185592"/>
            <a:ext cx="1247014" cy="1449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rgbClr val="F9CBE6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" name="Phone_gold.png">
            <a:extLst>
              <a:ext uri="{FF2B5EF4-FFF2-40B4-BE49-F238E27FC236}">
                <a16:creationId xmlns:a16="http://schemas.microsoft.com/office/drawing/2014/main" id="{47D1765C-8F08-46A4-8A41-6C0CD912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447" y="1964842"/>
            <a:ext cx="5190165" cy="9786316"/>
          </a:xfrm>
          <a:prstGeom prst="rect">
            <a:avLst/>
          </a:prstGeom>
          <a:ln w="3175" cap="flat">
            <a:noFill/>
            <a:miter lim="400000"/>
          </a:ln>
          <a:effectLst/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4DFC5D78-446B-4524-82C5-92BF77B0321F}"/>
              </a:ext>
            </a:extLst>
          </p:cNvPr>
          <p:cNvSpPr txBox="1">
            <a:spLocks/>
          </p:cNvSpPr>
          <p:nvPr/>
        </p:nvSpPr>
        <p:spPr bwMode="auto">
          <a:xfrm>
            <a:off x="22273120" y="12114584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r>
              <a:rPr lang="fr-FR" altLang="x-none" dirty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13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/>
          </p:cNvSpPr>
          <p:nvPr/>
        </p:nvSpPr>
        <p:spPr bwMode="auto">
          <a:xfrm>
            <a:off x="2686887" y="6186228"/>
            <a:ext cx="676863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sz="10000" b="1" spc="600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Conclusion</a:t>
            </a:r>
            <a:endParaRPr lang="x-none" altLang="x-none" sz="10000" b="1" spc="600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3" name="Text Box 3"/>
          <p:cNvSpPr txBox="1">
            <a:spLocks/>
          </p:cNvSpPr>
          <p:nvPr/>
        </p:nvSpPr>
        <p:spPr bwMode="auto">
          <a:xfrm>
            <a:off x="2686886" y="7804427"/>
            <a:ext cx="20810370" cy="205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lnSpc>
                <a:spcPct val="120000"/>
              </a:lnSpc>
              <a:defRPr/>
            </a:pPr>
            <a:r>
              <a:rPr lang="fr-FR" altLang="x-none" sz="3200" b="1" spc="600" dirty="0">
                <a:solidFill>
                  <a:srgbClr val="000000"/>
                </a:solidFill>
                <a:latin typeface="Montserrat Semi" charset="0"/>
                <a:ea typeface="Montserrat Semi" charset="0"/>
                <a:cs typeface="Montserrat Semi" charset="0"/>
                <a:sym typeface="Poppins Medium" charset="0"/>
              </a:rPr>
              <a:t>Support : https://www.appypie.com/urlsession-swift-networking-how-to</a:t>
            </a:r>
            <a:endParaRPr lang="x-none" altLang="x-none" sz="3200" b="1" spc="600" dirty="0">
              <a:solidFill>
                <a:srgbClr val="000000"/>
              </a:solidFill>
              <a:latin typeface="Montserrat Semi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5" name="Shape"/>
          <p:cNvSpPr/>
          <p:nvPr/>
        </p:nvSpPr>
        <p:spPr>
          <a:xfrm>
            <a:off x="2759075" y="3185592"/>
            <a:ext cx="1247014" cy="1449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F04A3042-ECAF-4FBC-8D10-EF0C72EC8BF3}"/>
              </a:ext>
            </a:extLst>
          </p:cNvPr>
          <p:cNvSpPr txBox="1">
            <a:spLocks/>
          </p:cNvSpPr>
          <p:nvPr/>
        </p:nvSpPr>
        <p:spPr bwMode="auto">
          <a:xfrm>
            <a:off x="22273120" y="12114584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0DB6F24-78AF-B74A-8CA2-6EFA4B1A3171}" type="slidenum">
              <a:rPr lang="x-none" altLang="x-none" smtClean="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9</a:t>
            </a:fld>
            <a:endParaRPr lang="x-none" altLang="x-none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2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-Blue">
      <a:dk1>
        <a:srgbClr val="292729"/>
      </a:dk1>
      <a:lt1>
        <a:srgbClr val="FDFCFF"/>
      </a:lt1>
      <a:dk2>
        <a:srgbClr val="000000"/>
      </a:dk2>
      <a:lt2>
        <a:srgbClr val="FEFFFF"/>
      </a:lt2>
      <a:accent1>
        <a:srgbClr val="F0F4F7"/>
      </a:accent1>
      <a:accent2>
        <a:srgbClr val="C3CBD0"/>
      </a:accent2>
      <a:accent3>
        <a:srgbClr val="406FFD"/>
      </a:accent3>
      <a:accent4>
        <a:srgbClr val="406FFD"/>
      </a:accent4>
      <a:accent5>
        <a:srgbClr val="406FFD"/>
      </a:accent5>
      <a:accent6>
        <a:srgbClr val="406FFD"/>
      </a:accent6>
      <a:hlink>
        <a:srgbClr val="406FFD"/>
      </a:hlink>
      <a:folHlink>
        <a:srgbClr val="3661D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156</Words>
  <Application>Microsoft Office PowerPoint</Application>
  <PresentationFormat>Personnalisé</PresentationFormat>
  <Paragraphs>38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Helvetica Neue</vt:lpstr>
      <vt:lpstr>Montserrat</vt:lpstr>
      <vt:lpstr>Montserrat Semi</vt:lpstr>
      <vt:lpstr>Open Sans</vt:lpstr>
      <vt:lpstr>Open Sans Semibold</vt:lpstr>
      <vt:lpstr>Poppins</vt:lpstr>
      <vt:lpstr>Poppins Medium</vt:lpstr>
      <vt:lpstr>White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Hassene Afif</cp:lastModifiedBy>
  <cp:revision>255</cp:revision>
  <dcterms:modified xsi:type="dcterms:W3CDTF">2022-04-08T00:50:48Z</dcterms:modified>
</cp:coreProperties>
</file>