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6" r:id="rId10"/>
    <p:sldId id="272" r:id="rId11"/>
    <p:sldId id="273" r:id="rId12"/>
    <p:sldId id="262" r:id="rId13"/>
    <p:sldId id="265" r:id="rId14"/>
    <p:sldId id="267" r:id="rId15"/>
    <p:sldId id="264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1895641"/>
            <a:ext cx="10972800" cy="1177506"/>
          </a:xfrm>
        </p:spPr>
        <p:txBody>
          <a:bodyPr anchor="b"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09600" y="3094852"/>
            <a:ext cx="10963923" cy="917516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 Subtitle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4753502"/>
            <a:ext cx="12188952" cy="2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  <p:custDataLst>
              <p:tags r:id="rId2"/>
            </p:custDataLst>
          </p:nvPr>
        </p:nvSpPr>
        <p:spPr>
          <a:xfrm>
            <a:off x="609600" y="1414730"/>
            <a:ext cx="5376672" cy="2377440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  <p:custDataLst>
              <p:tags r:id="rId3"/>
            </p:custDataLst>
          </p:nvPr>
        </p:nvSpPr>
        <p:spPr>
          <a:xfrm>
            <a:off x="6197600" y="1414730"/>
            <a:ext cx="5376672" cy="2377440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09600" y="3965268"/>
            <a:ext cx="5376672" cy="2377440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197600" y="3965268"/>
            <a:ext cx="5376672" cy="2377440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267396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4003">
          <p15:clr>
            <a:srgbClr val="5ACBF0"/>
          </p15:clr>
        </p15:guide>
        <p15:guide id="5" orient="horz" pos="52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ltGray"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609600" y="1417319"/>
            <a:ext cx="10972800" cy="4846320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440594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3945">
          <p15:clr>
            <a:srgbClr val="5ACBF0"/>
          </p15:clr>
        </p15:guide>
        <p15:guide id="5" orient="horz" pos="5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 bwMode="ltGray"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09600" y="1417320"/>
            <a:ext cx="5384800" cy="4846320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97600" y="1417320"/>
            <a:ext cx="5384800" cy="4846320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414180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3945">
          <p15:clr>
            <a:srgbClr val="5ACBF0"/>
          </p15:clr>
        </p15:guide>
        <p15:guide id="5" orient="horz" pos="52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 bwMode="ltGray">
          <a:xfrm>
            <a:off x="0" y="3959188"/>
            <a:ext cx="12192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09599" y="1417320"/>
            <a:ext cx="10972800" cy="4846320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712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5ACBF0"/>
          </p15:clr>
        </p15:guide>
        <p15:guide id="2" orient="horz" pos="888">
          <p15:clr>
            <a:srgbClr val="5ACBF0"/>
          </p15:clr>
        </p15:guide>
        <p15:guide id="3" orient="horz" pos="3948">
          <p15:clr>
            <a:srgbClr val="5ACBF0"/>
          </p15:clr>
        </p15:guide>
        <p15:guide id="4" pos="384">
          <p15:clr>
            <a:srgbClr val="5ACBF0"/>
          </p15:clr>
        </p15:guide>
        <p15:guide id="5" pos="72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ltGray">
          <a:xfrm>
            <a:off x="3197523" y="0"/>
            <a:ext cx="8994476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19488" y="57150"/>
            <a:ext cx="8672511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22054" y="370937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3519578" y="1414463"/>
            <a:ext cx="8367623" cy="4846320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519488" y="838200"/>
            <a:ext cx="8672511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529593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217">
          <p15:clr>
            <a:srgbClr val="5ACBF0"/>
          </p15:clr>
        </p15:guide>
        <p15:guide id="2" pos="7488">
          <p15:clr>
            <a:srgbClr val="5ACBF0"/>
          </p15:clr>
        </p15:guide>
        <p15:guide id="3" orient="horz" pos="528">
          <p15:clr>
            <a:srgbClr val="5ACBF0"/>
          </p15:clr>
        </p15:guide>
        <p15:guide id="4" orient="horz" pos="888">
          <p15:clr>
            <a:srgbClr val="5ACBF0"/>
          </p15:clr>
        </p15:guide>
        <p15:guide id="5" orient="horz" pos="3945">
          <p15:clr>
            <a:srgbClr val="5ACBF0"/>
          </p15:clr>
        </p15:guide>
        <p15:guide id="6" orient="horz" pos="233">
          <p15:clr>
            <a:srgbClr val="5ACBF0"/>
          </p15:clr>
        </p15:guide>
        <p15:guide id="7" pos="203">
          <p15:clr>
            <a:srgbClr val="5ACBF0"/>
          </p15:clr>
        </p15:guide>
        <p15:guide id="8" pos="183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ltGray">
          <a:xfrm>
            <a:off x="8534400" y="0"/>
            <a:ext cx="36576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609600" y="1414462"/>
            <a:ext cx="7620000" cy="4846637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609601" y="838200"/>
            <a:ext cx="7625751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321246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5184">
          <p15:clr>
            <a:srgbClr val="5ACBF0"/>
          </p15:clr>
        </p15:guide>
        <p15:guide id="3" orient="horz" pos="3944">
          <p15:clr>
            <a:srgbClr val="5ACBF0"/>
          </p15:clr>
        </p15:guide>
        <p15:guide id="4" orient="horz" pos="888">
          <p15:clr>
            <a:srgbClr val="5ACBF0"/>
          </p15:clr>
        </p15:guide>
        <p15:guide id="5" orient="horz" pos="528">
          <p15:clr>
            <a:srgbClr val="5ACBF0"/>
          </p15:clr>
        </p15:guide>
        <p15:guide id="6" orient="horz" pos="144">
          <p15:clr>
            <a:srgbClr val="5ACBF0"/>
          </p15:clr>
        </p15:guide>
        <p15:guide id="7" pos="5503">
          <p15:clr>
            <a:srgbClr val="5ACBF0"/>
          </p15:clr>
        </p15:guide>
        <p15:guide id="8" pos="756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ltGray">
          <a:xfrm>
            <a:off x="0" y="0"/>
            <a:ext cx="414528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449234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4449233" y="1414463"/>
            <a:ext cx="7437120" cy="4846637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274320" y="228600"/>
            <a:ext cx="359664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449234" y="838200"/>
            <a:ext cx="7742767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611699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5ACBF0"/>
          </p15:clr>
        </p15:guide>
        <p15:guide id="2" orient="horz" pos="888">
          <p15:clr>
            <a:srgbClr val="5ACBF0"/>
          </p15:clr>
        </p15:guide>
        <p15:guide id="3" orient="horz" pos="3944">
          <p15:clr>
            <a:srgbClr val="5ACBF0"/>
          </p15:clr>
        </p15:guide>
        <p15:guide id="4" pos="173">
          <p15:clr>
            <a:srgbClr val="5ACBF0"/>
          </p15:clr>
        </p15:guide>
        <p15:guide id="5" pos="2441">
          <p15:clr>
            <a:srgbClr val="5ACBF0"/>
          </p15:clr>
        </p15:guide>
        <p15:guide id="6" pos="7488">
          <p15:clr>
            <a:srgbClr val="5ACBF0"/>
          </p15:clr>
        </p15:guide>
        <p15:guide id="7" pos="280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360968" y="2558734"/>
            <a:ext cx="436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753502"/>
            <a:ext cx="12188952" cy="2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2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1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42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394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770300" y="365125"/>
            <a:ext cx="1813687" cy="5897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09601" y="365125"/>
            <a:ext cx="9022914" cy="58975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2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opsy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09600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609600" y="4861720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4753502"/>
            <a:ext cx="12188952" cy="2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6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0341929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3947">
          <p15:clr>
            <a:srgbClr val="5ACBF0"/>
          </p15:clr>
        </p15:guide>
        <p15:guide id="5" orient="horz" pos="52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-9" y="1215389"/>
            <a:ext cx="12192357" cy="129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1524000" y="2688610"/>
            <a:ext cx="10058400" cy="3559791"/>
          </a:xfrm>
        </p:spPr>
        <p:txBody>
          <a:bodyPr/>
          <a:lstStyle>
            <a:lvl1pPr>
              <a:spcBef>
                <a:spcPts val="1867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</p:spTree>
    <p:extLst>
      <p:ext uri="{BB962C8B-B14F-4D97-AF65-F5344CB8AC3E}">
        <p14:creationId xmlns:p14="http://schemas.microsoft.com/office/powerpoint/2010/main" val="18255961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93">
          <p15:clr>
            <a:srgbClr val="5ACBF0"/>
          </p15:clr>
        </p15:guide>
        <p15:guide id="2" pos="960">
          <p15:clr>
            <a:srgbClr val="5ACBF0"/>
          </p15:clr>
        </p15:guide>
        <p15:guide id="3" pos="7296">
          <p15:clr>
            <a:srgbClr val="5ACBF0"/>
          </p15:clr>
        </p15:guide>
        <p15:guide id="4" orient="horz" pos="394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-1" y="2021760"/>
            <a:ext cx="12192005" cy="2540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601" y="2010333"/>
            <a:ext cx="10384465" cy="1253863"/>
          </a:xfrm>
        </p:spPr>
        <p:txBody>
          <a:bodyPr anchor="b">
            <a:normAutofit/>
          </a:bodyPr>
          <a:lstStyle>
            <a:lvl1pPr>
              <a:defRPr sz="3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1" y="3430818"/>
            <a:ext cx="10384465" cy="1119515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2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693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8347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888">
          <p15:clr>
            <a:srgbClr val="5ACBF0"/>
          </p15:clr>
        </p15:guide>
        <p15:guide id="4" orient="horz" pos="3945">
          <p15:clr>
            <a:srgbClr val="5ACBF0"/>
          </p15:clr>
        </p15:guide>
        <p15:guide id="5" orient="horz" pos="52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34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5ACBF0"/>
          </p15:clr>
        </p15:guide>
        <p15:guide id="2" pos="7296">
          <p15:clr>
            <a:srgbClr val="5ACBF0"/>
          </p15:clr>
        </p15:guide>
        <p15:guide id="3" orient="horz" pos="3945">
          <p15:clr>
            <a:srgbClr val="5ACBF0"/>
          </p15:clr>
        </p15:guide>
        <p15:guide id="4" orient="horz" pos="3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Relationship Id="rId30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609600" y="1414463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25"/>
            </p:custDataLst>
          </p:nvPr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Synopsys, Inc. </a:t>
            </a:r>
          </a:p>
        </p:txBody>
      </p:sp>
      <p:sp>
        <p:nvSpPr>
          <p:cNvPr id="9" name="TextBox 8"/>
          <p:cNvSpPr txBox="1"/>
          <p:nvPr>
            <p:custDataLst>
              <p:tags r:id="rId26"/>
            </p:custDataLst>
          </p:nvPr>
        </p:nvSpPr>
        <p:spPr>
          <a:xfrm>
            <a:off x="1157671" y="6516189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aggedShap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aggedShap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aggedShap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aggedShap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20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4592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indent="-164592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3272" indent="-164592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43" name="Subtitle 4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A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class</a:t>
            </a:r>
            <a:r>
              <a:rPr lang="en-US" altLang="en-US" sz="2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is a special data type which defines how to build a certain kind of object.</a:t>
            </a:r>
          </a:p>
          <a:p>
            <a:pPr marL="0" indent="0"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r>
              <a:rPr lang="en-US" altLang="en-US" sz="2200" i="1" dirty="0">
                <a:ea typeface="ＭＳ Ｐゴシック" panose="020B0600070205080204" pitchFamily="34" charset="-128"/>
              </a:rPr>
              <a:t>Instances</a:t>
            </a:r>
            <a:r>
              <a:rPr lang="en-US" altLang="en-US" sz="2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are objects that are created which follow the definition given inside of the class</a:t>
            </a: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class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also stores some data items that are shared by all the instances of this class</a:t>
            </a:r>
          </a:p>
          <a:p>
            <a:pPr marL="0" indent="0"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method</a:t>
            </a:r>
            <a:r>
              <a:rPr lang="en-US" altLang="en-US" sz="2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 a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class</a:t>
            </a:r>
            <a:r>
              <a:rPr lang="en-US" altLang="en-US" sz="2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by including function definitions within the scope of the class block</a:t>
            </a:r>
          </a:p>
          <a:p>
            <a:endParaRPr lang="en-US" sz="2200" dirty="0"/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There must be a special first argument </a:t>
            </a:r>
            <a:r>
              <a:rPr lang="en-US" altLang="en-US" sz="2200" b="1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 </a:t>
            </a:r>
            <a:r>
              <a:rPr lang="en-US" altLang="en-US" sz="220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method definitions which gets bound to the calling instance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8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class can extend the definition of another class </a:t>
            </a:r>
          </a:p>
          <a:p>
            <a:r>
              <a:rPr lang="en-US" sz="2200" dirty="0"/>
              <a:t>Allows use (or extension ) of methods and attributes already defined in the previous one.</a:t>
            </a:r>
          </a:p>
          <a:p>
            <a:r>
              <a:rPr lang="en-US" sz="2200" dirty="0"/>
              <a:t>Method references are resolved as follows - the corresponding class attribute is searched, descending down the chain of base classes.</a:t>
            </a:r>
          </a:p>
          <a:p>
            <a:r>
              <a:rPr lang="en-US" sz="2200" dirty="0"/>
              <a:t>Multiple Inheritance (multiple base classes) is supported. </a:t>
            </a:r>
          </a:p>
          <a:p>
            <a:r>
              <a:rPr lang="en-US" sz="2200" dirty="0"/>
              <a:t>You can redefine special methods as well: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 : The constructor for the class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__</a:t>
            </a:r>
            <a:r>
              <a:rPr lang="en-US" sz="2000" dirty="0" err="1"/>
              <a:t>cmp</a:t>
            </a:r>
            <a:r>
              <a:rPr lang="en-US" sz="2000" dirty="0"/>
              <a:t>__  : Define how == works for class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__</a:t>
            </a:r>
            <a:r>
              <a:rPr lang="en-US" sz="2000" dirty="0" err="1"/>
              <a:t>len</a:t>
            </a:r>
            <a:r>
              <a:rPr lang="en-US" sz="2000" dirty="0"/>
              <a:t>__  : Define how  </a:t>
            </a:r>
            <a:r>
              <a:rPr lang="en-US" sz="2000" dirty="0" err="1"/>
              <a:t>len</a:t>
            </a:r>
            <a:r>
              <a:rPr lang="en-US" sz="2000" dirty="0"/>
              <a:t>( </a:t>
            </a:r>
            <a:r>
              <a:rPr lang="en-US" sz="2000" dirty="0" err="1"/>
              <a:t>obj</a:t>
            </a:r>
            <a:r>
              <a:rPr lang="en-US" sz="2000" dirty="0"/>
              <a:t> ) works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__copy__ : Define how to copy a class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110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f = open(“names.</a:t>
            </a:r>
            <a:r>
              <a:rPr lang="en-US"/>
              <a:t>txt“)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f.readline</a:t>
            </a:r>
            <a:r>
              <a:rPr lang="en-US" dirty="0"/>
              <a:t>()   #  Reads single line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Yaqin</a:t>
            </a:r>
            <a:r>
              <a:rPr lang="en-US" dirty="0"/>
              <a:t>\n‘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f.readline</a:t>
            </a:r>
            <a:r>
              <a:rPr lang="en-US" dirty="0"/>
              <a:t>()     # Reads everything at once</a:t>
            </a:r>
          </a:p>
          <a:p>
            <a:pPr marL="0" indent="0">
              <a:buNone/>
            </a:pPr>
            <a:r>
              <a:rPr lang="en-US" dirty="0"/>
              <a:t>&gt;&gt; for line in f:     # This is memory efficient, fast</a:t>
            </a:r>
          </a:p>
          <a:p>
            <a:pPr marL="0" indent="0">
              <a:buNone/>
            </a:pPr>
            <a:r>
              <a:rPr lang="en-US" dirty="0"/>
              <a:t>          print line,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f.write</a:t>
            </a:r>
            <a:r>
              <a:rPr lang="en-US" dirty="0"/>
              <a:t>('This is a test\n')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f.seek</a:t>
            </a:r>
            <a:r>
              <a:rPr lang="en-US" dirty="0"/>
              <a:t>(offset, </a:t>
            </a:r>
            <a:r>
              <a:rPr lang="en-US" dirty="0" err="1"/>
              <a:t>from_what</a:t>
            </a:r>
            <a:r>
              <a:rPr lang="en-US" dirty="0"/>
              <a:t>)  # </a:t>
            </a:r>
            <a:r>
              <a:rPr lang="en-US" i="1" dirty="0" err="1"/>
              <a:t>from_what</a:t>
            </a:r>
            <a:r>
              <a:rPr lang="en-US" dirty="0"/>
              <a:t> - 0, 1, 2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049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functions - gets a private namespace for local variables, after return, all local variables are destroyed.</a:t>
            </a:r>
          </a:p>
          <a:p>
            <a:r>
              <a:rPr lang="en-US" dirty="0"/>
              <a:t>Generators – unlike traditional functions, they are </a:t>
            </a:r>
            <a:r>
              <a:rPr lang="en-US" dirty="0" err="1"/>
              <a:t>resumable</a:t>
            </a:r>
            <a:r>
              <a:rPr lang="en-US" dirty="0"/>
              <a:t> functions - resume the function where it left off. </a:t>
            </a:r>
          </a:p>
          <a:p>
            <a:r>
              <a:rPr lang="en-US" dirty="0"/>
              <a:t>Keyword - yield.</a:t>
            </a:r>
          </a:p>
          <a:p>
            <a:r>
              <a:rPr lang="en-US" dirty="0"/>
              <a:t>Generators also become </a:t>
            </a:r>
            <a:r>
              <a:rPr lang="en-US" b="1" dirty="0"/>
              <a:t>coroutines</a:t>
            </a:r>
            <a:r>
              <a:rPr lang="en-US" dirty="0"/>
              <a:t>,  a more generalized form of subroutines.</a:t>
            </a:r>
          </a:p>
          <a:p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&gt;&gt;&gt;range(100000)  # expand in memory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xrange</a:t>
            </a:r>
            <a:r>
              <a:rPr lang="en-US" dirty="0"/>
              <a:t>(100000) # return one each time</a:t>
            </a:r>
          </a:p>
        </p:txBody>
      </p:sp>
    </p:spTree>
    <p:extLst>
      <p:ext uri="{BB962C8B-B14F-4D97-AF65-F5344CB8AC3E}">
        <p14:creationId xmlns:p14="http://schemas.microsoft.com/office/powerpoint/2010/main" val="181080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“Package” - bundle of software to be installed</a:t>
            </a:r>
          </a:p>
          <a:p>
            <a:r>
              <a:rPr lang="en-US" dirty="0"/>
              <a:t>pip &amp; </a:t>
            </a:r>
            <a:r>
              <a:rPr lang="en-US" dirty="0" err="1"/>
              <a:t>easy_install</a:t>
            </a:r>
            <a:endParaRPr lang="en-US" dirty="0"/>
          </a:p>
          <a:p>
            <a:r>
              <a:rPr lang="en-US" dirty="0"/>
              <a:t>Python “Virtual Environments” allow Python packages to be installed in an isolated location for a particular application, rather than being installed globally.</a:t>
            </a:r>
          </a:p>
          <a:p>
            <a:pPr lvl="1"/>
            <a:r>
              <a:rPr lang="en-US" dirty="0"/>
              <a:t>Imagine application that needs version 1 of </a:t>
            </a:r>
            <a:r>
              <a:rPr lang="en-US" dirty="0" err="1"/>
              <a:t>LibFoo</a:t>
            </a:r>
            <a:r>
              <a:rPr lang="en-US" dirty="0"/>
              <a:t>, but another application requires version 2. How can you use both these applications?</a:t>
            </a:r>
          </a:p>
          <a:p>
            <a:r>
              <a:rPr lang="en-US" dirty="0" err="1"/>
              <a:t>PyPI</a:t>
            </a:r>
            <a:r>
              <a:rPr lang="en-US" dirty="0"/>
              <a:t> is the default </a:t>
            </a:r>
            <a:r>
              <a:rPr lang="en-US" i="1" dirty="0"/>
              <a:t>Package Index </a:t>
            </a:r>
            <a:r>
              <a:rPr lang="en-US" dirty="0"/>
              <a:t>for the Python community. It is open to all Python developers to consume and distribute their distributions. Currently 94923 packages </a:t>
            </a:r>
          </a:p>
          <a:p>
            <a:pPr lvl="2"/>
            <a:r>
              <a:rPr lang="en-US" dirty="0"/>
              <a:t>pip install '</a:t>
            </a:r>
            <a:r>
              <a:rPr lang="en-US" dirty="0" err="1"/>
              <a:t>SomeProject</a:t>
            </a:r>
            <a:r>
              <a:rPr lang="en-US" dirty="0"/>
              <a:t>'	</a:t>
            </a:r>
          </a:p>
          <a:p>
            <a:pPr lvl="2"/>
            <a:r>
              <a:rPr lang="en-US" dirty="0"/>
              <a:t>pip install '</a:t>
            </a:r>
            <a:r>
              <a:rPr lang="en-US" dirty="0" err="1"/>
              <a:t>SomeProject</a:t>
            </a:r>
            <a:r>
              <a:rPr lang="en-US" dirty="0"/>
              <a:t>==1.4‘</a:t>
            </a:r>
          </a:p>
          <a:p>
            <a:pPr lvl="2"/>
            <a:r>
              <a:rPr lang="en-US" dirty="0"/>
              <a:t>pip uninstall</a:t>
            </a:r>
          </a:p>
          <a:p>
            <a:pPr lvl="2"/>
            <a:r>
              <a:rPr lang="en-US" dirty="0"/>
              <a:t>pip freeze -&gt; requirements.txt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code</a:t>
            </a:r>
          </a:p>
          <a:p>
            <a:r>
              <a:rPr lang="en-US" dirty="0"/>
              <a:t>Readlibility, Maintenance</a:t>
            </a:r>
          </a:p>
          <a:p>
            <a:r>
              <a:rPr lang="en-US" dirty="0"/>
              <a:t>Better object-oriented type system</a:t>
            </a:r>
          </a:p>
          <a:p>
            <a:r>
              <a:rPr lang="en-US" dirty="0"/>
              <a:t>Libraries are more consistent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0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why who?</a:t>
            </a:r>
          </a:p>
        </p:txBody>
      </p:sp>
    </p:spTree>
    <p:extLst>
      <p:ext uri="{BB962C8B-B14F-4D97-AF65-F5344CB8AC3E}">
        <p14:creationId xmlns:p14="http://schemas.microsoft.com/office/powerpoint/2010/main" val="37322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  <a:p>
            <a:r>
              <a:rPr lang="en-US" dirty="0"/>
              <a:t>Type of language</a:t>
            </a:r>
          </a:p>
          <a:p>
            <a:pPr lvl="1"/>
            <a:r>
              <a:rPr lang="en-US" dirty="0"/>
              <a:t>Interpreter, dynamic typing</a:t>
            </a:r>
          </a:p>
          <a:p>
            <a:r>
              <a:rPr lang="en-US" dirty="0"/>
              <a:t>Current versions</a:t>
            </a:r>
          </a:p>
          <a:p>
            <a:r>
              <a:rPr lang="en-US" dirty="0"/>
              <a:t>Heavily used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  <a:p>
            <a:r>
              <a:rPr lang="en-US" dirty="0"/>
              <a:t>Local and global scope</a:t>
            </a:r>
          </a:p>
          <a:p>
            <a:r>
              <a:rPr lang="en-US" dirty="0"/>
              <a:t>Integers and strings</a:t>
            </a:r>
          </a:p>
          <a:p>
            <a:r>
              <a:rPr lang="en-US" dirty="0"/>
              <a:t>Mutable types and Immutable types</a:t>
            </a:r>
          </a:p>
          <a:p>
            <a:pPr lvl="1"/>
            <a:r>
              <a:rPr lang="en-US" dirty="0"/>
              <a:t>List, tuple, dictionary, set</a:t>
            </a:r>
          </a:p>
          <a:p>
            <a:pPr lvl="1"/>
            <a:r>
              <a:rPr lang="en-US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4508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for loops</a:t>
            </a:r>
          </a:p>
          <a:p>
            <a:r>
              <a:rPr lang="en-US" dirty="0"/>
              <a:t>Indentation, ‘:’ usage</a:t>
            </a:r>
          </a:p>
        </p:txBody>
      </p:sp>
    </p:spTree>
    <p:extLst>
      <p:ext uri="{BB962C8B-B14F-4D97-AF65-F5344CB8AC3E}">
        <p14:creationId xmlns:p14="http://schemas.microsoft.com/office/powerpoint/2010/main" val="233997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except finally</a:t>
            </a:r>
          </a:p>
          <a:p>
            <a:r>
              <a:rPr lang="en-US" dirty="0"/>
              <a:t>Raise </a:t>
            </a:r>
          </a:p>
          <a:p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5242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3475"/>
            <a:ext cx="10688053" cy="4939214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dirty="0"/>
              <a:t> is a piece of code that performs a task of some kind.</a:t>
            </a:r>
          </a:p>
          <a:p>
            <a:pPr lvl="1">
              <a:defRPr/>
            </a:pPr>
            <a:r>
              <a:rPr lang="en-US" sz="2400" dirty="0"/>
              <a:t>A function has a name that is used when we need for the task to be executed. Asking that the task be executed is referred to as “calling” the function.</a:t>
            </a:r>
            <a:br>
              <a:rPr lang="en-US" sz="2400" dirty="0"/>
            </a:br>
            <a:endParaRPr lang="en-US" sz="2400" dirty="0"/>
          </a:p>
          <a:p>
            <a:pPr lvl="1">
              <a:defRPr/>
            </a:pPr>
            <a:r>
              <a:rPr lang="en-US" sz="2400" dirty="0"/>
              <a:t>Fixed/Variable length arguments </a:t>
            </a:r>
          </a:p>
          <a:p>
            <a:pPr lvl="1">
              <a:defRPr/>
            </a:pPr>
            <a:r>
              <a:rPr lang="en-US" sz="2400" dirty="0"/>
              <a:t>Default arguments</a:t>
            </a:r>
          </a:p>
          <a:p>
            <a:pPr lvl="1">
              <a:defRPr/>
            </a:pPr>
            <a:r>
              <a:rPr lang="en-US" sz="2400" dirty="0"/>
              <a:t>Packing and Unpacking of arguments</a:t>
            </a:r>
          </a:p>
          <a:p>
            <a:pPr lvl="1">
              <a:defRPr/>
            </a:pPr>
            <a:r>
              <a:rPr lang="en-US" sz="2400" dirty="0"/>
              <a:t>Scoping of variables – local, global</a:t>
            </a:r>
          </a:p>
          <a:p>
            <a:pPr lvl="1">
              <a:defRPr/>
            </a:pPr>
            <a:r>
              <a:rPr lang="en-US" sz="2400" dirty="0"/>
              <a:t>Return</a:t>
            </a:r>
          </a:p>
          <a:p>
            <a:pPr lvl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48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Lambda functions</a:t>
            </a:r>
          </a:p>
          <a:p>
            <a:pPr lvl="1"/>
            <a:r>
              <a:rPr lang="en-US" sz="2200" dirty="0"/>
              <a:t>Small anonymous functions can be created with the lambda keyword. Lambda functions can be used wherever function objects are required. They are syntactically restricted to a single expression. </a:t>
            </a:r>
          </a:p>
          <a:p>
            <a:pPr lvl="1"/>
            <a:r>
              <a:rPr lang="en-US" sz="2200" dirty="0"/>
              <a:t>Basically to create functions at runtime</a:t>
            </a:r>
            <a:r>
              <a:rPr lang="en-US" dirty="0"/>
              <a:t>.</a:t>
            </a:r>
          </a:p>
          <a:p>
            <a:pPr lvl="1"/>
            <a:r>
              <a:rPr lang="en-US" sz="2200" dirty="0"/>
              <a:t>Used in map, reduce, filter, sorting etc.</a:t>
            </a:r>
          </a:p>
          <a:p>
            <a:pPr marL="292608" lvl="1" indent="0">
              <a:buNone/>
            </a:pPr>
            <a:endParaRPr lang="en-US" sz="2200" dirty="0"/>
          </a:p>
          <a:p>
            <a:r>
              <a:rPr lang="en-US" sz="2400" dirty="0"/>
              <a:t>Decorators</a:t>
            </a:r>
          </a:p>
          <a:p>
            <a:pPr lvl="1"/>
            <a:r>
              <a:rPr lang="en-US" sz="2200" dirty="0"/>
              <a:t>Decorators work as wrappers, modifying the behavior of the code before and after a target function execution, without the need to modify the function itself, augmenting the original functionality, thus decorating it.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89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8779"/>
            <a:ext cx="10972800" cy="5203909"/>
          </a:xfrm>
        </p:spPr>
        <p:txBody>
          <a:bodyPr/>
          <a:lstStyle/>
          <a:p>
            <a:r>
              <a:rPr lang="en-GB" altLang="en-US" sz="2200" dirty="0">
                <a:ea typeface="ＭＳ Ｐゴシック" panose="020B0600070205080204" pitchFamily="34" charset="-128"/>
              </a:rPr>
              <a:t>Use classes &amp; functions defined in another file - like Java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import</a:t>
            </a:r>
            <a:r>
              <a:rPr lang="en-GB" altLang="en-US" sz="2200" dirty="0">
                <a:ea typeface="ＭＳ Ｐゴシック" panose="020B0600070205080204" pitchFamily="34" charset="-128"/>
              </a:rPr>
              <a:t>, C++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include</a:t>
            </a:r>
          </a:p>
          <a:p>
            <a:pPr marL="0" indent="0">
              <a:buNone/>
            </a:pPr>
            <a:endParaRPr lang="en-GB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Three formats of the command: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import </a:t>
            </a:r>
            <a:r>
              <a:rPr lang="en-US" altLang="en-US" dirty="0" err="1">
                <a:ea typeface="ＭＳ Ｐゴシック" panose="020B0600070205080204" pitchFamily="34" charset="-128"/>
              </a:rPr>
              <a:t>somefile</a:t>
            </a:r>
            <a:r>
              <a:rPr lang="en-US" altLang="en-US" dirty="0">
                <a:ea typeface="ＭＳ Ｐゴシック" panose="020B0600070205080204" pitchFamily="34" charset="-128"/>
              </a:rPr>
              <a:t> - </a:t>
            </a:r>
            <a:r>
              <a:rPr lang="en-GB" altLang="en-US" i="1" dirty="0">
                <a:ea typeface="ＭＳ Ｐゴシック" panose="020B0600070205080204" pitchFamily="34" charset="-128"/>
              </a:rPr>
              <a:t>Everything</a:t>
            </a:r>
            <a:r>
              <a:rPr lang="en-GB" altLang="en-US" dirty="0">
                <a:ea typeface="ＭＳ Ｐゴシック" panose="020B0600070205080204" pitchFamily="34" charset="-128"/>
              </a:rPr>
              <a:t> in somefile.py gets imported. Namespace maintained, Use “.” to access functions.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somefile</a:t>
            </a:r>
            <a:r>
              <a:rPr lang="en-US" altLang="en-US" dirty="0">
                <a:ea typeface="ＭＳ Ｐゴシック" panose="020B0600070205080204" pitchFamily="34" charset="-128"/>
              </a:rPr>
              <a:t> import * - </a:t>
            </a:r>
            <a:r>
              <a:rPr lang="en-GB" altLang="en-US" i="1" dirty="0">
                <a:ea typeface="ＭＳ Ｐゴシック" panose="020B0600070205080204" pitchFamily="34" charset="-128"/>
              </a:rPr>
              <a:t>Everything</a:t>
            </a:r>
            <a:r>
              <a:rPr lang="en-GB" altLang="en-US" dirty="0">
                <a:ea typeface="ＭＳ Ｐゴシック" panose="020B0600070205080204" pitchFamily="34" charset="-128"/>
              </a:rPr>
              <a:t> in somefile.py gets imported in current namespace.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somefile</a:t>
            </a:r>
            <a:r>
              <a:rPr lang="en-US" altLang="en-US" dirty="0">
                <a:ea typeface="ＭＳ Ｐゴシック" panose="020B0600070205080204" pitchFamily="34" charset="-128"/>
              </a:rPr>
              <a:t> import </a:t>
            </a:r>
            <a:r>
              <a:rPr lang="en-US" altLang="en-US" dirty="0" err="1">
                <a:ea typeface="ＭＳ Ｐゴシック" panose="020B0600070205080204" pitchFamily="34" charset="-128"/>
              </a:rPr>
              <a:t>className</a:t>
            </a:r>
            <a:r>
              <a:rPr lang="en-US" altLang="en-US" dirty="0">
                <a:ea typeface="ＭＳ Ｐゴシック" panose="020B0600070205080204" pitchFamily="34" charset="-128"/>
              </a:rPr>
              <a:t> - </a:t>
            </a:r>
            <a:r>
              <a:rPr lang="en-GB" altLang="en-US" i="1" dirty="0">
                <a:ea typeface="ＭＳ Ｐゴシック" panose="020B0600070205080204" pitchFamily="34" charset="-128"/>
              </a:rPr>
              <a:t>Everything</a:t>
            </a:r>
            <a:r>
              <a:rPr lang="en-GB" altLang="en-US" dirty="0">
                <a:ea typeface="ＭＳ Ｐゴシック" panose="020B0600070205080204" pitchFamily="34" charset="-128"/>
              </a:rPr>
              <a:t> in somefile.py gets imported in current namespace</a:t>
            </a:r>
          </a:p>
          <a:p>
            <a:endParaRPr lang="en-US" sz="2200" dirty="0"/>
          </a:p>
          <a:p>
            <a:r>
              <a:rPr lang="en-GB" altLang="en-US" sz="2200" dirty="0">
                <a:ea typeface="ＭＳ Ｐゴシック" panose="020B0600070205080204" pitchFamily="34" charset="-128"/>
              </a:rPr>
              <a:t>The list of directories where Python will look for the files to be imported is </a:t>
            </a:r>
            <a:r>
              <a:rPr lang="en-GB" altLang="en-US" sz="2200" dirty="0" err="1">
                <a:ea typeface="ＭＳ Ｐゴシック" panose="020B0600070205080204" pitchFamily="34" charset="-128"/>
              </a:rPr>
              <a:t>sys.path</a:t>
            </a:r>
            <a:r>
              <a:rPr lang="en-GB" altLang="en-US" sz="2200" dirty="0">
                <a:ea typeface="ＭＳ Ｐゴシック" panose="020B0600070205080204" pitchFamily="34" charset="-128"/>
              </a:rPr>
              <a:t>. </a:t>
            </a:r>
          </a:p>
          <a:p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969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TEMPLATE-001" val="12/13/2015 5:23:58 PM"/>
  <p:tag name="SYNOPSYS-SHAPE" val="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TEMPLATE-001" val="12/19/2015 4:31:23 PM"/>
  <p:tag name="SYNOPSYS-SHAPE" val="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TEMPLATE-001" val="12/24/2015 3:32:09 PM"/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TEMPLATE-001" val="1/6/2016 2:39:37 PM"/>
</p:tagLst>
</file>

<file path=ppt/theme/theme1.xml><?xml version="1.0" encoding="utf-8"?>
<a:theme xmlns:a="http://schemas.openxmlformats.org/drawingml/2006/main" name="Default Theme">
  <a:themeElements>
    <a:clrScheme name="Default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Default Theme">
      <a:majorFont>
        <a:latin typeface="Arial" panose="020B0604020202020204"/>
        <a:ea typeface=""/>
        <a:cs typeface=""/>
        <a:font script="Jpan" typeface="メイリオ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メイリオ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8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D1F9C5A-2AEA-433E-9F31-B7D4577B66E9}" vid="{EBCC1F61-21FD-4864-9BE9-BDE6511C7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437</TotalTime>
  <Words>735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Courier New</vt:lpstr>
      <vt:lpstr>Default Theme</vt:lpstr>
      <vt:lpstr>Introduction To Python</vt:lpstr>
      <vt:lpstr>History</vt:lpstr>
      <vt:lpstr>Introduction</vt:lpstr>
      <vt:lpstr>Data types and Variables</vt:lpstr>
      <vt:lpstr>Conditional Statements</vt:lpstr>
      <vt:lpstr>Exception Handling</vt:lpstr>
      <vt:lpstr>Functions</vt:lpstr>
      <vt:lpstr>PowerPoint Presentation</vt:lpstr>
      <vt:lpstr>Importing</vt:lpstr>
      <vt:lpstr>Classes</vt:lpstr>
      <vt:lpstr>Inheritance</vt:lpstr>
      <vt:lpstr>File IO</vt:lpstr>
      <vt:lpstr>Generators</vt:lpstr>
      <vt:lpstr>Installing</vt:lpstr>
      <vt:lpstr>Why Python?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Digaveedi Radhakrishna</dc:creator>
  <cp:lastModifiedBy>Arovit Narula</cp:lastModifiedBy>
  <cp:revision>52</cp:revision>
  <dcterms:created xsi:type="dcterms:W3CDTF">2016-12-16T00:48:12Z</dcterms:created>
  <dcterms:modified xsi:type="dcterms:W3CDTF">2016-12-16T18:14:11Z</dcterms:modified>
</cp:coreProperties>
</file>