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83c46dd9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83c46dd9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7f71dc0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7f71dc0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7f71dc08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7f71dc08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7f71dc08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7f71dc08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7f71dc08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7f71dc08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f71dc08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f71dc08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7f71dc08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7f71dc08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7f71dc08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7f71dc08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7f71dc08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7f71dc08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7f71dc08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7f71dc08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7f71dc08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7f71dc08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83c46dd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83c46dd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7f71dc08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7f71dc08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7f71dc08f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7f71dc08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7f71dc08f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7f71dc08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7f71dc08f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7f71dc08f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7f71dc08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7f71dc08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7f71dc08f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7f71dc08f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7f71dc08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7f71dc08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7f71dc08f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7f71dc08f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83c46dd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83c46dd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83c46dd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83c46dd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83c46dd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83c46dd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83c46dd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83c46dd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83c46dd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83c46dd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83c46dd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83c46dd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83c46dd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83c46dd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83c46dd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83c46dd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f71dc0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f71dc0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7f71dc0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7f71dc0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7f71dc0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7f71dc0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7f71dc0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7f71dc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2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0.pn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5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8.png"/><Relationship Id="rId6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45200" y="461113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10300" y="852175"/>
            <a:ext cx="81234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b="1" sz="3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3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Project Challenge</a:t>
            </a:r>
            <a:endParaRPr b="1" sz="18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on Lung Cancer Data</a:t>
            </a:r>
            <a:endParaRPr b="1" i="1" sz="2200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 Arundhuti Roy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 : 21/02/25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: Microsoft SQL Server &amp; Power BI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6.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top 5 countries with the highest lung cancer deaths.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92998"/>
            <a:ext cx="5095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875" y="2405525"/>
            <a:ext cx="2699450" cy="14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7.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number of people diagnosed with lung cancer by gender.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49125"/>
            <a:ext cx="3252325" cy="9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4925" y="2392875"/>
            <a:ext cx="2316500" cy="10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8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records of individuals older than 60 who are diagnosed with lung cancer.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49127"/>
            <a:ext cx="5065449" cy="7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075" y="2075975"/>
            <a:ext cx="8145549" cy="21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7763400" y="4257800"/>
            <a:ext cx="13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more….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INTERMEDIATE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Find the percentage of smokers who developed lung cancer.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25" y="1137275"/>
            <a:ext cx="7248524" cy="7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876" y="2262050"/>
            <a:ext cx="4216175" cy="1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2.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average survival years based on cancer stages.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80225"/>
            <a:ext cx="5353050" cy="8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8975" y="2448825"/>
            <a:ext cx="2733675" cy="1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3.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number of lung cancer patients based on passive smoking.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99975"/>
            <a:ext cx="53149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4825" y="2438750"/>
            <a:ext cx="4059075" cy="8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4.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country with the highest lung cancer prevalence rate.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258899"/>
            <a:ext cx="7729325" cy="7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6">
            <a:alphaModFix/>
          </a:blip>
          <a:srcRect b="0" l="1700" r="0" t="0"/>
          <a:stretch/>
        </p:blipFill>
        <p:spPr>
          <a:xfrm>
            <a:off x="2708834" y="2456900"/>
            <a:ext cx="4079541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5.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smoking years' impact on lung cancer.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243825"/>
            <a:ext cx="6754274" cy="92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5113" y="2317050"/>
            <a:ext cx="2163475" cy="22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6.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mortality rate for patients with and without early detection.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100" y="1142400"/>
            <a:ext cx="6754274" cy="1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4152" y="2607650"/>
            <a:ext cx="3857750" cy="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7.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the lung cancer prevalence rate by developed vs. developing countries.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42400"/>
            <a:ext cx="7381875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7015" y="2504400"/>
            <a:ext cx="4291025" cy="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6700" y="599375"/>
            <a:ext cx="8123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analyzes the risk factors causing lung cancer by utilizing the provided dataset on lung cancer patients. The demographic along with the medical &amp; lifestyle factors can be used for an early detection &amp; diagnosis of lung cancer, thus helping in improving the survival rate through customizing the treatment plan according to the patient’s requirement, with the help of healthcare analytics.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can be used to assess the impact the impact of different factors on the outcome of different patients depending on their requirements &amp; to treat the cancer in an effective manner. This dataset can also be used for creating Power BI reports to visualize the different metrics in a clear &amp;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prominent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manner.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ADVANCED LEVEL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Identify the correlation between lung cancer prevalence and air pollution levels.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25" y="1137263"/>
            <a:ext cx="69532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6">
            <a:alphaModFix/>
          </a:blip>
          <a:srcRect b="0" l="0" r="0" t="21278"/>
          <a:stretch/>
        </p:blipFill>
        <p:spPr>
          <a:xfrm>
            <a:off x="2681850" y="2571750"/>
            <a:ext cx="3986575" cy="10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2.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average age of lung cancer patients for each country.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99975"/>
            <a:ext cx="35890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400" y="1199975"/>
            <a:ext cx="1372150" cy="32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3.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risk factor of lung cancer by smoker status, passive smoking, and family history.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233625"/>
            <a:ext cx="5270350" cy="1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6">
            <a:alphaModFix/>
          </a:blip>
          <a:srcRect b="0" l="0" r="0" t="2638"/>
          <a:stretch/>
        </p:blipFill>
        <p:spPr>
          <a:xfrm>
            <a:off x="2505475" y="2571750"/>
            <a:ext cx="4486200" cy="18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463700" y="618175"/>
            <a:ext cx="820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4.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countries based on their mortality rate.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5">
            <a:alphaModFix/>
          </a:blip>
          <a:srcRect b="0" l="0" r="-633" t="0"/>
          <a:stretch/>
        </p:blipFill>
        <p:spPr>
          <a:xfrm>
            <a:off x="561100" y="1233625"/>
            <a:ext cx="5693600" cy="1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175" y="1851150"/>
            <a:ext cx="2011950" cy="27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63700" y="618175"/>
            <a:ext cx="820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5.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Determine if treatment type has a significant impact on survival years.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233625"/>
            <a:ext cx="43972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4025" y="2766950"/>
            <a:ext cx="394264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463700" y="618175"/>
            <a:ext cx="820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6.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Compare lung cancer prevalence in men vs. women across countries.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88" y="1233613"/>
            <a:ext cx="66770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7100" y="1937850"/>
            <a:ext cx="1636900" cy="2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/>
        </p:nvSpPr>
        <p:spPr>
          <a:xfrm>
            <a:off x="361975" y="618175"/>
            <a:ext cx="86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7.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Find how occupational exposure, smoking, and air pollution collectively impact lung cancer rates.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5">
            <a:alphaModFix/>
          </a:blip>
          <a:srcRect b="2390" l="645" r="0" t="2390"/>
          <a:stretch/>
        </p:blipFill>
        <p:spPr>
          <a:xfrm>
            <a:off x="644000" y="1230525"/>
            <a:ext cx="5223450" cy="11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6925" y="2552200"/>
            <a:ext cx="3918751" cy="1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9"/>
          <p:cNvSpPr txBox="1"/>
          <p:nvPr/>
        </p:nvSpPr>
        <p:spPr>
          <a:xfrm>
            <a:off x="361975" y="618175"/>
            <a:ext cx="86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8.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Analyze the impact of early detection on survival years.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00" y="1230525"/>
            <a:ext cx="5695950" cy="1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7675" y="2661824"/>
            <a:ext cx="3855825" cy="9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0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290275" y="2245075"/>
            <a:ext cx="856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DATA VISUALIZATION &amp; REPORT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3358850" y="2571750"/>
            <a:ext cx="808200" cy="4041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4124900" y="2571750"/>
            <a:ext cx="808200" cy="4041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4865750" y="2571750"/>
            <a:ext cx="808200" cy="4041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75" y="477000"/>
            <a:ext cx="8426401" cy="42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LUNG CANCER OVERVIEW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96700" y="599375"/>
            <a:ext cx="81234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 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Records : 220632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: 24 (which includes demographic, medical &amp; other factors)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PREPROCESSING 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Cells with None Values 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 Type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213968 cells contained value “None”, they were replaced with “No Treatment” to reflect that there wasn’t any treatment provided to those people.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 Stage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211671 cells contained value “None”, they were replaced with “Early Stage” to reflect that their cancer stage is either not detected or non-cancerous.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2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SMOKING &amp; RISK FACTORS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75" y="477000"/>
            <a:ext cx="8426399" cy="4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3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TREATMENT &amp; SURVIVAL ANALYSIS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50" y="514225"/>
            <a:ext cx="8426399" cy="41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4"/>
          <p:cNvSpPr txBox="1"/>
          <p:nvPr/>
        </p:nvSpPr>
        <p:spPr>
          <a:xfrm>
            <a:off x="404075" y="514225"/>
            <a:ext cx="8292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::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count of cigarettes smoked per day being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smoking is thus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biggest threat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health of a person, becoming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risk factor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harmful effect of smoking,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7.07%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total smokers have been diagnosed with lung cancer, among which around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female with around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59%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being male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Ethiopia, Japan, Turkey, Nigeria &amp; USA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top 5 countries with largest number of lung cancer cases.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be noticed that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non-passive smokers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also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diagnosed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lung cancer, the number of patients being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compared to passive smokers.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lung cancer death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 compared to the other countries.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90275" y="2224350"/>
            <a:ext cx="856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SQL  QUERIES ↪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815000" y="0"/>
            <a:ext cx="551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LEVEL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all records for individuals diagnosed with lung cancer.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7287"/>
          <a:stretch/>
        </p:blipFill>
        <p:spPr>
          <a:xfrm>
            <a:off x="513500" y="1095175"/>
            <a:ext cx="3521475" cy="5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00" y="1878925"/>
            <a:ext cx="8106701" cy="24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7763400" y="4257800"/>
            <a:ext cx="13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more….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2.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number of smokers and non-smokers.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169475"/>
            <a:ext cx="3469025" cy="8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0" l="1822" r="17159" t="26723"/>
          <a:stretch/>
        </p:blipFill>
        <p:spPr>
          <a:xfrm>
            <a:off x="3225475" y="2299825"/>
            <a:ext cx="2338950" cy="9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3.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unique cancer stages present in the dataset.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2116" l="0" r="0" t="2107"/>
          <a:stretch/>
        </p:blipFill>
        <p:spPr>
          <a:xfrm>
            <a:off x="561100" y="1169475"/>
            <a:ext cx="3469025" cy="8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9150" y="2255350"/>
            <a:ext cx="1892150" cy="17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4.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the average number of cigarettes smoked per day by smokers.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00" y="1236825"/>
            <a:ext cx="4924425" cy="7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401" y="2336275"/>
            <a:ext cx="3282899" cy="7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361975" y="514225"/>
            <a:ext cx="8426400" cy="415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1440" r="1856" t="0"/>
          <a:stretch/>
        </p:blipFill>
        <p:spPr>
          <a:xfrm>
            <a:off x="353650" y="477000"/>
            <a:ext cx="8426400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63700" y="618175"/>
            <a:ext cx="856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5. 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number of people exposed to high air pollution.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61499"/>
            <a:ext cx="662562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4587" l="0" r="0" t="4578"/>
          <a:stretch/>
        </p:blipFill>
        <p:spPr>
          <a:xfrm>
            <a:off x="2925401" y="2336275"/>
            <a:ext cx="3282899" cy="7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00" y="1236825"/>
            <a:ext cx="4060475" cy="7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AD1DC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