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8114" autoAdjust="0"/>
  </p:normalViewPr>
  <p:slideViewPr>
    <p:cSldViewPr>
      <p:cViewPr>
        <p:scale>
          <a:sx n="70" d="100"/>
          <a:sy n="70" d="100"/>
        </p:scale>
        <p:origin x="-1422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76FCA-2020-428A-AFED-F16D5DD09773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5B3C7-E236-4393-8DD8-D48BD8DAED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2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5B3C7-E236-4393-8DD8-D48BD8DAED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6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7E4A-D66C-4255-BB7D-BC7AD65E7F52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3A2-FABB-4D89-8EA3-F2E37E178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9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7E4A-D66C-4255-BB7D-BC7AD65E7F52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3A2-FABB-4D89-8EA3-F2E37E178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4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7E4A-D66C-4255-BB7D-BC7AD65E7F52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3A2-FABB-4D89-8EA3-F2E37E178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4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7E4A-D66C-4255-BB7D-BC7AD65E7F52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3A2-FABB-4D89-8EA3-F2E37E178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7E4A-D66C-4255-BB7D-BC7AD65E7F52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3A2-FABB-4D89-8EA3-F2E37E178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5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7E4A-D66C-4255-BB7D-BC7AD65E7F52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3A2-FABB-4D89-8EA3-F2E37E178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6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7E4A-D66C-4255-BB7D-BC7AD65E7F52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3A2-FABB-4D89-8EA3-F2E37E178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9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7E4A-D66C-4255-BB7D-BC7AD65E7F52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3A2-FABB-4D89-8EA3-F2E37E178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1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7E4A-D66C-4255-BB7D-BC7AD65E7F52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3A2-FABB-4D89-8EA3-F2E37E178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8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7E4A-D66C-4255-BB7D-BC7AD65E7F52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3A2-FABB-4D89-8EA3-F2E37E178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7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7E4A-D66C-4255-BB7D-BC7AD65E7F52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13A2-FABB-4D89-8EA3-F2E37E178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8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7E4A-D66C-4255-BB7D-BC7AD65E7F52}" type="datetimeFigureOut">
              <a:rPr lang="en-US" smtClean="0"/>
              <a:t>08-Jun-17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13A2-FABB-4D89-8EA3-F2E37E178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0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1524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Review of literature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5" descr="Displaying 4ZK4_asym_r_50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" descr="Displaying 4ZK4_asym_r_50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9" descr="Displaying 4ZK4_asym_r_50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5175" y="696806"/>
            <a:ext cx="7997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Disease-gene associations were primarily obtained from mutational inferences before the advent of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GWAS and microarray technology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176" y="3965377"/>
            <a:ext cx="7845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4800" y="1447996"/>
            <a:ext cx="4648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Network based methods gained prominence after the information influx that followed such as distance based, information flow based and topological similarity based methods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Scale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free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networks show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higher number of high degree (or ‘hub’) nodes that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are either biologically significant or are artifacts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that arise due to literature bias, i.e. 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well-studied genes tend to have more number of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connections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1165" y="1447996"/>
            <a:ext cx="428435" cy="228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7387" y="4114800"/>
            <a:ext cx="7997825" cy="274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Random Walk with Restart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iterative method that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calculates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probabilistic score of each node. Starting at a source node s,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walker either restarts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from the starting node or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moves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to a randomly selected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neighbor.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is P(restarting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and 1-r is P(jumping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neighboring node)</a:t>
            </a:r>
          </a:p>
          <a:p>
            <a:pPr algn="ctr"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p</a:t>
            </a:r>
            <a:r>
              <a:rPr lang="en-US" baseline="30000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t+1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= (1-r)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Wp</a:t>
            </a:r>
            <a:r>
              <a:rPr lang="en-US" baseline="30000" dirty="0" err="1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+ rp</a:t>
            </a:r>
            <a:r>
              <a:rPr lang="en-US" baseline="300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0 </a:t>
            </a:r>
            <a:endParaRPr lang="en-US" baseline="30000" dirty="0" smtClean="0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algn="ctr">
              <a:lnSpc>
                <a:spcPct val="115000"/>
              </a:lnSpc>
            </a:pPr>
            <a:endParaRPr lang="en-US" b="1" baseline="30000" dirty="0" smtClean="0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Wingdings" pitchFamily="2" charset="2"/>
              <a:buChar char="§"/>
            </a:pP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T</a:t>
            </a:r>
            <a:r>
              <a:rPr lang="en-US" sz="1600" dirty="0" smtClean="0">
                <a:latin typeface="Times New Roman" pitchFamily="18" charset="0"/>
                <a:ea typeface="Calibri"/>
                <a:cs typeface="Times New Roman" pitchFamily="18" charset="0"/>
              </a:rPr>
              <a:t>he </a:t>
            </a:r>
            <a:r>
              <a:rPr lang="en-US" sz="1600" dirty="0">
                <a:latin typeface="Times New Roman" pitchFamily="18" charset="0"/>
                <a:ea typeface="Calibri"/>
                <a:cs typeface="Times New Roman" pitchFamily="18" charset="0"/>
              </a:rPr>
              <a:t>extent of </a:t>
            </a:r>
            <a:r>
              <a:rPr lang="en-US" sz="1600" dirty="0" smtClean="0">
                <a:latin typeface="Times New Roman" pitchFamily="18" charset="0"/>
                <a:ea typeface="Calibri"/>
                <a:cs typeface="Times New Roman" pitchFamily="18" charset="0"/>
              </a:rPr>
              <a:t>the </a:t>
            </a:r>
            <a:r>
              <a:rPr lang="en-US" b="1" i="1" dirty="0">
                <a:latin typeface="Times New Roman" pitchFamily="18" charset="0"/>
                <a:ea typeface="Calibri"/>
                <a:cs typeface="Times New Roman" pitchFamily="18" charset="0"/>
              </a:rPr>
              <a:t>bias introduced by degree </a:t>
            </a:r>
            <a:r>
              <a:rPr lang="en-US" sz="1600" dirty="0" smtClean="0">
                <a:latin typeface="Times New Roman" pitchFamily="18" charset="0"/>
                <a:ea typeface="Calibri"/>
                <a:cs typeface="Times New Roman" pitchFamily="18" charset="0"/>
              </a:rPr>
              <a:t>on gene prioritization was to be investigated using Random Walk with Restart</a:t>
            </a:r>
            <a:endParaRPr lang="en-US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ctr">
              <a:lnSpc>
                <a:spcPct val="115000"/>
              </a:lnSpc>
            </a:pPr>
            <a:endParaRPr lang="en-US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>
              <a:lnSpc>
                <a:spcPct val="115000"/>
              </a:lnSpc>
            </a:pPr>
            <a:endParaRPr lang="en-US" b="1" baseline="30000" dirty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pic>
        <p:nvPicPr>
          <p:cNvPr id="1031" name="Picture 7" descr="Image result for hub gene canc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t="6481" r="2921" b="8506"/>
          <a:stretch/>
        </p:blipFill>
        <p:spPr bwMode="auto">
          <a:xfrm>
            <a:off x="460375" y="1281582"/>
            <a:ext cx="3619168" cy="268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1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164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Karunakaran</dc:creator>
  <cp:lastModifiedBy>Karunakaran</cp:lastModifiedBy>
  <cp:revision>27</cp:revision>
  <dcterms:created xsi:type="dcterms:W3CDTF">2017-05-25T02:24:04Z</dcterms:created>
  <dcterms:modified xsi:type="dcterms:W3CDTF">2017-06-08T09:12:52Z</dcterms:modified>
</cp:coreProperties>
</file>