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C664A18-2716-437E-BCD9-B73B0D50341A}">
  <a:tblStyle styleId="{2C664A18-2716-437E-BCD9-B73B0D50341A}"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87E74A0B-54F1-4617-9CF6-3A798D71BEA8}" styleName="Table_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0AC8015C-281D-48FD-8642-98A3BE5E8F5D}" styleName="Table_2">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0629D567-F490-48B6-98E8-387F905C356A}" styleName="Table_3">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4D39D932-7882-44A0-907E-AF76C39C85DE}" styleName="Table_4">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 name="Shape 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poweredge R420 is a server that can be used to store software files on site so that there’s no extra traffic from students trying to start up large software thats located in the admin building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This design gives the district the redundancy at each school that they need.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ring is the more fault resistant topology but has a high installation cost.  Making it the perfect choice for our clients needs.  This design is also a counter-rotating ring to reduce congestion and because there is no central HUB (the more research I d0 on the ring topology the more I don’t think we need these green lines)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0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0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 Id="rId3" Type="http://schemas.openxmlformats.org/officeDocument/2006/relationships/image" Target="../media/image0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0.jpg"/><Relationship Id="rId3" Type="http://schemas.openxmlformats.org/officeDocument/2006/relationships/image" Target="../media/image0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2.jpg"/><Relationship Id="rId6" Type="http://schemas.openxmlformats.org/officeDocument/2006/relationships/image" Target="../media/image05.jpg"/><Relationship Id="rId5" Type="http://schemas.openxmlformats.org/officeDocument/2006/relationships/image" Target="../media/image0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9.jpg"/><Relationship Id="rId3" Type="http://schemas.openxmlformats.org/officeDocument/2006/relationships/image" Target="../media/image0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6.jpg"/><Relationship Id="rId3" Type="http://schemas.openxmlformats.org/officeDocument/2006/relationships/image" Target="../media/image0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7.png"/><Relationship Id="rId3" Type="http://schemas.openxmlformats.org/officeDocument/2006/relationships/image" Target="../media/image0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 name="Shape 22"/>
        <p:cNvGrpSpPr/>
        <p:nvPr/>
      </p:nvGrpSpPr>
      <p:grpSpPr>
        <a:xfrm>
          <a:off x="0" y="0"/>
          <a:ext cx="0" cy="0"/>
          <a:chOff x="0" y="0"/>
          <a:chExt cx="0" cy="0"/>
        </a:xfrm>
      </p:grpSpPr>
      <p:sp>
        <p:nvSpPr>
          <p:cNvPr id="23" name="Shape 23"/>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a:off x="0" y="2713437"/>
            <a:ext cx="9144000" cy="2305200"/>
          </a:xfrm>
          <a:prstGeom prst="rect">
            <a:avLst/>
          </a:prstGeom>
          <a:solidFill>
            <a:srgbClr val="B0DBFF"/>
          </a:solidFill>
          <a:ln>
            <a:noFill/>
          </a:ln>
        </p:spPr>
        <p:txBody>
          <a:bodyPr anchorCtr="0" anchor="ctr" bIns="91425" lIns="91425" rIns="91425" tIns="91425">
            <a:noAutofit/>
          </a:bodyPr>
          <a:lstStyle/>
          <a:p>
            <a:pPr>
              <a:spcBef>
                <a:spcPts val="0"/>
              </a:spcBef>
              <a:buNone/>
            </a:pPr>
            <a:r>
              <a:t/>
            </a:r>
            <a:endParaRPr/>
          </a:p>
        </p:txBody>
      </p:sp>
      <p:sp>
        <p:nvSpPr>
          <p:cNvPr id="25" name="Shape 25"/>
          <p:cNvSpPr txBox="1"/>
          <p:nvPr>
            <p:ph type="ctrTitle"/>
          </p:nvPr>
        </p:nvSpPr>
        <p:spPr>
          <a:xfrm>
            <a:off x="0" y="1839362"/>
            <a:ext cx="9144000" cy="887100"/>
          </a:xfrm>
          <a:prstGeom prst="rect">
            <a:avLst/>
          </a:prstGeom>
          <a:solidFill>
            <a:srgbClr val="4682B4"/>
          </a:solidFill>
        </p:spPr>
        <p:txBody>
          <a:bodyPr anchorCtr="0" anchor="ctr" bIns="91425" lIns="91425" rIns="91425" tIns="91425">
            <a:noAutofit/>
          </a:bodyPr>
          <a:lstStyle/>
          <a:p>
            <a:pPr>
              <a:spcBef>
                <a:spcPts val="0"/>
              </a:spcBef>
              <a:buNone/>
            </a:pPr>
            <a:r>
              <a:rPr lang="en">
                <a:solidFill>
                  <a:srgbClr val="F3F3F3"/>
                </a:solidFill>
                <a:latin typeface="Helvetica Neue"/>
                <a:ea typeface="Helvetica Neue"/>
                <a:cs typeface="Helvetica Neue"/>
                <a:sym typeface="Helvetica Neue"/>
              </a:rPr>
              <a:t>School District Network</a:t>
            </a:r>
          </a:p>
        </p:txBody>
      </p:sp>
      <p:sp>
        <p:nvSpPr>
          <p:cNvPr id="26" name="Shape 26"/>
          <p:cNvSpPr txBox="1"/>
          <p:nvPr>
            <p:ph idx="1" type="subTitle"/>
          </p:nvPr>
        </p:nvSpPr>
        <p:spPr>
          <a:xfrm>
            <a:off x="1094975" y="2703012"/>
            <a:ext cx="7059599" cy="2302799"/>
          </a:xfrm>
          <a:prstGeom prst="rect">
            <a:avLst/>
          </a:prstGeom>
        </p:spPr>
        <p:txBody>
          <a:bodyPr anchorCtr="0" anchor="t" bIns="91425" lIns="91425" rIns="91425" tIns="91425">
            <a:noAutofit/>
          </a:bodyPr>
          <a:lstStyle/>
          <a:p>
            <a:pPr rtl="0" algn="r">
              <a:spcBef>
                <a:spcPts val="0"/>
              </a:spcBef>
              <a:buNone/>
            </a:pPr>
            <a:r>
              <a:rPr b="1" lang="en">
                <a:solidFill>
                  <a:srgbClr val="4682B4"/>
                </a:solidFill>
                <a:latin typeface="Helvetica Neue"/>
                <a:ea typeface="Helvetica Neue"/>
                <a:cs typeface="Helvetica Neue"/>
                <a:sym typeface="Helvetica Neue"/>
              </a:rPr>
              <a:t>Team Red Bull</a:t>
            </a:r>
          </a:p>
          <a:p>
            <a:pPr rtl="0" algn="r">
              <a:spcBef>
                <a:spcPts val="0"/>
              </a:spcBef>
              <a:buNone/>
            </a:pPr>
            <a:r>
              <a:rPr lang="en" sz="1800">
                <a:solidFill>
                  <a:srgbClr val="4682B4"/>
                </a:solidFill>
                <a:latin typeface="Helvetica Neue"/>
                <a:ea typeface="Helvetica Neue"/>
                <a:cs typeface="Helvetica Neue"/>
                <a:sym typeface="Helvetica Neue"/>
              </a:rPr>
              <a:t>Danny Cruz</a:t>
            </a:r>
          </a:p>
          <a:p>
            <a:pPr rtl="0" algn="r">
              <a:spcBef>
                <a:spcPts val="0"/>
              </a:spcBef>
              <a:buNone/>
            </a:pPr>
            <a:r>
              <a:rPr lang="en" sz="1800">
                <a:solidFill>
                  <a:srgbClr val="4682B4"/>
                </a:solidFill>
                <a:latin typeface="Helvetica Neue"/>
                <a:ea typeface="Helvetica Neue"/>
                <a:cs typeface="Helvetica Neue"/>
                <a:sym typeface="Helvetica Neue"/>
              </a:rPr>
              <a:t>Matthew Dawson</a:t>
            </a:r>
          </a:p>
          <a:p>
            <a:pPr rtl="0" algn="r">
              <a:spcBef>
                <a:spcPts val="0"/>
              </a:spcBef>
              <a:buNone/>
            </a:pPr>
            <a:r>
              <a:rPr lang="en" sz="1800">
                <a:solidFill>
                  <a:srgbClr val="4682B4"/>
                </a:solidFill>
                <a:latin typeface="Helvetica Neue"/>
                <a:ea typeface="Helvetica Neue"/>
                <a:cs typeface="Helvetica Neue"/>
                <a:sym typeface="Helvetica Neue"/>
              </a:rPr>
              <a:t>Santiago Demaree</a:t>
            </a:r>
          </a:p>
          <a:p>
            <a:pPr rtl="0" algn="r">
              <a:spcBef>
                <a:spcPts val="0"/>
              </a:spcBef>
              <a:buNone/>
            </a:pPr>
            <a:r>
              <a:rPr lang="en" sz="1800">
                <a:solidFill>
                  <a:srgbClr val="4682B4"/>
                </a:solidFill>
                <a:latin typeface="Helvetica Neue"/>
                <a:ea typeface="Helvetica Neue"/>
                <a:cs typeface="Helvetica Neue"/>
                <a:sym typeface="Helvetica Neue"/>
              </a:rPr>
              <a:t>Dustin Travis Downing</a:t>
            </a:r>
          </a:p>
          <a:p>
            <a:pPr rtl="0" algn="r">
              <a:spcBef>
                <a:spcPts val="0"/>
              </a:spcBef>
              <a:buNone/>
            </a:pPr>
            <a:r>
              <a:rPr lang="en" sz="1800">
                <a:solidFill>
                  <a:srgbClr val="4682B4"/>
                </a:solidFill>
                <a:latin typeface="Helvetica Neue"/>
                <a:ea typeface="Helvetica Neue"/>
                <a:cs typeface="Helvetica Neue"/>
                <a:sym typeface="Helvetica Neue"/>
              </a:rPr>
              <a:t>Anthony Prejean</a:t>
            </a:r>
          </a:p>
          <a:p>
            <a:pPr algn="r">
              <a:spcBef>
                <a:spcPts val="0"/>
              </a:spcBef>
              <a:buNone/>
            </a:pPr>
            <a:r>
              <a:rPr lang="en" sz="1800">
                <a:solidFill>
                  <a:srgbClr val="4682B4"/>
                </a:solidFill>
                <a:latin typeface="Helvetica Neue"/>
                <a:ea typeface="Helvetica Neue"/>
                <a:cs typeface="Helvetica Neue"/>
                <a:sym typeface="Helvetica Neue"/>
              </a:rPr>
              <a:t>Michael Lee Van Cleave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Shape 108"/>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09" name="Shape 109"/>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Users and Devices</a:t>
            </a:r>
          </a:p>
        </p:txBody>
      </p:sp>
      <p:sp>
        <p:nvSpPr>
          <p:cNvPr id="110" name="Shape 110"/>
          <p:cNvSpPr txBox="1"/>
          <p:nvPr>
            <p:ph idx="1" type="body"/>
          </p:nvPr>
        </p:nvSpPr>
        <p:spPr>
          <a:xfrm>
            <a:off x="302850" y="1495875"/>
            <a:ext cx="8538300" cy="5199000"/>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5000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High School</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1 Dell PowerEdge R420 for local software storage</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1 Juniper EX4500 switch for the access port</a:t>
            </a:r>
          </a:p>
          <a:p>
            <a:pPr indent="-342900" lvl="2" marL="1371600" rtl="0" algn="just">
              <a:lnSpc>
                <a:spcPct val="150000"/>
              </a:lnSpc>
              <a:spcBef>
                <a:spcPts val="0"/>
              </a:spcBef>
              <a:spcAft>
                <a:spcPts val="1100"/>
              </a:spcAft>
              <a:buClr>
                <a:srgbClr val="434343"/>
              </a:buClr>
              <a:buSzPct val="100000"/>
              <a:buFont typeface="Wingdings"/>
              <a:buChar char="§"/>
            </a:pPr>
            <a:r>
              <a:rPr lang="en" sz="1800">
                <a:solidFill>
                  <a:srgbClr val="434343"/>
                </a:solidFill>
                <a:latin typeface="Droid Serif"/>
                <a:ea typeface="Droid Serif"/>
                <a:cs typeface="Droid Serif"/>
                <a:sym typeface="Droid Serif"/>
              </a:rPr>
              <a:t>Juniper EX2200 switches in each computer lab (3 total)</a:t>
            </a:r>
          </a:p>
          <a:p>
            <a:pPr indent="-342900" lvl="2" marL="1371600" rtl="0" algn="just">
              <a:lnSpc>
                <a:spcPct val="150000"/>
              </a:lnSpc>
              <a:spcBef>
                <a:spcPts val="0"/>
              </a:spcBef>
              <a:spcAft>
                <a:spcPts val="1100"/>
              </a:spcAft>
              <a:buClr>
                <a:srgbClr val="434343"/>
              </a:buClr>
              <a:buSzPct val="100000"/>
              <a:buFont typeface="Wingdings"/>
              <a:buChar char="§"/>
            </a:pPr>
            <a:r>
              <a:rPr lang="en" sz="1800">
                <a:solidFill>
                  <a:srgbClr val="434343"/>
                </a:solidFill>
                <a:latin typeface="Droid Serif"/>
                <a:ea typeface="Droid Serif"/>
                <a:cs typeface="Droid Serif"/>
                <a:sym typeface="Droid Serif"/>
              </a:rPr>
              <a:t>1 Juniper EX2200 and 5 NetGear FS108 switches in library</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3 computer labs, 25 computers per lab</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50 teachers + 10 admin = 60 faculty computers</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2 printers in library + 2 in teacher’s lounge + 1 per computer lab</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10 tablets for admin</a:t>
            </a:r>
          </a:p>
          <a:p>
            <a:pPr indent="457200" rtl="0" algn="just">
              <a:lnSpc>
                <a:spcPct val="100000"/>
              </a:lnSpc>
              <a:spcBef>
                <a:spcPts val="0"/>
              </a:spcBef>
              <a:spcAft>
                <a:spcPts val="1100"/>
              </a:spcAft>
              <a:buNone/>
            </a:pPr>
            <a:r>
              <a:t/>
            </a:r>
            <a:endParaRPr sz="1800">
              <a:solidFill>
                <a:srgbClr val="434343"/>
              </a:solidFill>
              <a:latin typeface="Droid Serif"/>
              <a:ea typeface="Droid Serif"/>
              <a:cs typeface="Droid Serif"/>
              <a:sym typeface="Droid Serif"/>
            </a:endParaRPr>
          </a:p>
          <a:p>
            <a:pPr indent="457200" lvl="0" rtl="0" algn="just">
              <a:lnSpc>
                <a:spcPct val="100000"/>
              </a:lnSpc>
              <a:spcBef>
                <a:spcPts val="0"/>
              </a:spcBef>
              <a:spcAft>
                <a:spcPts val="1100"/>
              </a:spcAft>
              <a:buNone/>
            </a:pPr>
            <a:r>
              <a:t/>
            </a:r>
            <a:endParaRPr sz="1800">
              <a:solidFill>
                <a:srgbClr val="434343"/>
              </a:solidFill>
              <a:latin typeface="Droid Serif"/>
              <a:ea typeface="Droid Serif"/>
              <a:cs typeface="Droid Serif"/>
              <a:sym typeface="Droid Serif"/>
            </a:endParaRPr>
          </a:p>
        </p:txBody>
      </p:sp>
      <p:sp>
        <p:nvSpPr>
          <p:cNvPr id="111" name="Shape 111"/>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Shape 116"/>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17" name="Shape 117"/>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Users and Devices</a:t>
            </a:r>
          </a:p>
        </p:txBody>
      </p:sp>
      <p:sp>
        <p:nvSpPr>
          <p:cNvPr id="118" name="Shape 118"/>
          <p:cNvSpPr txBox="1"/>
          <p:nvPr>
            <p:ph idx="1" type="body"/>
          </p:nvPr>
        </p:nvSpPr>
        <p:spPr>
          <a:xfrm>
            <a:off x="302850" y="1495875"/>
            <a:ext cx="8538300" cy="5007300"/>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5000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Middle Schools</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1 Juniper EX3200 switch for the access port</a:t>
            </a:r>
          </a:p>
          <a:p>
            <a:pPr indent="-381000" lvl="2" marL="1371600" rtl="0" algn="just">
              <a:lnSpc>
                <a:spcPct val="150000"/>
              </a:lnSpc>
              <a:spcBef>
                <a:spcPts val="0"/>
              </a:spcBef>
              <a:spcAft>
                <a:spcPts val="1100"/>
              </a:spcAft>
              <a:buClr>
                <a:srgbClr val="434343"/>
              </a:buClr>
              <a:buSzPct val="133333"/>
              <a:buFont typeface="Wingdings"/>
              <a:buChar char="§"/>
            </a:pPr>
            <a:r>
              <a:rPr lang="en" sz="1800">
                <a:solidFill>
                  <a:srgbClr val="434343"/>
                </a:solidFill>
                <a:latin typeface="Droid Serif"/>
                <a:ea typeface="Droid Serif"/>
                <a:cs typeface="Droid Serif"/>
                <a:sym typeface="Droid Serif"/>
              </a:rPr>
              <a:t>Juniper EX2200 switches in each computer lab (2 total)</a:t>
            </a:r>
          </a:p>
          <a:p>
            <a:pPr indent="-381000" lvl="2" marL="1371600" rtl="0" algn="just">
              <a:lnSpc>
                <a:spcPct val="150000"/>
              </a:lnSpc>
              <a:spcBef>
                <a:spcPts val="0"/>
              </a:spcBef>
              <a:spcAft>
                <a:spcPts val="1100"/>
              </a:spcAft>
              <a:buClr>
                <a:srgbClr val="434343"/>
              </a:buClr>
              <a:buSzPct val="133333"/>
              <a:buFont typeface="Wingdings"/>
              <a:buChar char="§"/>
            </a:pPr>
            <a:r>
              <a:rPr lang="en" sz="1800">
                <a:solidFill>
                  <a:srgbClr val="434343"/>
                </a:solidFill>
                <a:latin typeface="Droid Serif"/>
                <a:ea typeface="Droid Serif"/>
                <a:cs typeface="Droid Serif"/>
                <a:sym typeface="Droid Serif"/>
              </a:rPr>
              <a:t>1 Juniper EX2200 and 2 NetGear FS108 switches in library</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2 computer labs, 25 computers per lab</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40 teachers + 8 admin = 48 faculty computers</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2 printers in library + 2 in teachers lounge + 1 per computer lab</a:t>
            </a:r>
          </a:p>
          <a:p>
            <a:pPr indent="-381000" lvl="1" marL="914400" rtl="0" algn="just">
              <a:lnSpc>
                <a:spcPct val="15000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8 tablets for admin</a:t>
            </a:r>
          </a:p>
        </p:txBody>
      </p:sp>
      <p:sp>
        <p:nvSpPr>
          <p:cNvPr id="119" name="Shape 119"/>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Shape 124"/>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25" name="Shape 125"/>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Users and Devices</a:t>
            </a:r>
          </a:p>
        </p:txBody>
      </p:sp>
      <p:sp>
        <p:nvSpPr>
          <p:cNvPr id="126" name="Shape 126"/>
          <p:cNvSpPr txBox="1"/>
          <p:nvPr>
            <p:ph idx="1" type="body"/>
          </p:nvPr>
        </p:nvSpPr>
        <p:spPr>
          <a:xfrm>
            <a:off x="302850" y="1495875"/>
            <a:ext cx="8538300" cy="5036099"/>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Elementary Schools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 Juniper EX3200 switch for the access port</a:t>
            </a:r>
          </a:p>
          <a:p>
            <a:pPr indent="-381000" lvl="2" marL="1371600" rtl="0" algn="just">
              <a:lnSpc>
                <a:spcPct val="150000"/>
              </a:lnSpc>
              <a:spcBef>
                <a:spcPts val="0"/>
              </a:spcBef>
              <a:spcAft>
                <a:spcPts val="1100"/>
              </a:spcAft>
              <a:buClr>
                <a:srgbClr val="434343"/>
              </a:buClr>
              <a:buSzPct val="133333"/>
              <a:buFont typeface="Droid Serif"/>
              <a:buChar char="■"/>
            </a:pPr>
            <a:r>
              <a:rPr lang="en" sz="1800">
                <a:solidFill>
                  <a:srgbClr val="434343"/>
                </a:solidFill>
                <a:latin typeface="Droid Serif"/>
                <a:ea typeface="Droid Serif"/>
                <a:cs typeface="Droid Serif"/>
                <a:sym typeface="Droid Serif"/>
              </a:rPr>
              <a:t>1 Juniper EX2200 switch in the computer lab</a:t>
            </a:r>
          </a:p>
          <a:p>
            <a:pPr indent="-381000" lvl="2" marL="1371600" rtl="0" algn="just">
              <a:lnSpc>
                <a:spcPct val="150000"/>
              </a:lnSpc>
              <a:spcBef>
                <a:spcPts val="0"/>
              </a:spcBef>
              <a:spcAft>
                <a:spcPts val="1100"/>
              </a:spcAft>
              <a:buClr>
                <a:srgbClr val="434343"/>
              </a:buClr>
              <a:buSzPct val="133333"/>
              <a:buFont typeface="Droid Serif"/>
              <a:buChar char="■"/>
            </a:pPr>
            <a:r>
              <a:rPr lang="en" sz="1800">
                <a:solidFill>
                  <a:srgbClr val="434343"/>
                </a:solidFill>
                <a:latin typeface="Droid Serif"/>
                <a:ea typeface="Droid Serif"/>
                <a:cs typeface="Droid Serif"/>
                <a:sym typeface="Droid Serif"/>
              </a:rPr>
              <a:t>1 Juniper EX2200 switch in the library</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 computer lab, 25 computers per lab</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15 teachers + 3 Admin = 18 faculty computers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2 printers in library + 2 in teachers lounge + 1 per computer lab</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8 tablets for admin</a:t>
            </a:r>
          </a:p>
        </p:txBody>
      </p:sp>
      <p:sp>
        <p:nvSpPr>
          <p:cNvPr id="127" name="Shape 127"/>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33" name="Shape 133"/>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Users and Devices</a:t>
            </a:r>
          </a:p>
        </p:txBody>
      </p:sp>
      <p:sp>
        <p:nvSpPr>
          <p:cNvPr id="134" name="Shape 134"/>
          <p:cNvSpPr txBox="1"/>
          <p:nvPr>
            <p:ph idx="1" type="body"/>
          </p:nvPr>
        </p:nvSpPr>
        <p:spPr>
          <a:xfrm>
            <a:off x="302850" y="1495875"/>
            <a:ext cx="8538300" cy="4957200"/>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Administration Building</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 Juniper EX4500 switch for the access port</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 Cisco Meraki MX600 for the firewall</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3 Dell PowerEdge R420 for hosting services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 Dell PowerVault MD1220 for storing student and employee records and as extra storage space</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 Dell PowerEdge R420 as a video server</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16 admin + 6 IT = 22 laptops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 printer</a:t>
            </a:r>
          </a:p>
          <a:p>
            <a:pPr indent="0" lvl="0" marL="0" rtl="0" algn="just">
              <a:lnSpc>
                <a:spcPct val="150000"/>
              </a:lnSpc>
              <a:spcBef>
                <a:spcPts val="0"/>
              </a:spcBef>
              <a:spcAft>
                <a:spcPts val="1100"/>
              </a:spcAft>
              <a:buNone/>
            </a:pPr>
            <a:r>
              <a:t/>
            </a:r>
            <a:endParaRPr>
              <a:solidFill>
                <a:srgbClr val="434343"/>
              </a:solidFill>
              <a:latin typeface="Droid Serif"/>
              <a:ea typeface="Droid Serif"/>
              <a:cs typeface="Droid Serif"/>
              <a:sym typeface="Droid Serif"/>
            </a:endParaRPr>
          </a:p>
          <a:p>
            <a:pPr indent="457200" lvl="0" rtl="0" algn="just">
              <a:lnSpc>
                <a:spcPct val="150000"/>
              </a:lnSpc>
              <a:spcBef>
                <a:spcPts val="0"/>
              </a:spcBef>
              <a:spcAft>
                <a:spcPts val="1100"/>
              </a:spcAft>
              <a:buNone/>
            </a:pPr>
            <a:r>
              <a:t/>
            </a:r>
            <a:endParaRPr sz="2400">
              <a:solidFill>
                <a:srgbClr val="434343"/>
              </a:solidFill>
              <a:latin typeface="Droid Serif"/>
              <a:ea typeface="Droid Serif"/>
              <a:cs typeface="Droid Serif"/>
              <a:sym typeface="Droid Serif"/>
            </a:endParaRPr>
          </a:p>
          <a:p>
            <a:pPr indent="457200" lvl="0" rtl="0" algn="just">
              <a:lnSpc>
                <a:spcPct val="150000"/>
              </a:lnSpc>
              <a:spcBef>
                <a:spcPts val="0"/>
              </a:spcBef>
              <a:spcAft>
                <a:spcPts val="1100"/>
              </a:spcAft>
              <a:buNone/>
            </a:pPr>
            <a:r>
              <a:t/>
            </a:r>
            <a:endParaRPr sz="2400">
              <a:solidFill>
                <a:srgbClr val="434343"/>
              </a:solidFill>
              <a:latin typeface="Droid Serif"/>
              <a:ea typeface="Droid Serif"/>
              <a:cs typeface="Droid Serif"/>
              <a:sym typeface="Droid Serif"/>
            </a:endParaRPr>
          </a:p>
        </p:txBody>
      </p:sp>
      <p:sp>
        <p:nvSpPr>
          <p:cNvPr id="135" name="Shape 135"/>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Shape 140"/>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41" name="Shape 141"/>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Users and Devices</a:t>
            </a:r>
          </a:p>
        </p:txBody>
      </p:sp>
      <p:sp>
        <p:nvSpPr>
          <p:cNvPr id="142" name="Shape 142"/>
          <p:cNvSpPr txBox="1"/>
          <p:nvPr>
            <p:ph idx="1" type="body"/>
          </p:nvPr>
        </p:nvSpPr>
        <p:spPr>
          <a:xfrm>
            <a:off x="302850" y="1495875"/>
            <a:ext cx="3994799" cy="3309000"/>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Networked devices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Cameras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Keycard access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Clocks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PA system</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Lunch registers </a:t>
            </a:r>
          </a:p>
        </p:txBody>
      </p:sp>
      <p:sp>
        <p:nvSpPr>
          <p:cNvPr id="143" name="Shape 143"/>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
        <p:nvSpPr>
          <p:cNvPr id="144" name="Shape 144"/>
          <p:cNvSpPr txBox="1"/>
          <p:nvPr>
            <p:ph idx="3" type="body"/>
          </p:nvPr>
        </p:nvSpPr>
        <p:spPr>
          <a:xfrm>
            <a:off x="4642350" y="1495875"/>
            <a:ext cx="4191599" cy="3942600"/>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Hosted services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Video surveillance</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Firewall</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Windows Pro</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Print services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Puppet </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User records storage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Shape 149"/>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50" name="Shape 150"/>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Internal Traffic</a:t>
            </a:r>
          </a:p>
        </p:txBody>
      </p:sp>
      <p:sp>
        <p:nvSpPr>
          <p:cNvPr id="151" name="Shape 151"/>
          <p:cNvSpPr txBox="1"/>
          <p:nvPr>
            <p:ph idx="1" type="body"/>
          </p:nvPr>
        </p:nvSpPr>
        <p:spPr>
          <a:xfrm>
            <a:off x="302850" y="1495875"/>
            <a:ext cx="8538300" cy="3895499"/>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3125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High School</a:t>
            </a:r>
          </a:p>
          <a:p>
            <a:pPr indent="-381000" lvl="1" marL="914400" rtl="0" algn="just">
              <a:lnSpc>
                <a:spcPct val="13125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Video streaming (480p video data rate range)</a:t>
            </a:r>
          </a:p>
          <a:p>
            <a:pPr indent="-342900" lvl="2" marL="1371600" rtl="0">
              <a:lnSpc>
                <a:spcPct val="131250"/>
              </a:lnSpc>
              <a:spcBef>
                <a:spcPts val="0"/>
              </a:spcBef>
              <a:spcAft>
                <a:spcPts val="1100"/>
              </a:spcAft>
              <a:buClr>
                <a:srgbClr val="434343"/>
              </a:buClr>
              <a:buSzPct val="100000"/>
              <a:buFont typeface="Wingdings"/>
              <a:buChar char="§"/>
            </a:pPr>
            <a:r>
              <a:rPr lang="en" sz="1800">
                <a:solidFill>
                  <a:srgbClr val="434343"/>
                </a:solidFill>
                <a:latin typeface="Droid Serif"/>
                <a:ea typeface="Droid Serif"/>
                <a:cs typeface="Droid Serif"/>
                <a:sym typeface="Droid Serif"/>
              </a:rPr>
              <a:t>2000/1000/500 kbps (top/recommended/minimum)</a:t>
            </a:r>
          </a:p>
          <a:p>
            <a:pPr indent="-342900" lvl="2" marL="1371600" rtl="0" algn="just">
              <a:lnSpc>
                <a:spcPct val="131250"/>
              </a:lnSpc>
              <a:spcBef>
                <a:spcPts val="0"/>
              </a:spcBef>
              <a:spcAft>
                <a:spcPts val="1100"/>
              </a:spcAft>
              <a:buClr>
                <a:srgbClr val="434343"/>
              </a:buClr>
              <a:buSzPct val="100000"/>
              <a:buFont typeface="Wingdings"/>
              <a:buChar char="§"/>
            </a:pPr>
            <a:r>
              <a:rPr lang="en" sz="1800">
                <a:solidFill>
                  <a:srgbClr val="434343"/>
                </a:solidFill>
                <a:latin typeface="Droid Serif"/>
                <a:ea typeface="Droid Serif"/>
                <a:cs typeface="Droid Serif"/>
                <a:sym typeface="Droid Serif"/>
              </a:rPr>
              <a:t>75 computers in lab + 60 Faculty  + 25 in Library</a:t>
            </a:r>
          </a:p>
          <a:p>
            <a:pPr indent="-381000" lvl="1" marL="914400" rtl="0" algn="just">
              <a:lnSpc>
                <a:spcPct val="13125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Printing</a:t>
            </a:r>
          </a:p>
          <a:p>
            <a:pPr indent="-342900" lvl="2" marL="1371600" rtl="0" algn="just">
              <a:lnSpc>
                <a:spcPct val="131250"/>
              </a:lnSpc>
              <a:spcBef>
                <a:spcPts val="0"/>
              </a:spcBef>
              <a:spcAft>
                <a:spcPts val="1100"/>
              </a:spcAft>
              <a:buClr>
                <a:srgbClr val="434343"/>
              </a:buClr>
              <a:buSzPct val="100000"/>
              <a:buFont typeface="Wingdings"/>
              <a:buChar char="§"/>
            </a:pPr>
            <a:r>
              <a:rPr lang="en" sz="1800">
                <a:solidFill>
                  <a:srgbClr val="434343"/>
                </a:solidFill>
                <a:latin typeface="Droid Serif"/>
                <a:ea typeface="Droid Serif"/>
                <a:cs typeface="Droid Serif"/>
                <a:sym typeface="Droid Serif"/>
              </a:rPr>
              <a:t>minimal bandwidth required</a:t>
            </a:r>
          </a:p>
          <a:p>
            <a:pPr indent="-381000" lvl="1" marL="914400" rtl="0" algn="just">
              <a:lnSpc>
                <a:spcPct val="13125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Cameras</a:t>
            </a:r>
          </a:p>
          <a:p>
            <a:pPr indent="-342900" lvl="2" marL="1371600" rtl="0" algn="just">
              <a:lnSpc>
                <a:spcPct val="131250"/>
              </a:lnSpc>
              <a:spcBef>
                <a:spcPts val="0"/>
              </a:spcBef>
              <a:spcAft>
                <a:spcPts val="1100"/>
              </a:spcAft>
              <a:buClr>
                <a:srgbClr val="434343"/>
              </a:buClr>
              <a:buSzPct val="100000"/>
              <a:buFont typeface="Wingdings"/>
              <a:buChar char="§"/>
            </a:pPr>
            <a:r>
              <a:rPr lang="en" sz="1800">
                <a:solidFill>
                  <a:srgbClr val="434343"/>
                </a:solidFill>
                <a:latin typeface="Droid Serif"/>
                <a:ea typeface="Droid Serif"/>
                <a:cs typeface="Droid Serif"/>
                <a:sym typeface="Droid Serif"/>
              </a:rPr>
              <a:t>Minimum frame rate to decrease bandwidth</a:t>
            </a:r>
          </a:p>
          <a:p>
            <a:pPr indent="-342900" lvl="2" marL="1371600" rtl="0" algn="just">
              <a:lnSpc>
                <a:spcPct val="131250"/>
              </a:lnSpc>
              <a:spcBef>
                <a:spcPts val="0"/>
              </a:spcBef>
              <a:spcAft>
                <a:spcPts val="1100"/>
              </a:spcAft>
              <a:buClr>
                <a:srgbClr val="434343"/>
              </a:buClr>
              <a:buSzPct val="100000"/>
              <a:buFont typeface="Wingdings"/>
              <a:buChar char="§"/>
            </a:pPr>
            <a:r>
              <a:rPr lang="en" sz="1800">
                <a:solidFill>
                  <a:srgbClr val="434343"/>
                </a:solidFill>
                <a:latin typeface="Droid Serif"/>
                <a:ea typeface="Droid Serif"/>
                <a:cs typeface="Droid Serif"/>
                <a:sym typeface="Droid Serif"/>
              </a:rPr>
              <a:t>5 megapixel H.264 at 1 FPS = 30.47 Mbps </a:t>
            </a:r>
          </a:p>
        </p:txBody>
      </p:sp>
      <p:sp>
        <p:nvSpPr>
          <p:cNvPr id="152" name="Shape 152"/>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
        <p:nvSpPr>
          <p:cNvPr id="153" name="Shape 153"/>
          <p:cNvSpPr txBox="1"/>
          <p:nvPr/>
        </p:nvSpPr>
        <p:spPr>
          <a:xfrm>
            <a:off x="302825" y="5399025"/>
            <a:ext cx="8538300" cy="363300"/>
          </a:xfrm>
          <a:prstGeom prst="rect">
            <a:avLst/>
          </a:prstGeom>
          <a:noFill/>
          <a:ln>
            <a:noFill/>
          </a:ln>
        </p:spPr>
        <p:txBody>
          <a:bodyPr anchorCtr="0" anchor="ctr" bIns="91425" lIns="91425" rIns="91425" tIns="91425">
            <a:noAutofit/>
          </a:bodyPr>
          <a:lstStyle/>
          <a:p>
            <a:pPr algn="ctr">
              <a:spcBef>
                <a:spcPts val="0"/>
              </a:spcBef>
              <a:buNone/>
            </a:pPr>
            <a:r>
              <a:rPr lang="en" sz="800">
                <a:latin typeface="Helvetica Neue"/>
                <a:ea typeface="Helvetica Neue"/>
                <a:cs typeface="Helvetica Neue"/>
                <a:sym typeface="Helvetica Neue"/>
              </a:rPr>
              <a:t>Source: http://www.supercircuits.com/resources/tools/network-ip-security-camera-system-bandwidth-calculator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Shape 158"/>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59" name="Shape 159"/>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Ways to cut down traffic </a:t>
            </a:r>
          </a:p>
        </p:txBody>
      </p:sp>
      <p:sp>
        <p:nvSpPr>
          <p:cNvPr id="160" name="Shape 160"/>
          <p:cNvSpPr txBox="1"/>
          <p:nvPr>
            <p:ph idx="1" type="body"/>
          </p:nvPr>
        </p:nvSpPr>
        <p:spPr>
          <a:xfrm>
            <a:off x="302850" y="1495875"/>
            <a:ext cx="8538300" cy="4663800"/>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3125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Set up video server in admin building</a:t>
            </a:r>
          </a:p>
          <a:p>
            <a:pPr indent="-381000" lvl="0" marL="457200" rtl="0" algn="just">
              <a:lnSpc>
                <a:spcPct val="13125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Use redundants line with gigabit bandwidth to stream videos on server</a:t>
            </a:r>
          </a:p>
          <a:p>
            <a:pPr indent="-381000" lvl="0" marL="457200" rtl="0" algn="just">
              <a:lnSpc>
                <a:spcPct val="13125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Set up scheduled computer lab hours at each school prevent all resources from being used at once.</a:t>
            </a:r>
          </a:p>
          <a:p>
            <a:pPr indent="-381000" lvl="1" marL="914400" rtl="0" algn="just">
              <a:lnSpc>
                <a:spcPct val="131250"/>
              </a:lnSpc>
              <a:spcBef>
                <a:spcPts val="0"/>
              </a:spcBef>
              <a:spcAft>
                <a:spcPts val="1100"/>
              </a:spcAft>
              <a:buClr>
                <a:srgbClr val="434343"/>
              </a:buClr>
              <a:buSzPct val="80000"/>
              <a:buFont typeface="Courier New"/>
              <a:buChar char="o"/>
            </a:pPr>
            <a:r>
              <a:rPr lang="en">
                <a:solidFill>
                  <a:srgbClr val="434343"/>
                </a:solidFill>
                <a:latin typeface="Droid Serif"/>
                <a:ea typeface="Droid Serif"/>
                <a:cs typeface="Droid Serif"/>
                <a:sym typeface="Droid Serif"/>
              </a:rPr>
              <a:t>Example</a:t>
            </a:r>
          </a:p>
          <a:p>
            <a:pPr indent="-342900" lvl="2" marL="1371600" rtl="0" algn="just">
              <a:lnSpc>
                <a:spcPct val="131250"/>
              </a:lnSpc>
              <a:spcBef>
                <a:spcPts val="0"/>
              </a:spcBef>
              <a:spcAft>
                <a:spcPts val="1100"/>
              </a:spcAft>
              <a:buClr>
                <a:srgbClr val="434343"/>
              </a:buClr>
              <a:buSzPct val="100000"/>
              <a:buFont typeface="Wingdings"/>
              <a:buChar char="§"/>
            </a:pPr>
            <a:r>
              <a:rPr b="1" lang="en" sz="1800">
                <a:solidFill>
                  <a:srgbClr val="434343"/>
                </a:solidFill>
                <a:latin typeface="Droid Serif"/>
                <a:ea typeface="Droid Serif"/>
                <a:cs typeface="Droid Serif"/>
                <a:sym typeface="Droid Serif"/>
              </a:rPr>
              <a:t>Lab 1</a:t>
            </a:r>
            <a:r>
              <a:rPr lang="en" sz="1800">
                <a:solidFill>
                  <a:srgbClr val="434343"/>
                </a:solidFill>
                <a:latin typeface="Droid Serif"/>
                <a:ea typeface="Droid Serif"/>
                <a:cs typeface="Droid Serif"/>
                <a:sym typeface="Droid Serif"/>
              </a:rPr>
              <a:t>: 9:00 - 10:00 am, 11:00 am - 12:00 pm, etc.</a:t>
            </a:r>
          </a:p>
          <a:p>
            <a:pPr indent="-342900" lvl="2" marL="1371600" rtl="0" algn="just">
              <a:lnSpc>
                <a:spcPct val="131250"/>
              </a:lnSpc>
              <a:spcBef>
                <a:spcPts val="0"/>
              </a:spcBef>
              <a:spcAft>
                <a:spcPts val="1100"/>
              </a:spcAft>
              <a:buClr>
                <a:srgbClr val="434343"/>
              </a:buClr>
              <a:buSzPct val="100000"/>
              <a:buFont typeface="Wingdings"/>
              <a:buChar char="§"/>
            </a:pPr>
            <a:r>
              <a:rPr b="1" lang="en" sz="1800">
                <a:solidFill>
                  <a:srgbClr val="434343"/>
                </a:solidFill>
                <a:latin typeface="Droid Serif"/>
                <a:ea typeface="Droid Serif"/>
                <a:cs typeface="Droid Serif"/>
                <a:sym typeface="Droid Serif"/>
              </a:rPr>
              <a:t>Lab 2</a:t>
            </a:r>
            <a:r>
              <a:rPr lang="en" sz="1800">
                <a:solidFill>
                  <a:srgbClr val="434343"/>
                </a:solidFill>
                <a:latin typeface="Droid Serif"/>
                <a:ea typeface="Droid Serif"/>
                <a:cs typeface="Droid Serif"/>
                <a:sym typeface="Droid Serif"/>
              </a:rPr>
              <a:t>: 10:00 - 11:00 am, etc.</a:t>
            </a:r>
          </a:p>
          <a:p>
            <a:pPr indent="-381000" lvl="0" marL="457200" rtl="0" algn="just">
              <a:lnSpc>
                <a:spcPct val="13125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Security camera recordings are stored at each school and backed up to the admin building during off hours</a:t>
            </a:r>
          </a:p>
        </p:txBody>
      </p:sp>
      <p:sp>
        <p:nvSpPr>
          <p:cNvPr id="161" name="Shape 161"/>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Shape 166"/>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67" name="Shape 167"/>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Future Expansions  </a:t>
            </a:r>
          </a:p>
        </p:txBody>
      </p:sp>
      <p:sp>
        <p:nvSpPr>
          <p:cNvPr id="168" name="Shape 168"/>
          <p:cNvSpPr txBox="1"/>
          <p:nvPr>
            <p:ph idx="1" type="body"/>
          </p:nvPr>
        </p:nvSpPr>
        <p:spPr>
          <a:xfrm>
            <a:off x="302850" y="1495875"/>
            <a:ext cx="8538300" cy="3937500"/>
          </a:xfrm>
          <a:prstGeom prst="rect">
            <a:avLst/>
          </a:prstGeom>
          <a:solidFill>
            <a:srgbClr val="D9D9D9"/>
          </a:solidFill>
          <a:ln>
            <a:noFill/>
          </a:ln>
        </p:spPr>
        <p:txBody>
          <a:bodyPr anchorCtr="0" anchor="t" bIns="91425" lIns="91425" rIns="91425" tIns="91425">
            <a:noAutofit/>
          </a:bodyPr>
          <a:lstStyle/>
          <a:p>
            <a:pPr indent="-381000" lvl="0" marL="457200" rtl="0">
              <a:lnSpc>
                <a:spcPct val="15000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Firewall can support double the current number of students</a:t>
            </a:r>
          </a:p>
          <a:p>
            <a:pPr indent="-381000" lvl="0" marL="457200" rtl="0">
              <a:lnSpc>
                <a:spcPct val="15000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Video servers will limit the bandwidth needed for video streaming</a:t>
            </a:r>
          </a:p>
          <a:p>
            <a:pPr indent="-381000" lvl="0" marL="457200" rtl="0">
              <a:lnSpc>
                <a:spcPct val="15000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Only 60% of ports are being used on each switch</a:t>
            </a:r>
          </a:p>
          <a:p>
            <a:pPr indent="-381000" lvl="0" marL="457200" rtl="0">
              <a:lnSpc>
                <a:spcPct val="150000"/>
              </a:lnSpc>
              <a:spcBef>
                <a:spcPts val="0"/>
              </a:spcBef>
              <a:spcAft>
                <a:spcPts val="1100"/>
              </a:spcAft>
              <a:buClr>
                <a:srgbClr val="434343"/>
              </a:buClr>
              <a:buSzPct val="100000"/>
              <a:buFont typeface="Arial"/>
              <a:buChar char="●"/>
            </a:pPr>
            <a:r>
              <a:rPr lang="en" sz="2400">
                <a:solidFill>
                  <a:srgbClr val="434343"/>
                </a:solidFill>
                <a:latin typeface="Droid Serif"/>
                <a:ea typeface="Droid Serif"/>
                <a:cs typeface="Droid Serif"/>
                <a:sym typeface="Droid Serif"/>
              </a:rPr>
              <a:t>With excess bandwidth, we may consider installing more access points that allow students to get on wifi </a:t>
            </a:r>
          </a:p>
        </p:txBody>
      </p:sp>
      <p:sp>
        <p:nvSpPr>
          <p:cNvPr id="169" name="Shape 169"/>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Shape 174"/>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75" name="Shape 175"/>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Daily Traffic Patterns</a:t>
            </a:r>
          </a:p>
        </p:txBody>
      </p:sp>
      <p:sp>
        <p:nvSpPr>
          <p:cNvPr id="176" name="Shape 176"/>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
        <p:nvSpPr>
          <p:cNvPr id="177" name="Shape 177"/>
          <p:cNvSpPr/>
          <p:nvPr/>
        </p:nvSpPr>
        <p:spPr>
          <a:xfrm>
            <a:off x="1236950" y="1472400"/>
            <a:ext cx="6670200" cy="50949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pic>
        <p:nvPicPr>
          <p:cNvPr id="178" name="Shape 178"/>
          <p:cNvPicPr preferRelativeResize="0"/>
          <p:nvPr/>
        </p:nvPicPr>
        <p:blipFill>
          <a:blip r:embed="rId4">
            <a:alphaModFix/>
          </a:blip>
          <a:stretch>
            <a:fillRect/>
          </a:stretch>
        </p:blipFill>
        <p:spPr>
          <a:xfrm>
            <a:off x="1311924" y="1550532"/>
            <a:ext cx="6520175" cy="4929499"/>
          </a:xfrm>
          <a:prstGeom prst="rect">
            <a:avLst/>
          </a:prstGeom>
          <a:noFill/>
          <a:ln>
            <a:noFill/>
          </a:ln>
        </p:spPr>
      </p:pic>
      <p:sp>
        <p:nvSpPr>
          <p:cNvPr id="179" name="Shape 179"/>
          <p:cNvSpPr txBox="1"/>
          <p:nvPr/>
        </p:nvSpPr>
        <p:spPr>
          <a:xfrm>
            <a:off x="1205625" y="6546925"/>
            <a:ext cx="6701399" cy="347400"/>
          </a:xfrm>
          <a:prstGeom prst="rect">
            <a:avLst/>
          </a:prstGeom>
          <a:noFill/>
          <a:ln>
            <a:noFill/>
          </a:ln>
        </p:spPr>
        <p:txBody>
          <a:bodyPr anchorCtr="0" anchor="ctr" bIns="91425" lIns="91425" rIns="91425" tIns="91425">
            <a:noAutofit/>
          </a:bodyPr>
          <a:lstStyle/>
          <a:p>
            <a:pPr lvl="0" rtl="0" algn="ctr">
              <a:spcBef>
                <a:spcPts val="0"/>
              </a:spcBef>
              <a:buNone/>
            </a:pPr>
            <a:r>
              <a:rPr lang="en" sz="800">
                <a:latin typeface="Helvetica Neue"/>
                <a:ea typeface="Helvetica Neue"/>
                <a:cs typeface="Helvetica Neue"/>
                <a:sym typeface="Helvetica Neue"/>
              </a:rPr>
              <a:t>Source: “Internet usage at elementary, middle and high schools: A first look at K-12 traffic from two US Georgia counties.“</a:t>
            </a:r>
          </a:p>
          <a:p>
            <a:pPr lvl="0" rtl="0" algn="ctr">
              <a:spcBef>
                <a:spcPts val="0"/>
              </a:spcBef>
              <a:buNone/>
            </a:pPr>
            <a:r>
              <a:rPr lang="en" sz="800">
                <a:latin typeface="Helvetica Neue"/>
                <a:ea typeface="Helvetica Neue"/>
                <a:cs typeface="Helvetica Neue"/>
                <a:sym typeface="Helvetica Neue"/>
              </a:rPr>
              <a:t>by Robert Miller, Warren Matthews, and Constantine Dovrolis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Shape 184"/>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85" name="Shape 185"/>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External Traffic</a:t>
            </a:r>
          </a:p>
        </p:txBody>
      </p:sp>
      <p:sp>
        <p:nvSpPr>
          <p:cNvPr id="186" name="Shape 186"/>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graphicFrame>
        <p:nvGraphicFramePr>
          <p:cNvPr id="187" name="Shape 187"/>
          <p:cNvGraphicFramePr/>
          <p:nvPr/>
        </p:nvGraphicFramePr>
        <p:xfrm>
          <a:off x="318375" y="1522450"/>
          <a:ext cx="3000000" cy="3000000"/>
        </p:xfrm>
        <a:graphic>
          <a:graphicData uri="http://schemas.openxmlformats.org/drawingml/2006/table">
            <a:tbl>
              <a:tblPr>
                <a:noFill/>
                <a:tableStyleId>{87E74A0B-54F1-4617-9CF6-3A798D71BEA8}</a:tableStyleId>
              </a:tblPr>
              <a:tblGrid>
                <a:gridCol w="3509700"/>
                <a:gridCol w="4989750"/>
              </a:tblGrid>
              <a:tr h="381000">
                <a:tc>
                  <a:txBody>
                    <a:bodyPr>
                      <a:noAutofit/>
                    </a:bodyPr>
                    <a:lstStyle/>
                    <a:p>
                      <a:pPr algn="ctr">
                        <a:spcBef>
                          <a:spcPts val="0"/>
                        </a:spcBef>
                        <a:buNone/>
                      </a:pPr>
                      <a:r>
                        <a:rPr b="1" lang="en" sz="2400">
                          <a:solidFill>
                            <a:srgbClr val="F3F3F3"/>
                          </a:solidFill>
                          <a:latin typeface="Droid Serif"/>
                          <a:ea typeface="Droid Serif"/>
                          <a:cs typeface="Droid Serif"/>
                          <a:sym typeface="Droid Serif"/>
                        </a:rPr>
                        <a:t>School</a:t>
                      </a:r>
                    </a:p>
                  </a:txBody>
                  <a:tcPr marT="91425" marB="91425" marR="91425" marL="91425">
                    <a:solidFill>
                      <a:srgbClr val="666666"/>
                    </a:solidFill>
                  </a:tcPr>
                </a:tc>
                <a:tc>
                  <a:txBody>
                    <a:bodyPr>
                      <a:noAutofit/>
                    </a:bodyPr>
                    <a:lstStyle/>
                    <a:p>
                      <a:pPr algn="ctr">
                        <a:spcBef>
                          <a:spcPts val="0"/>
                        </a:spcBef>
                        <a:buNone/>
                      </a:pPr>
                      <a:r>
                        <a:rPr b="1" lang="en" sz="2400">
                          <a:solidFill>
                            <a:srgbClr val="F3F3F3"/>
                          </a:solidFill>
                          <a:latin typeface="Droid Serif"/>
                          <a:ea typeface="Droid Serif"/>
                          <a:cs typeface="Droid Serif"/>
                          <a:sym typeface="Droid Serif"/>
                        </a:rPr>
                        <a:t>Estimated Usage (Moderate)</a:t>
                      </a:r>
                    </a:p>
                  </a:txBody>
                  <a:tcPr marT="91425" marB="91425" marR="91425" marL="91425">
                    <a:solidFill>
                      <a:srgbClr val="666666"/>
                    </a:solidFill>
                  </a:tcPr>
                </a:tc>
              </a:tr>
              <a:tr h="381000">
                <a:tc>
                  <a:txBody>
                    <a:bodyPr>
                      <a:noAutofit/>
                    </a:bodyPr>
                    <a:lstStyle/>
                    <a:p>
                      <a:pPr>
                        <a:spcBef>
                          <a:spcPts val="0"/>
                        </a:spcBef>
                        <a:buNone/>
                      </a:pPr>
                      <a:r>
                        <a:rPr lang="en" sz="2400">
                          <a:solidFill>
                            <a:srgbClr val="434343"/>
                          </a:solidFill>
                          <a:latin typeface="Droid Serif"/>
                          <a:ea typeface="Droid Serif"/>
                          <a:cs typeface="Droid Serif"/>
                          <a:sym typeface="Droid Serif"/>
                        </a:rPr>
                        <a:t>High School</a:t>
                      </a:r>
                    </a:p>
                  </a:txBody>
                  <a:tcPr marT="91425" marB="91425" marR="91425" marL="91425">
                    <a:solidFill>
                      <a:srgbClr val="EFEFEF"/>
                    </a:solidFill>
                  </a:tcPr>
                </a:tc>
                <a:tc>
                  <a:txBody>
                    <a:bodyPr>
                      <a:noAutofit/>
                    </a:bodyPr>
                    <a:lstStyle/>
                    <a:p>
                      <a:pPr>
                        <a:spcBef>
                          <a:spcPts val="0"/>
                        </a:spcBef>
                        <a:buNone/>
                      </a:pPr>
                      <a:r>
                        <a:rPr lang="en" sz="2400">
                          <a:solidFill>
                            <a:srgbClr val="434343"/>
                          </a:solidFill>
                          <a:latin typeface="Droid Serif"/>
                          <a:ea typeface="Droid Serif"/>
                          <a:cs typeface="Droid Serif"/>
                          <a:sym typeface="Droid Serif"/>
                        </a:rPr>
                        <a:t>454 - 479 Mbps</a:t>
                      </a:r>
                    </a:p>
                  </a:txBody>
                  <a:tcPr marT="91425" marB="91425" marR="91425" marL="91425">
                    <a:solidFill>
                      <a:srgbClr val="EFEFEF"/>
                    </a:solidFill>
                  </a:tcPr>
                </a:tc>
              </a:tr>
              <a:tr h="381000">
                <a:tc>
                  <a:txBody>
                    <a:bodyPr>
                      <a:noAutofit/>
                    </a:bodyPr>
                    <a:lstStyle/>
                    <a:p>
                      <a:pPr>
                        <a:spcBef>
                          <a:spcPts val="0"/>
                        </a:spcBef>
                        <a:buNone/>
                      </a:pPr>
                      <a:r>
                        <a:rPr lang="en" sz="2400">
                          <a:solidFill>
                            <a:srgbClr val="434343"/>
                          </a:solidFill>
                          <a:latin typeface="Droid Serif"/>
                          <a:ea typeface="Droid Serif"/>
                          <a:cs typeface="Droid Serif"/>
                          <a:sym typeface="Droid Serif"/>
                        </a:rPr>
                        <a:t>Middle School</a:t>
                      </a:r>
                    </a:p>
                  </a:txBody>
                  <a:tcPr marT="91425" marB="91425" marR="91425" marL="91425">
                    <a:solidFill>
                      <a:srgbClr val="EFEFEF"/>
                    </a:solidFill>
                  </a:tcPr>
                </a:tc>
                <a:tc>
                  <a:txBody>
                    <a:bodyPr>
                      <a:noAutofit/>
                    </a:bodyPr>
                    <a:lstStyle/>
                    <a:p>
                      <a:pPr>
                        <a:spcBef>
                          <a:spcPts val="0"/>
                        </a:spcBef>
                        <a:buNone/>
                      </a:pPr>
                      <a:r>
                        <a:rPr lang="en" sz="2400">
                          <a:solidFill>
                            <a:srgbClr val="434343"/>
                          </a:solidFill>
                          <a:latin typeface="Droid Serif"/>
                          <a:ea typeface="Droid Serif"/>
                          <a:cs typeface="Droid Serif"/>
                          <a:sym typeface="Droid Serif"/>
                        </a:rPr>
                        <a:t>363 - 383 Mbps</a:t>
                      </a:r>
                    </a:p>
                  </a:txBody>
                  <a:tcPr marT="91425" marB="91425" marR="91425" marL="91425">
                    <a:solidFill>
                      <a:srgbClr val="EFEFEF"/>
                    </a:solidFill>
                  </a:tcPr>
                </a:tc>
              </a:tr>
              <a:tr h="381000">
                <a:tc>
                  <a:txBody>
                    <a:bodyPr>
                      <a:noAutofit/>
                    </a:bodyPr>
                    <a:lstStyle/>
                    <a:p>
                      <a:pPr>
                        <a:spcBef>
                          <a:spcPts val="0"/>
                        </a:spcBef>
                        <a:buNone/>
                      </a:pPr>
                      <a:r>
                        <a:rPr lang="en" sz="2400">
                          <a:solidFill>
                            <a:srgbClr val="434343"/>
                          </a:solidFill>
                          <a:latin typeface="Droid Serif"/>
                          <a:ea typeface="Droid Serif"/>
                          <a:cs typeface="Droid Serif"/>
                          <a:sym typeface="Droid Serif"/>
                        </a:rPr>
                        <a:t>Elementary School</a:t>
                      </a:r>
                    </a:p>
                  </a:txBody>
                  <a:tcPr marT="91425" marB="91425" marR="91425" marL="91425">
                    <a:solidFill>
                      <a:srgbClr val="EFEFEF"/>
                    </a:solidFill>
                  </a:tcPr>
                </a:tc>
                <a:tc>
                  <a:txBody>
                    <a:bodyPr>
                      <a:noAutofit/>
                    </a:bodyPr>
                    <a:lstStyle/>
                    <a:p>
                      <a:pPr>
                        <a:spcBef>
                          <a:spcPts val="0"/>
                        </a:spcBef>
                        <a:buNone/>
                      </a:pPr>
                      <a:r>
                        <a:rPr lang="en" sz="2400">
                          <a:solidFill>
                            <a:srgbClr val="434343"/>
                          </a:solidFill>
                          <a:latin typeface="Droid Serif"/>
                          <a:ea typeface="Droid Serif"/>
                          <a:cs typeface="Droid Serif"/>
                          <a:sym typeface="Droid Serif"/>
                        </a:rPr>
                        <a:t>136 - 161 Mbps</a:t>
                      </a:r>
                    </a:p>
                  </a:txBody>
                  <a:tcPr marT="91425" marB="91425" marR="91425" marL="91425">
                    <a:solidFill>
                      <a:srgbClr val="EFEFEF"/>
                    </a:solidFill>
                  </a:tcPr>
                </a:tc>
              </a:tr>
            </a:tbl>
          </a:graphicData>
        </a:graphic>
      </p:graphicFrame>
      <p:sp>
        <p:nvSpPr>
          <p:cNvPr id="188" name="Shape 188"/>
          <p:cNvSpPr txBox="1"/>
          <p:nvPr/>
        </p:nvSpPr>
        <p:spPr>
          <a:xfrm>
            <a:off x="1236450" y="3701650"/>
            <a:ext cx="6671100" cy="229499"/>
          </a:xfrm>
          <a:prstGeom prst="rect">
            <a:avLst/>
          </a:prstGeom>
          <a:noFill/>
          <a:ln>
            <a:noFill/>
          </a:ln>
        </p:spPr>
        <p:txBody>
          <a:bodyPr anchorCtr="0" anchor="ctr" bIns="91425" lIns="91425" rIns="91425" tIns="91425">
            <a:noAutofit/>
          </a:bodyPr>
          <a:lstStyle/>
          <a:p>
            <a:pPr algn="ctr">
              <a:spcBef>
                <a:spcPts val="0"/>
              </a:spcBef>
              <a:buNone/>
            </a:pPr>
            <a:r>
              <a:rPr lang="en" sz="800">
                <a:latin typeface="Helvetica Neue"/>
                <a:ea typeface="Helvetica Neue"/>
                <a:cs typeface="Helvetica Neue"/>
                <a:sym typeface="Helvetica Neue"/>
              </a:rPr>
              <a:t>Source: http://bandwidthpool.com/bandwidth-calculator/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0" name="Shape 30"/>
        <p:cNvGrpSpPr/>
        <p:nvPr/>
      </p:nvGrpSpPr>
      <p:grpSpPr>
        <a:xfrm>
          <a:off x="0" y="0"/>
          <a:ext cx="0" cy="0"/>
          <a:chOff x="0" y="0"/>
          <a:chExt cx="0" cy="0"/>
        </a:xfrm>
      </p:grpSpPr>
      <p:sp>
        <p:nvSpPr>
          <p:cNvPr id="31" name="Shape 31"/>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32" name="Shape 32"/>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Introduction</a:t>
            </a:r>
          </a:p>
        </p:txBody>
      </p:sp>
      <p:sp>
        <p:nvSpPr>
          <p:cNvPr id="33" name="Shape 33"/>
          <p:cNvSpPr txBox="1"/>
          <p:nvPr>
            <p:ph idx="1" type="body"/>
          </p:nvPr>
        </p:nvSpPr>
        <p:spPr>
          <a:xfrm>
            <a:off x="302850" y="5635450"/>
            <a:ext cx="8538300" cy="884700"/>
          </a:xfrm>
          <a:prstGeom prst="rect">
            <a:avLst/>
          </a:prstGeom>
          <a:solidFill>
            <a:srgbClr val="D9D9D9"/>
          </a:solidFill>
          <a:ln>
            <a:noFill/>
          </a:ln>
        </p:spPr>
        <p:txBody>
          <a:bodyPr anchorCtr="0" anchor="t" bIns="91425" lIns="91425" rIns="91425" tIns="91425">
            <a:noAutofit/>
          </a:bodyPr>
          <a:lstStyle/>
          <a:p>
            <a:pPr lvl="0" rtl="0" algn="ctr">
              <a:lnSpc>
                <a:spcPct val="131250"/>
              </a:lnSpc>
              <a:spcBef>
                <a:spcPts val="0"/>
              </a:spcBef>
              <a:spcAft>
                <a:spcPts val="1100"/>
              </a:spcAft>
              <a:buNone/>
            </a:pPr>
            <a:r>
              <a:rPr lang="en" sz="1800">
                <a:solidFill>
                  <a:srgbClr val="434343"/>
                </a:solidFill>
                <a:latin typeface="Droid Serif"/>
                <a:ea typeface="Droid Serif"/>
                <a:cs typeface="Droid Serif"/>
                <a:sym typeface="Droid Serif"/>
              </a:rPr>
              <a:t>Our network was designed for a new school district in a growing community.</a:t>
            </a:r>
          </a:p>
        </p:txBody>
      </p:sp>
      <p:sp>
        <p:nvSpPr>
          <p:cNvPr id="34" name="Shape 34"/>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pic>
        <p:nvPicPr>
          <p:cNvPr id="35" name="Shape 35"/>
          <p:cNvPicPr preferRelativeResize="0"/>
          <p:nvPr/>
        </p:nvPicPr>
        <p:blipFill rotWithShape="1">
          <a:blip r:embed="rId4">
            <a:alphaModFix/>
          </a:blip>
          <a:srcRect b="28471" l="4731" r="1204" t="15282"/>
          <a:stretch/>
        </p:blipFill>
        <p:spPr>
          <a:xfrm>
            <a:off x="302850" y="1495750"/>
            <a:ext cx="8538299" cy="385774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Shape 193"/>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194" name="Shape 194"/>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External Traffic</a:t>
            </a:r>
          </a:p>
        </p:txBody>
      </p:sp>
      <p:sp>
        <p:nvSpPr>
          <p:cNvPr id="195" name="Shape 195"/>
          <p:cNvSpPr txBox="1"/>
          <p:nvPr>
            <p:ph idx="1" type="body"/>
          </p:nvPr>
        </p:nvSpPr>
        <p:spPr>
          <a:xfrm>
            <a:off x="302850" y="1495875"/>
            <a:ext cx="8538300" cy="2512799"/>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3125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Fiber Service</a:t>
            </a:r>
          </a:p>
          <a:p>
            <a:pPr indent="-381000" lvl="1" marL="914400" rtl="0" algn="just">
              <a:lnSpc>
                <a:spcPct val="13125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Provided by Conterra Broadband Services</a:t>
            </a:r>
          </a:p>
          <a:p>
            <a:pPr indent="-381000" lvl="1" marL="914400" rtl="0">
              <a:lnSpc>
                <a:spcPct val="13125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70% funded by Federal Universal Service E-Rate program</a:t>
            </a:r>
          </a:p>
          <a:p>
            <a:pPr indent="-381000" lvl="1" marL="914400" rtl="0" algn="just">
              <a:lnSpc>
                <a:spcPct val="13125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Up to 1 Gbps to each building</a:t>
            </a:r>
          </a:p>
        </p:txBody>
      </p:sp>
      <p:sp>
        <p:nvSpPr>
          <p:cNvPr id="196" name="Shape 196"/>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Shape 201"/>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202" name="Shape 202"/>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Cost of Acquisition (Network)</a:t>
            </a:r>
          </a:p>
        </p:txBody>
      </p:sp>
      <p:sp>
        <p:nvSpPr>
          <p:cNvPr id="203" name="Shape 203"/>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graphicFrame>
        <p:nvGraphicFramePr>
          <p:cNvPr id="204" name="Shape 204"/>
          <p:cNvGraphicFramePr/>
          <p:nvPr/>
        </p:nvGraphicFramePr>
        <p:xfrm>
          <a:off x="295050" y="1495875"/>
          <a:ext cx="3000000" cy="3000000"/>
        </p:xfrm>
        <a:graphic>
          <a:graphicData uri="http://schemas.openxmlformats.org/drawingml/2006/table">
            <a:tbl>
              <a:tblPr>
                <a:noFill/>
                <a:tableStyleId>{0AC8015C-281D-48FD-8642-98A3BE5E8F5D}</a:tableStyleId>
              </a:tblPr>
              <a:tblGrid>
                <a:gridCol w="4434150"/>
                <a:gridCol w="1961200"/>
                <a:gridCol w="2153525"/>
              </a:tblGrid>
              <a:tr h="381000">
                <a:tc>
                  <a:txBody>
                    <a:bodyPr>
                      <a:noAutofit/>
                    </a:bodyPr>
                    <a:lstStyle/>
                    <a:p>
                      <a:pPr rtl="0" algn="ctr">
                        <a:spcBef>
                          <a:spcPts val="0"/>
                        </a:spcBef>
                        <a:buNone/>
                      </a:pPr>
                      <a:r>
                        <a:rPr b="1" lang="en">
                          <a:solidFill>
                            <a:srgbClr val="EFEFEF"/>
                          </a:solidFill>
                          <a:latin typeface="Droid Serif"/>
                          <a:ea typeface="Droid Serif"/>
                          <a:cs typeface="Droid Serif"/>
                          <a:sym typeface="Droid Serif"/>
                        </a:rPr>
                        <a:t>Item</a:t>
                      </a:r>
                    </a:p>
                  </a:txBody>
                  <a:tcPr marT="91425" marB="91425" marR="91425" marL="91425">
                    <a:solidFill>
                      <a:srgbClr val="666666"/>
                    </a:solidFill>
                  </a:tcPr>
                </a:tc>
                <a:tc>
                  <a:txBody>
                    <a:bodyPr>
                      <a:noAutofit/>
                    </a:bodyPr>
                    <a:lstStyle/>
                    <a:p>
                      <a:pPr rtl="0" algn="ctr">
                        <a:spcBef>
                          <a:spcPts val="0"/>
                        </a:spcBef>
                        <a:buNone/>
                      </a:pPr>
                      <a:r>
                        <a:rPr b="1" lang="en">
                          <a:solidFill>
                            <a:srgbClr val="EFEFEF"/>
                          </a:solidFill>
                          <a:latin typeface="Droid Serif"/>
                          <a:ea typeface="Droid Serif"/>
                          <a:cs typeface="Droid Serif"/>
                          <a:sym typeface="Droid Serif"/>
                        </a:rPr>
                        <a:t>Quantity</a:t>
                      </a:r>
                    </a:p>
                  </a:txBody>
                  <a:tcPr marT="91425" marB="91425" marR="91425" marL="91425">
                    <a:solidFill>
                      <a:srgbClr val="666666"/>
                    </a:solidFill>
                  </a:tcPr>
                </a:tc>
                <a:tc>
                  <a:txBody>
                    <a:bodyPr>
                      <a:noAutofit/>
                    </a:bodyPr>
                    <a:lstStyle/>
                    <a:p>
                      <a:pPr rtl="0" algn="ctr">
                        <a:spcBef>
                          <a:spcPts val="0"/>
                        </a:spcBef>
                        <a:buNone/>
                      </a:pPr>
                      <a:r>
                        <a:rPr b="1" lang="en">
                          <a:solidFill>
                            <a:srgbClr val="EFEFEF"/>
                          </a:solidFill>
                          <a:latin typeface="Droid Serif"/>
                          <a:ea typeface="Droid Serif"/>
                          <a:cs typeface="Droid Serif"/>
                          <a:sym typeface="Droid Serif"/>
                        </a:rPr>
                        <a:t>Cost</a:t>
                      </a:r>
                    </a:p>
                  </a:txBody>
                  <a:tcPr marT="91425" marB="91425" marR="91425" marL="91425">
                    <a:solidFill>
                      <a:srgbClr val="666666"/>
                    </a:solidFill>
                  </a:tcPr>
                </a:tc>
              </a:tr>
              <a:tr h="381000">
                <a:tc>
                  <a:txBody>
                    <a:bodyPr>
                      <a:noAutofit/>
                    </a:bodyPr>
                    <a:lstStyle/>
                    <a:p>
                      <a:pPr>
                        <a:spcBef>
                          <a:spcPts val="0"/>
                        </a:spcBef>
                        <a:buNone/>
                      </a:pPr>
                      <a:r>
                        <a:rPr b="1" lang="en">
                          <a:solidFill>
                            <a:srgbClr val="434343"/>
                          </a:solidFill>
                          <a:latin typeface="Droid Serif"/>
                          <a:ea typeface="Droid Serif"/>
                          <a:cs typeface="Droid Serif"/>
                          <a:sym typeface="Droid Serif"/>
                        </a:rPr>
                        <a:t>Fiber Installation</a:t>
                      </a:r>
                    </a:p>
                  </a:txBody>
                  <a:tcPr marT="91425" marB="91425" marR="91425" marL="91425">
                    <a:solidFill>
                      <a:srgbClr val="B7B7B7"/>
                    </a:solidFill>
                  </a:tcPr>
                </a:tc>
                <a:tc>
                  <a:txBody>
                    <a:bodyPr>
                      <a:noAutofit/>
                    </a:bodyPr>
                    <a:lstStyle/>
                    <a:p>
                      <a:pPr rtl="0" algn="ctr">
                        <a:spcBef>
                          <a:spcPts val="0"/>
                        </a:spcBef>
                        <a:buNone/>
                      </a:pPr>
                      <a:r>
                        <a:rPr b="1" lang="en">
                          <a:solidFill>
                            <a:srgbClr val="434343"/>
                          </a:solidFill>
                          <a:latin typeface="Droid Serif"/>
                          <a:ea typeface="Droid Serif"/>
                          <a:cs typeface="Droid Serif"/>
                          <a:sym typeface="Droid Serif"/>
                        </a:rPr>
                        <a:t>-</a:t>
                      </a:r>
                    </a:p>
                  </a:txBody>
                  <a:tcPr marT="91425" marB="91425" marR="91425" marL="91425">
                    <a:solidFill>
                      <a:srgbClr val="B7B7B7"/>
                    </a:solidFill>
                  </a:tcPr>
                </a:tc>
                <a:tc>
                  <a:txBody>
                    <a:bodyPr>
                      <a:noAutofit/>
                    </a:bodyPr>
                    <a:lstStyle/>
                    <a:p>
                      <a:pPr algn="r">
                        <a:spcBef>
                          <a:spcPts val="0"/>
                        </a:spcBef>
                        <a:buNone/>
                      </a:pPr>
                      <a:r>
                        <a:rPr b="1" lang="en">
                          <a:solidFill>
                            <a:srgbClr val="434343"/>
                          </a:solidFill>
                          <a:latin typeface="Droid Serif"/>
                          <a:ea typeface="Droid Serif"/>
                          <a:cs typeface="Droid Serif"/>
                          <a:sym typeface="Droid Serif"/>
                        </a:rPr>
                        <a:t>$39,900 total</a:t>
                      </a:r>
                    </a:p>
                  </a:txBody>
                  <a:tcPr marT="91425" marB="91425" marR="91425" marL="91425">
                    <a:solidFill>
                      <a:srgbClr val="B7B7B7"/>
                    </a:solidFill>
                  </a:tcPr>
                </a:tc>
              </a:tr>
              <a:tr h="381000">
                <a:tc>
                  <a:txBody>
                    <a:bodyPr>
                      <a:noAutofit/>
                    </a:bodyPr>
                    <a:lstStyle/>
                    <a:p>
                      <a:pPr>
                        <a:spcBef>
                          <a:spcPts val="0"/>
                        </a:spcBef>
                        <a:buNone/>
                      </a:pPr>
                      <a:r>
                        <a:rPr lang="en">
                          <a:solidFill>
                            <a:srgbClr val="434343"/>
                          </a:solidFill>
                          <a:latin typeface="Droid Serif"/>
                          <a:ea typeface="Droid Serif"/>
                          <a:cs typeface="Droid Serif"/>
                          <a:sym typeface="Droid Serif"/>
                        </a:rPr>
                        <a:t>Single Mode 9/125 OS2 fiber</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13.3 miles</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$3,000 / mile</a:t>
                      </a:r>
                    </a:p>
                  </a:txBody>
                  <a:tcPr marT="91425" marB="91425" marR="91425" marL="91425">
                    <a:solidFill>
                      <a:srgbClr val="EFEFEF"/>
                    </a:solidFill>
                  </a:tcPr>
                </a:tc>
              </a:tr>
              <a:tr h="381000">
                <a:tc>
                  <a:txBody>
                    <a:bodyPr>
                      <a:noAutofit/>
                    </a:bodyPr>
                    <a:lstStyle/>
                    <a:p>
                      <a:pPr>
                        <a:spcBef>
                          <a:spcPts val="0"/>
                        </a:spcBef>
                        <a:buNone/>
                      </a:pPr>
                      <a:r>
                        <a:rPr b="1" lang="en">
                          <a:solidFill>
                            <a:srgbClr val="434343"/>
                          </a:solidFill>
                          <a:latin typeface="Droid Serif"/>
                          <a:ea typeface="Droid Serif"/>
                          <a:cs typeface="Droid Serif"/>
                          <a:sym typeface="Droid Serif"/>
                        </a:rPr>
                        <a:t>Network switches</a:t>
                      </a:r>
                    </a:p>
                  </a:txBody>
                  <a:tcPr marT="91425" marB="91425" marR="91425" marL="91425">
                    <a:solidFill>
                      <a:srgbClr val="B7B7B7"/>
                    </a:solidFill>
                  </a:tcPr>
                </a:tc>
                <a:tc>
                  <a:txBody>
                    <a:bodyPr>
                      <a:noAutofit/>
                    </a:bodyPr>
                    <a:lstStyle/>
                    <a:p>
                      <a:pPr rtl="0" algn="ctr">
                        <a:spcBef>
                          <a:spcPts val="0"/>
                        </a:spcBef>
                        <a:buNone/>
                      </a:pPr>
                      <a:r>
                        <a:rPr b="1" lang="en">
                          <a:solidFill>
                            <a:srgbClr val="434343"/>
                          </a:solidFill>
                          <a:latin typeface="Droid Serif"/>
                          <a:ea typeface="Droid Serif"/>
                          <a:cs typeface="Droid Serif"/>
                          <a:sym typeface="Droid Serif"/>
                        </a:rPr>
                        <a:t>-</a:t>
                      </a:r>
                    </a:p>
                  </a:txBody>
                  <a:tcPr marT="91425" marB="91425" marR="91425" marL="91425">
                    <a:solidFill>
                      <a:srgbClr val="B7B7B7"/>
                    </a:solidFill>
                  </a:tcPr>
                </a:tc>
                <a:tc>
                  <a:txBody>
                    <a:bodyPr>
                      <a:noAutofit/>
                    </a:bodyPr>
                    <a:lstStyle/>
                    <a:p>
                      <a:pPr algn="r">
                        <a:spcBef>
                          <a:spcPts val="0"/>
                        </a:spcBef>
                        <a:buNone/>
                      </a:pPr>
                      <a:r>
                        <a:rPr b="1" lang="en">
                          <a:solidFill>
                            <a:srgbClr val="434343"/>
                          </a:solidFill>
                          <a:latin typeface="Droid Serif"/>
                          <a:ea typeface="Droid Serif"/>
                          <a:cs typeface="Droid Serif"/>
                          <a:sym typeface="Droid Serif"/>
                        </a:rPr>
                        <a:t>$38,000 total</a:t>
                      </a:r>
                    </a:p>
                  </a:txBody>
                  <a:tcPr marT="91425" marB="91425" marR="91425" marL="91425">
                    <a:solidFill>
                      <a:srgbClr val="B7B7B7"/>
                    </a:solidFill>
                  </a:tcPr>
                </a:tc>
              </a:tr>
              <a:tr h="381000">
                <a:tc>
                  <a:txBody>
                    <a:bodyPr>
                      <a:noAutofit/>
                    </a:bodyPr>
                    <a:lstStyle/>
                    <a:p>
                      <a:pPr>
                        <a:spcBef>
                          <a:spcPts val="0"/>
                        </a:spcBef>
                        <a:buNone/>
                      </a:pPr>
                      <a:r>
                        <a:rPr lang="en">
                          <a:solidFill>
                            <a:srgbClr val="434343"/>
                          </a:solidFill>
                          <a:latin typeface="Droid Serif"/>
                          <a:ea typeface="Droid Serif"/>
                          <a:cs typeface="Droid Serif"/>
                          <a:sym typeface="Droid Serif"/>
                        </a:rPr>
                        <a:t>Juniper EX4500</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2</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$7,500 each</a:t>
                      </a:r>
                    </a:p>
                  </a:txBody>
                  <a:tcPr marT="91425" marB="91425" marR="91425" marL="91425">
                    <a:solidFill>
                      <a:srgbClr val="EFEFEF"/>
                    </a:solidFill>
                  </a:tcPr>
                </a:tc>
              </a:tr>
              <a:tr h="381000">
                <a:tc>
                  <a:txBody>
                    <a:bodyPr>
                      <a:noAutofit/>
                    </a:bodyPr>
                    <a:lstStyle/>
                    <a:p>
                      <a:pPr>
                        <a:spcBef>
                          <a:spcPts val="0"/>
                        </a:spcBef>
                        <a:buNone/>
                      </a:pPr>
                      <a:r>
                        <a:rPr lang="en">
                          <a:solidFill>
                            <a:srgbClr val="434343"/>
                          </a:solidFill>
                          <a:latin typeface="Droid Serif"/>
                          <a:ea typeface="Droid Serif"/>
                          <a:cs typeface="Droid Serif"/>
                          <a:sym typeface="Droid Serif"/>
                        </a:rPr>
                        <a:t>Juniper EX3200</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8</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$1,500 each</a:t>
                      </a:r>
                    </a:p>
                  </a:txBody>
                  <a:tcPr marT="91425" marB="91425" marR="91425" marL="91425">
                    <a:solidFill>
                      <a:srgbClr val="EFEFEF"/>
                    </a:solidFill>
                  </a:tcPr>
                </a:tc>
              </a:tr>
              <a:tr h="381000">
                <a:tc>
                  <a:txBody>
                    <a:bodyPr>
                      <a:noAutofit/>
                    </a:bodyPr>
                    <a:lstStyle/>
                    <a:p>
                      <a:pPr>
                        <a:spcBef>
                          <a:spcPts val="0"/>
                        </a:spcBef>
                        <a:buNone/>
                      </a:pPr>
                      <a:r>
                        <a:rPr lang="en">
                          <a:solidFill>
                            <a:srgbClr val="434343"/>
                          </a:solidFill>
                          <a:latin typeface="Droid Serif"/>
                          <a:ea typeface="Droid Serif"/>
                          <a:cs typeface="Droid Serif"/>
                          <a:sym typeface="Droid Serif"/>
                        </a:rPr>
                        <a:t>Juniper EX2200</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22</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$500 each</a:t>
                      </a:r>
                    </a:p>
                  </a:txBody>
                  <a:tcPr marT="91425" marB="91425" marR="91425" marL="91425">
                    <a:solidFill>
                      <a:srgbClr val="EFEFEF"/>
                    </a:solidFill>
                  </a:tcPr>
                </a:tc>
              </a:tr>
              <a:tr h="381000">
                <a:tc>
                  <a:txBody>
                    <a:bodyPr>
                      <a:noAutofit/>
                    </a:bodyPr>
                    <a:lstStyle/>
                    <a:p>
                      <a:pPr>
                        <a:spcBef>
                          <a:spcPts val="0"/>
                        </a:spcBef>
                        <a:buNone/>
                      </a:pPr>
                      <a:r>
                        <a:rPr lang="en">
                          <a:solidFill>
                            <a:srgbClr val="434343"/>
                          </a:solidFill>
                          <a:latin typeface="Droid Serif"/>
                          <a:ea typeface="Droid Serif"/>
                          <a:cs typeface="Droid Serif"/>
                          <a:sym typeface="Droid Serif"/>
                        </a:rPr>
                        <a:t>NetGear RS108</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9</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$40 each</a:t>
                      </a:r>
                    </a:p>
                  </a:txBody>
                  <a:tcPr marT="91425" marB="91425" marR="91425" marL="91425">
                    <a:solidFill>
                      <a:srgbClr val="EFEFEF"/>
                    </a:solidFill>
                  </a:tcPr>
                </a:tc>
              </a:tr>
              <a:tr h="381000">
                <a:tc>
                  <a:txBody>
                    <a:bodyPr>
                      <a:noAutofit/>
                    </a:bodyPr>
                    <a:lstStyle/>
                    <a:p>
                      <a:pPr>
                        <a:spcBef>
                          <a:spcPts val="0"/>
                        </a:spcBef>
                        <a:buNone/>
                      </a:pPr>
                      <a:r>
                        <a:rPr b="1" lang="en">
                          <a:solidFill>
                            <a:srgbClr val="434343"/>
                          </a:solidFill>
                          <a:latin typeface="Droid Serif"/>
                          <a:ea typeface="Droid Serif"/>
                          <a:cs typeface="Droid Serif"/>
                          <a:sym typeface="Droid Serif"/>
                        </a:rPr>
                        <a:t>Servers and storage</a:t>
                      </a:r>
                    </a:p>
                  </a:txBody>
                  <a:tcPr marT="91425" marB="91425" marR="91425" marL="91425">
                    <a:solidFill>
                      <a:srgbClr val="B7B7B7"/>
                    </a:solidFill>
                  </a:tcPr>
                </a:tc>
                <a:tc>
                  <a:txBody>
                    <a:bodyPr>
                      <a:noAutofit/>
                    </a:bodyPr>
                    <a:lstStyle/>
                    <a:p>
                      <a:pPr rtl="0" algn="ctr">
                        <a:spcBef>
                          <a:spcPts val="0"/>
                        </a:spcBef>
                        <a:buNone/>
                      </a:pPr>
                      <a:r>
                        <a:rPr b="1" lang="en">
                          <a:solidFill>
                            <a:srgbClr val="434343"/>
                          </a:solidFill>
                          <a:latin typeface="Droid Serif"/>
                          <a:ea typeface="Droid Serif"/>
                          <a:cs typeface="Droid Serif"/>
                          <a:sym typeface="Droid Serif"/>
                        </a:rPr>
                        <a:t>-</a:t>
                      </a:r>
                    </a:p>
                  </a:txBody>
                  <a:tcPr marT="91425" marB="91425" marR="91425" marL="91425">
                    <a:solidFill>
                      <a:srgbClr val="B7B7B7"/>
                    </a:solidFill>
                  </a:tcPr>
                </a:tc>
                <a:tc>
                  <a:txBody>
                    <a:bodyPr>
                      <a:noAutofit/>
                    </a:bodyPr>
                    <a:lstStyle/>
                    <a:p>
                      <a:pPr algn="r">
                        <a:spcBef>
                          <a:spcPts val="0"/>
                        </a:spcBef>
                        <a:buNone/>
                      </a:pPr>
                      <a:r>
                        <a:rPr b="1" lang="en">
                          <a:solidFill>
                            <a:srgbClr val="434343"/>
                          </a:solidFill>
                          <a:latin typeface="Droid Serif"/>
                          <a:ea typeface="Droid Serif"/>
                          <a:cs typeface="Droid Serif"/>
                          <a:sym typeface="Droid Serif"/>
                        </a:rPr>
                        <a:t>$9,600 total</a:t>
                      </a:r>
                    </a:p>
                  </a:txBody>
                  <a:tcPr marT="91425" marB="91425" marR="91425" marL="91425">
                    <a:solidFill>
                      <a:srgbClr val="B7B7B7"/>
                    </a:solidFill>
                  </a:tcPr>
                </a:tc>
              </a:tr>
              <a:tr h="381000">
                <a:tc>
                  <a:txBody>
                    <a:bodyPr>
                      <a:noAutofit/>
                    </a:bodyPr>
                    <a:lstStyle/>
                    <a:p>
                      <a:pPr>
                        <a:spcBef>
                          <a:spcPts val="0"/>
                        </a:spcBef>
                        <a:buNone/>
                      </a:pPr>
                      <a:r>
                        <a:rPr lang="en">
                          <a:solidFill>
                            <a:srgbClr val="434343"/>
                          </a:solidFill>
                          <a:latin typeface="Droid Serif"/>
                          <a:ea typeface="Droid Serif"/>
                          <a:cs typeface="Droid Serif"/>
                          <a:sym typeface="Droid Serif"/>
                        </a:rPr>
                        <a:t>Dell PowerEdge R420</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5</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$1000 each</a:t>
                      </a:r>
                    </a:p>
                  </a:txBody>
                  <a:tcPr marT="91425" marB="91425" marR="91425" marL="91425">
                    <a:solidFill>
                      <a:srgbClr val="EFEFEF"/>
                    </a:solidFill>
                  </a:tcPr>
                </a:tc>
              </a:tr>
              <a:tr h="381000">
                <a:tc>
                  <a:txBody>
                    <a:bodyPr>
                      <a:noAutofit/>
                    </a:bodyPr>
                    <a:lstStyle/>
                    <a:p>
                      <a:pPr>
                        <a:spcBef>
                          <a:spcPts val="0"/>
                        </a:spcBef>
                        <a:buNone/>
                      </a:pPr>
                      <a:r>
                        <a:rPr lang="en">
                          <a:solidFill>
                            <a:srgbClr val="434343"/>
                          </a:solidFill>
                          <a:latin typeface="Droid Serif"/>
                          <a:ea typeface="Droid Serif"/>
                          <a:cs typeface="Droid Serif"/>
                          <a:sym typeface="Droid Serif"/>
                        </a:rPr>
                        <a:t>Dell PowerVault MD1220</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1</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$4000 each</a:t>
                      </a:r>
                    </a:p>
                  </a:txBody>
                  <a:tcPr marT="91425" marB="91425" marR="91425" marL="91425">
                    <a:solidFill>
                      <a:srgbClr val="EFEFEF"/>
                    </a:solidFill>
                  </a:tcPr>
                </a:tc>
              </a:tr>
              <a:tr h="381000">
                <a:tc>
                  <a:txBody>
                    <a:bodyPr>
                      <a:noAutofit/>
                    </a:bodyPr>
                    <a:lstStyle/>
                    <a:p>
                      <a:pPr>
                        <a:spcBef>
                          <a:spcPts val="0"/>
                        </a:spcBef>
                        <a:buNone/>
                      </a:pPr>
                      <a:r>
                        <a:rPr lang="en">
                          <a:solidFill>
                            <a:srgbClr val="434343"/>
                          </a:solidFill>
                          <a:latin typeface="Droid Serif"/>
                          <a:ea typeface="Droid Serif"/>
                          <a:cs typeface="Droid Serif"/>
                          <a:sym typeface="Droid Serif"/>
                        </a:rPr>
                        <a:t>StarTech 25U cabinet rack</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2</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$300 each</a:t>
                      </a:r>
                    </a:p>
                  </a:txBody>
                  <a:tcPr marT="91425" marB="91425" marR="91425" marL="91425">
                    <a:solidFill>
                      <a:srgbClr val="EFEFEF"/>
                    </a:solidFill>
                  </a:tcPr>
                </a:tc>
              </a:tr>
              <a:tr h="282850">
                <a:tc>
                  <a:txBody>
                    <a:bodyPr>
                      <a:noAutofit/>
                    </a:bodyPr>
                    <a:lstStyle/>
                    <a:p>
                      <a:pPr>
                        <a:spcBef>
                          <a:spcPts val="0"/>
                        </a:spcBef>
                        <a:buNone/>
                      </a:pPr>
                      <a:r>
                        <a:rPr lang="en">
                          <a:solidFill>
                            <a:srgbClr val="434343"/>
                          </a:solidFill>
                          <a:latin typeface="Droid Serif"/>
                          <a:ea typeface="Droid Serif"/>
                          <a:cs typeface="Droid Serif"/>
                          <a:sym typeface="Droid Serif"/>
                        </a:rPr>
                        <a:t>Cisco Meraki MX600</a:t>
                      </a:r>
                    </a:p>
                  </a:txBody>
                  <a:tcPr marT="91425" marB="91425" marR="91425" marL="91425">
                    <a:solidFill>
                      <a:srgbClr val="EFEFEF"/>
                    </a:solidFill>
                  </a:tcPr>
                </a:tc>
                <a:tc>
                  <a:txBody>
                    <a:bodyPr>
                      <a:noAutofit/>
                    </a:bodyPr>
                    <a:lstStyle/>
                    <a:p>
                      <a:pPr rtl="0" algn="ctr">
                        <a:spcBef>
                          <a:spcPts val="0"/>
                        </a:spcBef>
                        <a:buNone/>
                      </a:pPr>
                      <a:r>
                        <a:rPr lang="en">
                          <a:solidFill>
                            <a:srgbClr val="434343"/>
                          </a:solidFill>
                          <a:latin typeface="Droid Serif"/>
                          <a:ea typeface="Droid Serif"/>
                          <a:cs typeface="Droid Serif"/>
                          <a:sym typeface="Droid Serif"/>
                        </a:rPr>
                        <a:t>1</a:t>
                      </a:r>
                    </a:p>
                  </a:txBody>
                  <a:tcPr marT="91425" marB="91425" marR="91425" marL="91425">
                    <a:solidFill>
                      <a:srgbClr val="EFEFEF"/>
                    </a:solidFill>
                  </a:tcPr>
                </a:tc>
                <a:tc>
                  <a:txBody>
                    <a:bodyPr>
                      <a:noAutofit/>
                    </a:bodyPr>
                    <a:lstStyle/>
                    <a:p>
                      <a:pPr algn="r">
                        <a:spcBef>
                          <a:spcPts val="0"/>
                        </a:spcBef>
                        <a:buNone/>
                      </a:pPr>
                      <a:r>
                        <a:rPr lang="en">
                          <a:solidFill>
                            <a:srgbClr val="434343"/>
                          </a:solidFill>
                          <a:latin typeface="Droid Serif"/>
                          <a:ea typeface="Droid Serif"/>
                          <a:cs typeface="Droid Serif"/>
                          <a:sym typeface="Droid Serif"/>
                        </a:rPr>
                        <a:t>$0 (renting)</a:t>
                      </a:r>
                    </a:p>
                  </a:txBody>
                  <a:tcPr marT="91425" marB="91425" marR="91425" marL="91425">
                    <a:solidFill>
                      <a:srgbClr val="EFEFEF"/>
                    </a:solidFill>
                  </a:tcPr>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Shape 209"/>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210" name="Shape 210"/>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Cost of Acquisition (Desktop)</a:t>
            </a:r>
          </a:p>
        </p:txBody>
      </p:sp>
      <p:sp>
        <p:nvSpPr>
          <p:cNvPr id="211" name="Shape 211"/>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graphicFrame>
        <p:nvGraphicFramePr>
          <p:cNvPr id="212" name="Shape 212"/>
          <p:cNvGraphicFramePr/>
          <p:nvPr/>
        </p:nvGraphicFramePr>
        <p:xfrm>
          <a:off x="302850" y="1495875"/>
          <a:ext cx="3000000" cy="3000000"/>
        </p:xfrm>
        <a:graphic>
          <a:graphicData uri="http://schemas.openxmlformats.org/drawingml/2006/table">
            <a:tbl>
              <a:tblPr>
                <a:noFill/>
                <a:tableStyleId>{0629D567-F490-48B6-98E8-387F905C356A}</a:tableStyleId>
              </a:tblPr>
              <a:tblGrid>
                <a:gridCol w="4082775"/>
                <a:gridCol w="2224125"/>
                <a:gridCol w="2224125"/>
              </a:tblGrid>
              <a:tr h="600175">
                <a:tc>
                  <a:txBody>
                    <a:bodyPr>
                      <a:noAutofit/>
                    </a:bodyPr>
                    <a:lstStyle/>
                    <a:p>
                      <a:pPr algn="ctr">
                        <a:spcBef>
                          <a:spcPts val="0"/>
                        </a:spcBef>
                        <a:buNone/>
                      </a:pPr>
                      <a:r>
                        <a:rPr b="1" lang="en" sz="2400">
                          <a:solidFill>
                            <a:srgbClr val="EFEFEF"/>
                          </a:solidFill>
                          <a:latin typeface="Droid Serif"/>
                          <a:ea typeface="Droid Serif"/>
                          <a:cs typeface="Droid Serif"/>
                          <a:sym typeface="Droid Serif"/>
                        </a:rPr>
                        <a:t>Item</a:t>
                      </a:r>
                    </a:p>
                  </a:txBody>
                  <a:tcPr marT="91425" marB="91425" marR="91425" marL="91425">
                    <a:solidFill>
                      <a:srgbClr val="666666"/>
                    </a:solidFill>
                  </a:tcPr>
                </a:tc>
                <a:tc>
                  <a:txBody>
                    <a:bodyPr>
                      <a:noAutofit/>
                    </a:bodyPr>
                    <a:lstStyle/>
                    <a:p>
                      <a:pPr rtl="0" algn="ctr">
                        <a:spcBef>
                          <a:spcPts val="0"/>
                        </a:spcBef>
                        <a:buNone/>
                      </a:pPr>
                      <a:r>
                        <a:rPr b="1" lang="en" sz="2400">
                          <a:solidFill>
                            <a:srgbClr val="EFEFEF"/>
                          </a:solidFill>
                          <a:latin typeface="Droid Serif"/>
                          <a:ea typeface="Droid Serif"/>
                          <a:cs typeface="Droid Serif"/>
                          <a:sym typeface="Droid Serif"/>
                        </a:rPr>
                        <a:t>Quantity</a:t>
                      </a:r>
                    </a:p>
                  </a:txBody>
                  <a:tcPr marT="91425" marB="91425" marR="91425" marL="91425">
                    <a:solidFill>
                      <a:srgbClr val="666666"/>
                    </a:solidFill>
                  </a:tcPr>
                </a:tc>
                <a:tc>
                  <a:txBody>
                    <a:bodyPr>
                      <a:noAutofit/>
                    </a:bodyPr>
                    <a:lstStyle/>
                    <a:p>
                      <a:pPr algn="ctr">
                        <a:spcBef>
                          <a:spcPts val="0"/>
                        </a:spcBef>
                        <a:buNone/>
                      </a:pPr>
                      <a:r>
                        <a:rPr b="1" lang="en" sz="2400">
                          <a:solidFill>
                            <a:srgbClr val="EFEFEF"/>
                          </a:solidFill>
                          <a:latin typeface="Droid Serif"/>
                          <a:ea typeface="Droid Serif"/>
                          <a:cs typeface="Droid Serif"/>
                          <a:sym typeface="Droid Serif"/>
                        </a:rPr>
                        <a:t>Price</a:t>
                      </a:r>
                    </a:p>
                  </a:txBody>
                  <a:tcPr marT="91425" marB="91425" marR="91425" marL="91425">
                    <a:solidFill>
                      <a:srgbClr val="666666"/>
                    </a:solidFill>
                  </a:tcPr>
                </a:tc>
              </a:tr>
              <a:tr h="600175">
                <a:tc>
                  <a:txBody>
                    <a:bodyPr>
                      <a:noAutofit/>
                    </a:bodyPr>
                    <a:lstStyle/>
                    <a:p>
                      <a:pPr>
                        <a:spcBef>
                          <a:spcPts val="0"/>
                        </a:spcBef>
                        <a:buNone/>
                      </a:pPr>
                      <a:r>
                        <a:rPr lang="en" sz="2400">
                          <a:solidFill>
                            <a:srgbClr val="434343"/>
                          </a:solidFill>
                          <a:latin typeface="Droid Serif"/>
                          <a:ea typeface="Droid Serif"/>
                          <a:cs typeface="Droid Serif"/>
                          <a:sym typeface="Droid Serif"/>
                        </a:rPr>
                        <a:t>HP desktop, monitor, and keyboard</a:t>
                      </a:r>
                    </a:p>
                  </a:txBody>
                  <a:tcPr marT="91425" marB="91425" marR="91425" marL="91425" anchor="ctr">
                    <a:solidFill>
                      <a:srgbClr val="EFEFEF"/>
                    </a:solidFill>
                  </a:tcPr>
                </a:tc>
                <a:tc>
                  <a:txBody>
                    <a:bodyPr>
                      <a:noAutofit/>
                    </a:bodyPr>
                    <a:lstStyle/>
                    <a:p>
                      <a:pPr rtl="0" algn="ctr">
                        <a:spcBef>
                          <a:spcPts val="0"/>
                        </a:spcBef>
                        <a:buNone/>
                      </a:pPr>
                      <a:r>
                        <a:rPr lang="en" sz="2400">
                          <a:solidFill>
                            <a:srgbClr val="434343"/>
                          </a:solidFill>
                          <a:latin typeface="Droid Serif"/>
                          <a:ea typeface="Droid Serif"/>
                          <a:cs typeface="Droid Serif"/>
                          <a:sym typeface="Droid Serif"/>
                        </a:rPr>
                        <a:t>351</a:t>
                      </a:r>
                    </a:p>
                  </a:txBody>
                  <a:tcPr marT="91425" marB="91425" marR="91425" marL="91425" anchor="ctr">
                    <a:solidFill>
                      <a:srgbClr val="EFEFEF"/>
                    </a:solidFill>
                  </a:tcPr>
                </a:tc>
                <a:tc>
                  <a:txBody>
                    <a:bodyPr>
                      <a:noAutofit/>
                    </a:bodyPr>
                    <a:lstStyle/>
                    <a:p>
                      <a:pPr algn="r">
                        <a:spcBef>
                          <a:spcPts val="0"/>
                        </a:spcBef>
                        <a:buNone/>
                      </a:pPr>
                      <a:r>
                        <a:rPr lang="en" sz="2400">
                          <a:solidFill>
                            <a:srgbClr val="434343"/>
                          </a:solidFill>
                          <a:latin typeface="Droid Serif"/>
                          <a:ea typeface="Droid Serif"/>
                          <a:cs typeface="Droid Serif"/>
                          <a:sym typeface="Droid Serif"/>
                        </a:rPr>
                        <a:t>$500 each</a:t>
                      </a:r>
                    </a:p>
                  </a:txBody>
                  <a:tcPr marT="91425" marB="91425" marR="91425" marL="91425" anchor="ctr">
                    <a:solidFill>
                      <a:srgbClr val="EFEFEF"/>
                    </a:solidFill>
                  </a:tcPr>
                </a:tc>
              </a:tr>
              <a:tr h="600175">
                <a:tc>
                  <a:txBody>
                    <a:bodyPr>
                      <a:noAutofit/>
                    </a:bodyPr>
                    <a:lstStyle/>
                    <a:p>
                      <a:pPr>
                        <a:spcBef>
                          <a:spcPts val="0"/>
                        </a:spcBef>
                        <a:buNone/>
                      </a:pPr>
                      <a:r>
                        <a:rPr lang="en" sz="2400">
                          <a:solidFill>
                            <a:srgbClr val="434343"/>
                          </a:solidFill>
                          <a:latin typeface="Droid Serif"/>
                          <a:ea typeface="Droid Serif"/>
                          <a:cs typeface="Droid Serif"/>
                          <a:sym typeface="Droid Serif"/>
                        </a:rPr>
                        <a:t>Brother MFC-9130CW printer</a:t>
                      </a:r>
                    </a:p>
                  </a:txBody>
                  <a:tcPr marT="91425" marB="91425" marR="91425" marL="91425" anchor="ctr">
                    <a:solidFill>
                      <a:srgbClr val="EFEFEF"/>
                    </a:solidFill>
                  </a:tcPr>
                </a:tc>
                <a:tc>
                  <a:txBody>
                    <a:bodyPr>
                      <a:noAutofit/>
                    </a:bodyPr>
                    <a:lstStyle/>
                    <a:p>
                      <a:pPr rtl="0" algn="ctr">
                        <a:spcBef>
                          <a:spcPts val="0"/>
                        </a:spcBef>
                        <a:buNone/>
                      </a:pPr>
                      <a:r>
                        <a:rPr lang="en" sz="2400">
                          <a:solidFill>
                            <a:srgbClr val="434343"/>
                          </a:solidFill>
                          <a:latin typeface="Droid Serif"/>
                          <a:ea typeface="Droid Serif"/>
                          <a:cs typeface="Droid Serif"/>
                          <a:sym typeface="Droid Serif"/>
                        </a:rPr>
                        <a:t>16</a:t>
                      </a:r>
                    </a:p>
                  </a:txBody>
                  <a:tcPr marT="91425" marB="91425" marR="91425" marL="91425" anchor="ctr">
                    <a:solidFill>
                      <a:srgbClr val="EFEFEF"/>
                    </a:solidFill>
                  </a:tcPr>
                </a:tc>
                <a:tc>
                  <a:txBody>
                    <a:bodyPr>
                      <a:noAutofit/>
                    </a:bodyPr>
                    <a:lstStyle/>
                    <a:p>
                      <a:pPr algn="r">
                        <a:spcBef>
                          <a:spcPts val="0"/>
                        </a:spcBef>
                        <a:buNone/>
                      </a:pPr>
                      <a:r>
                        <a:rPr lang="en" sz="2400">
                          <a:solidFill>
                            <a:srgbClr val="434343"/>
                          </a:solidFill>
                          <a:latin typeface="Droid Serif"/>
                          <a:ea typeface="Droid Serif"/>
                          <a:cs typeface="Droid Serif"/>
                          <a:sym typeface="Droid Serif"/>
                        </a:rPr>
                        <a:t>$400 each</a:t>
                      </a:r>
                    </a:p>
                  </a:txBody>
                  <a:tcPr marT="91425" marB="91425" marR="91425" marL="91425" anchor="ctr">
                    <a:solidFill>
                      <a:srgbClr val="EFEFEF"/>
                    </a:solidFill>
                  </a:tcPr>
                </a:tc>
              </a:tr>
              <a:tr h="600175">
                <a:tc>
                  <a:txBody>
                    <a:bodyPr>
                      <a:noAutofit/>
                    </a:bodyPr>
                    <a:lstStyle/>
                    <a:p>
                      <a:pPr>
                        <a:spcBef>
                          <a:spcPts val="0"/>
                        </a:spcBef>
                        <a:buNone/>
                      </a:pPr>
                      <a:r>
                        <a:rPr lang="en" sz="2400">
                          <a:solidFill>
                            <a:srgbClr val="434343"/>
                          </a:solidFill>
                          <a:latin typeface="Droid Serif"/>
                          <a:ea typeface="Droid Serif"/>
                          <a:cs typeface="Droid Serif"/>
                          <a:sym typeface="Droid Serif"/>
                        </a:rPr>
                        <a:t>Lorex surveillance camera</a:t>
                      </a:r>
                    </a:p>
                  </a:txBody>
                  <a:tcPr marT="91425" marB="91425" marR="91425" marL="91425" anchor="ctr">
                    <a:solidFill>
                      <a:srgbClr val="EFEFEF"/>
                    </a:solidFill>
                  </a:tcPr>
                </a:tc>
                <a:tc>
                  <a:txBody>
                    <a:bodyPr>
                      <a:noAutofit/>
                    </a:bodyPr>
                    <a:lstStyle/>
                    <a:p>
                      <a:pPr rtl="0" algn="ctr">
                        <a:spcBef>
                          <a:spcPts val="0"/>
                        </a:spcBef>
                        <a:buNone/>
                      </a:pPr>
                      <a:r>
                        <a:rPr lang="en" sz="2400">
                          <a:solidFill>
                            <a:srgbClr val="434343"/>
                          </a:solidFill>
                          <a:latin typeface="Droid Serif"/>
                          <a:ea typeface="Droid Serif"/>
                          <a:cs typeface="Droid Serif"/>
                          <a:sym typeface="Droid Serif"/>
                        </a:rPr>
                        <a:t>100</a:t>
                      </a:r>
                    </a:p>
                  </a:txBody>
                  <a:tcPr marT="91425" marB="91425" marR="91425" marL="91425" anchor="ctr">
                    <a:solidFill>
                      <a:srgbClr val="EFEFEF"/>
                    </a:solidFill>
                  </a:tcPr>
                </a:tc>
                <a:tc>
                  <a:txBody>
                    <a:bodyPr>
                      <a:noAutofit/>
                    </a:bodyPr>
                    <a:lstStyle/>
                    <a:p>
                      <a:pPr algn="r">
                        <a:spcBef>
                          <a:spcPts val="0"/>
                        </a:spcBef>
                        <a:buNone/>
                      </a:pPr>
                      <a:r>
                        <a:rPr lang="en" sz="2400">
                          <a:solidFill>
                            <a:srgbClr val="434343"/>
                          </a:solidFill>
                          <a:latin typeface="Droid Serif"/>
                          <a:ea typeface="Droid Serif"/>
                          <a:cs typeface="Droid Serif"/>
                          <a:sym typeface="Droid Serif"/>
                        </a:rPr>
                        <a:t>$32.50 each</a:t>
                      </a:r>
                    </a:p>
                  </a:txBody>
                  <a:tcPr marT="91425" marB="91425" marR="91425" marL="91425" anchor="ctr">
                    <a:solidFill>
                      <a:srgbClr val="EFEFEF"/>
                    </a:solidFill>
                  </a:tcPr>
                </a:tc>
              </a:tr>
              <a:tr h="600175">
                <a:tc>
                  <a:txBody>
                    <a:bodyPr>
                      <a:noAutofit/>
                    </a:bodyPr>
                    <a:lstStyle/>
                    <a:p>
                      <a:pPr rtl="0">
                        <a:spcBef>
                          <a:spcPts val="0"/>
                        </a:spcBef>
                        <a:buNone/>
                      </a:pPr>
                      <a:r>
                        <a:rPr lang="en" sz="2400">
                          <a:solidFill>
                            <a:srgbClr val="434343"/>
                          </a:solidFill>
                          <a:latin typeface="Droid Serif"/>
                          <a:ea typeface="Droid Serif"/>
                          <a:cs typeface="Droid Serif"/>
                          <a:sym typeface="Droid Serif"/>
                        </a:rPr>
                        <a:t>HP EliteBook Laptops</a:t>
                      </a:r>
                    </a:p>
                  </a:txBody>
                  <a:tcPr marT="91425" marB="91425" marR="91425" marL="91425" anchor="ctr">
                    <a:solidFill>
                      <a:srgbClr val="EFEFEF"/>
                    </a:solidFill>
                  </a:tcPr>
                </a:tc>
                <a:tc>
                  <a:txBody>
                    <a:bodyPr>
                      <a:noAutofit/>
                    </a:bodyPr>
                    <a:lstStyle/>
                    <a:p>
                      <a:pPr rtl="0" algn="ctr">
                        <a:spcBef>
                          <a:spcPts val="0"/>
                        </a:spcBef>
                        <a:buNone/>
                      </a:pPr>
                      <a:r>
                        <a:rPr lang="en" sz="2400">
                          <a:solidFill>
                            <a:srgbClr val="434343"/>
                          </a:solidFill>
                          <a:latin typeface="Droid Serif"/>
                          <a:ea typeface="Droid Serif"/>
                          <a:cs typeface="Droid Serif"/>
                          <a:sym typeface="Droid Serif"/>
                        </a:rPr>
                        <a:t>22</a:t>
                      </a:r>
                    </a:p>
                  </a:txBody>
                  <a:tcPr marT="91425" marB="91425" marR="91425" marL="91425" anchor="ctr">
                    <a:solidFill>
                      <a:srgbClr val="EFEFEF"/>
                    </a:solidFill>
                  </a:tcPr>
                </a:tc>
                <a:tc>
                  <a:txBody>
                    <a:bodyPr>
                      <a:noAutofit/>
                    </a:bodyPr>
                    <a:lstStyle/>
                    <a:p>
                      <a:pPr rtl="0" algn="r">
                        <a:spcBef>
                          <a:spcPts val="0"/>
                        </a:spcBef>
                        <a:buNone/>
                      </a:pPr>
                      <a:r>
                        <a:rPr lang="en" sz="2400">
                          <a:solidFill>
                            <a:srgbClr val="434343"/>
                          </a:solidFill>
                          <a:latin typeface="Droid Serif"/>
                          <a:ea typeface="Droid Serif"/>
                          <a:cs typeface="Droid Serif"/>
                          <a:sym typeface="Droid Serif"/>
                        </a:rPr>
                        <a:t>$2000 each</a:t>
                      </a:r>
                    </a:p>
                  </a:txBody>
                  <a:tcPr marT="91425" marB="91425" marR="91425" marL="91425" anchor="ctr">
                    <a:solidFill>
                      <a:srgbClr val="EFEFEF"/>
                    </a:solidFill>
                  </a:tcPr>
                </a:tc>
              </a:tr>
              <a:tr h="600175">
                <a:tc>
                  <a:txBody>
                    <a:bodyPr>
                      <a:noAutofit/>
                    </a:bodyPr>
                    <a:lstStyle/>
                    <a:p>
                      <a:pPr rtl="0">
                        <a:spcBef>
                          <a:spcPts val="0"/>
                        </a:spcBef>
                        <a:buNone/>
                      </a:pPr>
                      <a:r>
                        <a:rPr lang="en" sz="2400">
                          <a:solidFill>
                            <a:srgbClr val="434343"/>
                          </a:solidFill>
                          <a:latin typeface="Droid Serif"/>
                          <a:ea typeface="Droid Serif"/>
                          <a:cs typeface="Droid Serif"/>
                          <a:sym typeface="Droid Serif"/>
                        </a:rPr>
                        <a:t>iPads</a:t>
                      </a:r>
                    </a:p>
                  </a:txBody>
                  <a:tcPr marT="91425" marB="91425" marR="91425" marL="91425" anchor="ctr">
                    <a:solidFill>
                      <a:srgbClr val="EFEFEF"/>
                    </a:solidFill>
                  </a:tcPr>
                </a:tc>
                <a:tc>
                  <a:txBody>
                    <a:bodyPr>
                      <a:noAutofit/>
                    </a:bodyPr>
                    <a:lstStyle/>
                    <a:p>
                      <a:pPr rtl="0" algn="ctr">
                        <a:spcBef>
                          <a:spcPts val="0"/>
                        </a:spcBef>
                        <a:buNone/>
                      </a:pPr>
                      <a:r>
                        <a:rPr lang="en" sz="2400">
                          <a:solidFill>
                            <a:srgbClr val="434343"/>
                          </a:solidFill>
                          <a:latin typeface="Droid Serif"/>
                          <a:ea typeface="Droid Serif"/>
                          <a:cs typeface="Droid Serif"/>
                          <a:sym typeface="Droid Serif"/>
                        </a:rPr>
                        <a:t>26</a:t>
                      </a:r>
                    </a:p>
                  </a:txBody>
                  <a:tcPr marT="91425" marB="91425" marR="91425" marL="91425" anchor="ctr">
                    <a:solidFill>
                      <a:srgbClr val="EFEFEF"/>
                    </a:solidFill>
                  </a:tcPr>
                </a:tc>
                <a:tc>
                  <a:txBody>
                    <a:bodyPr>
                      <a:noAutofit/>
                    </a:bodyPr>
                    <a:lstStyle/>
                    <a:p>
                      <a:pPr rtl="0" algn="r">
                        <a:spcBef>
                          <a:spcPts val="0"/>
                        </a:spcBef>
                        <a:buNone/>
                      </a:pPr>
                      <a:r>
                        <a:rPr lang="en" sz="2400">
                          <a:solidFill>
                            <a:srgbClr val="434343"/>
                          </a:solidFill>
                          <a:latin typeface="Droid Serif"/>
                          <a:ea typeface="Droid Serif"/>
                          <a:cs typeface="Droid Serif"/>
                          <a:sym typeface="Droid Serif"/>
                        </a:rPr>
                        <a:t>$500 each</a:t>
                      </a:r>
                    </a:p>
                  </a:txBody>
                  <a:tcPr marT="91425" marB="91425" marR="91425" marL="91425" anchor="ctr">
                    <a:solidFill>
                      <a:srgbClr val="EFEFEF"/>
                    </a:solidFill>
                  </a:tcPr>
                </a:tc>
              </a:tr>
              <a:tr h="600175">
                <a:tc gridSpan="2">
                  <a:txBody>
                    <a:bodyPr>
                      <a:noAutofit/>
                    </a:bodyPr>
                    <a:lstStyle/>
                    <a:p>
                      <a:pPr rtl="0" algn="r">
                        <a:spcBef>
                          <a:spcPts val="0"/>
                        </a:spcBef>
                        <a:buNone/>
                      </a:pPr>
                      <a:r>
                        <a:rPr b="1" lang="en" sz="2400">
                          <a:solidFill>
                            <a:srgbClr val="434343"/>
                          </a:solidFill>
                          <a:latin typeface="Droid Serif"/>
                          <a:ea typeface="Droid Serif"/>
                          <a:cs typeface="Droid Serif"/>
                          <a:sym typeface="Droid Serif"/>
                        </a:rPr>
                        <a:t>Total</a:t>
                      </a:r>
                    </a:p>
                  </a:txBody>
                  <a:tcPr marT="91425" marB="91425" marR="91425" marL="91425">
                    <a:solidFill>
                      <a:srgbClr val="EFEFEF"/>
                    </a:solidFill>
                  </a:tcPr>
                </a:tc>
                <a:tc hMerge="1"/>
                <a:tc>
                  <a:txBody>
                    <a:bodyPr>
                      <a:noAutofit/>
                    </a:bodyPr>
                    <a:lstStyle/>
                    <a:p>
                      <a:pPr rtl="0" algn="r">
                        <a:spcBef>
                          <a:spcPts val="0"/>
                        </a:spcBef>
                        <a:buNone/>
                      </a:pPr>
                      <a:r>
                        <a:rPr b="1" lang="en" sz="2400">
                          <a:solidFill>
                            <a:srgbClr val="434343"/>
                          </a:solidFill>
                          <a:latin typeface="Droid Serif"/>
                          <a:ea typeface="Droid Serif"/>
                          <a:cs typeface="Droid Serif"/>
                          <a:sym typeface="Droid Serif"/>
                        </a:rPr>
                        <a:t>$242,150</a:t>
                      </a:r>
                    </a:p>
                  </a:txBody>
                  <a:tcPr marT="91425" marB="91425" marR="91425" marL="91425">
                    <a:solidFill>
                      <a:srgbClr val="EFEFEF"/>
                    </a:solidFill>
                  </a:tcPr>
                </a:tc>
              </a:tr>
            </a:tbl>
          </a:graphicData>
        </a:graphic>
      </p:graphicFrame>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Shape 217"/>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218" name="Shape 218"/>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Annual Operating Cost</a:t>
            </a:r>
          </a:p>
        </p:txBody>
      </p:sp>
      <p:sp>
        <p:nvSpPr>
          <p:cNvPr id="219" name="Shape 219"/>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graphicFrame>
        <p:nvGraphicFramePr>
          <p:cNvPr id="220" name="Shape 220"/>
          <p:cNvGraphicFramePr/>
          <p:nvPr/>
        </p:nvGraphicFramePr>
        <p:xfrm>
          <a:off x="314975" y="1524453"/>
          <a:ext cx="3000000" cy="3000000"/>
        </p:xfrm>
        <a:graphic>
          <a:graphicData uri="http://schemas.openxmlformats.org/drawingml/2006/table">
            <a:tbl>
              <a:tblPr>
                <a:noFill/>
                <a:tableStyleId>{4D39D932-7882-44A0-907E-AF76C39C85DE}</a:tableStyleId>
              </a:tblPr>
              <a:tblGrid>
                <a:gridCol w="4781975"/>
                <a:gridCol w="3722100"/>
              </a:tblGrid>
              <a:tr h="381000">
                <a:tc>
                  <a:txBody>
                    <a:bodyPr>
                      <a:noAutofit/>
                    </a:bodyPr>
                    <a:lstStyle/>
                    <a:p>
                      <a:pPr rtl="0" algn="ctr">
                        <a:spcBef>
                          <a:spcPts val="0"/>
                        </a:spcBef>
                        <a:buNone/>
                      </a:pPr>
                      <a:r>
                        <a:rPr lang="en" sz="2400">
                          <a:solidFill>
                            <a:srgbClr val="EFEFEF"/>
                          </a:solidFill>
                          <a:latin typeface="Droid Serif"/>
                          <a:ea typeface="Droid Serif"/>
                          <a:cs typeface="Droid Serif"/>
                          <a:sym typeface="Droid Serif"/>
                        </a:rPr>
                        <a:t>Service</a:t>
                      </a:r>
                    </a:p>
                  </a:txBody>
                  <a:tcPr marT="91425" marB="91425" marR="91425" marL="91425">
                    <a:solidFill>
                      <a:srgbClr val="666666"/>
                    </a:solidFill>
                  </a:tcPr>
                </a:tc>
                <a:tc>
                  <a:txBody>
                    <a:bodyPr>
                      <a:noAutofit/>
                    </a:bodyPr>
                    <a:lstStyle/>
                    <a:p>
                      <a:pPr rtl="0" algn="ctr">
                        <a:spcBef>
                          <a:spcPts val="0"/>
                        </a:spcBef>
                        <a:buNone/>
                      </a:pPr>
                      <a:r>
                        <a:rPr lang="en" sz="2400">
                          <a:solidFill>
                            <a:srgbClr val="EFEFEF"/>
                          </a:solidFill>
                          <a:latin typeface="Droid Serif"/>
                          <a:ea typeface="Droid Serif"/>
                          <a:cs typeface="Droid Serif"/>
                          <a:sym typeface="Droid Serif"/>
                        </a:rPr>
                        <a:t>Cost</a:t>
                      </a:r>
                    </a:p>
                  </a:txBody>
                  <a:tcPr marT="91425" marB="91425" marR="91425" marL="91425">
                    <a:solidFill>
                      <a:srgbClr val="666666"/>
                    </a:solidFill>
                  </a:tcPr>
                </a:tc>
              </a:tr>
              <a:tr h="381000">
                <a:tc>
                  <a:txBody>
                    <a:bodyPr>
                      <a:noAutofit/>
                    </a:bodyPr>
                    <a:lstStyle/>
                    <a:p>
                      <a:pPr>
                        <a:spcBef>
                          <a:spcPts val="0"/>
                        </a:spcBef>
                        <a:buNone/>
                      </a:pPr>
                      <a:r>
                        <a:rPr lang="en" sz="2400">
                          <a:solidFill>
                            <a:srgbClr val="434343"/>
                          </a:solidFill>
                          <a:latin typeface="Droid Serif"/>
                          <a:ea typeface="Droid Serif"/>
                          <a:cs typeface="Droid Serif"/>
                          <a:sym typeface="Droid Serif"/>
                        </a:rPr>
                        <a:t>IT staff (salary and benefits)</a:t>
                      </a:r>
                    </a:p>
                  </a:txBody>
                  <a:tcPr marT="91425" marB="91425" marR="91425" marL="91425">
                    <a:solidFill>
                      <a:srgbClr val="EFEFEF"/>
                    </a:solidFill>
                  </a:tcPr>
                </a:tc>
                <a:tc>
                  <a:txBody>
                    <a:bodyPr>
                      <a:noAutofit/>
                    </a:bodyPr>
                    <a:lstStyle/>
                    <a:p>
                      <a:pPr algn="r">
                        <a:spcBef>
                          <a:spcPts val="0"/>
                        </a:spcBef>
                        <a:buNone/>
                      </a:pPr>
                      <a:r>
                        <a:rPr lang="en" sz="2400">
                          <a:solidFill>
                            <a:srgbClr val="434343"/>
                          </a:solidFill>
                          <a:latin typeface="Droid Serif"/>
                          <a:ea typeface="Droid Serif"/>
                          <a:cs typeface="Droid Serif"/>
                          <a:sym typeface="Droid Serif"/>
                        </a:rPr>
                        <a:t>$432,000</a:t>
                      </a:r>
                    </a:p>
                  </a:txBody>
                  <a:tcPr marT="91425" marB="91425" marR="91425" marL="91425">
                    <a:solidFill>
                      <a:srgbClr val="EFEFEF"/>
                    </a:solidFill>
                  </a:tcPr>
                </a:tc>
              </a:tr>
              <a:tr h="381000">
                <a:tc>
                  <a:txBody>
                    <a:bodyPr>
                      <a:noAutofit/>
                    </a:bodyPr>
                    <a:lstStyle/>
                    <a:p>
                      <a:pPr>
                        <a:spcBef>
                          <a:spcPts val="0"/>
                        </a:spcBef>
                        <a:buNone/>
                      </a:pPr>
                      <a:r>
                        <a:rPr lang="en" sz="2400">
                          <a:solidFill>
                            <a:srgbClr val="434343"/>
                          </a:solidFill>
                          <a:latin typeface="Droid Serif"/>
                          <a:ea typeface="Droid Serif"/>
                          <a:cs typeface="Droid Serif"/>
                          <a:sym typeface="Droid Serif"/>
                        </a:rPr>
                        <a:t>Fiber</a:t>
                      </a:r>
                    </a:p>
                  </a:txBody>
                  <a:tcPr marT="91425" marB="91425" marR="91425" marL="91425">
                    <a:solidFill>
                      <a:srgbClr val="EFEFEF"/>
                    </a:solidFill>
                  </a:tcPr>
                </a:tc>
                <a:tc>
                  <a:txBody>
                    <a:bodyPr>
                      <a:noAutofit/>
                    </a:bodyPr>
                    <a:lstStyle/>
                    <a:p>
                      <a:pPr algn="r">
                        <a:spcBef>
                          <a:spcPts val="0"/>
                        </a:spcBef>
                        <a:buNone/>
                      </a:pPr>
                      <a:r>
                        <a:rPr lang="en" sz="2400">
                          <a:solidFill>
                            <a:srgbClr val="434343"/>
                          </a:solidFill>
                          <a:latin typeface="Droid Serif"/>
                          <a:ea typeface="Droid Serif"/>
                          <a:cs typeface="Droid Serif"/>
                          <a:sym typeface="Droid Serif"/>
                        </a:rPr>
                        <a:t>$66,697</a:t>
                      </a:r>
                    </a:p>
                  </a:txBody>
                  <a:tcPr marT="91425" marB="91425" marR="91425" marL="91425">
                    <a:solidFill>
                      <a:srgbClr val="EFEFEF"/>
                    </a:solidFill>
                  </a:tcPr>
                </a:tc>
              </a:tr>
              <a:tr h="381000">
                <a:tc>
                  <a:txBody>
                    <a:bodyPr>
                      <a:noAutofit/>
                    </a:bodyPr>
                    <a:lstStyle/>
                    <a:p>
                      <a:pPr>
                        <a:spcBef>
                          <a:spcPts val="0"/>
                        </a:spcBef>
                        <a:buNone/>
                      </a:pPr>
                      <a:r>
                        <a:rPr lang="en" sz="2400">
                          <a:solidFill>
                            <a:srgbClr val="434343"/>
                          </a:solidFill>
                          <a:latin typeface="Droid Serif"/>
                          <a:ea typeface="Droid Serif"/>
                          <a:cs typeface="Droid Serif"/>
                          <a:sym typeface="Droid Serif"/>
                        </a:rPr>
                        <a:t>Cloud (includes web hosting)</a:t>
                      </a:r>
                    </a:p>
                  </a:txBody>
                  <a:tcPr marT="91425" marB="91425" marR="91425" marL="91425">
                    <a:solidFill>
                      <a:srgbClr val="EFEFEF"/>
                    </a:solidFill>
                  </a:tcPr>
                </a:tc>
                <a:tc>
                  <a:txBody>
                    <a:bodyPr>
                      <a:noAutofit/>
                    </a:bodyPr>
                    <a:lstStyle/>
                    <a:p>
                      <a:pPr algn="r">
                        <a:spcBef>
                          <a:spcPts val="0"/>
                        </a:spcBef>
                        <a:buNone/>
                      </a:pPr>
                      <a:r>
                        <a:rPr lang="en" sz="2400">
                          <a:solidFill>
                            <a:srgbClr val="434343"/>
                          </a:solidFill>
                          <a:latin typeface="Droid Serif"/>
                          <a:ea typeface="Droid Serif"/>
                          <a:cs typeface="Droid Serif"/>
                          <a:sym typeface="Droid Serif"/>
                        </a:rPr>
                        <a:t>$3,828</a:t>
                      </a:r>
                    </a:p>
                  </a:txBody>
                  <a:tcPr marT="91425" marB="91425" marR="91425" marL="91425">
                    <a:solidFill>
                      <a:srgbClr val="EFEFEF"/>
                    </a:solidFill>
                  </a:tcPr>
                </a:tc>
              </a:tr>
              <a:tr h="381000">
                <a:tc>
                  <a:txBody>
                    <a:bodyPr>
                      <a:noAutofit/>
                    </a:bodyPr>
                    <a:lstStyle/>
                    <a:p>
                      <a:pPr>
                        <a:spcBef>
                          <a:spcPts val="0"/>
                        </a:spcBef>
                        <a:buNone/>
                      </a:pPr>
                      <a:r>
                        <a:rPr lang="en" sz="2400">
                          <a:solidFill>
                            <a:srgbClr val="434343"/>
                          </a:solidFill>
                          <a:latin typeface="Droid Serif"/>
                          <a:ea typeface="Droid Serif"/>
                          <a:cs typeface="Droid Serif"/>
                          <a:sym typeface="Droid Serif"/>
                        </a:rPr>
                        <a:t>Firewall support</a:t>
                      </a:r>
                    </a:p>
                  </a:txBody>
                  <a:tcPr marT="91425" marB="91425" marR="91425" marL="91425">
                    <a:solidFill>
                      <a:srgbClr val="EFEFEF"/>
                    </a:solidFill>
                  </a:tcPr>
                </a:tc>
                <a:tc>
                  <a:txBody>
                    <a:bodyPr>
                      <a:noAutofit/>
                    </a:bodyPr>
                    <a:lstStyle/>
                    <a:p>
                      <a:pPr algn="r">
                        <a:spcBef>
                          <a:spcPts val="0"/>
                        </a:spcBef>
                        <a:buNone/>
                      </a:pPr>
                      <a:r>
                        <a:rPr lang="en" sz="2400">
                          <a:solidFill>
                            <a:srgbClr val="434343"/>
                          </a:solidFill>
                          <a:latin typeface="Droid Serif"/>
                          <a:ea typeface="Droid Serif"/>
                          <a:cs typeface="Droid Serif"/>
                          <a:sym typeface="Droid Serif"/>
                        </a:rPr>
                        <a:t>$16,000</a:t>
                      </a:r>
                    </a:p>
                  </a:txBody>
                  <a:tcPr marT="91425" marB="91425" marR="91425" marL="91425">
                    <a:solidFill>
                      <a:srgbClr val="EFEFEF"/>
                    </a:solidFill>
                  </a:tcPr>
                </a:tc>
              </a:tr>
              <a:tr h="381000">
                <a:tc>
                  <a:txBody>
                    <a:bodyPr>
                      <a:noAutofit/>
                    </a:bodyPr>
                    <a:lstStyle/>
                    <a:p>
                      <a:pPr rtl="0">
                        <a:spcBef>
                          <a:spcPts val="0"/>
                        </a:spcBef>
                        <a:buNone/>
                      </a:pPr>
                      <a:r>
                        <a:rPr b="1" lang="en" sz="2400">
                          <a:solidFill>
                            <a:srgbClr val="434343"/>
                          </a:solidFill>
                          <a:latin typeface="Droid Serif"/>
                          <a:ea typeface="Droid Serif"/>
                          <a:cs typeface="Droid Serif"/>
                          <a:sym typeface="Droid Serif"/>
                        </a:rPr>
                        <a:t>Total</a:t>
                      </a:r>
                    </a:p>
                  </a:txBody>
                  <a:tcPr marT="91425" marB="91425" marR="91425" marL="91425">
                    <a:solidFill>
                      <a:srgbClr val="EFEFEF"/>
                    </a:solidFill>
                  </a:tcPr>
                </a:tc>
                <a:tc>
                  <a:txBody>
                    <a:bodyPr>
                      <a:noAutofit/>
                    </a:bodyPr>
                    <a:lstStyle/>
                    <a:p>
                      <a:pPr rtl="0" algn="r">
                        <a:spcBef>
                          <a:spcPts val="0"/>
                        </a:spcBef>
                        <a:buNone/>
                      </a:pPr>
                      <a:r>
                        <a:rPr b="1" lang="en" sz="2400">
                          <a:solidFill>
                            <a:srgbClr val="434343"/>
                          </a:solidFill>
                          <a:latin typeface="Droid Serif"/>
                          <a:ea typeface="Droid Serif"/>
                          <a:cs typeface="Droid Serif"/>
                          <a:sym typeface="Droid Serif"/>
                        </a:rPr>
                        <a:t>$518,525</a:t>
                      </a:r>
                    </a:p>
                  </a:txBody>
                  <a:tcPr marT="91425" marB="91425" marR="91425" marL="91425">
                    <a:solidFill>
                      <a:srgbClr val="EFEFEF"/>
                    </a:solidFill>
                  </a:tcPr>
                </a:tc>
              </a:tr>
            </a:tbl>
          </a:graphicData>
        </a:graphic>
      </p:graphicFrame>
      <p:sp>
        <p:nvSpPr>
          <p:cNvPr id="221" name="Shape 221"/>
          <p:cNvSpPr txBox="1"/>
          <p:nvPr/>
        </p:nvSpPr>
        <p:spPr>
          <a:xfrm>
            <a:off x="781612" y="4799942"/>
            <a:ext cx="7570800" cy="347400"/>
          </a:xfrm>
          <a:prstGeom prst="rect">
            <a:avLst/>
          </a:prstGeom>
          <a:noFill/>
          <a:ln>
            <a:noFill/>
          </a:ln>
        </p:spPr>
        <p:txBody>
          <a:bodyPr anchorCtr="0" anchor="t" bIns="91425" lIns="91425" rIns="91425" tIns="91425">
            <a:noAutofit/>
          </a:bodyPr>
          <a:lstStyle/>
          <a:p>
            <a:pPr rtl="0" algn="ctr">
              <a:spcBef>
                <a:spcPts val="0"/>
              </a:spcBef>
              <a:buNone/>
            </a:pPr>
            <a:r>
              <a:rPr lang="en" sz="800">
                <a:latin typeface="Helvetica Neue"/>
                <a:ea typeface="Helvetica Neue"/>
                <a:cs typeface="Helvetica Neue"/>
                <a:sym typeface="Helvetica Neue"/>
              </a:rPr>
              <a:t>Source: http://swz.salary.com/MyBenefits/LayoutScripts/Mbfl_Start.aspx</a:t>
            </a:r>
          </a:p>
          <a:p>
            <a:pPr algn="ctr">
              <a:spcBef>
                <a:spcPts val="0"/>
              </a:spcBef>
              <a:buNone/>
            </a:pPr>
            <a:r>
              <a:t/>
            </a:r>
            <a:endParaRPr sz="800">
              <a:latin typeface="Helvetica Neue"/>
              <a:ea typeface="Helvetica Neue"/>
              <a:cs typeface="Helvetica Neue"/>
              <a:sym typeface="Helvetica Neue"/>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Shape 226"/>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227" name="Shape 227"/>
          <p:cNvSpPr txBox="1"/>
          <p:nvPr>
            <p:ph type="ctrTitle"/>
          </p:nvPr>
        </p:nvSpPr>
        <p:spPr>
          <a:xfrm>
            <a:off x="0" y="2985437"/>
            <a:ext cx="9144000" cy="887100"/>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Questions?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9" name="Shape 39"/>
        <p:cNvGrpSpPr/>
        <p:nvPr/>
      </p:nvGrpSpPr>
      <p:grpSpPr>
        <a:xfrm>
          <a:off x="0" y="0"/>
          <a:ext cx="0" cy="0"/>
          <a:chOff x="0" y="0"/>
          <a:chExt cx="0" cy="0"/>
        </a:xfrm>
      </p:grpSpPr>
      <p:sp>
        <p:nvSpPr>
          <p:cNvPr id="40" name="Shape 40"/>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41" name="Shape 41"/>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Requirements</a:t>
            </a:r>
          </a:p>
        </p:txBody>
      </p:sp>
      <p:sp>
        <p:nvSpPr>
          <p:cNvPr id="42" name="Shape 42"/>
          <p:cNvSpPr txBox="1"/>
          <p:nvPr>
            <p:ph idx="1" type="body"/>
          </p:nvPr>
        </p:nvSpPr>
        <p:spPr>
          <a:xfrm>
            <a:off x="302850" y="1495875"/>
            <a:ext cx="8538300" cy="4968899"/>
          </a:xfrm>
          <a:prstGeom prst="rect">
            <a:avLst/>
          </a:prstGeom>
          <a:solidFill>
            <a:srgbClr val="D9D9D9"/>
          </a:solidFill>
          <a:ln>
            <a:noFill/>
          </a:ln>
        </p:spPr>
        <p:txBody>
          <a:bodyPr anchorCtr="0" anchor="t" bIns="91425" lIns="91425" rIns="91425" tIns="91425">
            <a:noAutofit/>
          </a:bodyPr>
          <a:lstStyle/>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Minimize total cost of ownership</a:t>
            </a:r>
          </a:p>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Total cost of acquisition vs operating costs</a:t>
            </a:r>
          </a:p>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Minimize incoming bandwidth usage</a:t>
            </a:r>
          </a:p>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Redundant network lines to every school</a:t>
            </a:r>
          </a:p>
          <a:p>
            <a:pPr indent="-381000" lvl="0" marL="457200" rtl="0" algn="just">
              <a:lnSpc>
                <a:spcPct val="150000"/>
              </a:lnSpc>
              <a:spcBef>
                <a:spcPts val="0"/>
              </a:spcBef>
              <a:spcAft>
                <a:spcPts val="1100"/>
              </a:spcAft>
              <a:buClr>
                <a:srgbClr val="434343"/>
              </a:buClr>
              <a:buSzPct val="100000"/>
              <a:buFont typeface="Droid Serif"/>
              <a:buChar char="●"/>
            </a:pPr>
            <a:r>
              <a:rPr lang="en" sz="2400">
                <a:solidFill>
                  <a:srgbClr val="434343"/>
                </a:solidFill>
                <a:latin typeface="Droid Serif"/>
                <a:ea typeface="Droid Serif"/>
                <a:cs typeface="Droid Serif"/>
                <a:sym typeface="Droid Serif"/>
              </a:rPr>
              <a:t>District requirements: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1:20 teacher:students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1:100 administrators:students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1:2 high school:middle schools</a:t>
            </a:r>
          </a:p>
          <a:p>
            <a:pPr indent="-381000" lvl="1" marL="914400" rtl="0" algn="just">
              <a:lnSpc>
                <a:spcPct val="150000"/>
              </a:lnSpc>
              <a:spcBef>
                <a:spcPts val="0"/>
              </a:spcBef>
              <a:spcAft>
                <a:spcPts val="1100"/>
              </a:spcAft>
              <a:buClr>
                <a:srgbClr val="434343"/>
              </a:buClr>
              <a:buSzPct val="80000"/>
              <a:buFont typeface="Droid Serif"/>
              <a:buChar char="○"/>
            </a:pPr>
            <a:r>
              <a:rPr lang="en">
                <a:solidFill>
                  <a:srgbClr val="434343"/>
                </a:solidFill>
                <a:latin typeface="Droid Serif"/>
                <a:ea typeface="Droid Serif"/>
                <a:cs typeface="Droid Serif"/>
                <a:sym typeface="Droid Serif"/>
              </a:rPr>
              <a:t>1:3 middle school:elementary schools</a:t>
            </a:r>
          </a:p>
        </p:txBody>
      </p:sp>
      <p:sp>
        <p:nvSpPr>
          <p:cNvPr id="43" name="Shape 43"/>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7" name="Shape 47"/>
        <p:cNvGrpSpPr/>
        <p:nvPr/>
      </p:nvGrpSpPr>
      <p:grpSpPr>
        <a:xfrm>
          <a:off x="0" y="0"/>
          <a:ext cx="0" cy="0"/>
          <a:chOff x="0" y="0"/>
          <a:chExt cx="0" cy="0"/>
        </a:xfrm>
      </p:grpSpPr>
      <p:sp>
        <p:nvSpPr>
          <p:cNvPr id="48" name="Shape 48"/>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49" name="Shape 49"/>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Map (zoning and schools)</a:t>
            </a:r>
          </a:p>
        </p:txBody>
      </p:sp>
      <p:sp>
        <p:nvSpPr>
          <p:cNvPr id="50" name="Shape 50"/>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
        <p:nvSpPr>
          <p:cNvPr id="51" name="Shape 51"/>
          <p:cNvSpPr txBox="1"/>
          <p:nvPr>
            <p:ph idx="1" type="body"/>
          </p:nvPr>
        </p:nvSpPr>
        <p:spPr>
          <a:xfrm>
            <a:off x="302850" y="5635450"/>
            <a:ext cx="8538300" cy="884700"/>
          </a:xfrm>
          <a:prstGeom prst="rect">
            <a:avLst/>
          </a:prstGeom>
          <a:solidFill>
            <a:srgbClr val="D9D9D9"/>
          </a:solidFill>
          <a:ln>
            <a:noFill/>
          </a:ln>
        </p:spPr>
        <p:txBody>
          <a:bodyPr anchorCtr="0" anchor="t" bIns="91425" lIns="91425" rIns="91425" tIns="91425">
            <a:noAutofit/>
          </a:bodyPr>
          <a:lstStyle/>
          <a:p>
            <a:pPr lvl="0" rtl="0" algn="ctr">
              <a:lnSpc>
                <a:spcPct val="131250"/>
              </a:lnSpc>
              <a:spcBef>
                <a:spcPts val="0"/>
              </a:spcBef>
              <a:spcAft>
                <a:spcPts val="1100"/>
              </a:spcAft>
              <a:buNone/>
            </a:pPr>
            <a:r>
              <a:rPr lang="en" sz="1800">
                <a:solidFill>
                  <a:srgbClr val="434343"/>
                </a:solidFill>
                <a:latin typeface="Droid Serif"/>
                <a:ea typeface="Droid Serif"/>
                <a:cs typeface="Droid Serif"/>
                <a:sym typeface="Droid Serif"/>
              </a:rPr>
              <a:t>The growth of the community can be attributed to the new 183A toll road. This construction will also aid in the installation of new fiber.</a:t>
            </a:r>
          </a:p>
        </p:txBody>
      </p:sp>
      <p:pic>
        <p:nvPicPr>
          <p:cNvPr id="52" name="Shape 52"/>
          <p:cNvPicPr preferRelativeResize="0"/>
          <p:nvPr/>
        </p:nvPicPr>
        <p:blipFill rotWithShape="1">
          <a:blip r:embed="rId4">
            <a:alphaModFix/>
          </a:blip>
          <a:srcRect b="6449" l="3314" r="3314" t="9133"/>
          <a:stretch/>
        </p:blipFill>
        <p:spPr>
          <a:xfrm>
            <a:off x="302850" y="1500250"/>
            <a:ext cx="8538297" cy="38160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Shape 57"/>
          <p:cNvSpPr/>
          <p:nvPr/>
        </p:nvSpPr>
        <p:spPr>
          <a:xfrm>
            <a:off x="0" y="-9971"/>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58" name="Shape 58"/>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Types of Communication</a:t>
            </a:r>
          </a:p>
        </p:txBody>
      </p:sp>
      <p:sp>
        <p:nvSpPr>
          <p:cNvPr id="59" name="Shape 59"/>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
        <p:nvSpPr>
          <p:cNvPr id="60" name="Shape 60"/>
          <p:cNvSpPr/>
          <p:nvPr/>
        </p:nvSpPr>
        <p:spPr>
          <a:xfrm>
            <a:off x="302729" y="1535625"/>
            <a:ext cx="2788499" cy="27785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pic>
        <p:nvPicPr>
          <p:cNvPr id="61" name="Shape 61"/>
          <p:cNvPicPr preferRelativeResize="0"/>
          <p:nvPr/>
        </p:nvPicPr>
        <p:blipFill rotWithShape="1">
          <a:blip r:embed="rId4">
            <a:alphaModFix/>
          </a:blip>
          <a:srcRect b="2037" l="46617" r="5124" t="0"/>
          <a:stretch/>
        </p:blipFill>
        <p:spPr>
          <a:xfrm>
            <a:off x="379729" y="1611840"/>
            <a:ext cx="2634500" cy="2622024"/>
          </a:xfrm>
          <a:prstGeom prst="rect">
            <a:avLst/>
          </a:prstGeom>
          <a:noFill/>
          <a:ln>
            <a:noFill/>
          </a:ln>
        </p:spPr>
      </p:pic>
      <p:sp>
        <p:nvSpPr>
          <p:cNvPr id="62" name="Shape 62"/>
          <p:cNvSpPr/>
          <p:nvPr/>
        </p:nvSpPr>
        <p:spPr>
          <a:xfrm>
            <a:off x="3174813" y="1535625"/>
            <a:ext cx="2788499" cy="27785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pic>
        <p:nvPicPr>
          <p:cNvPr id="63" name="Shape 63"/>
          <p:cNvPicPr preferRelativeResize="0"/>
          <p:nvPr/>
        </p:nvPicPr>
        <p:blipFill rotWithShape="1">
          <a:blip r:embed="rId5">
            <a:alphaModFix/>
          </a:blip>
          <a:srcRect b="0" l="13599" r="33400" t="0"/>
          <a:stretch/>
        </p:blipFill>
        <p:spPr>
          <a:xfrm>
            <a:off x="3254749" y="1613900"/>
            <a:ext cx="2634499" cy="2622053"/>
          </a:xfrm>
          <a:prstGeom prst="rect">
            <a:avLst/>
          </a:prstGeom>
          <a:noFill/>
          <a:ln>
            <a:noFill/>
          </a:ln>
        </p:spPr>
      </p:pic>
      <p:sp>
        <p:nvSpPr>
          <p:cNvPr id="64" name="Shape 64"/>
          <p:cNvSpPr/>
          <p:nvPr/>
        </p:nvSpPr>
        <p:spPr>
          <a:xfrm>
            <a:off x="6056868" y="1535625"/>
            <a:ext cx="2788499" cy="27785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pic>
        <p:nvPicPr>
          <p:cNvPr id="65" name="Shape 65"/>
          <p:cNvPicPr preferRelativeResize="0"/>
          <p:nvPr/>
        </p:nvPicPr>
        <p:blipFill rotWithShape="1">
          <a:blip r:embed="rId6">
            <a:alphaModFix/>
          </a:blip>
          <a:srcRect b="0" l="9902" r="9717" t="0"/>
          <a:stretch/>
        </p:blipFill>
        <p:spPr>
          <a:xfrm>
            <a:off x="6133729" y="1611837"/>
            <a:ext cx="2634498" cy="2622051"/>
          </a:xfrm>
          <a:prstGeom prst="rect">
            <a:avLst/>
          </a:prstGeom>
          <a:noFill/>
          <a:ln>
            <a:noFill/>
          </a:ln>
        </p:spPr>
      </p:pic>
      <p:sp>
        <p:nvSpPr>
          <p:cNvPr id="66" name="Shape 66"/>
          <p:cNvSpPr txBox="1"/>
          <p:nvPr>
            <p:ph idx="1" type="body"/>
          </p:nvPr>
        </p:nvSpPr>
        <p:spPr>
          <a:xfrm>
            <a:off x="302850" y="4405963"/>
            <a:ext cx="2788499" cy="548999"/>
          </a:xfrm>
          <a:prstGeom prst="rect">
            <a:avLst/>
          </a:prstGeom>
          <a:solidFill>
            <a:srgbClr val="D9D9D9"/>
          </a:solidFill>
          <a:ln>
            <a:noFill/>
          </a:ln>
        </p:spPr>
        <p:txBody>
          <a:bodyPr anchorCtr="0" anchor="t" bIns="91425" lIns="91425" rIns="91425" tIns="91425">
            <a:noAutofit/>
          </a:bodyPr>
          <a:lstStyle/>
          <a:p>
            <a:pPr lvl="0" rtl="0" algn="ctr">
              <a:lnSpc>
                <a:spcPct val="131250"/>
              </a:lnSpc>
              <a:spcBef>
                <a:spcPts val="0"/>
              </a:spcBef>
              <a:spcAft>
                <a:spcPts val="1100"/>
              </a:spcAft>
              <a:buNone/>
            </a:pPr>
            <a:r>
              <a:rPr lang="en" sz="2400">
                <a:solidFill>
                  <a:srgbClr val="434343"/>
                </a:solidFill>
                <a:latin typeface="Droid Serif"/>
                <a:ea typeface="Droid Serif"/>
                <a:cs typeface="Droid Serif"/>
                <a:sym typeface="Droid Serif"/>
              </a:rPr>
              <a:t>Fiber</a:t>
            </a:r>
          </a:p>
        </p:txBody>
      </p:sp>
      <p:sp>
        <p:nvSpPr>
          <p:cNvPr id="67" name="Shape 67"/>
          <p:cNvSpPr txBox="1"/>
          <p:nvPr>
            <p:ph idx="3" type="body"/>
          </p:nvPr>
        </p:nvSpPr>
        <p:spPr>
          <a:xfrm>
            <a:off x="3177756" y="4405975"/>
            <a:ext cx="2788499" cy="548999"/>
          </a:xfrm>
          <a:prstGeom prst="rect">
            <a:avLst/>
          </a:prstGeom>
          <a:solidFill>
            <a:srgbClr val="D9D9D9"/>
          </a:solidFill>
          <a:ln>
            <a:noFill/>
          </a:ln>
        </p:spPr>
        <p:txBody>
          <a:bodyPr anchorCtr="0" anchor="t" bIns="91425" lIns="91425" rIns="91425" tIns="91425">
            <a:noAutofit/>
          </a:bodyPr>
          <a:lstStyle/>
          <a:p>
            <a:pPr lvl="0" rtl="0" algn="ctr">
              <a:lnSpc>
                <a:spcPct val="131250"/>
              </a:lnSpc>
              <a:spcBef>
                <a:spcPts val="0"/>
              </a:spcBef>
              <a:spcAft>
                <a:spcPts val="1100"/>
              </a:spcAft>
              <a:buNone/>
            </a:pPr>
            <a:r>
              <a:rPr lang="en" sz="2400">
                <a:solidFill>
                  <a:srgbClr val="434343"/>
                </a:solidFill>
                <a:latin typeface="Droid Serif"/>
                <a:ea typeface="Droid Serif"/>
                <a:cs typeface="Droid Serif"/>
                <a:sym typeface="Droid Serif"/>
              </a:rPr>
              <a:t>Copper</a:t>
            </a:r>
          </a:p>
        </p:txBody>
      </p:sp>
      <p:sp>
        <p:nvSpPr>
          <p:cNvPr id="68" name="Shape 68"/>
          <p:cNvSpPr txBox="1"/>
          <p:nvPr>
            <p:ph idx="4" type="body"/>
          </p:nvPr>
        </p:nvSpPr>
        <p:spPr>
          <a:xfrm>
            <a:off x="6052656" y="4405975"/>
            <a:ext cx="2788499" cy="548999"/>
          </a:xfrm>
          <a:prstGeom prst="rect">
            <a:avLst/>
          </a:prstGeom>
          <a:solidFill>
            <a:srgbClr val="D9D9D9"/>
          </a:solidFill>
          <a:ln>
            <a:noFill/>
          </a:ln>
        </p:spPr>
        <p:txBody>
          <a:bodyPr anchorCtr="0" anchor="t" bIns="91425" lIns="91425" rIns="91425" tIns="91425">
            <a:noAutofit/>
          </a:bodyPr>
          <a:lstStyle/>
          <a:p>
            <a:pPr lvl="0" rtl="0" algn="ctr">
              <a:lnSpc>
                <a:spcPct val="131250"/>
              </a:lnSpc>
              <a:spcBef>
                <a:spcPts val="0"/>
              </a:spcBef>
              <a:spcAft>
                <a:spcPts val="1100"/>
              </a:spcAft>
              <a:buNone/>
            </a:pPr>
            <a:r>
              <a:rPr lang="en" sz="2400">
                <a:solidFill>
                  <a:srgbClr val="434343"/>
                </a:solidFill>
                <a:latin typeface="Droid Serif"/>
                <a:ea typeface="Droid Serif"/>
                <a:cs typeface="Droid Serif"/>
                <a:sym typeface="Droid Serif"/>
              </a:rPr>
              <a:t>Wireless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Shape 73"/>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74" name="Shape 74"/>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Map (with fiber and schools)</a:t>
            </a:r>
          </a:p>
        </p:txBody>
      </p:sp>
      <p:sp>
        <p:nvSpPr>
          <p:cNvPr id="75" name="Shape 75"/>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
        <p:nvSpPr>
          <p:cNvPr id="76" name="Shape 76"/>
          <p:cNvSpPr txBox="1"/>
          <p:nvPr>
            <p:ph idx="1" type="body"/>
          </p:nvPr>
        </p:nvSpPr>
        <p:spPr>
          <a:xfrm>
            <a:off x="297500" y="1504911"/>
            <a:ext cx="3490799" cy="5075700"/>
          </a:xfrm>
          <a:prstGeom prst="rect">
            <a:avLst/>
          </a:prstGeom>
          <a:solidFill>
            <a:srgbClr val="D9D9D9"/>
          </a:solidFill>
          <a:ln>
            <a:noFill/>
          </a:ln>
        </p:spPr>
        <p:txBody>
          <a:bodyPr anchorCtr="0" anchor="t" bIns="91425" lIns="91425" rIns="91425" tIns="91425">
            <a:noAutofit/>
          </a:bodyPr>
          <a:lstStyle/>
          <a:p>
            <a:pPr indent="-342900" lvl="0" marL="457200" rtl="0">
              <a:lnSpc>
                <a:spcPct val="131250"/>
              </a:lnSpc>
              <a:spcBef>
                <a:spcPts val="0"/>
              </a:spcBef>
              <a:spcAft>
                <a:spcPts val="1100"/>
              </a:spcAft>
              <a:buClr>
                <a:srgbClr val="434343"/>
              </a:buClr>
              <a:buSzPct val="100000"/>
              <a:buFont typeface="Arial"/>
              <a:buChar char="●"/>
            </a:pPr>
            <a:r>
              <a:rPr lang="en" sz="1800">
                <a:solidFill>
                  <a:srgbClr val="434343"/>
                </a:solidFill>
                <a:latin typeface="Droid Serif"/>
                <a:ea typeface="Droid Serif"/>
                <a:cs typeface="Droid Serif"/>
                <a:sym typeface="Droid Serif"/>
              </a:rPr>
              <a:t>Red buildings are the  High School (HS) and the Administration Building (AB)</a:t>
            </a:r>
          </a:p>
          <a:p>
            <a:pPr indent="-342900" lvl="0" marL="457200" rtl="0">
              <a:lnSpc>
                <a:spcPct val="131250"/>
              </a:lnSpc>
              <a:spcBef>
                <a:spcPts val="0"/>
              </a:spcBef>
              <a:spcAft>
                <a:spcPts val="1100"/>
              </a:spcAft>
              <a:buClr>
                <a:srgbClr val="434343"/>
              </a:buClr>
              <a:buSzPct val="100000"/>
              <a:buFont typeface="Arial"/>
              <a:buChar char="●"/>
            </a:pPr>
            <a:r>
              <a:rPr lang="en" sz="1800">
                <a:solidFill>
                  <a:srgbClr val="434343"/>
                </a:solidFill>
                <a:latin typeface="Droid Serif"/>
                <a:ea typeface="Droid Serif"/>
                <a:cs typeface="Droid Serif"/>
                <a:sym typeface="Droid Serif"/>
              </a:rPr>
              <a:t>Orange buildings are the Middle Schools (MS1, MS2)</a:t>
            </a:r>
          </a:p>
          <a:p>
            <a:pPr indent="-342900" lvl="0" marL="457200" rtl="0">
              <a:lnSpc>
                <a:spcPct val="131250"/>
              </a:lnSpc>
              <a:spcBef>
                <a:spcPts val="0"/>
              </a:spcBef>
              <a:spcAft>
                <a:spcPts val="1100"/>
              </a:spcAft>
              <a:buClr>
                <a:srgbClr val="434343"/>
              </a:buClr>
              <a:buSzPct val="100000"/>
              <a:buFont typeface="Arial"/>
              <a:buChar char="●"/>
            </a:pPr>
            <a:r>
              <a:rPr lang="en" sz="1800">
                <a:solidFill>
                  <a:srgbClr val="434343"/>
                </a:solidFill>
                <a:latin typeface="Droid Serif"/>
                <a:ea typeface="Droid Serif"/>
                <a:cs typeface="Droid Serif"/>
                <a:sym typeface="Droid Serif"/>
              </a:rPr>
              <a:t>Teal buildings are the Elementary Schools (ES1 - ES6)</a:t>
            </a:r>
          </a:p>
          <a:p>
            <a:pPr indent="-342900" lvl="0" marL="457200" rtl="0">
              <a:lnSpc>
                <a:spcPct val="131250"/>
              </a:lnSpc>
              <a:spcBef>
                <a:spcPts val="0"/>
              </a:spcBef>
              <a:spcAft>
                <a:spcPts val="1100"/>
              </a:spcAft>
              <a:buClr>
                <a:srgbClr val="434343"/>
              </a:buClr>
              <a:buSzPct val="100000"/>
              <a:buFont typeface="Arial"/>
              <a:buChar char="●"/>
            </a:pPr>
            <a:r>
              <a:rPr lang="en" sz="1800">
                <a:solidFill>
                  <a:srgbClr val="434343"/>
                </a:solidFill>
                <a:latin typeface="Droid Serif"/>
                <a:ea typeface="Droid Serif"/>
                <a:cs typeface="Droid Serif"/>
                <a:sym typeface="Droid Serif"/>
              </a:rPr>
              <a:t>Blue lines are the Single Mode Fiber lines</a:t>
            </a:r>
          </a:p>
        </p:txBody>
      </p:sp>
      <p:pic>
        <p:nvPicPr>
          <p:cNvPr id="77" name="Shape 77"/>
          <p:cNvPicPr preferRelativeResize="0"/>
          <p:nvPr/>
        </p:nvPicPr>
        <p:blipFill rotWithShape="1">
          <a:blip r:embed="rId4">
            <a:alphaModFix/>
          </a:blip>
          <a:srcRect b="24973" l="30507" r="29524" t="13499"/>
          <a:stretch/>
        </p:blipFill>
        <p:spPr>
          <a:xfrm>
            <a:off x="3788200" y="1507900"/>
            <a:ext cx="5053173" cy="507570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Shape 82"/>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83" name="Shape 83"/>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Hybrid Ring/Star Topology</a:t>
            </a:r>
          </a:p>
        </p:txBody>
      </p:sp>
      <p:sp>
        <p:nvSpPr>
          <p:cNvPr id="84" name="Shape 84"/>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graphicFrame>
        <p:nvGraphicFramePr>
          <p:cNvPr id="85" name="Shape 85"/>
          <p:cNvGraphicFramePr/>
          <p:nvPr/>
        </p:nvGraphicFramePr>
        <p:xfrm>
          <a:off x="330584" y="1771967"/>
          <a:ext cx="3000000" cy="3000000"/>
        </p:xfrm>
        <a:graphic>
          <a:graphicData uri="http://schemas.openxmlformats.org/drawingml/2006/table">
            <a:tbl>
              <a:tblPr>
                <a:noFill/>
                <a:tableStyleId>{2C664A18-2716-437E-BCD9-B73B0D50341A}</a:tableStyleId>
              </a:tblPr>
              <a:tblGrid>
                <a:gridCol w="1217825"/>
                <a:gridCol w="1217825"/>
                <a:gridCol w="1217825"/>
              </a:tblGrid>
              <a:tr h="381000">
                <a:tc gridSpan="3">
                  <a:txBody>
                    <a:bodyPr>
                      <a:noAutofit/>
                    </a:bodyPr>
                    <a:lstStyle/>
                    <a:p>
                      <a:pPr rtl="0" algn="ctr">
                        <a:spcBef>
                          <a:spcPts val="0"/>
                        </a:spcBef>
                        <a:buNone/>
                      </a:pPr>
                      <a:r>
                        <a:rPr b="1" lang="en">
                          <a:solidFill>
                            <a:srgbClr val="EFEFEF"/>
                          </a:solidFill>
                          <a:latin typeface="Droid Serif"/>
                          <a:ea typeface="Droid Serif"/>
                          <a:cs typeface="Droid Serif"/>
                          <a:sym typeface="Droid Serif"/>
                        </a:rPr>
                        <a:t>Distances between schools</a:t>
                      </a:r>
                    </a:p>
                  </a:txBody>
                  <a:tcPr marT="91425" marB="91425" marR="91425" marL="91425">
                    <a:solidFill>
                      <a:srgbClr val="666666"/>
                    </a:solidFill>
                  </a:tcPr>
                </a:tc>
                <a:tc hMerge="1"/>
                <a:tc hMerge="1"/>
              </a:tr>
              <a:tr h="381000">
                <a:tc>
                  <a:txBody>
                    <a:bodyPr>
                      <a:noAutofit/>
                    </a:bodyPr>
                    <a:lstStyle/>
                    <a:p>
                      <a:pPr algn="ctr">
                        <a:spcBef>
                          <a:spcPts val="0"/>
                        </a:spcBef>
                        <a:buNone/>
                      </a:pPr>
                      <a:r>
                        <a:rPr b="1" lang="en">
                          <a:solidFill>
                            <a:srgbClr val="434343"/>
                          </a:solidFill>
                          <a:latin typeface="Droid Serif"/>
                          <a:ea typeface="Droid Serif"/>
                          <a:cs typeface="Droid Serif"/>
                          <a:sym typeface="Droid Serif"/>
                        </a:rPr>
                        <a:t>Start</a:t>
                      </a:r>
                    </a:p>
                  </a:txBody>
                  <a:tcPr marT="91425" marB="91425" marR="91425" marL="91425" anchor="ctr">
                    <a:solidFill>
                      <a:srgbClr val="B7B7B7"/>
                    </a:solidFill>
                  </a:tcPr>
                </a:tc>
                <a:tc>
                  <a:txBody>
                    <a:bodyPr>
                      <a:noAutofit/>
                    </a:bodyPr>
                    <a:lstStyle/>
                    <a:p>
                      <a:pPr algn="ctr">
                        <a:spcBef>
                          <a:spcPts val="0"/>
                        </a:spcBef>
                        <a:buNone/>
                      </a:pPr>
                      <a:r>
                        <a:rPr b="1" lang="en">
                          <a:solidFill>
                            <a:srgbClr val="434343"/>
                          </a:solidFill>
                          <a:latin typeface="Droid Serif"/>
                          <a:ea typeface="Droid Serif"/>
                          <a:cs typeface="Droid Serif"/>
                          <a:sym typeface="Droid Serif"/>
                        </a:rPr>
                        <a:t>End</a:t>
                      </a:r>
                    </a:p>
                  </a:txBody>
                  <a:tcPr marT="91425" marB="91425" marR="91425" marL="91425" anchor="ctr">
                    <a:solidFill>
                      <a:srgbClr val="B7B7B7"/>
                    </a:solidFill>
                  </a:tcPr>
                </a:tc>
                <a:tc>
                  <a:txBody>
                    <a:bodyPr>
                      <a:noAutofit/>
                    </a:bodyPr>
                    <a:lstStyle/>
                    <a:p>
                      <a:pPr algn="ctr">
                        <a:spcBef>
                          <a:spcPts val="0"/>
                        </a:spcBef>
                        <a:buNone/>
                      </a:pPr>
                      <a:r>
                        <a:rPr b="1" lang="en">
                          <a:solidFill>
                            <a:srgbClr val="434343"/>
                          </a:solidFill>
                          <a:latin typeface="Droid Serif"/>
                          <a:ea typeface="Droid Serif"/>
                          <a:cs typeface="Droid Serif"/>
                          <a:sym typeface="Droid Serif"/>
                        </a:rPr>
                        <a:t>Distance</a:t>
                      </a:r>
                    </a:p>
                  </a:txBody>
                  <a:tcPr marT="91425" marB="91425" marR="91425" marL="91425" anchor="ctr">
                    <a:solidFill>
                      <a:srgbClr val="B7B7B7"/>
                    </a:solidFill>
                  </a:tcPr>
                </a:tc>
              </a:tr>
              <a:tr h="381000">
                <a:tc>
                  <a:txBody>
                    <a:bodyPr>
                      <a:noAutofit/>
                    </a:bodyPr>
                    <a:lstStyle/>
                    <a:p>
                      <a:pPr lvl="0" rtl="0" algn="ctr">
                        <a:spcBef>
                          <a:spcPts val="0"/>
                        </a:spcBef>
                        <a:buNone/>
                      </a:pPr>
                      <a:r>
                        <a:rPr lang="en">
                          <a:solidFill>
                            <a:srgbClr val="434343"/>
                          </a:solidFill>
                          <a:latin typeface="Droid Serif"/>
                          <a:ea typeface="Droid Serif"/>
                          <a:cs typeface="Droid Serif"/>
                          <a:sym typeface="Droid Serif"/>
                        </a:rPr>
                        <a:t>HS</a:t>
                      </a:r>
                    </a:p>
                  </a:txBody>
                  <a:tcPr marT="91425" marB="91425" marR="91425" marL="91425">
                    <a:solidFill>
                      <a:srgbClr val="EFEFEF"/>
                    </a:solidFill>
                  </a:tcPr>
                </a:tc>
                <a:tc>
                  <a:txBody>
                    <a:bodyPr>
                      <a:noAutofit/>
                    </a:bodyPr>
                    <a:lstStyle/>
                    <a:p>
                      <a:pPr lvl="0" rtl="0" algn="ctr">
                        <a:spcBef>
                          <a:spcPts val="0"/>
                        </a:spcBef>
                        <a:buNone/>
                      </a:pPr>
                      <a:r>
                        <a:rPr lang="en">
                          <a:solidFill>
                            <a:srgbClr val="434343"/>
                          </a:solidFill>
                          <a:latin typeface="Droid Serif"/>
                          <a:ea typeface="Droid Serif"/>
                          <a:cs typeface="Droid Serif"/>
                          <a:sym typeface="Droid Serif"/>
                        </a:rPr>
                        <a:t>ES2</a:t>
                      </a:r>
                    </a:p>
                  </a:txBody>
                  <a:tcPr marT="91425" marB="91425" marR="91425" marL="91425">
                    <a:solidFill>
                      <a:srgbClr val="EFEFEF"/>
                    </a:solidFill>
                  </a:tcPr>
                </a:tc>
                <a:tc>
                  <a:txBody>
                    <a:bodyPr>
                      <a:noAutofit/>
                    </a:bodyPr>
                    <a:lstStyle/>
                    <a:p>
                      <a:pPr lvl="0" rtl="0" algn="ctr">
                        <a:spcBef>
                          <a:spcPts val="0"/>
                        </a:spcBef>
                        <a:buNone/>
                      </a:pPr>
                      <a:r>
                        <a:rPr lang="en">
                          <a:solidFill>
                            <a:srgbClr val="434343"/>
                          </a:solidFill>
                          <a:latin typeface="Droid Serif"/>
                          <a:ea typeface="Droid Serif"/>
                          <a:cs typeface="Droid Serif"/>
                          <a:sym typeface="Droid Serif"/>
                        </a:rPr>
                        <a:t>2.3 mi</a:t>
                      </a:r>
                    </a:p>
                  </a:txBody>
                  <a:tcPr marT="91425" marB="91425" marR="91425" marL="91425">
                    <a:solidFill>
                      <a:srgbClr val="EFEFEF"/>
                    </a:solidFill>
                  </a:tcPr>
                </a:tc>
              </a:tr>
              <a:tr h="381000">
                <a:tc>
                  <a:txBody>
                    <a:bodyPr>
                      <a:noAutofit/>
                    </a:bodyPr>
                    <a:lstStyle/>
                    <a:p>
                      <a:pPr algn="ctr">
                        <a:spcBef>
                          <a:spcPts val="0"/>
                        </a:spcBef>
                        <a:buNone/>
                      </a:pPr>
                      <a:r>
                        <a:rPr lang="en">
                          <a:solidFill>
                            <a:srgbClr val="434343"/>
                          </a:solidFill>
                          <a:latin typeface="Droid Serif"/>
                          <a:ea typeface="Droid Serif"/>
                          <a:cs typeface="Droid Serif"/>
                          <a:sym typeface="Droid Serif"/>
                        </a:rPr>
                        <a:t>ES2</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MS2</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1.8 mi</a:t>
                      </a:r>
                    </a:p>
                  </a:txBody>
                  <a:tcPr marT="91425" marB="91425" marR="91425" marL="91425">
                    <a:solidFill>
                      <a:srgbClr val="EFEFEF"/>
                    </a:solidFill>
                  </a:tcPr>
                </a:tc>
              </a:tr>
              <a:tr h="381000">
                <a:tc>
                  <a:txBody>
                    <a:bodyPr>
                      <a:noAutofit/>
                    </a:bodyPr>
                    <a:lstStyle/>
                    <a:p>
                      <a:pPr algn="ctr">
                        <a:spcBef>
                          <a:spcPts val="0"/>
                        </a:spcBef>
                        <a:buNone/>
                      </a:pPr>
                      <a:r>
                        <a:rPr lang="en">
                          <a:solidFill>
                            <a:srgbClr val="434343"/>
                          </a:solidFill>
                          <a:latin typeface="Droid Serif"/>
                          <a:ea typeface="Droid Serif"/>
                          <a:cs typeface="Droid Serif"/>
                          <a:sym typeface="Droid Serif"/>
                        </a:rPr>
                        <a:t>MS2</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ES1</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1.2 mi</a:t>
                      </a:r>
                    </a:p>
                  </a:txBody>
                  <a:tcPr marT="91425" marB="91425" marR="91425" marL="91425">
                    <a:solidFill>
                      <a:srgbClr val="EFEFEF"/>
                    </a:solidFill>
                  </a:tcPr>
                </a:tc>
              </a:tr>
              <a:tr h="381000">
                <a:tc>
                  <a:txBody>
                    <a:bodyPr>
                      <a:noAutofit/>
                    </a:bodyPr>
                    <a:lstStyle/>
                    <a:p>
                      <a:pPr algn="ctr">
                        <a:spcBef>
                          <a:spcPts val="0"/>
                        </a:spcBef>
                        <a:buNone/>
                      </a:pPr>
                      <a:r>
                        <a:rPr lang="en">
                          <a:solidFill>
                            <a:srgbClr val="434343"/>
                          </a:solidFill>
                          <a:latin typeface="Droid Serif"/>
                          <a:ea typeface="Droid Serif"/>
                          <a:cs typeface="Droid Serif"/>
                          <a:sym typeface="Droid Serif"/>
                        </a:rPr>
                        <a:t>ES1</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ES6</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0.9 mi</a:t>
                      </a:r>
                    </a:p>
                  </a:txBody>
                  <a:tcPr marT="91425" marB="91425" marR="91425" marL="91425">
                    <a:solidFill>
                      <a:srgbClr val="EFEFEF"/>
                    </a:solidFill>
                  </a:tcPr>
                </a:tc>
              </a:tr>
              <a:tr h="381000">
                <a:tc>
                  <a:txBody>
                    <a:bodyPr>
                      <a:noAutofit/>
                    </a:bodyPr>
                    <a:lstStyle/>
                    <a:p>
                      <a:pPr algn="ctr">
                        <a:spcBef>
                          <a:spcPts val="0"/>
                        </a:spcBef>
                        <a:buNone/>
                      </a:pPr>
                      <a:r>
                        <a:rPr lang="en">
                          <a:solidFill>
                            <a:srgbClr val="434343"/>
                          </a:solidFill>
                          <a:latin typeface="Droid Serif"/>
                          <a:ea typeface="Droid Serif"/>
                          <a:cs typeface="Droid Serif"/>
                          <a:sym typeface="Droid Serif"/>
                        </a:rPr>
                        <a:t>ES6</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AB</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2.4 mi</a:t>
                      </a:r>
                    </a:p>
                  </a:txBody>
                  <a:tcPr marT="91425" marB="91425" marR="91425" marL="91425">
                    <a:solidFill>
                      <a:srgbClr val="EFEFEF"/>
                    </a:solidFill>
                  </a:tcPr>
                </a:tc>
              </a:tr>
              <a:tr h="381000">
                <a:tc>
                  <a:txBody>
                    <a:bodyPr>
                      <a:noAutofit/>
                    </a:bodyPr>
                    <a:lstStyle/>
                    <a:p>
                      <a:pPr algn="ctr">
                        <a:spcBef>
                          <a:spcPts val="0"/>
                        </a:spcBef>
                        <a:buNone/>
                      </a:pPr>
                      <a:r>
                        <a:rPr lang="en">
                          <a:solidFill>
                            <a:srgbClr val="434343"/>
                          </a:solidFill>
                          <a:latin typeface="Droid Serif"/>
                          <a:ea typeface="Droid Serif"/>
                          <a:cs typeface="Droid Serif"/>
                          <a:sym typeface="Droid Serif"/>
                        </a:rPr>
                        <a:t>AB</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ES4</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1.4 mi</a:t>
                      </a:r>
                    </a:p>
                  </a:txBody>
                  <a:tcPr marT="91425" marB="91425" marR="91425" marL="91425">
                    <a:solidFill>
                      <a:srgbClr val="EFEFEF"/>
                    </a:solidFill>
                  </a:tcPr>
                </a:tc>
              </a:tr>
              <a:tr h="381000">
                <a:tc>
                  <a:txBody>
                    <a:bodyPr>
                      <a:noAutofit/>
                    </a:bodyPr>
                    <a:lstStyle/>
                    <a:p>
                      <a:pPr algn="ctr">
                        <a:spcBef>
                          <a:spcPts val="0"/>
                        </a:spcBef>
                        <a:buNone/>
                      </a:pPr>
                      <a:r>
                        <a:rPr lang="en">
                          <a:solidFill>
                            <a:srgbClr val="434343"/>
                          </a:solidFill>
                          <a:latin typeface="Droid Serif"/>
                          <a:ea typeface="Droid Serif"/>
                          <a:cs typeface="Droid Serif"/>
                          <a:sym typeface="Droid Serif"/>
                        </a:rPr>
                        <a:t>ES4</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MS1</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2.5 mi</a:t>
                      </a:r>
                    </a:p>
                  </a:txBody>
                  <a:tcPr marT="91425" marB="91425" marR="91425" marL="91425">
                    <a:solidFill>
                      <a:srgbClr val="EFEFEF"/>
                    </a:solidFill>
                  </a:tcPr>
                </a:tc>
              </a:tr>
              <a:tr h="381000">
                <a:tc>
                  <a:txBody>
                    <a:bodyPr>
                      <a:noAutofit/>
                    </a:bodyPr>
                    <a:lstStyle/>
                    <a:p>
                      <a:pPr algn="ctr">
                        <a:spcBef>
                          <a:spcPts val="0"/>
                        </a:spcBef>
                        <a:buNone/>
                      </a:pPr>
                      <a:r>
                        <a:rPr lang="en">
                          <a:solidFill>
                            <a:srgbClr val="434343"/>
                          </a:solidFill>
                          <a:latin typeface="Droid Serif"/>
                          <a:ea typeface="Droid Serif"/>
                          <a:cs typeface="Droid Serif"/>
                          <a:sym typeface="Droid Serif"/>
                        </a:rPr>
                        <a:t>MS1</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HS</a:t>
                      </a:r>
                    </a:p>
                  </a:txBody>
                  <a:tcPr marT="91425" marB="91425" marR="91425" marL="91425">
                    <a:solidFill>
                      <a:srgbClr val="EFEFEF"/>
                    </a:solidFill>
                  </a:tcPr>
                </a:tc>
                <a:tc>
                  <a:txBody>
                    <a:bodyPr>
                      <a:noAutofit/>
                    </a:bodyPr>
                    <a:lstStyle/>
                    <a:p>
                      <a:pPr algn="ctr">
                        <a:spcBef>
                          <a:spcPts val="0"/>
                        </a:spcBef>
                        <a:buNone/>
                      </a:pPr>
                      <a:r>
                        <a:rPr lang="en">
                          <a:solidFill>
                            <a:srgbClr val="434343"/>
                          </a:solidFill>
                          <a:latin typeface="Droid Serif"/>
                          <a:ea typeface="Droid Serif"/>
                          <a:cs typeface="Droid Serif"/>
                          <a:sym typeface="Droid Serif"/>
                        </a:rPr>
                        <a:t>0.8 mi</a:t>
                      </a:r>
                    </a:p>
                  </a:txBody>
                  <a:tcPr marT="91425" marB="91425" marR="91425" marL="91425">
                    <a:solidFill>
                      <a:srgbClr val="EFEFEF"/>
                    </a:solidFill>
                  </a:tcPr>
                </a:tc>
              </a:tr>
              <a:tr h="381000">
                <a:tc gridSpan="2">
                  <a:txBody>
                    <a:bodyPr>
                      <a:noAutofit/>
                    </a:bodyPr>
                    <a:lstStyle/>
                    <a:p>
                      <a:pPr algn="r">
                        <a:spcBef>
                          <a:spcPts val="0"/>
                        </a:spcBef>
                        <a:buNone/>
                      </a:pPr>
                      <a:r>
                        <a:rPr b="1" lang="en">
                          <a:solidFill>
                            <a:srgbClr val="434343"/>
                          </a:solidFill>
                          <a:latin typeface="Droid Serif"/>
                          <a:ea typeface="Droid Serif"/>
                          <a:cs typeface="Droid Serif"/>
                          <a:sym typeface="Droid Serif"/>
                        </a:rPr>
                        <a:t>Total</a:t>
                      </a:r>
                    </a:p>
                  </a:txBody>
                  <a:tcPr marT="91425" marB="91425" marR="91425" marL="91425">
                    <a:solidFill>
                      <a:srgbClr val="EFEFEF"/>
                    </a:solidFill>
                  </a:tcPr>
                </a:tc>
                <a:tc hMerge="1"/>
                <a:tc>
                  <a:txBody>
                    <a:bodyPr>
                      <a:noAutofit/>
                    </a:bodyPr>
                    <a:lstStyle/>
                    <a:p>
                      <a:pPr algn="ctr">
                        <a:spcBef>
                          <a:spcPts val="0"/>
                        </a:spcBef>
                        <a:buNone/>
                      </a:pPr>
                      <a:r>
                        <a:rPr b="1" lang="en">
                          <a:solidFill>
                            <a:srgbClr val="434343"/>
                          </a:solidFill>
                          <a:latin typeface="Droid Serif"/>
                          <a:ea typeface="Droid Serif"/>
                          <a:cs typeface="Droid Serif"/>
                          <a:sym typeface="Droid Serif"/>
                        </a:rPr>
                        <a:t>13.3 mi</a:t>
                      </a:r>
                    </a:p>
                  </a:txBody>
                  <a:tcPr marT="91425" marB="91425" marR="91425" marL="91425">
                    <a:solidFill>
                      <a:srgbClr val="EFEFEF"/>
                    </a:solidFill>
                  </a:tcPr>
                </a:tc>
              </a:tr>
            </a:tbl>
          </a:graphicData>
        </a:graphic>
      </p:graphicFrame>
      <p:pic>
        <p:nvPicPr>
          <p:cNvPr id="86" name="Shape 86"/>
          <p:cNvPicPr preferRelativeResize="0"/>
          <p:nvPr/>
        </p:nvPicPr>
        <p:blipFill rotWithShape="1">
          <a:blip r:embed="rId4">
            <a:alphaModFix/>
          </a:blip>
          <a:srcRect b="0" l="0" r="14037" t="0"/>
          <a:stretch/>
        </p:blipFill>
        <p:spPr>
          <a:xfrm>
            <a:off x="3987975" y="1771975"/>
            <a:ext cx="4947120" cy="4316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Shape 91"/>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92" name="Shape 92"/>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District Network Map</a:t>
            </a:r>
          </a:p>
        </p:txBody>
      </p:sp>
      <p:sp>
        <p:nvSpPr>
          <p:cNvPr id="93" name="Shape 93"/>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pic>
        <p:nvPicPr>
          <p:cNvPr id="94" name="Shape 94"/>
          <p:cNvPicPr preferRelativeResize="0"/>
          <p:nvPr/>
        </p:nvPicPr>
        <p:blipFill rotWithShape="1">
          <a:blip r:embed="rId4">
            <a:alphaModFix/>
          </a:blip>
          <a:srcRect b="8582" l="27913" r="15751" t="21977"/>
          <a:stretch/>
        </p:blipFill>
        <p:spPr>
          <a:xfrm>
            <a:off x="0" y="1192575"/>
            <a:ext cx="9144000" cy="56654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Shape 99"/>
          <p:cNvSpPr/>
          <p:nvPr/>
        </p:nvSpPr>
        <p:spPr>
          <a:xfrm>
            <a:off x="0" y="0"/>
            <a:ext cx="9144000" cy="6858000"/>
          </a:xfrm>
          <a:prstGeom prst="rect">
            <a:avLst/>
          </a:prstGeom>
          <a:solidFill>
            <a:srgbClr val="FFFFFF">
              <a:alpha val="71920"/>
            </a:srgbClr>
          </a:solidFill>
          <a:ln cap="flat" w="19050">
            <a:solidFill>
              <a:srgbClr val="DD7E6B"/>
            </a:solidFill>
            <a:prstDash val="solid"/>
            <a:round/>
            <a:headEnd len="med" w="med" type="none"/>
            <a:tailEnd len="med" w="med" type="none"/>
          </a:ln>
        </p:spPr>
        <p:txBody>
          <a:bodyPr anchorCtr="0" anchor="ctr" bIns="91425" lIns="91425" rIns="91425" tIns="91425">
            <a:noAutofit/>
          </a:bodyPr>
          <a:lstStyle/>
          <a:p>
            <a:pPr indent="0" marL="0" marR="0" rtl="0" algn="l">
              <a:lnSpc>
                <a:spcPct val="100000"/>
              </a:lnSpc>
              <a:spcBef>
                <a:spcPts val="0"/>
              </a:spcBef>
              <a:spcAft>
                <a:spcPts val="0"/>
              </a:spcAft>
              <a:buNone/>
            </a:pPr>
            <a:r>
              <a:t/>
            </a:r>
            <a:endParaRPr/>
          </a:p>
        </p:txBody>
      </p:sp>
      <p:sp>
        <p:nvSpPr>
          <p:cNvPr id="100" name="Shape 100"/>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Copper and Wireless</a:t>
            </a:r>
          </a:p>
        </p:txBody>
      </p:sp>
      <p:sp>
        <p:nvSpPr>
          <p:cNvPr id="101" name="Shape 101"/>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pic>
        <p:nvPicPr>
          <p:cNvPr id="102" name="Shape 102"/>
          <p:cNvPicPr preferRelativeResize="0"/>
          <p:nvPr/>
        </p:nvPicPr>
        <p:blipFill>
          <a:blip r:embed="rId4">
            <a:alphaModFix/>
          </a:blip>
          <a:stretch>
            <a:fillRect/>
          </a:stretch>
        </p:blipFill>
        <p:spPr>
          <a:xfrm>
            <a:off x="360125" y="1545100"/>
            <a:ext cx="3927874" cy="5081676"/>
          </a:xfrm>
          <a:prstGeom prst="rect">
            <a:avLst/>
          </a:prstGeom>
          <a:noFill/>
          <a:ln cap="flat" w="38100">
            <a:solidFill>
              <a:srgbClr val="D9D9D9"/>
            </a:solidFill>
            <a:prstDash val="solid"/>
            <a:round/>
            <a:headEnd len="med" w="med" type="none"/>
            <a:tailEnd len="med" w="med" type="none"/>
          </a:ln>
        </p:spPr>
      </p:pic>
      <p:sp>
        <p:nvSpPr>
          <p:cNvPr id="103" name="Shape 103"/>
          <p:cNvSpPr txBox="1"/>
          <p:nvPr>
            <p:ph idx="1" type="body"/>
          </p:nvPr>
        </p:nvSpPr>
        <p:spPr>
          <a:xfrm>
            <a:off x="4665950" y="1527550"/>
            <a:ext cx="4175100" cy="4157099"/>
          </a:xfrm>
          <a:prstGeom prst="rect">
            <a:avLst/>
          </a:prstGeom>
          <a:solidFill>
            <a:srgbClr val="D9D9D9"/>
          </a:solidFill>
          <a:ln>
            <a:noFill/>
          </a:ln>
        </p:spPr>
        <p:txBody>
          <a:bodyPr anchorCtr="0" anchor="t" bIns="91425" lIns="91425" rIns="91425" tIns="91425">
            <a:noAutofit/>
          </a:bodyPr>
          <a:lstStyle/>
          <a:p>
            <a:pPr indent="-342900" lvl="0" marL="457200" rtl="0">
              <a:lnSpc>
                <a:spcPct val="150000"/>
              </a:lnSpc>
              <a:spcBef>
                <a:spcPts val="0"/>
              </a:spcBef>
              <a:spcAft>
                <a:spcPts val="1100"/>
              </a:spcAft>
              <a:buClr>
                <a:srgbClr val="434343"/>
              </a:buClr>
              <a:buSzPct val="100000"/>
              <a:buFont typeface="Arial"/>
              <a:buChar char="●"/>
            </a:pPr>
            <a:r>
              <a:rPr lang="en" sz="1800">
                <a:solidFill>
                  <a:srgbClr val="434343"/>
                </a:solidFill>
                <a:latin typeface="Droid Serif"/>
                <a:ea typeface="Droid Serif"/>
                <a:cs typeface="Droid Serif"/>
                <a:sym typeface="Droid Serif"/>
              </a:rPr>
              <a:t>Faculty login required to access wifi</a:t>
            </a:r>
          </a:p>
          <a:p>
            <a:pPr indent="-342900" lvl="0" marL="457200" rtl="0">
              <a:lnSpc>
                <a:spcPct val="150000"/>
              </a:lnSpc>
              <a:spcBef>
                <a:spcPts val="0"/>
              </a:spcBef>
              <a:spcAft>
                <a:spcPts val="1100"/>
              </a:spcAft>
              <a:buClr>
                <a:srgbClr val="434343"/>
              </a:buClr>
              <a:buSzPct val="100000"/>
              <a:buFont typeface="Arial"/>
              <a:buChar char="●"/>
            </a:pPr>
            <a:r>
              <a:rPr lang="en" sz="1800">
                <a:solidFill>
                  <a:srgbClr val="434343"/>
                </a:solidFill>
                <a:latin typeface="Droid Serif"/>
                <a:ea typeface="Droid Serif"/>
                <a:cs typeface="Droid Serif"/>
                <a:sym typeface="Droid Serif"/>
              </a:rPr>
              <a:t>Admin building stores all user info and updates servers in each building</a:t>
            </a:r>
          </a:p>
          <a:p>
            <a:pPr indent="-342900" lvl="0" marL="457200" rtl="0">
              <a:lnSpc>
                <a:spcPct val="150000"/>
              </a:lnSpc>
              <a:spcBef>
                <a:spcPts val="0"/>
              </a:spcBef>
              <a:spcAft>
                <a:spcPts val="1100"/>
              </a:spcAft>
              <a:buClr>
                <a:srgbClr val="434343"/>
              </a:buClr>
              <a:buSzPct val="100000"/>
              <a:buFont typeface="Arial"/>
              <a:buChar char="●"/>
            </a:pPr>
            <a:r>
              <a:rPr lang="en" sz="1800">
                <a:solidFill>
                  <a:srgbClr val="434343"/>
                </a:solidFill>
                <a:latin typeface="Droid Serif"/>
                <a:ea typeface="Droid Serif"/>
                <a:cs typeface="Droid Serif"/>
                <a:sym typeface="Droid Serif"/>
              </a:rPr>
              <a:t>Wifi restrictions exist to minimize traffic</a:t>
            </a:r>
          </a:p>
          <a:p>
            <a:pPr indent="-342900" lvl="0" marL="457200" rtl="0">
              <a:lnSpc>
                <a:spcPct val="150000"/>
              </a:lnSpc>
              <a:spcBef>
                <a:spcPts val="0"/>
              </a:spcBef>
              <a:spcAft>
                <a:spcPts val="1100"/>
              </a:spcAft>
              <a:buClr>
                <a:srgbClr val="434343"/>
              </a:buClr>
              <a:buSzPct val="100000"/>
              <a:buFont typeface="Arial"/>
              <a:buChar char="●"/>
            </a:pPr>
            <a:r>
              <a:rPr lang="en" sz="1800">
                <a:solidFill>
                  <a:srgbClr val="434343"/>
                </a:solidFill>
                <a:latin typeface="Droid Serif"/>
                <a:ea typeface="Droid Serif"/>
                <a:cs typeface="Droid Serif"/>
                <a:sym typeface="Droid Serif"/>
              </a:rPr>
              <a:t>All wireless devices are registered with IT department for MAC address filtering.</a:t>
            </a:r>
          </a:p>
          <a:p>
            <a:pPr indent="457200" lvl="0" rtl="0">
              <a:lnSpc>
                <a:spcPct val="100000"/>
              </a:lnSpc>
              <a:spcBef>
                <a:spcPts val="0"/>
              </a:spcBef>
              <a:spcAft>
                <a:spcPts val="1100"/>
              </a:spcAft>
              <a:buNone/>
            </a:pPr>
            <a:r>
              <a:t/>
            </a:r>
            <a:endParaRPr sz="1800">
              <a:solidFill>
                <a:srgbClr val="434343"/>
              </a:solidFill>
              <a:latin typeface="Droid Serif"/>
              <a:ea typeface="Droid Serif"/>
              <a:cs typeface="Droid Serif"/>
              <a:sym typeface="Droid Serif"/>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