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406765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406765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bdf5e4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bdf5e4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3406765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3406765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3406765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3406765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3406765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3406765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bdf5e4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dbdf5e4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34067652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3406765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4067652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34067652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3406765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3406765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3406765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3406765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bdf5e4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dbdf5e4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bdf5e4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dbdf5e4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34067652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34067652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34067652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34067652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34067652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34067652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34067652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3406765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4067652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4067652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dbdf5e4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dbdf5e4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34067652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34067652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34067652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34067652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34067652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34067652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dbdf5e4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dbdf5e4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34067652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34067652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34067652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34067652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34067652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34067652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34067652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34067652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34067652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34067652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34067652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34067652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34067652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34067652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34067652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34067652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34067652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34067652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34067652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34067652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4067652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4067652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dbdf5e46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dbdf5e46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34067652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34067652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34067652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34067652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dbdf5e4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dbdf5e4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34067652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34067652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dbdf5e4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dbdf5e4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34067652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34067652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34067652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34067652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dbdf5e4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dbdf5e4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34067652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34067652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bdf5e4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bdf5e4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406765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406765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34067652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3406765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Exam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#1: Ellie Parobek, John Warner, Ryan Garcia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Data Staging: ETL – Data Extract File Definitions</a:t>
            </a:r>
            <a:endParaRPr sz="210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businessUnit.csv: Loaded into the business unit dimension originally, but was later removed and combined with the product dimension (see section X.Appendix - Product Dim).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customer.csv: Contains all customer dimensional data.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invoice.csv: Contains all invoice fact table data.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orderDate.csv: Contains all order date dimensional data.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orderJunk.csv: Contains all order junk dimensional data.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PECproduct.csv: Contains the PEC related product dimensional data.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salesDate.csv: Contains all sales date dimensional data.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TPCEproduct.csv: Contains the TPCE related product dimensional data.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TPCWproduct.csv: Contains the TPCW related product dimensional data.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loaded files are located under ‘434Final_Team01_2201/Files Loaded’.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Staging: ETL – Source-to-Target Mappings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8167900" y="60350"/>
            <a:ext cx="469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1/3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7717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8167900" y="60350"/>
            <a:ext cx="469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/3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7220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8623900" y="207875"/>
            <a:ext cx="469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/3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875"/>
            <a:ext cx="8203041" cy="41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Schema Code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Schema Code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data was loaded with the CSV files stated in section III.Data Staging: ETL – Data Extract File Definitions using the MySQL Workbench ‘Table Data Import Wizard’.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24802" l="0" r="0" t="3368"/>
          <a:stretch/>
        </p:blipFill>
        <p:spPr>
          <a:xfrm>
            <a:off x="3094250" y="1611950"/>
            <a:ext cx="1975650" cy="34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5" y="71950"/>
            <a:ext cx="54864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25" y="3301500"/>
            <a:ext cx="54864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5712025" y="124575"/>
            <a:ext cx="33468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CREATE TABLE `invoice_fact` (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`customerID_sk` int NOT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`salesDateID` int NOT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`orderDateID` int NOT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`productID_sk` int NOT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`orderID` int NOT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`amt` int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`qty` int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`shipCost` varchar(45)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`discounted` tinyint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PRIMARY KEY (`customerID_sk`,`salesDateID`,`orderDateID`,`productID_sk`,`orderID`),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KEY `salesDateID_idx` (`salesDateID`),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KEY `productID_sk_idx` (`productID_sk`),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KEY `orderDateID_idx` (`orderDateID`),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KEY `orderID_idx` (`orderID`),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CONSTRAINT `customerID_sk` FOREIGN KEY (`customerID_sk`) REFERENCES `customer_dim` (`customer_sk`),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CONSTRAINT `orderDateID` FOREIGN KEY (`orderDateID`) REFERENCES `order_date_dim` (`orderDateID`),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CONSTRAINT `orderID` FOREIGN KEY (`orderID`) REFERENCES `order_junk_dim` (`orderID`) ON DELETE RESTRICT ON UPDATE RESTRICT,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CONSTRAINT `productID_sk` FOREIGN KEY (`productID_sk`) REFERENCES `product_dim` (`productID_sk`),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CONSTRAINT `salesDateID` FOREIGN KEY (`salesDateID`) REFERENCES `sales_date_dim` (`salesDateID`)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2" name="Google Shape;162;p29"/>
          <p:cNvSpPr txBox="1"/>
          <p:nvPr/>
        </p:nvSpPr>
        <p:spPr>
          <a:xfrm>
            <a:off x="5781000" y="3339650"/>
            <a:ext cx="28977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CREATE TABLE `order_junk_dim` (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`orderID` int NOT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`ship_method` varchar(45)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`payment_method` varchar(45)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`order_method` varchar(45)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PRIMARY KEY (`orderID`)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)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63" name="Google Shape;163;p29"/>
          <p:cNvCxnSpPr/>
          <p:nvPr/>
        </p:nvCxnSpPr>
        <p:spPr>
          <a:xfrm>
            <a:off x="203700" y="3226400"/>
            <a:ext cx="87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800"/>
            <a:ext cx="4953151" cy="22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95075"/>
            <a:ext cx="4419600" cy="2581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5368075" y="73100"/>
            <a:ext cx="31296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CREATE TABLE `customer_dim` (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`customer_sk` int NOT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`customerID` int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`name` varchar(45)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`addr1` varchar(45)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`addr2` varchar(45)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`city` varchar(45)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`state` varchar(45)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`zipcode` varchar(5)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`customer_type` varchar(45)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PRIMARY KEY (`customer_sk`)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)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72" name="Google Shape;172;p30"/>
          <p:cNvSpPr txBox="1"/>
          <p:nvPr/>
        </p:nvSpPr>
        <p:spPr>
          <a:xfrm>
            <a:off x="5404300" y="2495075"/>
            <a:ext cx="33033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CREATE TABLE `product_dim` (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`salesBy` varchar(45) CHARACTER SET utf8 NOT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`productID_sk` int NOT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`productID` int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`productName` varchar(45) CHARACTER SET utf8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`price1` double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`price2` double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`unitCost` double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`supplierName` varchar(45) CHARACTER SET utf8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`supplierAddr1` varchar(45) CHARACTER SET utf8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`supplierAddr2` varchar(45) CHARACTER SET utf8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`supplierCity` varchar(45) CHARACTER SET utf8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`supplierState` varchar(2) CHARACTER SET utf8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`supplierZipCode` varchar(5) CHARACTER SET utf8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`typeDescription` varchar(45) CHARACTER SET utf8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`businessUnitID` char(1) CHARACTER SET utf8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`businessUnitName` varchar(45) CHARACTER SET utf8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`businessUnitAbbrev` varchar(45) CHARACTER SET utf8 DEFAULT NULL,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PRIMARY KEY (`salesBy`,`productID_sk`),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  KEY `productID_sk` (`productID_sk`)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)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cxnSp>
        <p:nvCxnSpPr>
          <p:cNvPr id="173" name="Google Shape;173;p30"/>
          <p:cNvCxnSpPr/>
          <p:nvPr/>
        </p:nvCxnSpPr>
        <p:spPr>
          <a:xfrm>
            <a:off x="203700" y="2407800"/>
            <a:ext cx="87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864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45125"/>
            <a:ext cx="5486400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31"/>
          <p:cNvCxnSpPr/>
          <p:nvPr/>
        </p:nvCxnSpPr>
        <p:spPr>
          <a:xfrm>
            <a:off x="152400" y="2571750"/>
            <a:ext cx="87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31"/>
          <p:cNvSpPr txBox="1"/>
          <p:nvPr/>
        </p:nvSpPr>
        <p:spPr>
          <a:xfrm>
            <a:off x="6012825" y="202850"/>
            <a:ext cx="2709300" cy="21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CREATE TABLE `order_date_dim` (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`orderDateID` int NOT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`date` varchar(45)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`month` int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`year` int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`fiscalQuarter` varchar(2)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`fiscalYear` int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PRIMARY KEY (`orderDateID`)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)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3" name="Google Shape;183;p31"/>
          <p:cNvSpPr txBox="1"/>
          <p:nvPr/>
        </p:nvSpPr>
        <p:spPr>
          <a:xfrm>
            <a:off x="5853450" y="2832550"/>
            <a:ext cx="29991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CREATE TABLE `sales_date_dim` (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`salesDateID` int NOT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`date` varchar(45)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`month` int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`year` int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`fiscalQuarter` varchar(2)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`fiscalYear` int DEFAULT NULL,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PRIMARY KEY (`salesDateID`)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)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000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Mart Universe of Discourse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668300" y="1797200"/>
            <a:ext cx="5807400" cy="111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mart will cover the performance measures relevant to the sale of different products made across all three divisions.</a:t>
            </a:r>
            <a:endParaRPr sz="19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 Activities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525" y="152400"/>
            <a:ext cx="434889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 Process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462" y="152400"/>
            <a:ext cx="372108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Population Process</a:t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289750"/>
            <a:ext cx="55054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 Applications</a:t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525" y="4673600"/>
            <a:ext cx="4381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9"/>
          <p:cNvPicPr preferRelativeResize="0"/>
          <p:nvPr/>
        </p:nvPicPr>
        <p:blipFill rotWithShape="1">
          <a:blip r:embed="rId3">
            <a:alphaModFix/>
          </a:blip>
          <a:srcRect b="69382" l="0" r="0" t="0"/>
          <a:stretch/>
        </p:blipFill>
        <p:spPr>
          <a:xfrm>
            <a:off x="2206300" y="1098625"/>
            <a:ext cx="4731416" cy="148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4525" y="4673600"/>
            <a:ext cx="4381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27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- Query #1</a:t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9388" y="2840687"/>
            <a:ext cx="37052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b="30136" l="0" r="0" t="33272"/>
          <a:stretch/>
        </p:blipFill>
        <p:spPr>
          <a:xfrm>
            <a:off x="2172388" y="971625"/>
            <a:ext cx="4799226" cy="180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4525" y="4673600"/>
            <a:ext cx="4381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27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- Query #2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3213" y="3064624"/>
            <a:ext cx="34575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1"/>
          <p:cNvPicPr preferRelativeResize="0"/>
          <p:nvPr/>
        </p:nvPicPr>
        <p:blipFill rotWithShape="1">
          <a:blip r:embed="rId3">
            <a:alphaModFix/>
          </a:blip>
          <a:srcRect b="30136" l="0" r="0" t="33272"/>
          <a:stretch/>
        </p:blipFill>
        <p:spPr>
          <a:xfrm>
            <a:off x="2133800" y="957150"/>
            <a:ext cx="4876401" cy="183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4525" y="4673600"/>
            <a:ext cx="4381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27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- Query #3</a:t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713" y="3435349"/>
            <a:ext cx="23145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Package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- Addressing Reporting Needs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152475"/>
            <a:ext cx="56649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Sample Code: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SELECT sum(amt) as 'Sales Amount', product_dim.businessUnitName,sales_date_dim.year </a:t>
            </a:r>
            <a:br>
              <a:rPr lang="en" sz="1400"/>
            </a:br>
            <a:r>
              <a:rPr lang="en" sz="1400"/>
              <a:t>FROM invoice_fact join product_dim </a:t>
            </a:r>
            <a:br>
              <a:rPr lang="en" sz="1400"/>
            </a:br>
            <a:r>
              <a:rPr lang="en" sz="1400"/>
              <a:t>ON invoice_fact.productID_sk=product_dim.productID_sk </a:t>
            </a:r>
            <a:br>
              <a:rPr lang="en" sz="1400"/>
            </a:br>
            <a:r>
              <a:rPr lang="en" sz="1400"/>
              <a:t>JOIN sales_date_dim </a:t>
            </a:r>
            <a:br>
              <a:rPr lang="en" sz="1400"/>
            </a:br>
            <a:r>
              <a:rPr lang="en" sz="1400"/>
              <a:t>ON invoice_fact.salesDateID=sales_date_dim.salesDateID</a:t>
            </a:r>
            <a:br>
              <a:rPr lang="en" sz="1400"/>
            </a:br>
            <a:r>
              <a:rPr lang="en" sz="1400"/>
              <a:t>GROUP BY product_dim.businessUnitName, sales_date_dim.year ORDER BY sales_date_dim.year;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525" y="4673600"/>
            <a:ext cx="4381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500" y="1061450"/>
            <a:ext cx="2753800" cy="35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Mart - Lost Dimension</a:t>
            </a:r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38" y="1119450"/>
            <a:ext cx="51339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11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Aggregated Data Mart - Lost Dimension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691725"/>
            <a:ext cx="39999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#1: Top 5 Products by Amount Sold and Corresponding Fiscal Year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SELECT productName, fiscalYear, sum(amt) as ‘totalAmount’ FROM invoice_fact</a:t>
            </a:r>
            <a:br>
              <a:rPr lang="en" sz="1300"/>
            </a:br>
            <a:r>
              <a:rPr lang="en" sz="1300"/>
              <a:t>JOIN product_dim</a:t>
            </a:r>
            <a:br>
              <a:rPr lang="en" sz="1300"/>
            </a:br>
            <a:r>
              <a:rPr lang="en" sz="1300"/>
              <a:t>ON invoice_fact.productID_sk = product_dim.productID_sk</a:t>
            </a:r>
            <a:br>
              <a:rPr lang="en" sz="1300"/>
            </a:br>
            <a:r>
              <a:rPr lang="en" sz="1300"/>
              <a:t>JOIN sales_date_dim</a:t>
            </a:r>
            <a:br>
              <a:rPr lang="en" sz="1300"/>
            </a:br>
            <a:r>
              <a:rPr lang="en" sz="1300"/>
              <a:t>ON invoice_fact.salesDateID = sales_date_dim.salesDateID</a:t>
            </a:r>
            <a:br>
              <a:rPr lang="en" sz="1300"/>
            </a:br>
            <a:r>
              <a:rPr lang="en" sz="1300"/>
              <a:t>GROUP BY productName, fiscalYear</a:t>
            </a:r>
            <a:br>
              <a:rPr lang="en" sz="1300"/>
            </a:br>
            <a:r>
              <a:rPr lang="en" sz="1300"/>
              <a:t>ORDER BY sum(amt) DESC</a:t>
            </a:r>
            <a:br>
              <a:rPr lang="en" sz="1300"/>
            </a:br>
            <a:r>
              <a:rPr lang="en" sz="1300"/>
              <a:t>LIMIT 5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619725"/>
            <a:ext cx="4581200" cy="13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11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Mart - Lost Dimension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311700" y="691725"/>
            <a:ext cx="46146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#2: Top Quantity of Products Sold By Business Unit Name For Each Fiscal Quarter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SELECT businessUnitName, fiscalQuarter, sum(qty) as 'totalQuantity'</a:t>
            </a:r>
            <a:br>
              <a:rPr lang="en" sz="1300"/>
            </a:br>
            <a:r>
              <a:rPr lang="en" sz="1300"/>
              <a:t>FROM invoice_fact</a:t>
            </a:r>
            <a:br>
              <a:rPr lang="en" sz="1300"/>
            </a:br>
            <a:r>
              <a:rPr lang="en" sz="1300"/>
              <a:t>JOIN product_dim</a:t>
            </a:r>
            <a:br>
              <a:rPr lang="en" sz="1300"/>
            </a:br>
            <a:r>
              <a:rPr lang="en" sz="1300"/>
              <a:t>ON invoice_fact.productID_sk = product_dim.productID_sk</a:t>
            </a:r>
            <a:br>
              <a:rPr lang="en" sz="1300"/>
            </a:br>
            <a:r>
              <a:rPr lang="en" sz="1300"/>
              <a:t>JOIN sales_date_dim</a:t>
            </a:r>
            <a:br>
              <a:rPr lang="en" sz="1300"/>
            </a:br>
            <a:r>
              <a:rPr lang="en" sz="1300"/>
              <a:t>ON invoice_fact.salesDateID = sales_date_dim.salesDateID</a:t>
            </a:r>
            <a:br>
              <a:rPr lang="en" sz="1300"/>
            </a:br>
            <a:r>
              <a:rPr lang="en" sz="1300"/>
              <a:t>GROUP BY businessUnitName,  fiscalQuarter</a:t>
            </a:r>
            <a:br>
              <a:rPr lang="en" sz="1300"/>
            </a:br>
            <a:r>
              <a:rPr lang="en" sz="1300"/>
              <a:t>ORDER BY fiscalQuarter, businessUnitName ASC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600" y="786150"/>
            <a:ext cx="3459838" cy="33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17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Mart - Shrunken Dimension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150" y="749675"/>
            <a:ext cx="4816168" cy="43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6"/>
          <p:cNvSpPr/>
          <p:nvPr/>
        </p:nvSpPr>
        <p:spPr>
          <a:xfrm>
            <a:off x="4955150" y="1539450"/>
            <a:ext cx="2115300" cy="20646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11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Mart - Shrunken Dimension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691725"/>
            <a:ext cx="39999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#1: Top Ten Suppliers With The Least Amount of Sales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SELECT supplier_dim.supplierName, sum(invoice_fact.amt)</a:t>
            </a:r>
            <a:br>
              <a:rPr lang="en" sz="1300"/>
            </a:br>
            <a:r>
              <a:rPr lang="en" sz="1300"/>
              <a:t>FROM invoice_fact</a:t>
            </a:r>
            <a:br>
              <a:rPr lang="en" sz="1300"/>
            </a:br>
            <a:r>
              <a:rPr lang="en" sz="1300"/>
              <a:t>JOIN supplier_dim </a:t>
            </a:r>
            <a:br>
              <a:rPr lang="en" sz="1300"/>
            </a:br>
            <a:r>
              <a:rPr lang="en" sz="1300"/>
              <a:t>ON invoice_fact.supplierID_sk = supplier_dim.supplierID_sk</a:t>
            </a:r>
            <a:br>
              <a:rPr lang="en" sz="1300"/>
            </a:br>
            <a:r>
              <a:rPr lang="en" sz="1300"/>
              <a:t>GROUP BY supplierName</a:t>
            </a:r>
            <a:br>
              <a:rPr lang="en" sz="1300"/>
            </a:br>
            <a:r>
              <a:rPr lang="en" sz="1300"/>
              <a:t>HAVING sum(invoice_fact.amt) &gt; 0</a:t>
            </a:r>
            <a:br>
              <a:rPr lang="en" sz="1300"/>
            </a:br>
            <a:r>
              <a:rPr lang="en" sz="1300"/>
              <a:t>ORDER BY sum(invoice_fact.amt) ASC</a:t>
            </a:r>
            <a:br>
              <a:rPr lang="en" sz="1300"/>
            </a:br>
            <a:r>
              <a:rPr lang="en" sz="1300"/>
              <a:t>LIMIT 10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950" y="1046975"/>
            <a:ext cx="3396375" cy="25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311700" y="11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Mart - Shrunken Dimension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311700" y="691725"/>
            <a:ext cx="49332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#1: Top </a:t>
            </a:r>
            <a:r>
              <a:rPr b="1" lang="en"/>
              <a:t>Five</a:t>
            </a:r>
            <a:r>
              <a:rPr b="1" lang="en"/>
              <a:t> Suppliers With The Most Quantity Sold in </a:t>
            </a:r>
            <a:r>
              <a:rPr b="1" lang="en"/>
              <a:t>January</a:t>
            </a:r>
            <a:r>
              <a:rPr b="1" lang="en"/>
              <a:t> 2010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SELECT supplier_dim.supplierName, sum(invoice_fact.qty)</a:t>
            </a:r>
            <a:br>
              <a:rPr lang="en" sz="1300"/>
            </a:br>
            <a:r>
              <a:rPr lang="en" sz="1300"/>
              <a:t>FROM invoice_fact</a:t>
            </a:r>
            <a:br>
              <a:rPr lang="en" sz="1300"/>
            </a:br>
            <a:r>
              <a:rPr lang="en" sz="1300"/>
              <a:t>JOIN supplier_dim </a:t>
            </a:r>
            <a:br>
              <a:rPr lang="en" sz="1300"/>
            </a:br>
            <a:r>
              <a:rPr lang="en" sz="1300"/>
              <a:t>ON invoice_fact.supplierID_sk = supplier_dim.supplierID_sk</a:t>
            </a:r>
            <a:br>
              <a:rPr lang="en" sz="1300"/>
            </a:br>
            <a:r>
              <a:rPr lang="en" sz="1300"/>
              <a:t>JOIN sales_date_dim</a:t>
            </a:r>
            <a:br>
              <a:rPr lang="en" sz="1300"/>
            </a:br>
            <a:r>
              <a:rPr lang="en" sz="1300"/>
              <a:t>ON invoice_fact.salesDateID = sales_date_dim.salesDateID</a:t>
            </a:r>
            <a:br>
              <a:rPr lang="en" sz="1300"/>
            </a:br>
            <a:r>
              <a:rPr lang="en" sz="1300"/>
              <a:t>WHERE sales_date_dim.month = 1 AND sales_date_dim.year = 10</a:t>
            </a:r>
            <a:br>
              <a:rPr lang="en" sz="1300"/>
            </a:br>
            <a:r>
              <a:rPr lang="en" sz="1300"/>
              <a:t>GROUP BY supplierName</a:t>
            </a:r>
            <a:br>
              <a:rPr lang="en" sz="1300"/>
            </a:br>
            <a:r>
              <a:rPr lang="en" sz="1300"/>
              <a:t>ORDER BY sum(invoice_fact.qty) DESC</a:t>
            </a:r>
            <a:br>
              <a:rPr lang="en" sz="1300"/>
            </a:br>
            <a:r>
              <a:rPr lang="en" sz="1300"/>
              <a:t>LIMIT 5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800" y="1213575"/>
            <a:ext cx="3580050" cy="15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Mart - Collapsed Dimension</a:t>
            </a:r>
            <a:endParaRPr/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525" y="4673600"/>
            <a:ext cx="4381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363" y="1551163"/>
            <a:ext cx="2209275" cy="20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311700" y="11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Mart - Collapsed Dimension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311700" y="691725"/>
            <a:ext cx="39999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#1: </a:t>
            </a:r>
            <a:r>
              <a:rPr b="1" lang="en"/>
              <a:t>Total Number of a Product Sold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SELECT productName, sum(qty) as 'Total Sold' FROM invoice_fact </a:t>
            </a:r>
            <a:br>
              <a:rPr lang="en" sz="1300"/>
            </a:br>
            <a:r>
              <a:rPr lang="en" sz="1300"/>
              <a:t>GROUP BY productName;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675" y="1116675"/>
            <a:ext cx="3875675" cy="29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4525" y="4673600"/>
            <a:ext cx="4381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311700" y="11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Mart - Collapsed Dimension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311700" y="691725"/>
            <a:ext cx="46218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#2: Total Number of Products Sold By Department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SELECT salesBy as 'Department', sum(qty) as 'Total Sold' </a:t>
            </a:r>
            <a:br>
              <a:rPr lang="en" sz="1300"/>
            </a:br>
            <a:r>
              <a:rPr lang="en" sz="1300"/>
              <a:t>FROM invoice_fact </a:t>
            </a:r>
            <a:br>
              <a:rPr lang="en" sz="1300"/>
            </a:br>
            <a:r>
              <a:rPr lang="en" sz="1300"/>
              <a:t>GROUP BY salesBy;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525" y="4673600"/>
            <a:ext cx="4381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000" y="1085850"/>
            <a:ext cx="29241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63" y="1075325"/>
            <a:ext cx="4346275" cy="39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106500" y="248125"/>
            <a:ext cx="451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Name: Invoicing</a:t>
            </a:r>
            <a:br>
              <a:rPr lang="en"/>
            </a:b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079675" y="583525"/>
            <a:ext cx="43119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      Grain: Individual invoice records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Slowly Changing Dimensions</a:t>
            </a:r>
            <a:endParaRPr/>
          </a:p>
        </p:txBody>
      </p:sp>
      <p:pic>
        <p:nvPicPr>
          <p:cNvPr id="334" name="Google Shape;3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525" y="4673600"/>
            <a:ext cx="4381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3"/>
          <p:cNvPicPr preferRelativeResize="0"/>
          <p:nvPr/>
        </p:nvPicPr>
        <p:blipFill rotWithShape="1">
          <a:blip r:embed="rId3">
            <a:alphaModFix/>
          </a:blip>
          <a:srcRect b="0" l="1009" r="0" t="0"/>
          <a:stretch/>
        </p:blipFill>
        <p:spPr>
          <a:xfrm>
            <a:off x="43475" y="1070150"/>
            <a:ext cx="4266800" cy="32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3"/>
          <p:cNvPicPr preferRelativeResize="0"/>
          <p:nvPr/>
        </p:nvPicPr>
        <p:blipFill rotWithShape="1">
          <a:blip r:embed="rId4">
            <a:alphaModFix/>
          </a:blip>
          <a:srcRect b="0" l="773" r="0" t="0"/>
          <a:stretch/>
        </p:blipFill>
        <p:spPr>
          <a:xfrm>
            <a:off x="4572000" y="1070150"/>
            <a:ext cx="4536575" cy="319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53"/>
          <p:cNvCxnSpPr/>
          <p:nvPr/>
        </p:nvCxnSpPr>
        <p:spPr>
          <a:xfrm>
            <a:off x="4452100" y="195600"/>
            <a:ext cx="13500" cy="48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53"/>
          <p:cNvSpPr txBox="1"/>
          <p:nvPr/>
        </p:nvSpPr>
        <p:spPr>
          <a:xfrm>
            <a:off x="43475" y="659250"/>
            <a:ext cx="20067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Type 0</a:t>
            </a:r>
            <a:endParaRPr/>
          </a:p>
        </p:txBody>
      </p:sp>
      <p:sp>
        <p:nvSpPr>
          <p:cNvPr id="343" name="Google Shape;343;p53"/>
          <p:cNvSpPr txBox="1"/>
          <p:nvPr/>
        </p:nvSpPr>
        <p:spPr>
          <a:xfrm>
            <a:off x="4572000" y="695400"/>
            <a:ext cx="200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Type 1</a:t>
            </a:r>
            <a:endParaRPr/>
          </a:p>
        </p:txBody>
      </p:sp>
      <p:pic>
        <p:nvPicPr>
          <p:cNvPr id="344" name="Google Shape;34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4525" y="4673600"/>
            <a:ext cx="4381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p54"/>
          <p:cNvCxnSpPr/>
          <p:nvPr/>
        </p:nvCxnSpPr>
        <p:spPr>
          <a:xfrm>
            <a:off x="4452100" y="195600"/>
            <a:ext cx="13500" cy="48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54"/>
          <p:cNvSpPr txBox="1"/>
          <p:nvPr/>
        </p:nvSpPr>
        <p:spPr>
          <a:xfrm>
            <a:off x="43475" y="659250"/>
            <a:ext cx="20067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</a:t>
            </a:r>
            <a:r>
              <a:rPr lang="en"/>
              <a:t>Type 0</a:t>
            </a:r>
            <a:endParaRPr/>
          </a:p>
        </p:txBody>
      </p:sp>
      <p:sp>
        <p:nvSpPr>
          <p:cNvPr id="351" name="Google Shape;351;p54"/>
          <p:cNvSpPr txBox="1"/>
          <p:nvPr/>
        </p:nvSpPr>
        <p:spPr>
          <a:xfrm>
            <a:off x="4572000" y="695400"/>
            <a:ext cx="200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</a:t>
            </a:r>
            <a:r>
              <a:rPr lang="en"/>
              <a:t>Type 2</a:t>
            </a:r>
            <a:endParaRPr/>
          </a:p>
        </p:txBody>
      </p:sp>
      <p:pic>
        <p:nvPicPr>
          <p:cNvPr id="352" name="Google Shape;352;p54"/>
          <p:cNvPicPr preferRelativeResize="0"/>
          <p:nvPr/>
        </p:nvPicPr>
        <p:blipFill rotWithShape="1">
          <a:blip r:embed="rId3">
            <a:alphaModFix/>
          </a:blip>
          <a:srcRect b="0" l="767" r="826" t="0"/>
          <a:stretch/>
        </p:blipFill>
        <p:spPr>
          <a:xfrm>
            <a:off x="72475" y="1186000"/>
            <a:ext cx="4122024" cy="29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86000"/>
            <a:ext cx="4373600" cy="336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4525" y="4673600"/>
            <a:ext cx="4381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N:M Implementation</a:t>
            </a:r>
            <a:endParaRPr/>
          </a:p>
        </p:txBody>
      </p:sp>
      <p:pic>
        <p:nvPicPr>
          <p:cNvPr id="360" name="Google Shape;3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6"/>
          <p:cNvPicPr preferRelativeResize="0"/>
          <p:nvPr/>
        </p:nvPicPr>
        <p:blipFill rotWithShape="1">
          <a:blip r:embed="rId3">
            <a:alphaModFix/>
          </a:blip>
          <a:srcRect b="-60" l="830" r="-830" t="0"/>
          <a:stretch/>
        </p:blipFill>
        <p:spPr>
          <a:xfrm>
            <a:off x="4710275" y="0"/>
            <a:ext cx="4031100" cy="51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307200" y="496225"/>
            <a:ext cx="39306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just linking the supplier and shipping company tables together, the implementation decided upon was to utilize a Junction/Joining Table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the supplier information was pulled out of the product dimension and placed into its own dimension - supplier_dim.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the shipping company dimension was created with shipping company data - shippping_company_dim.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we can connect these two dimensions using the junction table - supplier_shipping_junction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Another, simpler method of many-to-many relationships is to just link the two tables together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this means we cannot have the primary keys stored in either table, requiring either a column that contains multiple values or multiple columns for each unique ID.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very much not ideal as it will make SQL queries much more difficult and harder to maintain.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56"/>
          <p:cNvSpPr txBox="1"/>
          <p:nvPr/>
        </p:nvSpPr>
        <p:spPr>
          <a:xfrm>
            <a:off x="307200" y="126025"/>
            <a:ext cx="2481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N:M Implementation</a:t>
            </a:r>
            <a:endParaRPr/>
          </a:p>
        </p:txBody>
      </p:sp>
      <p:pic>
        <p:nvPicPr>
          <p:cNvPr id="368" name="Google Shape;36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Lab #3 Corrections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/>
          <p:nvPr>
            <p:ph type="title"/>
          </p:nvPr>
        </p:nvSpPr>
        <p:spPr>
          <a:xfrm>
            <a:off x="311700" y="2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#3 Corrected Issues</a:t>
            </a:r>
            <a:endParaRPr/>
          </a:p>
        </p:txBody>
      </p:sp>
      <p:sp>
        <p:nvSpPr>
          <p:cNvPr id="379" name="Google Shape;379;p58"/>
          <p:cNvSpPr txBox="1"/>
          <p:nvPr>
            <p:ph idx="1" type="body"/>
          </p:nvPr>
        </p:nvSpPr>
        <p:spPr>
          <a:xfrm>
            <a:off x="311700" y="877200"/>
            <a:ext cx="85206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PECcustomer.csv: Address not split into addr1 &amp; addr2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created addr1 and addr2 to split any department numbers, suite numbers, and PO boxes into addr2.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TPCWproduct.csv: Contained duplicate products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removed the duplicate products: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TPCWcustomer.csv: F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created addr1 and addr2 to split any department numbers, suite numbers, and PO boxes into addr2.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prefixed zip codes with 4 digits with 0’s instead of 1’s.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TPCWinvoice.csv: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Incorrected shifted column- manually updated invoice with invoiceID = 3032.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removed the record with only invoiceID, ID = 26511.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date format to match the ‘PECinvoiceClean.csv’ date format.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Uniformity among all files: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using Google Sheets to have all files use the shorthand version with periods.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311700" y="2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#3 Corrected Issues</a:t>
            </a:r>
            <a:endParaRPr/>
          </a:p>
        </p:txBody>
      </p:sp>
      <p:sp>
        <p:nvSpPr>
          <p:cNvPr id="385" name="Google Shape;385;p59"/>
          <p:cNvSpPr txBox="1"/>
          <p:nvPr>
            <p:ph idx="1" type="body"/>
          </p:nvPr>
        </p:nvSpPr>
        <p:spPr>
          <a:xfrm>
            <a:off x="311700" y="877200"/>
            <a:ext cx="85206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Dim: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Updated state field to have all states use abbreviations using Google Sheets in all caps.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created addr1 and addr2 to split any department numbers, suite numbers, and PO boxes into addr2.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Duplications removed.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Dim: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business unit information to the product dimension using SQL code. Then removed the business_unit_junk dim and replaced the old product_dim with the new_product_dim.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‘SalesBy’ field.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Updated state field to have all states use abbreviations using Google Sheets in all caps.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TPC West,TPC East, and PEC listed as suppliers when appropriate.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Date Dim: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fiscal date through Google Sheets..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Date Dim: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fiscal date through Google Sheets.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Junk Dim: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Junk dimension updated from business_unit_junk to order_junk_dim.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 Table: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a null record for each dimension that did not already have one.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3: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in section ‘VII.End User Applications - Queries’.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Definitions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809600"/>
            <a:ext cx="53911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 Model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138" y="85325"/>
            <a:ext cx="430771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750" y="4750200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Data Staging: ETL – Data Extract File Definitions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550" y="4680850"/>
            <a:ext cx="4667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