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68" r:id="rId4"/>
    <p:sldId id="261" r:id="rId5"/>
    <p:sldId id="267" r:id="rId6"/>
    <p:sldId id="266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pajit Adhikary" initials="AA" lastIdx="1" clrIdx="0">
    <p:extLst>
      <p:ext uri="{19B8F6BF-5375-455C-9EA6-DF929625EA0E}">
        <p15:presenceInfo xmlns:p15="http://schemas.microsoft.com/office/powerpoint/2012/main" userId="1fd37cacbb2208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4D1-DFF6-42E3-B6D2-C59DF4D8DCF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205A-4620-47FF-B8F0-A0263B788F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9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4D1-DFF6-42E3-B6D2-C59DF4D8DCF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205A-4620-47FF-B8F0-A0263B788F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4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4D1-DFF6-42E3-B6D2-C59DF4D8DCF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205A-4620-47FF-B8F0-A0263B788F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5439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4D1-DFF6-42E3-B6D2-C59DF4D8DCF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205A-4620-47FF-B8F0-A0263B788F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42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4D1-DFF6-42E3-B6D2-C59DF4D8DCF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205A-4620-47FF-B8F0-A0263B788F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2302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4D1-DFF6-42E3-B6D2-C59DF4D8DCF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205A-4620-47FF-B8F0-A0263B788F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57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4D1-DFF6-42E3-B6D2-C59DF4D8DCF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205A-4620-47FF-B8F0-A0263B788F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37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4D1-DFF6-42E3-B6D2-C59DF4D8DCF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205A-4620-47FF-B8F0-A0263B788F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6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4D1-DFF6-42E3-B6D2-C59DF4D8DCF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205A-4620-47FF-B8F0-A0263B788F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4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4D1-DFF6-42E3-B6D2-C59DF4D8DCF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205A-4620-47FF-B8F0-A0263B788F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4D1-DFF6-42E3-B6D2-C59DF4D8DCF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205A-4620-47FF-B8F0-A0263B788F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0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4D1-DFF6-42E3-B6D2-C59DF4D8DCF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205A-4620-47FF-B8F0-A0263B788F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2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4D1-DFF6-42E3-B6D2-C59DF4D8DCF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205A-4620-47FF-B8F0-A0263B788F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8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4D1-DFF6-42E3-B6D2-C59DF4D8DCF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205A-4620-47FF-B8F0-A0263B788F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2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4D1-DFF6-42E3-B6D2-C59DF4D8DCF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205A-4620-47FF-B8F0-A0263B788F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6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4D1-DFF6-42E3-B6D2-C59DF4D8DCF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205A-4620-47FF-B8F0-A0263B788F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2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F44D1-DFF6-42E3-B6D2-C59DF4D8DCF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E03205A-4620-47FF-B8F0-A0263B788F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00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05D0-3C31-4EED-8A5E-C42303222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9750" y="1171199"/>
            <a:ext cx="7766936" cy="253658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Adversarial Attack detection Using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13A9B-3F7F-440E-A3DB-86F135462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532" y="4048737"/>
            <a:ext cx="7621372" cy="1096899"/>
          </a:xfrm>
        </p:spPr>
        <p:txBody>
          <a:bodyPr anchor="ctr">
            <a:norm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Presentation by </a:t>
            </a:r>
            <a:r>
              <a:rPr lang="en-US" sz="2400" dirty="0">
                <a:solidFill>
                  <a:schemeClr val="accent3"/>
                </a:solidFill>
              </a:rPr>
              <a:t>Tushar Prakash</a:t>
            </a:r>
            <a:r>
              <a:rPr lang="en-US" sz="2400" dirty="0">
                <a:solidFill>
                  <a:schemeClr val="tx1"/>
                </a:solidFill>
              </a:rPr>
              <a:t> &amp; </a:t>
            </a:r>
            <a:r>
              <a:rPr lang="en-US" sz="2400" dirty="0">
                <a:solidFill>
                  <a:schemeClr val="accent3"/>
                </a:solidFill>
              </a:rPr>
              <a:t>Arpajit Adhikary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14ED8A-A58F-489A-B3DB-C59AF3B85DA9}"/>
              </a:ext>
            </a:extLst>
          </p:cNvPr>
          <p:cNvSpPr txBox="1"/>
          <p:nvPr/>
        </p:nvSpPr>
        <p:spPr>
          <a:xfrm>
            <a:off x="4003454" y="2784453"/>
            <a:ext cx="4098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LIME &amp; SHAP</a:t>
            </a:r>
            <a:endParaRPr lang="en-GB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B24BD0-11D4-4289-A605-2948EE888670}"/>
              </a:ext>
            </a:extLst>
          </p:cNvPr>
          <p:cNvSpPr txBox="1"/>
          <p:nvPr/>
        </p:nvSpPr>
        <p:spPr>
          <a:xfrm>
            <a:off x="11520021" y="648866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024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" grpId="1" uiExpand="1" build="p"/>
      <p:bldP spid="6" grpId="0"/>
      <p:bldP spid="6" grpId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94C6-638B-4D6D-A548-4600D10A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134C6-0C0F-4520-BBFA-CEFF14D7D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93214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Working of </a:t>
            </a:r>
            <a:r>
              <a:rPr lang="en-US" sz="2400" dirty="0">
                <a:solidFill>
                  <a:schemeClr val="accent4"/>
                </a:solidFill>
              </a:rPr>
              <a:t>LIME</a:t>
            </a:r>
          </a:p>
          <a:p>
            <a:r>
              <a:rPr lang="en-US" sz="2400" dirty="0"/>
              <a:t>Working of </a:t>
            </a:r>
            <a:r>
              <a:rPr lang="en-US" sz="2400" dirty="0">
                <a:solidFill>
                  <a:schemeClr val="accent4"/>
                </a:solidFill>
              </a:rPr>
              <a:t>SHAP</a:t>
            </a:r>
          </a:p>
          <a:p>
            <a:r>
              <a:rPr lang="en-US" sz="2400" dirty="0"/>
              <a:t>Example of an </a:t>
            </a:r>
            <a:r>
              <a:rPr lang="en-US" sz="2400" dirty="0">
                <a:solidFill>
                  <a:schemeClr val="accent4"/>
                </a:solidFill>
              </a:rPr>
              <a:t>Outcome</a:t>
            </a:r>
          </a:p>
          <a:p>
            <a:r>
              <a:rPr lang="en-US" sz="2400" dirty="0">
                <a:solidFill>
                  <a:schemeClr val="accent4"/>
                </a:solidFill>
              </a:rPr>
              <a:t>Adversarial Attacked</a:t>
            </a:r>
          </a:p>
          <a:p>
            <a:r>
              <a:rPr lang="en-US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004486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200118-F515-4E8D-8909-0B0DB0117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784" y="4479831"/>
            <a:ext cx="6668431" cy="20672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BCBFB9-9C6A-4040-805A-F3DAB145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LIME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B37A7-04C5-4EE9-A351-37C3F0A4A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2160589"/>
            <a:ext cx="9813684" cy="3880773"/>
          </a:xfrm>
        </p:spPr>
        <p:txBody>
          <a:bodyPr>
            <a:normAutofit/>
          </a:bodyPr>
          <a:lstStyle/>
          <a:p>
            <a:r>
              <a:rPr lang="en-US" sz="2000" dirty="0"/>
              <a:t>The technique </a:t>
            </a:r>
            <a:r>
              <a:rPr lang="en-US" sz="2000" dirty="0">
                <a:solidFill>
                  <a:schemeClr val="accent4"/>
                </a:solidFill>
              </a:rPr>
              <a:t>attempts to </a:t>
            </a:r>
            <a:r>
              <a:rPr lang="en-US" sz="2000" dirty="0"/>
              <a:t>understand the model by </a:t>
            </a:r>
            <a:r>
              <a:rPr lang="en-US" sz="2000" dirty="0">
                <a:solidFill>
                  <a:schemeClr val="accent1"/>
                </a:solidFill>
              </a:rPr>
              <a:t>perturbing the input of data samples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1"/>
                </a:solidFill>
              </a:rPr>
              <a:t>understanding how the predictions change</a:t>
            </a:r>
            <a:r>
              <a:rPr lang="en-US" sz="2000" dirty="0"/>
              <a:t>.</a:t>
            </a:r>
          </a:p>
          <a:p>
            <a:r>
              <a:rPr lang="en-US" sz="2000" dirty="0"/>
              <a:t>LIME </a:t>
            </a:r>
            <a:r>
              <a:rPr lang="en-US" sz="2000" dirty="0">
                <a:solidFill>
                  <a:schemeClr val="accent4"/>
                </a:solidFill>
              </a:rPr>
              <a:t>modifies a single data sample </a:t>
            </a:r>
            <a:r>
              <a:rPr lang="en-US" sz="2000" dirty="0"/>
              <a:t>by </a:t>
            </a:r>
            <a:r>
              <a:rPr lang="en-US" sz="2000" dirty="0">
                <a:solidFill>
                  <a:schemeClr val="accent1"/>
                </a:solidFill>
              </a:rPr>
              <a:t>tweaking the feature values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1"/>
                </a:solidFill>
              </a:rPr>
              <a:t>observes the resulting impact on the output</a:t>
            </a:r>
            <a:r>
              <a:rPr lang="en-US" sz="2000" dirty="0"/>
              <a:t>.</a:t>
            </a:r>
          </a:p>
          <a:p>
            <a:r>
              <a:rPr lang="en-US" sz="2000" dirty="0"/>
              <a:t>It </a:t>
            </a:r>
            <a:r>
              <a:rPr lang="en-US" sz="2000" dirty="0">
                <a:solidFill>
                  <a:schemeClr val="accent1"/>
                </a:solidFill>
              </a:rPr>
              <a:t>allows verification </a:t>
            </a:r>
            <a:r>
              <a:rPr lang="en-US" sz="2000" dirty="0"/>
              <a:t>of hypotheses and whether </a:t>
            </a:r>
            <a:r>
              <a:rPr lang="en-US" sz="2000" dirty="0">
                <a:solidFill>
                  <a:schemeClr val="accent4"/>
                </a:solidFill>
              </a:rPr>
              <a:t>the model is overfitting to noise</a:t>
            </a:r>
          </a:p>
          <a:p>
            <a:r>
              <a:rPr lang="en-US" sz="2000" dirty="0">
                <a:solidFill>
                  <a:schemeClr val="accent3"/>
                </a:solidFill>
              </a:rPr>
              <a:t>But</a:t>
            </a:r>
            <a:r>
              <a:rPr lang="en-US" sz="2000" dirty="0"/>
              <a:t> it is </a:t>
            </a:r>
            <a:r>
              <a:rPr lang="en-US" sz="2000" dirty="0">
                <a:solidFill>
                  <a:schemeClr val="accent4"/>
                </a:solidFill>
              </a:rPr>
              <a:t>hard to diagnose specific model predictions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837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BFB9-9C6A-4040-805A-F3DAB145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SHAP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B37A7-04C5-4EE9-A351-37C3F0A4A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6" y="2160589"/>
            <a:ext cx="6755852" cy="3880773"/>
          </a:xfrm>
        </p:spPr>
        <p:txBody>
          <a:bodyPr>
            <a:normAutofit/>
          </a:bodyPr>
          <a:lstStyle/>
          <a:p>
            <a:r>
              <a:rPr lang="en-US" sz="2000" dirty="0"/>
              <a:t>It is the average of the marginal contributions across all permutations.</a:t>
            </a:r>
          </a:p>
          <a:p>
            <a:r>
              <a:rPr lang="en-US" sz="2000" dirty="0"/>
              <a:t>Advantages of SHAP</a:t>
            </a:r>
          </a:p>
          <a:p>
            <a:pPr lvl="1"/>
            <a:r>
              <a:rPr lang="en-GB" sz="1800" dirty="0"/>
              <a:t>Global interpretability</a:t>
            </a:r>
          </a:p>
          <a:p>
            <a:pPr lvl="1"/>
            <a:r>
              <a:rPr lang="en-GB" sz="1800" dirty="0"/>
              <a:t>Local interpretability</a:t>
            </a:r>
          </a:p>
          <a:p>
            <a:pPr lvl="1"/>
            <a:r>
              <a:rPr lang="en-US" sz="1800" dirty="0"/>
              <a:t>SHAP values can be calculated for any tree-based model</a:t>
            </a:r>
          </a:p>
          <a:p>
            <a:r>
              <a:rPr lang="en-US" sz="2000" dirty="0"/>
              <a:t>SHAP values do not provide causality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552F0-5E58-4026-831F-712544BB1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839" y="1140542"/>
            <a:ext cx="4464460" cy="2506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DFF01E-F381-4362-99AB-12E4426FD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724" y="3959942"/>
            <a:ext cx="4048690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22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BFB9-9C6A-4040-805A-F3DAB145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an Outcome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3AAD7A-899F-4603-9E54-DB693F6A0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42" y="1603399"/>
            <a:ext cx="9275116" cy="3651202"/>
          </a:xfrm>
        </p:spPr>
      </p:pic>
    </p:spTree>
    <p:extLst>
      <p:ext uri="{BB962C8B-B14F-4D97-AF65-F5344CB8AC3E}">
        <p14:creationId xmlns:p14="http://schemas.microsoft.com/office/powerpoint/2010/main" val="361353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35C6D8-B3AA-4092-A44A-61C29A3252A8}"/>
              </a:ext>
            </a:extLst>
          </p:cNvPr>
          <p:cNvSpPr/>
          <p:nvPr/>
        </p:nvSpPr>
        <p:spPr>
          <a:xfrm>
            <a:off x="528034" y="1733753"/>
            <a:ext cx="11088710" cy="502497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B54941-30AF-40BA-8115-CE80CA4941BB}"/>
              </a:ext>
            </a:extLst>
          </p:cNvPr>
          <p:cNvSpPr/>
          <p:nvPr/>
        </p:nvSpPr>
        <p:spPr>
          <a:xfrm>
            <a:off x="528034" y="1181391"/>
            <a:ext cx="11088710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BCBFB9-9C6A-4040-805A-F3DAB1458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96" y="512206"/>
            <a:ext cx="292278" cy="6130342"/>
          </a:xfrm>
        </p:spPr>
        <p:txBody>
          <a:bodyPr>
            <a:normAutofit fontScale="90000"/>
          </a:bodyPr>
          <a:lstStyle/>
          <a:p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REAL</a:t>
            </a:r>
            <a:br>
              <a:rPr lang="en-US" sz="1500" dirty="0">
                <a:solidFill>
                  <a:srgbClr val="FF0000"/>
                </a:solidFill>
              </a:rPr>
            </a:br>
            <a:br>
              <a:rPr lang="en-US" sz="1500" dirty="0">
                <a:solidFill>
                  <a:srgbClr val="FF0000"/>
                </a:solidFill>
              </a:rPr>
            </a:b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ATTACKED</a:t>
            </a:r>
            <a:br>
              <a:rPr lang="en-US" sz="2000" dirty="0">
                <a:solidFill>
                  <a:srgbClr val="FF0000"/>
                </a:solidFill>
              </a:rPr>
            </a:br>
            <a:br>
              <a:rPr lang="en-US" sz="2000" dirty="0">
                <a:solidFill>
                  <a:srgbClr val="FF0000"/>
                </a:solidFill>
              </a:rPr>
            </a:b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REAL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B37A7-04C5-4EE9-A351-37C3F0A4A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34" y="1181391"/>
            <a:ext cx="10885989" cy="425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  Image        0           1            2           3           4           5           6           7           8           9</a:t>
            </a:r>
          </a:p>
        </p:txBody>
      </p:sp>
      <p:pic>
        <p:nvPicPr>
          <p:cNvPr id="1030" name="Picture 6" descr="08gJthhUFFPQTge0qpLRh4VPEyADlKqV0A7gGwP3IOuwHcD+CNyGd5E9ZkyURERESnlNJan+1zICIiIiIiIiIicEQNEREREREREVHCYEcNEREREREREVGCYEcNEREREREREVGCYEcNEREREREREVGCYEcNEREREREREVGCYEcNEREREREREVGCYEcNEREREREREVGCYEcNEREREREREVGC+P+r347RKcZNfwAAAABJRU5ErkJggg== (1130×167)">
            <a:extLst>
              <a:ext uri="{FF2B5EF4-FFF2-40B4-BE49-F238E27FC236}">
                <a16:creationId xmlns:a16="http://schemas.microsoft.com/office/drawing/2014/main" id="{02C9F875-C912-45E1-971A-620E4ABA5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860228"/>
            <a:ext cx="107632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9AC9FfsvLsDdLJoQQQgg5oijLso73PRBCCCGEEEIIIYQQ0KOGEEIIIYQQQgghJGHgQg0hhBBCCCGEEEJIgsCFGkIIIYQQQgghhJAEgQs1hBBCCCGEEEIIIQkCF2oIIYQQQgghhBBCEgQu1BBCCCGEEEIIIYQkCFyoIYQQQgghhBBCCEkQuFBDCCGEEEIIIYQQkiD8f8FVDFR6K1DoAAAAAElFTkSuQmCC (1130×167)">
            <a:extLst>
              <a:ext uri="{FF2B5EF4-FFF2-40B4-BE49-F238E27FC236}">
                <a16:creationId xmlns:a16="http://schemas.microsoft.com/office/drawing/2014/main" id="{8676A54C-9F88-4180-9927-3D93A3491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577377"/>
            <a:ext cx="107632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WgUCm1F8DDAA5Fz2EfgM8DeDH6t7wEa7BkIiIiootKaa3H+hyIiIiIiIiIiAjsUUNERERERERElDLYUENERERERERElCLYUENERERERERElCLYUENERERERERElCLYUENERERERERElCLYUENERERERERElCLYUENERERERERElCLYUENERERERERElCL+fzoB3l2pwe6xAAAAAElFTkSuQmCC (1130×167)">
            <a:extLst>
              <a:ext uri="{FF2B5EF4-FFF2-40B4-BE49-F238E27FC236}">
                <a16:creationId xmlns:a16="http://schemas.microsoft.com/office/drawing/2014/main" id="{6EA90E1A-6F64-4047-92E5-7B4801BF7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5168052"/>
            <a:ext cx="107632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663A0F6-99AA-4E10-8D8B-427038A78908}"/>
              </a:ext>
            </a:extLst>
          </p:cNvPr>
          <p:cNvSpPr txBox="1">
            <a:spLocks/>
          </p:cNvSpPr>
          <p:nvPr/>
        </p:nvSpPr>
        <p:spPr>
          <a:xfrm>
            <a:off x="829734" y="56535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Adversarial Attacked</a:t>
            </a:r>
          </a:p>
        </p:txBody>
      </p:sp>
    </p:spTree>
    <p:extLst>
      <p:ext uri="{BB962C8B-B14F-4D97-AF65-F5344CB8AC3E}">
        <p14:creationId xmlns:p14="http://schemas.microsoft.com/office/powerpoint/2010/main" val="420423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2" grpId="0"/>
      <p:bldP spid="3" grpId="0" uiExpand="1" build="p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7AC3E-CD5B-46D4-B33E-59B121AD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7C44C75-3F59-4D8C-8F2D-92E64A28B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2160588"/>
            <a:ext cx="8596312" cy="3881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3"/>
                </a:solidFill>
              </a:rPr>
              <a:t>SHAP</a:t>
            </a:r>
            <a:r>
              <a:rPr lang="en-US" sz="2000" dirty="0"/>
              <a:t> is an improved version of </a:t>
            </a:r>
            <a:r>
              <a:rPr lang="en-US" sz="2000" dirty="0">
                <a:solidFill>
                  <a:schemeClr val="accent3"/>
                </a:solidFill>
              </a:rPr>
              <a:t>LIME</a:t>
            </a:r>
            <a:r>
              <a:rPr lang="en-US" sz="2000" dirty="0"/>
              <a:t>.</a:t>
            </a:r>
          </a:p>
          <a:p>
            <a:r>
              <a:rPr lang="en-US" sz="2000" dirty="0"/>
              <a:t>Although </a:t>
            </a:r>
            <a:r>
              <a:rPr lang="en-US" sz="2000" dirty="0">
                <a:solidFill>
                  <a:schemeClr val="accent3"/>
                </a:solidFill>
              </a:rPr>
              <a:t>LIME</a:t>
            </a:r>
            <a:r>
              <a:rPr lang="en-US" sz="2000" dirty="0"/>
              <a:t> has the </a:t>
            </a:r>
            <a:r>
              <a:rPr lang="en-US" sz="2000" dirty="0">
                <a:solidFill>
                  <a:schemeClr val="accent1"/>
                </a:solidFill>
              </a:rPr>
              <a:t>desirable property of additivity</a:t>
            </a:r>
            <a:r>
              <a:rPr lang="en-US" sz="2000" dirty="0"/>
              <a:t>, it has got some criticism on </a:t>
            </a:r>
            <a:r>
              <a:rPr lang="en-US" sz="2000" dirty="0">
                <a:solidFill>
                  <a:schemeClr val="accent4"/>
                </a:solidFill>
              </a:rPr>
              <a:t>lack of stability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4"/>
                </a:solidFill>
              </a:rPr>
              <a:t>consistency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4"/>
                </a:solidFill>
              </a:rPr>
              <a:t>missingness</a:t>
            </a:r>
            <a:r>
              <a:rPr lang="en-US" sz="2000" dirty="0"/>
              <a:t>. </a:t>
            </a:r>
          </a:p>
          <a:p>
            <a:r>
              <a:rPr lang="en-US" sz="2000" dirty="0"/>
              <a:t>All three properties are </a:t>
            </a:r>
            <a:r>
              <a:rPr lang="en-US" sz="2000" dirty="0">
                <a:solidFill>
                  <a:schemeClr val="accent1"/>
                </a:solidFill>
              </a:rPr>
              <a:t>fulfilled</a:t>
            </a:r>
            <a:r>
              <a:rPr lang="en-US" sz="2000" dirty="0"/>
              <a:t> by </a:t>
            </a:r>
            <a:r>
              <a:rPr lang="en-US" sz="2000" dirty="0">
                <a:solidFill>
                  <a:schemeClr val="accent3"/>
                </a:solidFill>
              </a:rPr>
              <a:t>SHAP</a:t>
            </a:r>
            <a:r>
              <a:rPr lang="en-US" sz="2000" dirty="0"/>
              <a:t>.</a:t>
            </a:r>
          </a:p>
          <a:p>
            <a:r>
              <a:rPr lang="en-US" sz="2000" dirty="0"/>
              <a:t>On the other hand, </a:t>
            </a:r>
            <a:r>
              <a:rPr lang="en-US" sz="2000" dirty="0">
                <a:solidFill>
                  <a:schemeClr val="accent3"/>
                </a:solidFill>
              </a:rPr>
              <a:t>SHAP-ley</a:t>
            </a:r>
            <a:r>
              <a:rPr lang="en-US" sz="2000" dirty="0"/>
              <a:t> value </a:t>
            </a:r>
            <a:r>
              <a:rPr lang="en-US" sz="2000" dirty="0">
                <a:solidFill>
                  <a:schemeClr val="accent4"/>
                </a:solidFill>
              </a:rPr>
              <a:t>requires a lot of computing time</a:t>
            </a:r>
            <a:r>
              <a:rPr lang="en-US" sz="2000" dirty="0"/>
              <a:t>.</a:t>
            </a:r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chemeClr val="accent3"/>
                </a:solidFill>
              </a:rPr>
              <a:t>Shapley</a:t>
            </a:r>
            <a:r>
              <a:rPr lang="en-US" sz="2000" dirty="0"/>
              <a:t> value can be </a:t>
            </a:r>
            <a:r>
              <a:rPr lang="en-US" sz="2000" dirty="0">
                <a:solidFill>
                  <a:schemeClr val="accent4"/>
                </a:solidFill>
              </a:rPr>
              <a:t>misinterpreted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4"/>
                </a:solidFill>
              </a:rPr>
              <a:t>needs access to the data </a:t>
            </a:r>
            <a:r>
              <a:rPr lang="en-US" sz="2000" dirty="0"/>
              <a:t>to calculate the value for a </a:t>
            </a:r>
            <a:r>
              <a:rPr lang="en-US" sz="2000" dirty="0">
                <a:solidFill>
                  <a:schemeClr val="accent3"/>
                </a:solidFill>
              </a:rPr>
              <a:t>new data instance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63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3FD3-18AA-4F4D-85CD-D18A941A7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106" y="3135385"/>
            <a:ext cx="2655787" cy="600753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You!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82BAB6C-C85D-4CF8-B296-E25727A0C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425" y="1715024"/>
            <a:ext cx="3105150" cy="2857500"/>
          </a:xfrm>
        </p:spPr>
      </p:pic>
    </p:spTree>
    <p:extLst>
      <p:ext uri="{BB962C8B-B14F-4D97-AF65-F5344CB8AC3E}">
        <p14:creationId xmlns:p14="http://schemas.microsoft.com/office/powerpoint/2010/main" val="31302726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3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1179</TotalTime>
  <Words>247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Adversarial Attack detection Using </vt:lpstr>
      <vt:lpstr>Content</vt:lpstr>
      <vt:lpstr>Working of LIME</vt:lpstr>
      <vt:lpstr>Working of SHAP</vt:lpstr>
      <vt:lpstr>Example of an Outcome</vt:lpstr>
      <vt:lpstr>     REAL   ATTACKED   REAL  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Arpajit Adhikary</dc:creator>
  <cp:lastModifiedBy>Arpajit Adhikary</cp:lastModifiedBy>
  <cp:revision>175</cp:revision>
  <dcterms:created xsi:type="dcterms:W3CDTF">2020-08-25T16:16:42Z</dcterms:created>
  <dcterms:modified xsi:type="dcterms:W3CDTF">2021-04-24T08:55:52Z</dcterms:modified>
</cp:coreProperties>
</file>