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7" d="100"/>
          <a:sy n="67" d="100"/>
        </p:scale>
        <p:origin x="128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50405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22. 8. 2021.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40649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22. 8. 2021.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3781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22. 8. 2021.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19408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  <a:lvl2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2pPr>
            <a:lvl3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3pPr>
            <a:lvl4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4pPr>
            <a:lvl5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4BEA1FFC-0729-4B4E-874A-BB33F34F7B19}" type="datetimeFigureOut">
              <a:rPr lang="bs-Latn-BA" smtClean="0"/>
              <a:pPr/>
              <a:t>22. 8. 2021.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498803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endParaRPr lang="bs-Latn-B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0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4025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61048"/>
            <a:ext cx="7772400" cy="432048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22. 8. 2021.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2185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22. 8. 2021.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9629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22. 8. 2021.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0714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22. 8. 2021.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1339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22. 8. 2021.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75356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22. 8. 2021.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0030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22. 8. 2021.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899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6792"/>
            <a:ext cx="8229600" cy="4569371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BEA1FFC-0729-4B4E-874A-BB33F34F7B19}" type="datetimeFigureOut">
              <a:rPr lang="bs-Latn-BA" smtClean="0"/>
              <a:pPr/>
              <a:t>22. 8. 2021.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131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bg1"/>
          </a:solidFill>
          <a:latin typeface="Microsoft New Tai Lue" pitchFamily="34" charset="0"/>
          <a:ea typeface="+mj-ea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10. Denegación de Servicio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BO" dirty="0" err="1"/>
              <a:t>arpahacker</a:t>
            </a:r>
            <a:r>
              <a:rPr lang="es-BO" dirty="0"/>
              <a:t> - </a:t>
            </a:r>
            <a:r>
              <a:rPr lang="es-BO" dirty="0" err="1"/>
              <a:t>julioiglesiasp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138128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/>
              <a:t>Botnet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Son aplicaciones de software que corren automáticamente realizando tareas automatizadas por el Internet.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/>
              <a:t>Troyano </a:t>
            </a:r>
            <a:r>
              <a:rPr lang="es-BO" dirty="0" err="1"/>
              <a:t>Botnet</a:t>
            </a:r>
            <a:r>
              <a:rPr lang="es-BO" dirty="0"/>
              <a:t>: </a:t>
            </a:r>
            <a:r>
              <a:rPr lang="es-BO" dirty="0" err="1"/>
              <a:t>Shark</a:t>
            </a:r>
            <a:endParaRPr lang="es-BO" dirty="0"/>
          </a:p>
          <a:p>
            <a:pPr marL="0" indent="0">
              <a:buNone/>
            </a:pPr>
            <a:r>
              <a:rPr lang="es-BO" dirty="0" err="1"/>
              <a:t>Poison</a:t>
            </a:r>
            <a:r>
              <a:rPr lang="es-BO" dirty="0"/>
              <a:t> </a:t>
            </a:r>
            <a:r>
              <a:rPr lang="es-BO" dirty="0" err="1"/>
              <a:t>Ivy</a:t>
            </a:r>
            <a:r>
              <a:rPr lang="es-BO" dirty="0"/>
              <a:t>: </a:t>
            </a:r>
            <a:r>
              <a:rPr lang="es-BO" dirty="0" err="1"/>
              <a:t>Botnet</a:t>
            </a:r>
            <a:r>
              <a:rPr lang="es-BO" dirty="0"/>
              <a:t> </a:t>
            </a:r>
            <a:r>
              <a:rPr lang="es-BO" dirty="0" err="1"/>
              <a:t>Command</a:t>
            </a:r>
            <a:r>
              <a:rPr lang="es-BO" dirty="0"/>
              <a:t> Control Center</a:t>
            </a:r>
          </a:p>
          <a:p>
            <a:pPr marL="0" indent="0">
              <a:buNone/>
            </a:pPr>
            <a:r>
              <a:rPr lang="es-BO" dirty="0"/>
              <a:t>Troyano </a:t>
            </a:r>
            <a:r>
              <a:rPr lang="es-BO" dirty="0" err="1"/>
              <a:t>Botbet</a:t>
            </a:r>
            <a:r>
              <a:rPr lang="es-BO" dirty="0"/>
              <a:t>: </a:t>
            </a:r>
            <a:r>
              <a:rPr lang="es-BO" dirty="0" err="1"/>
              <a:t>Plugbot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10600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BO" dirty="0">
                <a:solidFill>
                  <a:srgbClr val="00B0F0"/>
                </a:solidFill>
              </a:rPr>
              <a:t>Ataque </a:t>
            </a:r>
            <a:r>
              <a:rPr lang="es-BO" dirty="0" err="1">
                <a:solidFill>
                  <a:srgbClr val="00B0F0"/>
                </a:solidFill>
              </a:rPr>
              <a:t>DDoS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68760"/>
            <a:ext cx="6585411" cy="4980012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55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Herramienta LOIC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 err="1"/>
              <a:t>Low</a:t>
            </a:r>
            <a:r>
              <a:rPr lang="es-BO" dirty="0"/>
              <a:t> </a:t>
            </a:r>
            <a:r>
              <a:rPr lang="es-BO" dirty="0" err="1"/>
              <a:t>Orbit</a:t>
            </a:r>
            <a:r>
              <a:rPr lang="es-BO" dirty="0"/>
              <a:t> Ion </a:t>
            </a:r>
            <a:r>
              <a:rPr lang="es-BO" dirty="0" err="1"/>
              <a:t>Cannon</a:t>
            </a:r>
            <a:r>
              <a:rPr lang="es-BO" dirty="0"/>
              <a:t>. Con esta herramienta </a:t>
            </a:r>
            <a:r>
              <a:rPr lang="es-BO" dirty="0" err="1"/>
              <a:t>botnet</a:t>
            </a:r>
            <a:r>
              <a:rPr lang="es-BO" dirty="0"/>
              <a:t> voluntaria lograron bajar a Visa y </a:t>
            </a:r>
            <a:r>
              <a:rPr lang="es-BO" dirty="0" err="1"/>
              <a:t>Mastercard</a:t>
            </a:r>
            <a:r>
              <a:rPr lang="es-BO" dirty="0"/>
              <a:t>. Con unos pocos equipos (800) lograron bajar visa y con otros pocos (1000) a Visa, 10 Gb por segundo.</a:t>
            </a:r>
          </a:p>
        </p:txBody>
      </p:sp>
    </p:spTree>
    <p:extLst>
      <p:ext uri="{BB962C8B-B14F-4D97-AF65-F5344CB8AC3E}">
        <p14:creationId xmlns:p14="http://schemas.microsoft.com/office/powerpoint/2010/main" val="1738520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Herramientas </a:t>
            </a:r>
            <a:r>
              <a:rPr lang="es-BO" dirty="0" err="1"/>
              <a:t>DoS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Un atacante, una víctima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 err="1"/>
              <a:t>DoSHTTPS</a:t>
            </a:r>
            <a:r>
              <a:rPr lang="es-BO" dirty="0"/>
              <a:t> 2.5.1, </a:t>
            </a:r>
            <a:r>
              <a:rPr lang="es-BO" dirty="0" err="1"/>
              <a:t>Sprut</a:t>
            </a:r>
            <a:r>
              <a:rPr lang="es-BO" dirty="0"/>
              <a:t>, PHP </a:t>
            </a:r>
            <a:r>
              <a:rPr lang="es-BO" dirty="0" err="1"/>
              <a:t>DoS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273526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Contramedidas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BO" dirty="0"/>
              <a:t>Técnicas de detección: Identificar y discriminar tráfico ilegítimo e incrementar el flash de eventos desde tráfico legítimo. Si vemos que tenemos un </a:t>
            </a:r>
            <a:r>
              <a:rPr lang="es-BO" dirty="0" err="1"/>
              <a:t>botnet</a:t>
            </a:r>
            <a:r>
              <a:rPr lang="es-BO" dirty="0"/>
              <a:t> en nuestra red, hay que neutralizarlo. Algunas técnicas son:</a:t>
            </a:r>
          </a:p>
          <a:p>
            <a:r>
              <a:rPr lang="es-BO" dirty="0" err="1"/>
              <a:t>Activity</a:t>
            </a:r>
            <a:r>
              <a:rPr lang="es-BO" dirty="0"/>
              <a:t> </a:t>
            </a:r>
            <a:r>
              <a:rPr lang="es-BO" dirty="0" err="1"/>
              <a:t>Prolifing</a:t>
            </a:r>
            <a:r>
              <a:rPr lang="es-BO" dirty="0"/>
              <a:t>: Se utilizarán técnicas manuales o automáticas para determinar, qué es actividad normal, que es actividad anormal, línea base.</a:t>
            </a:r>
          </a:p>
        </p:txBody>
      </p:sp>
    </p:spTree>
    <p:extLst>
      <p:ext uri="{BB962C8B-B14F-4D97-AF65-F5344CB8AC3E}">
        <p14:creationId xmlns:p14="http://schemas.microsoft.com/office/powerpoint/2010/main" val="4201666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Contramedidas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Wavelet </a:t>
            </a:r>
            <a:r>
              <a:rPr lang="es-BO" dirty="0" err="1"/>
              <a:t>Analysis</a:t>
            </a:r>
            <a:r>
              <a:rPr lang="es-BO" dirty="0"/>
              <a:t>: Describe una señal de entrada en términos de componentes espectrales, analizar la presencia de esos espectros nos indicarán o no una anomalía. Provee tiempo actual y descripción frecuente. Determinan el tiempo que ciertos componentes de frecuencia están presentes. </a:t>
            </a:r>
          </a:p>
        </p:txBody>
      </p:sp>
    </p:spTree>
    <p:extLst>
      <p:ext uri="{BB962C8B-B14F-4D97-AF65-F5344CB8AC3E}">
        <p14:creationId xmlns:p14="http://schemas.microsoft.com/office/powerpoint/2010/main" val="1429408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Contramedidas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sz="2800" dirty="0" err="1"/>
              <a:t>Sequential</a:t>
            </a:r>
            <a:r>
              <a:rPr lang="es-BO" sz="2800" dirty="0"/>
              <a:t> </a:t>
            </a:r>
            <a:r>
              <a:rPr lang="es-BO" sz="2800" dirty="0" err="1"/>
              <a:t>Change</a:t>
            </a:r>
            <a:r>
              <a:rPr lang="es-BO" sz="2800" dirty="0"/>
              <a:t>-Point </a:t>
            </a:r>
            <a:r>
              <a:rPr lang="es-BO" sz="2800" dirty="0" err="1"/>
              <a:t>Detection</a:t>
            </a:r>
            <a:r>
              <a:rPr lang="es-BO" sz="2800" dirty="0"/>
              <a:t>: Algoritmos de detección de cambio de punto aíslan las estadísticas de cambio causadas por los ataques. Inicialmente filtran el los datos del tráfico del objetivo por dirección, puerto o protocolo y almacena los resultados en una serie de tiempo. Para identificar y localizar un ataque </a:t>
            </a:r>
            <a:r>
              <a:rPr lang="es-BO" sz="2800" dirty="0" err="1"/>
              <a:t>DoS</a:t>
            </a:r>
            <a:r>
              <a:rPr lang="es-BO" sz="2800" dirty="0"/>
              <a:t>, el algoritmo </a:t>
            </a:r>
            <a:r>
              <a:rPr lang="es-BO" sz="2800" dirty="0" err="1"/>
              <a:t>Cusum</a:t>
            </a:r>
            <a:r>
              <a:rPr lang="es-BO" sz="2800" dirty="0"/>
              <a:t> identifica </a:t>
            </a:r>
            <a:r>
              <a:rPr lang="es-BO" sz="2800" dirty="0" err="1"/>
              <a:t>desvíaciones</a:t>
            </a:r>
            <a:r>
              <a:rPr lang="es-BO" sz="2800" dirty="0"/>
              <a:t> en el frente actual. También puede ser utilizado para identificar las actividades de escaneo típicas de los </a:t>
            </a:r>
            <a:r>
              <a:rPr lang="es-BO" sz="2800" dirty="0" err="1"/>
              <a:t>worms</a:t>
            </a:r>
            <a:r>
              <a:rPr lang="es-BO" sz="2800" dirty="0"/>
              <a:t> en la red.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363044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Estrategias y contramedidas </a:t>
            </a:r>
            <a:r>
              <a:rPr lang="es-BO" dirty="0" err="1"/>
              <a:t>DoS</a:t>
            </a:r>
            <a:r>
              <a:rPr lang="es-BO" dirty="0"/>
              <a:t>/</a:t>
            </a:r>
            <a:r>
              <a:rPr lang="es-BO" dirty="0" err="1"/>
              <a:t>DDoS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BO" dirty="0"/>
              <a:t>1. Absorber el ataque: Utilizar capacidad adicional para absorber el ataque, requiere pre planeación, y recursos adicionales.</a:t>
            </a:r>
          </a:p>
          <a:p>
            <a:pPr marL="0" indent="0">
              <a:buNone/>
            </a:pPr>
            <a:r>
              <a:rPr lang="es-BO" dirty="0"/>
              <a:t>2. Degradando servicios: Identificar servicios críticos y detener los servicios no críticos.</a:t>
            </a:r>
          </a:p>
          <a:p>
            <a:pPr marL="0" indent="0">
              <a:buNone/>
            </a:pPr>
            <a:r>
              <a:rPr lang="es-BO" dirty="0"/>
              <a:t>3. Apagando los servicios: Apagar todos los servicios hasta que el ataque haya disminuido.</a:t>
            </a:r>
          </a:p>
        </p:txBody>
      </p:sp>
    </p:spTree>
    <p:extLst>
      <p:ext uri="{BB962C8B-B14F-4D97-AF65-F5344CB8AC3E}">
        <p14:creationId xmlns:p14="http://schemas.microsoft.com/office/powerpoint/2010/main" val="121609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Contramedidas para ataque </a:t>
            </a:r>
            <a:r>
              <a:rPr lang="es-BO" dirty="0" err="1"/>
              <a:t>DDoS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err="1"/>
              <a:t>Desvíar</a:t>
            </a:r>
            <a:r>
              <a:rPr lang="es-BO" dirty="0"/>
              <a:t> los ataques</a:t>
            </a:r>
          </a:p>
          <a:p>
            <a:r>
              <a:rPr lang="es-BO" dirty="0"/>
              <a:t>Mitigar los ataques</a:t>
            </a:r>
          </a:p>
          <a:p>
            <a:r>
              <a:rPr lang="es-BO" dirty="0"/>
              <a:t>Análisis forense post-ataque</a:t>
            </a:r>
          </a:p>
          <a:p>
            <a:r>
              <a:rPr lang="es-BO" dirty="0"/>
              <a:t>Prevenir posibles ataques</a:t>
            </a:r>
          </a:p>
          <a:p>
            <a:r>
              <a:rPr lang="es-BO" dirty="0"/>
              <a:t>Neutralizar controladores</a:t>
            </a:r>
          </a:p>
          <a:p>
            <a:r>
              <a:rPr lang="es-BO" dirty="0"/>
              <a:t>Proteger a las víctimas secundarias</a:t>
            </a:r>
          </a:p>
        </p:txBody>
      </p:sp>
    </p:spTree>
    <p:extLst>
      <p:ext uri="{BB962C8B-B14F-4D97-AF65-F5344CB8AC3E}">
        <p14:creationId xmlns:p14="http://schemas.microsoft.com/office/powerpoint/2010/main" val="2453013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Protegiendo a las víctimas secundarias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Concientizar de los problemas de seguridad.</a:t>
            </a:r>
          </a:p>
          <a:p>
            <a:r>
              <a:rPr lang="es-BO" dirty="0"/>
              <a:t>Instalar A.V. y anti-troyanos.</a:t>
            </a:r>
          </a:p>
          <a:p>
            <a:r>
              <a:rPr lang="es-BO" dirty="0"/>
              <a:t>Construir mecanismos de defensa.</a:t>
            </a:r>
          </a:p>
          <a:p>
            <a:r>
              <a:rPr lang="es-BO" dirty="0"/>
              <a:t>Deshabilitar servicios innecesarios.</a:t>
            </a:r>
          </a:p>
        </p:txBody>
      </p:sp>
    </p:spTree>
    <p:extLst>
      <p:ext uri="{BB962C8B-B14F-4D97-AF65-F5344CB8AC3E}">
        <p14:creationId xmlns:p14="http://schemas.microsoft.com/office/powerpoint/2010/main" val="245015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/>
              <a:t>Denial</a:t>
            </a:r>
            <a:r>
              <a:rPr lang="es-BO" dirty="0"/>
              <a:t> of </a:t>
            </a:r>
            <a:r>
              <a:rPr lang="es-BO" dirty="0" err="1"/>
              <a:t>Service</a:t>
            </a:r>
            <a:r>
              <a:rPr lang="es-BO" dirty="0"/>
              <a:t> (</a:t>
            </a:r>
            <a:r>
              <a:rPr lang="es-BO" dirty="0" err="1"/>
              <a:t>DoS</a:t>
            </a:r>
            <a:r>
              <a:rPr lang="es-BO" dirty="0"/>
              <a:t>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Un ataque </a:t>
            </a:r>
            <a:r>
              <a:rPr lang="es-BO" dirty="0" err="1"/>
              <a:t>DoS</a:t>
            </a:r>
            <a:r>
              <a:rPr lang="es-BO" dirty="0"/>
              <a:t> es un ataque en un equipo o una red previniendo el uso legítimo de sus recursos.</a:t>
            </a:r>
          </a:p>
          <a:p>
            <a:pPr marL="0" indent="0">
              <a:buNone/>
            </a:pPr>
            <a:r>
              <a:rPr lang="es-BO" dirty="0"/>
              <a:t>En este tipo de ataque el atacante inunda al sistema de la víctima con solicitudes al servicio o tráfico no legítimo.</a:t>
            </a:r>
          </a:p>
        </p:txBody>
      </p:sp>
    </p:spTree>
    <p:extLst>
      <p:ext uri="{BB962C8B-B14F-4D97-AF65-F5344CB8AC3E}">
        <p14:creationId xmlns:p14="http://schemas.microsoft.com/office/powerpoint/2010/main" val="570438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Analizar el tráfico de red.</a:t>
            </a:r>
          </a:p>
          <a:p>
            <a:r>
              <a:rPr lang="es-BO" dirty="0"/>
              <a:t>Neutralizar los controladores de </a:t>
            </a:r>
            <a:r>
              <a:rPr lang="es-BO" dirty="0" err="1"/>
              <a:t>Botnets</a:t>
            </a:r>
            <a:r>
              <a:rPr lang="es-BO" dirty="0"/>
              <a:t>.</a:t>
            </a:r>
          </a:p>
          <a:p>
            <a:r>
              <a:rPr lang="es-BO" dirty="0"/>
              <a:t>Direcciones falsas.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Neutralizar controladores</a:t>
            </a:r>
          </a:p>
        </p:txBody>
      </p:sp>
    </p:spTree>
    <p:extLst>
      <p:ext uri="{BB962C8B-B14F-4D97-AF65-F5344CB8AC3E}">
        <p14:creationId xmlns:p14="http://schemas.microsoft.com/office/powerpoint/2010/main" val="2569540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Prevenir posibles ataques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Filtros de entrada.</a:t>
            </a:r>
          </a:p>
          <a:p>
            <a:r>
              <a:rPr lang="es-BO" dirty="0"/>
              <a:t>Filtros de salida.</a:t>
            </a:r>
          </a:p>
          <a:p>
            <a:r>
              <a:rPr lang="es-BO" dirty="0"/>
              <a:t>Intercepción TCP.</a:t>
            </a:r>
          </a:p>
        </p:txBody>
      </p:sp>
    </p:spTree>
    <p:extLst>
      <p:ext uri="{BB962C8B-B14F-4D97-AF65-F5344CB8AC3E}">
        <p14:creationId xmlns:p14="http://schemas.microsoft.com/office/powerpoint/2010/main" val="89235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Desviar los ataques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sz="2800" dirty="0"/>
              <a:t>Los sistemas que están configurados con seguridad limitada, también conocidos por </a:t>
            </a:r>
            <a:r>
              <a:rPr lang="es-BO" sz="2800" dirty="0" err="1"/>
              <a:t>Honeypots</a:t>
            </a:r>
            <a:r>
              <a:rPr lang="es-BO" sz="2800" dirty="0"/>
              <a:t>, actúan como un seductor para un atacante.</a:t>
            </a:r>
          </a:p>
          <a:p>
            <a:r>
              <a:rPr lang="es-BO" sz="2800" dirty="0"/>
              <a:t>Servir como un medio para obtener información acerca de los atacantes almacenando un registro de sus actividades y aprender qué tipos de ataques y herramientas de software utilizan los atacantes.</a:t>
            </a:r>
          </a:p>
          <a:p>
            <a:r>
              <a:rPr lang="es-BO" sz="2800" dirty="0"/>
              <a:t>Utilizar un enfoque de defensa en profundidad con </a:t>
            </a:r>
            <a:r>
              <a:rPr lang="es-BO" sz="2800" dirty="0" err="1"/>
              <a:t>IPSec</a:t>
            </a:r>
            <a:r>
              <a:rPr lang="es-BO" sz="2800" dirty="0"/>
              <a:t> en distintos puntos de red para </a:t>
            </a:r>
            <a:r>
              <a:rPr lang="es-BO" sz="2800" dirty="0" err="1"/>
              <a:t>desvíar</a:t>
            </a:r>
            <a:r>
              <a:rPr lang="es-BO" sz="2800" dirty="0"/>
              <a:t> el tráfico sospechoso </a:t>
            </a:r>
            <a:r>
              <a:rPr lang="es-BO" sz="2800" dirty="0" err="1"/>
              <a:t>DoS</a:t>
            </a:r>
            <a:r>
              <a:rPr lang="es-BO" sz="2800" dirty="0"/>
              <a:t> a varios </a:t>
            </a:r>
            <a:r>
              <a:rPr lang="es-BO" sz="2800" dirty="0" err="1"/>
              <a:t>Honeypots</a:t>
            </a:r>
            <a:r>
              <a:rPr lang="es-BO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6386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Mitigar los ataques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2900" dirty="0"/>
              <a:t>Load </a:t>
            </a:r>
            <a:r>
              <a:rPr lang="es-BO" sz="2900" dirty="0" err="1"/>
              <a:t>Balancing</a:t>
            </a:r>
            <a:endParaRPr lang="es-BO" sz="2900" dirty="0"/>
          </a:p>
          <a:p>
            <a:pPr marL="0" indent="0">
              <a:buNone/>
            </a:pPr>
            <a:r>
              <a:rPr lang="es-BO" sz="2900" dirty="0"/>
              <a:t>1. Los proveedores pueden incrementar el ancho de banda en conexiones críticas para prevenir que se vayan abajo en el evento de un ataque.</a:t>
            </a:r>
          </a:p>
          <a:p>
            <a:pPr marL="0" indent="0">
              <a:buNone/>
            </a:pPr>
            <a:r>
              <a:rPr lang="es-BO" sz="2900" dirty="0"/>
              <a:t>2. Servidores de replicación puede proveer protección adicional </a:t>
            </a:r>
            <a:r>
              <a:rPr lang="es-BO" sz="2900" dirty="0" err="1"/>
              <a:t>failsafe</a:t>
            </a:r>
            <a:r>
              <a:rPr lang="es-BO" sz="2900" dirty="0"/>
              <a:t>.</a:t>
            </a:r>
          </a:p>
          <a:p>
            <a:pPr marL="0" indent="0">
              <a:buNone/>
            </a:pPr>
            <a:r>
              <a:rPr lang="es-BO" sz="2900" dirty="0"/>
              <a:t>3. Balancear la carga a cada servidor en una arquitectura de múltiples servidores puede mejorar ambos rendimientos normales como también mitigar los efectos de un ataque </a:t>
            </a:r>
            <a:r>
              <a:rPr lang="es-BO" sz="2900" dirty="0" err="1"/>
              <a:t>DoS</a:t>
            </a:r>
            <a:r>
              <a:rPr lang="es-BO" sz="2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1302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sz="3000" dirty="0" err="1"/>
              <a:t>Throttlling</a:t>
            </a:r>
            <a:endParaRPr lang="es-BO" sz="3000" dirty="0"/>
          </a:p>
          <a:p>
            <a:pPr marL="0" indent="0">
              <a:buNone/>
            </a:pPr>
            <a:r>
              <a:rPr lang="es-BO" sz="3000" dirty="0"/>
              <a:t>1. Este método establece </a:t>
            </a:r>
            <a:r>
              <a:rPr lang="es-BO" sz="3000" dirty="0" err="1"/>
              <a:t>routers</a:t>
            </a:r>
            <a:r>
              <a:rPr lang="es-BO" sz="3000" dirty="0"/>
              <a:t> que </a:t>
            </a:r>
            <a:r>
              <a:rPr lang="es-BO" sz="3000" dirty="0" err="1"/>
              <a:t>accedern</a:t>
            </a:r>
            <a:r>
              <a:rPr lang="es-BO" sz="3000" dirty="0"/>
              <a:t> a los servicios con lógica para ajustar (</a:t>
            </a:r>
            <a:r>
              <a:rPr lang="es-BO" sz="3000" dirty="0" err="1"/>
              <a:t>throttle</a:t>
            </a:r>
            <a:r>
              <a:rPr lang="es-BO" sz="3000" dirty="0"/>
              <a:t>) el tráfico de ingreso a los niveles que van a ser seguros para el servidor para procesar.</a:t>
            </a:r>
          </a:p>
          <a:p>
            <a:pPr marL="0" indent="0">
              <a:buNone/>
            </a:pPr>
            <a:r>
              <a:rPr lang="es-BO" sz="3000" dirty="0"/>
              <a:t>2. Este proceso puede prevenir </a:t>
            </a:r>
            <a:r>
              <a:rPr lang="es-BO" sz="3000" dirty="0" err="1"/>
              <a:t>flood</a:t>
            </a:r>
            <a:r>
              <a:rPr lang="es-BO" sz="3000" dirty="0"/>
              <a:t> </a:t>
            </a:r>
            <a:r>
              <a:rPr lang="es-BO" sz="3000" dirty="0" err="1"/>
              <a:t>damage</a:t>
            </a:r>
            <a:r>
              <a:rPr lang="es-BO" sz="3000" dirty="0"/>
              <a:t> a los servidores.</a:t>
            </a:r>
          </a:p>
          <a:p>
            <a:pPr marL="0" indent="0">
              <a:buNone/>
            </a:pPr>
            <a:r>
              <a:rPr lang="es-BO" sz="3000" dirty="0"/>
              <a:t>3. Este proceso puede ser extendido para acelerar el tráfico de un ataque </a:t>
            </a:r>
            <a:r>
              <a:rPr lang="es-BO" sz="3000" dirty="0" err="1"/>
              <a:t>DoS</a:t>
            </a:r>
            <a:r>
              <a:rPr lang="es-BO" sz="3000" dirty="0"/>
              <a:t> versos el tráfico de usuarios legítimos para mejores resultados.</a:t>
            </a:r>
          </a:p>
        </p:txBody>
      </p:sp>
    </p:spTree>
    <p:extLst>
      <p:ext uri="{BB962C8B-B14F-4D97-AF65-F5344CB8AC3E}">
        <p14:creationId xmlns:p14="http://schemas.microsoft.com/office/powerpoint/2010/main" val="107788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Analizar el </a:t>
            </a:r>
            <a:r>
              <a:rPr lang="es-BO" dirty="0" err="1"/>
              <a:t>router</a:t>
            </a:r>
            <a:r>
              <a:rPr lang="es-BO" dirty="0"/>
              <a:t>, firewall, los </a:t>
            </a:r>
            <a:r>
              <a:rPr lang="es-BO" dirty="0" err="1"/>
              <a:t>logs</a:t>
            </a:r>
            <a:r>
              <a:rPr lang="es-BO" dirty="0"/>
              <a:t> IDS para identificar la fuente del tráfico </a:t>
            </a:r>
            <a:r>
              <a:rPr lang="es-BO" dirty="0" err="1"/>
              <a:t>DoS</a:t>
            </a:r>
            <a:r>
              <a:rPr lang="es-BO" dirty="0"/>
              <a:t>. Aunque los atacantes generalmente </a:t>
            </a:r>
            <a:r>
              <a:rPr lang="es-BO" dirty="0" err="1"/>
              <a:t>spoofean</a:t>
            </a:r>
            <a:r>
              <a:rPr lang="es-BO" dirty="0"/>
              <a:t> su dirección verdadera, se seguirá la pista con la ayuda de los </a:t>
            </a:r>
            <a:r>
              <a:rPr lang="es-BO" dirty="0" err="1"/>
              <a:t>ISPs</a:t>
            </a:r>
            <a:r>
              <a:rPr lang="es-BO" dirty="0"/>
              <a:t> y agencias de leyes. Un análisis de patrón de tráfico puede ser analizado para buscar </a:t>
            </a:r>
            <a:r>
              <a:rPr lang="es-BO" dirty="0" err="1"/>
              <a:t>carácterísticas</a:t>
            </a:r>
            <a:r>
              <a:rPr lang="es-BO" dirty="0"/>
              <a:t> específicas dentro del tráfico del ataque.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Análisis forense post-ataque</a:t>
            </a:r>
          </a:p>
        </p:txBody>
      </p:sp>
    </p:spTree>
    <p:extLst>
      <p:ext uri="{BB962C8B-B14F-4D97-AF65-F5344CB8AC3E}">
        <p14:creationId xmlns:p14="http://schemas.microsoft.com/office/powerpoint/2010/main" val="2901564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Técnicas para defenderse contra </a:t>
            </a:r>
            <a:r>
              <a:rPr lang="es-BO" dirty="0" err="1"/>
              <a:t>Botnets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sz="2600" dirty="0"/>
              <a:t>RFC 3704: Los paquetes deben ser de una fuente válida, alojados en una asignación de direcciones, consistente con la topología y asignación de espacio. Cualquier tráfico que venga de direcciones IP reservadas o sin uso es falso y debería ser filtrado en el ISP antes de que entre al vínculo de Internet.</a:t>
            </a:r>
          </a:p>
          <a:p>
            <a:r>
              <a:rPr lang="es-BO" sz="2600" dirty="0"/>
              <a:t>Black </a:t>
            </a:r>
            <a:r>
              <a:rPr lang="es-BO" sz="2600" dirty="0" err="1"/>
              <a:t>Hole</a:t>
            </a:r>
            <a:r>
              <a:rPr lang="es-BO" sz="2600" dirty="0"/>
              <a:t> </a:t>
            </a:r>
            <a:r>
              <a:rPr lang="es-BO" sz="2600" dirty="0" err="1"/>
              <a:t>Filtering</a:t>
            </a:r>
            <a:r>
              <a:rPr lang="es-BO" sz="2600" dirty="0"/>
              <a:t>: Son puestos en la red donde el tráfico es renviado y </a:t>
            </a:r>
            <a:r>
              <a:rPr lang="es-BO" sz="2600" dirty="0" err="1"/>
              <a:t>dropped</a:t>
            </a:r>
            <a:r>
              <a:rPr lang="es-BO" sz="2600" dirty="0"/>
              <a:t>. La técnica RTBH utiliza actualizaciones del protocolo de enrutamiento para manipular las tablas en el borde de la red para </a:t>
            </a:r>
            <a:r>
              <a:rPr lang="es-BO" sz="2600" dirty="0" err="1"/>
              <a:t>dropear</a:t>
            </a:r>
            <a:r>
              <a:rPr lang="es-BO" sz="2600" dirty="0"/>
              <a:t> el tráfico no deseado antes de que entre el proveedor de servicio de red.</a:t>
            </a:r>
          </a:p>
        </p:txBody>
      </p:sp>
    </p:spTree>
    <p:extLst>
      <p:ext uri="{BB962C8B-B14F-4D97-AF65-F5344CB8AC3E}">
        <p14:creationId xmlns:p14="http://schemas.microsoft.com/office/powerpoint/2010/main" val="1578335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4800" dirty="0"/>
              <a:t>Técnicas para defenderse contra </a:t>
            </a:r>
            <a:r>
              <a:rPr lang="es-BO" sz="4800" dirty="0" err="1"/>
              <a:t>Botnets</a:t>
            </a:r>
            <a:endParaRPr lang="es-BO" sz="4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sz="2800" dirty="0"/>
              <a:t>Cisco IPS </a:t>
            </a:r>
            <a:r>
              <a:rPr lang="es-BO" sz="2800" dirty="0" err="1"/>
              <a:t>Source</a:t>
            </a:r>
            <a:r>
              <a:rPr lang="es-BO" sz="2800" dirty="0"/>
              <a:t> IP </a:t>
            </a:r>
            <a:r>
              <a:rPr lang="es-BO" sz="2800" dirty="0" err="1"/>
              <a:t>Reputation</a:t>
            </a:r>
            <a:r>
              <a:rPr lang="es-BO" sz="2800" dirty="0"/>
              <a:t> </a:t>
            </a:r>
            <a:r>
              <a:rPr lang="es-BO" sz="2800" dirty="0" err="1"/>
              <a:t>Filtering</a:t>
            </a:r>
            <a:r>
              <a:rPr lang="es-BO" sz="2800" dirty="0"/>
              <a:t>: Cisco IPS recibe actualizaciones de amenazas desde el </a:t>
            </a:r>
            <a:r>
              <a:rPr lang="es-BO" sz="2800" dirty="0" err="1"/>
              <a:t>SensorBase</a:t>
            </a:r>
            <a:r>
              <a:rPr lang="es-BO" sz="2800" dirty="0"/>
              <a:t> Network de Cisco, que contiene información detallada acerca de las amenazas conocidas en Internet, incluyendo ataques en serie, cosechadoras de </a:t>
            </a:r>
            <a:r>
              <a:rPr lang="es-BO" sz="2800" dirty="0" err="1"/>
              <a:t>Botnets</a:t>
            </a:r>
            <a:r>
              <a:rPr lang="es-BO" sz="2800" dirty="0"/>
              <a:t>, brotes de Malware, y redes oscuras.</a:t>
            </a:r>
          </a:p>
          <a:p>
            <a:r>
              <a:rPr lang="es-BO" sz="2800" dirty="0" err="1"/>
              <a:t>DDoS</a:t>
            </a:r>
            <a:r>
              <a:rPr lang="es-BO" sz="2800" dirty="0"/>
              <a:t> </a:t>
            </a:r>
            <a:r>
              <a:rPr lang="es-BO" sz="2800" dirty="0" err="1"/>
              <a:t>Prevention</a:t>
            </a:r>
            <a:r>
              <a:rPr lang="es-BO" sz="2800" dirty="0"/>
              <a:t> </a:t>
            </a:r>
            <a:r>
              <a:rPr lang="es-BO" sz="2800" dirty="0" err="1"/>
              <a:t>Offerings</a:t>
            </a:r>
            <a:r>
              <a:rPr lang="es-BO" sz="2800" dirty="0"/>
              <a:t> </a:t>
            </a:r>
            <a:r>
              <a:rPr lang="es-BO" sz="2800" dirty="0" err="1"/>
              <a:t>from</a:t>
            </a:r>
            <a:r>
              <a:rPr lang="es-BO" sz="2800" dirty="0"/>
              <a:t> ISP </a:t>
            </a:r>
            <a:r>
              <a:rPr lang="es-BO" sz="2800" dirty="0" err="1"/>
              <a:t>or</a:t>
            </a:r>
            <a:r>
              <a:rPr lang="es-BO" sz="2800" dirty="0"/>
              <a:t> </a:t>
            </a:r>
            <a:r>
              <a:rPr lang="es-BO" sz="2800" dirty="0" err="1"/>
              <a:t>DDoS</a:t>
            </a:r>
            <a:r>
              <a:rPr lang="es-BO" sz="2800" dirty="0"/>
              <a:t> </a:t>
            </a:r>
            <a:r>
              <a:rPr lang="es-BO" sz="2800" dirty="0" err="1"/>
              <a:t>Service</a:t>
            </a:r>
            <a:r>
              <a:rPr lang="es-BO" sz="2800" dirty="0"/>
              <a:t>: Encendiendo el IP </a:t>
            </a:r>
            <a:r>
              <a:rPr lang="es-BO" sz="2800" dirty="0" err="1"/>
              <a:t>Source</a:t>
            </a:r>
            <a:r>
              <a:rPr lang="es-BO" sz="2800" dirty="0"/>
              <a:t> </a:t>
            </a:r>
            <a:r>
              <a:rPr lang="es-BO" sz="2800" dirty="0" err="1"/>
              <a:t>Guard</a:t>
            </a:r>
            <a:r>
              <a:rPr lang="es-BO" sz="2800" dirty="0"/>
              <a:t> en los </a:t>
            </a:r>
            <a:r>
              <a:rPr lang="es-BO" sz="2800" dirty="0" err="1"/>
              <a:t>switches</a:t>
            </a:r>
            <a:r>
              <a:rPr lang="es-BO" sz="2800" dirty="0"/>
              <a:t> de la red previene a un host enviar paquetes </a:t>
            </a:r>
            <a:r>
              <a:rPr lang="es-BO" sz="2800" dirty="0" err="1"/>
              <a:t>falsosy</a:t>
            </a:r>
            <a:r>
              <a:rPr lang="es-BO" sz="2800" dirty="0"/>
              <a:t> volverse un </a:t>
            </a:r>
            <a:r>
              <a:rPr lang="es-BO" sz="2800" dirty="0" err="1"/>
              <a:t>bot</a:t>
            </a:r>
            <a:r>
              <a:rPr lang="es-BO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104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Contramedidas </a:t>
            </a:r>
            <a:r>
              <a:rPr lang="es-BO" dirty="0" err="1"/>
              <a:t>DoS</a:t>
            </a:r>
            <a:r>
              <a:rPr lang="es-BO" dirty="0"/>
              <a:t> </a:t>
            </a:r>
            <a:r>
              <a:rPr lang="es-BO" dirty="0" err="1"/>
              <a:t>DDoS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sz="2400" dirty="0"/>
              <a:t>Mecanismos de encriptación eficientes necesitan ser propuestos para cada tecnología.</a:t>
            </a:r>
          </a:p>
          <a:p>
            <a:r>
              <a:rPr lang="es-BO" sz="2400" dirty="0"/>
              <a:t>Mejores protocolos de enrutamiento son deseables, particularmente para </a:t>
            </a:r>
            <a:r>
              <a:rPr lang="es-BO" sz="2400" dirty="0" err="1"/>
              <a:t>multi</a:t>
            </a:r>
            <a:r>
              <a:rPr lang="es-BO" sz="2400" dirty="0"/>
              <a:t>-hop WMN.</a:t>
            </a:r>
          </a:p>
          <a:p>
            <a:r>
              <a:rPr lang="es-BO" sz="2400" dirty="0"/>
              <a:t>Deshabilitar servicios inseguros y no deseados.</a:t>
            </a:r>
          </a:p>
          <a:p>
            <a:r>
              <a:rPr lang="es-BO" sz="2400" dirty="0"/>
              <a:t>Bloquear todos los paquetes originados desde los puertos de servicio que bloquean el tráfico de servidores reflectores.</a:t>
            </a:r>
          </a:p>
          <a:p>
            <a:r>
              <a:rPr lang="es-BO" sz="2400" dirty="0"/>
              <a:t>Actualizar el </a:t>
            </a:r>
            <a:r>
              <a:rPr lang="es-BO" sz="2400" dirty="0" err="1"/>
              <a:t>kernel</a:t>
            </a:r>
            <a:r>
              <a:rPr lang="es-BO" sz="2400" dirty="0"/>
              <a:t> a la última versión.</a:t>
            </a:r>
          </a:p>
          <a:p>
            <a:r>
              <a:rPr lang="es-BO" sz="2400" dirty="0"/>
              <a:t>Prevenir la transmisión fraudulenta de paquetes en el nivel ISP.</a:t>
            </a:r>
          </a:p>
          <a:p>
            <a:r>
              <a:rPr lang="es-BO" sz="2400" dirty="0"/>
              <a:t>Implementar radios cognitivas en la capa física para manejar el bloqueo y el tipo codificación de los ataques.</a:t>
            </a:r>
          </a:p>
        </p:txBody>
      </p:sp>
    </p:spTree>
    <p:extLst>
      <p:ext uri="{BB962C8B-B14F-4D97-AF65-F5344CB8AC3E}">
        <p14:creationId xmlns:p14="http://schemas.microsoft.com/office/powerpoint/2010/main" val="1429452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Contramedidas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1. Configurar el firewall para denegar Internet Control </a:t>
            </a:r>
            <a:r>
              <a:rPr lang="es-BO" dirty="0" err="1"/>
              <a:t>Message</a:t>
            </a:r>
            <a:r>
              <a:rPr lang="es-BO" dirty="0"/>
              <a:t> </a:t>
            </a:r>
            <a:r>
              <a:rPr lang="es-BO" dirty="0" err="1"/>
              <a:t>Protocol</a:t>
            </a:r>
            <a:r>
              <a:rPr lang="es-BO" dirty="0"/>
              <a:t> (ICMP) externo.</a:t>
            </a:r>
          </a:p>
          <a:p>
            <a:pPr marL="0" indent="0">
              <a:buNone/>
            </a:pPr>
            <a:r>
              <a:rPr lang="es-BO" dirty="0"/>
              <a:t>2. Prevenir el uso de funciones innecesarias como </a:t>
            </a:r>
            <a:r>
              <a:rPr lang="es-BO" dirty="0" err="1"/>
              <a:t>gets</a:t>
            </a:r>
            <a:r>
              <a:rPr lang="es-BO" dirty="0"/>
              <a:t>, </a:t>
            </a:r>
            <a:r>
              <a:rPr lang="es-BO" dirty="0" err="1"/>
              <a:t>strcpy</a:t>
            </a:r>
            <a:r>
              <a:rPr lang="es-BO" dirty="0"/>
              <a:t>, etc.</a:t>
            </a:r>
          </a:p>
          <a:p>
            <a:pPr marL="0" indent="0">
              <a:buNone/>
            </a:pPr>
            <a:r>
              <a:rPr lang="es-BO" dirty="0"/>
              <a:t>3. Asegurar la administración remota y prueba de conectividad.</a:t>
            </a:r>
          </a:p>
          <a:p>
            <a:pPr marL="0" indent="0">
              <a:buNone/>
            </a:pPr>
            <a:r>
              <a:rPr lang="es-BO" dirty="0"/>
              <a:t>4. Prevenir que las direcciones de retorno sean sobrescritas.</a:t>
            </a:r>
          </a:p>
        </p:txBody>
      </p:sp>
    </p:spTree>
    <p:extLst>
      <p:ext uri="{BB962C8B-B14F-4D97-AF65-F5344CB8AC3E}">
        <p14:creationId xmlns:p14="http://schemas.microsoft.com/office/powerpoint/2010/main" val="138828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Los ataques </a:t>
            </a:r>
            <a:r>
              <a:rPr lang="es-BO" dirty="0" err="1"/>
              <a:t>DDoS</a:t>
            </a:r>
            <a:r>
              <a:rPr lang="es-BO" dirty="0"/>
              <a:t> son ataques distribuidos, muchos atacantes. </a:t>
            </a:r>
          </a:p>
          <a:p>
            <a:pPr marL="0" indent="0">
              <a:buNone/>
            </a:pPr>
            <a:r>
              <a:rPr lang="es-BO" dirty="0"/>
              <a:t>Utilizando equipos comprometidos (zombis).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 err="1"/>
              <a:t>Distributed</a:t>
            </a:r>
            <a:r>
              <a:rPr lang="es-BO" dirty="0"/>
              <a:t> </a:t>
            </a:r>
            <a:r>
              <a:rPr lang="es-BO" dirty="0" err="1"/>
              <a:t>Denial</a:t>
            </a:r>
            <a:r>
              <a:rPr lang="es-BO" dirty="0"/>
              <a:t> of </a:t>
            </a:r>
            <a:r>
              <a:rPr lang="es-BO" dirty="0" err="1"/>
              <a:t>Service</a:t>
            </a:r>
            <a:r>
              <a:rPr lang="es-BO" dirty="0"/>
              <a:t> (</a:t>
            </a:r>
            <a:r>
              <a:rPr lang="es-BO" dirty="0" err="1"/>
              <a:t>DDoS</a:t>
            </a:r>
            <a:r>
              <a:rPr lang="es-B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8014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Contramedidas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5. Los datos procesados por un atacante deben ser detenidos de ejecución.</a:t>
            </a:r>
          </a:p>
          <a:p>
            <a:pPr marL="0" indent="0">
              <a:buNone/>
            </a:pPr>
            <a:r>
              <a:rPr lang="es-BO" dirty="0"/>
              <a:t>6. Realizar validación de entradas.</a:t>
            </a:r>
          </a:p>
          <a:p>
            <a:pPr marL="0" indent="0">
              <a:buNone/>
            </a:pPr>
            <a:r>
              <a:rPr lang="es-BO" dirty="0"/>
              <a:t>7. La tarjeta de red es una puerta de enlace de los paquetes. Utilizar una mejor tarjeta de red para manejar números largos de paquetes.</a:t>
            </a:r>
          </a:p>
        </p:txBody>
      </p:sp>
    </p:spTree>
    <p:extLst>
      <p:ext uri="{BB962C8B-B14F-4D97-AF65-F5344CB8AC3E}">
        <p14:creationId xmlns:p14="http://schemas.microsoft.com/office/powerpoint/2010/main" val="3287825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Protección </a:t>
            </a:r>
            <a:r>
              <a:rPr lang="es-BO" dirty="0" err="1"/>
              <a:t>DoS</a:t>
            </a:r>
            <a:r>
              <a:rPr lang="es-BO" dirty="0"/>
              <a:t>/</a:t>
            </a:r>
            <a:r>
              <a:rPr lang="es-BO" dirty="0" err="1"/>
              <a:t>DDoS</a:t>
            </a:r>
            <a:r>
              <a:rPr lang="es-BO" dirty="0"/>
              <a:t> a </a:t>
            </a:r>
            <a:r>
              <a:rPr lang="es-BO" dirty="0" err="1"/>
              <a:t>livel</a:t>
            </a:r>
            <a:r>
              <a:rPr lang="es-BO" dirty="0"/>
              <a:t> ISP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10000"/>
          </a:bodyPr>
          <a:lstStyle/>
          <a:p>
            <a:r>
              <a:rPr lang="es-BO" sz="2800" dirty="0"/>
              <a:t>La mayoría de los ISP simplemente bloquean todas las solicitudes durante un ataque </a:t>
            </a:r>
            <a:r>
              <a:rPr lang="es-BO" sz="2800" dirty="0" err="1"/>
              <a:t>DDoS</a:t>
            </a:r>
            <a:r>
              <a:rPr lang="es-BO" sz="2800" dirty="0"/>
              <a:t>, denegando tráfico legítimo.</a:t>
            </a:r>
          </a:p>
          <a:p>
            <a:r>
              <a:rPr lang="es-BO" sz="2800" dirty="0"/>
              <a:t>Los ISP ofrecen protección </a:t>
            </a:r>
            <a:r>
              <a:rPr lang="es-BO" sz="2800" dirty="0" err="1"/>
              <a:t>DoS</a:t>
            </a:r>
            <a:r>
              <a:rPr lang="es-BO" sz="2800" dirty="0"/>
              <a:t> in-</a:t>
            </a:r>
            <a:r>
              <a:rPr lang="es-BO" sz="2800" dirty="0" err="1"/>
              <a:t>the</a:t>
            </a:r>
            <a:r>
              <a:rPr lang="es-BO" sz="2800" dirty="0"/>
              <a:t>-</a:t>
            </a:r>
            <a:r>
              <a:rPr lang="es-BO" sz="2800" dirty="0" err="1"/>
              <a:t>cloud</a:t>
            </a:r>
            <a:r>
              <a:rPr lang="es-BO" sz="2800" dirty="0"/>
              <a:t> para los vínculos de Internet así ellos no se saturan por el tráfico.</a:t>
            </a:r>
          </a:p>
          <a:p>
            <a:r>
              <a:rPr lang="es-BO" sz="2800" dirty="0"/>
              <a:t>El tráfico de ataque es redirigido al ISP durante el ataque para que sea filtrado y enviado de vuelta.</a:t>
            </a:r>
          </a:p>
          <a:p>
            <a:r>
              <a:rPr lang="es-BO" sz="2800" dirty="0"/>
              <a:t>Los administradores puede solicitar a los ISP que bloqueen la IP original afectada y muevan su sitio a otra IP luego de realizar una propagación DNS.</a:t>
            </a:r>
          </a:p>
        </p:txBody>
      </p:sp>
    </p:spTree>
    <p:extLst>
      <p:ext uri="{BB962C8B-B14F-4D97-AF65-F5344CB8AC3E}">
        <p14:creationId xmlns:p14="http://schemas.microsoft.com/office/powerpoint/2010/main" val="1245498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Habilitando TCP </a:t>
            </a:r>
            <a:r>
              <a:rPr lang="es-BO" dirty="0" err="1"/>
              <a:t>Intercept</a:t>
            </a:r>
            <a:r>
              <a:rPr lang="es-BO" dirty="0"/>
              <a:t> en IOS de Cisco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sz="2600" dirty="0"/>
              <a:t>1. Definir una lista de IP extendido: </a:t>
            </a:r>
            <a:r>
              <a:rPr lang="es-BO" sz="2600" dirty="0" err="1"/>
              <a:t>access-list</a:t>
            </a:r>
            <a:r>
              <a:rPr lang="es-BO" sz="2600" dirty="0"/>
              <a:t> </a:t>
            </a:r>
            <a:r>
              <a:rPr lang="es-BO" sz="2600" dirty="0" err="1"/>
              <a:t>access-list-number</a:t>
            </a:r>
            <a:r>
              <a:rPr lang="es-BO" sz="2600" dirty="0"/>
              <a:t> {</a:t>
            </a:r>
            <a:r>
              <a:rPr lang="es-BO" sz="2600" dirty="0" err="1"/>
              <a:t>deny</a:t>
            </a:r>
            <a:r>
              <a:rPr lang="es-BO" sz="2600" dirty="0"/>
              <a:t> | </a:t>
            </a:r>
            <a:r>
              <a:rPr lang="es-BO" sz="2600" dirty="0" err="1"/>
              <a:t>permit</a:t>
            </a:r>
            <a:r>
              <a:rPr lang="es-BO" sz="2600" dirty="0"/>
              <a:t>} </a:t>
            </a:r>
            <a:r>
              <a:rPr lang="es-BO" sz="2600" dirty="0" err="1"/>
              <a:t>tcp</a:t>
            </a:r>
            <a:r>
              <a:rPr lang="es-BO" sz="2600" dirty="0"/>
              <a:t> </a:t>
            </a:r>
            <a:r>
              <a:rPr lang="es-BO" sz="2600" dirty="0" err="1"/>
              <a:t>any</a:t>
            </a:r>
            <a:r>
              <a:rPr lang="es-BO" sz="2600" dirty="0"/>
              <a:t> </a:t>
            </a:r>
            <a:r>
              <a:rPr lang="es-BO" sz="2600" dirty="0" err="1"/>
              <a:t>destination</a:t>
            </a:r>
            <a:r>
              <a:rPr lang="es-BO" sz="2600" dirty="0"/>
              <a:t> </a:t>
            </a:r>
            <a:r>
              <a:rPr lang="es-BO" sz="2600" dirty="0" err="1"/>
              <a:t>destination-wildcard</a:t>
            </a:r>
            <a:endParaRPr lang="es-BO" sz="2600" dirty="0"/>
          </a:p>
          <a:p>
            <a:pPr marL="0" indent="0">
              <a:buNone/>
            </a:pPr>
            <a:r>
              <a:rPr lang="es-BO" sz="2600" dirty="0"/>
              <a:t>2. Habilitar TCP </a:t>
            </a:r>
            <a:r>
              <a:rPr lang="es-BO" sz="2600" dirty="0" err="1"/>
              <a:t>Intercept</a:t>
            </a:r>
            <a:r>
              <a:rPr lang="es-BO" sz="2600" dirty="0"/>
              <a:t>: </a:t>
            </a:r>
            <a:r>
              <a:rPr lang="es-BO" sz="2600" dirty="0" err="1"/>
              <a:t>ip</a:t>
            </a:r>
            <a:r>
              <a:rPr lang="es-BO" sz="2600" dirty="0"/>
              <a:t> </a:t>
            </a:r>
            <a:r>
              <a:rPr lang="es-BO" sz="2600" dirty="0" err="1"/>
              <a:t>tcp</a:t>
            </a:r>
            <a:r>
              <a:rPr lang="es-BO" sz="2600" dirty="0"/>
              <a:t> </a:t>
            </a:r>
            <a:r>
              <a:rPr lang="es-BO" sz="2600" dirty="0" err="1"/>
              <a:t>Intercept</a:t>
            </a:r>
            <a:r>
              <a:rPr lang="es-BO" sz="2600" dirty="0"/>
              <a:t> </a:t>
            </a:r>
            <a:r>
              <a:rPr lang="es-BO" sz="2600" dirty="0" err="1"/>
              <a:t>list</a:t>
            </a:r>
            <a:r>
              <a:rPr lang="es-BO" sz="2600" dirty="0"/>
              <a:t> </a:t>
            </a:r>
            <a:r>
              <a:rPr lang="es-BO" sz="2600" dirty="0" err="1"/>
              <a:t>access-list-number</a:t>
            </a:r>
            <a:endParaRPr lang="es-BO" sz="2600" dirty="0"/>
          </a:p>
          <a:p>
            <a:pPr marL="0" indent="0">
              <a:buNone/>
            </a:pPr>
            <a:endParaRPr lang="es-BO" sz="2600" dirty="0"/>
          </a:p>
          <a:p>
            <a:pPr marL="0" indent="0">
              <a:buNone/>
            </a:pPr>
            <a:r>
              <a:rPr lang="es-BO" sz="2600" dirty="0"/>
              <a:t>TCP </a:t>
            </a:r>
            <a:r>
              <a:rPr lang="es-BO" sz="2600" dirty="0" err="1"/>
              <a:t>Internep</a:t>
            </a:r>
            <a:r>
              <a:rPr lang="es-BO" sz="2600" dirty="0"/>
              <a:t> puede operar en modo activo y </a:t>
            </a:r>
            <a:r>
              <a:rPr lang="es-BO" sz="2600" dirty="0" err="1"/>
              <a:t>pasívo</a:t>
            </a:r>
            <a:r>
              <a:rPr lang="es-BO" sz="2600" dirty="0"/>
              <a:t> (</a:t>
            </a:r>
            <a:r>
              <a:rPr lang="es-BO" sz="2600" dirty="0" err="1"/>
              <a:t>watch</a:t>
            </a:r>
            <a:r>
              <a:rPr lang="es-BO" sz="2600" dirty="0"/>
              <a:t> </a:t>
            </a:r>
            <a:r>
              <a:rPr lang="es-BO" sz="2600" dirty="0" err="1"/>
              <a:t>mode</a:t>
            </a:r>
            <a:r>
              <a:rPr lang="es-BO" sz="2600" dirty="0"/>
              <a:t>). Por defecto está en </a:t>
            </a:r>
            <a:r>
              <a:rPr lang="es-BO" sz="2600" dirty="0" err="1"/>
              <a:t>intercept</a:t>
            </a:r>
            <a:r>
              <a:rPr lang="es-BO" sz="2600" dirty="0"/>
              <a:t> </a:t>
            </a:r>
            <a:r>
              <a:rPr lang="es-BO" sz="2600" dirty="0" err="1"/>
              <a:t>mode</a:t>
            </a:r>
            <a:r>
              <a:rPr lang="es-BO" sz="2600" dirty="0"/>
              <a:t>.</a:t>
            </a:r>
          </a:p>
          <a:p>
            <a:pPr marL="0" indent="0">
              <a:buNone/>
            </a:pPr>
            <a:endParaRPr lang="es-BO" sz="2600" dirty="0"/>
          </a:p>
          <a:p>
            <a:pPr marL="0" indent="0">
              <a:buNone/>
            </a:pPr>
            <a:r>
              <a:rPr lang="es-BO" sz="2600" dirty="0"/>
              <a:t>El comando para configurar TCP </a:t>
            </a:r>
            <a:r>
              <a:rPr lang="es-BO" sz="2600" dirty="0" err="1"/>
              <a:t>Intercept</a:t>
            </a:r>
            <a:r>
              <a:rPr lang="es-BO" sz="2600" dirty="0"/>
              <a:t> en modo configuración global es: </a:t>
            </a:r>
            <a:r>
              <a:rPr lang="es-BO" sz="2600" dirty="0" err="1"/>
              <a:t>ip</a:t>
            </a:r>
            <a:r>
              <a:rPr lang="es-BO" sz="2600" dirty="0"/>
              <a:t> </a:t>
            </a:r>
            <a:r>
              <a:rPr lang="es-BO" sz="2600" dirty="0" err="1"/>
              <a:t>tcp</a:t>
            </a:r>
            <a:r>
              <a:rPr lang="es-BO" sz="2600" dirty="0"/>
              <a:t> </a:t>
            </a:r>
            <a:r>
              <a:rPr lang="es-BO" sz="2600" dirty="0" err="1"/>
              <a:t>intercept</a:t>
            </a:r>
            <a:r>
              <a:rPr lang="es-BO" sz="2600" dirty="0"/>
              <a:t> </a:t>
            </a:r>
            <a:r>
              <a:rPr lang="es-BO" sz="2600" dirty="0" err="1"/>
              <a:t>mode</a:t>
            </a:r>
            <a:r>
              <a:rPr lang="es-BO" sz="2600" dirty="0"/>
              <a:t> {</a:t>
            </a:r>
            <a:r>
              <a:rPr lang="es-BO" sz="2600" dirty="0" err="1"/>
              <a:t>intercept</a:t>
            </a:r>
            <a:r>
              <a:rPr lang="es-BO" sz="2600" dirty="0"/>
              <a:t> | </a:t>
            </a:r>
            <a:r>
              <a:rPr lang="es-BO" sz="2600" dirty="0" err="1"/>
              <a:t>watch</a:t>
            </a:r>
            <a:r>
              <a:rPr lang="es-BO" sz="2600" dirty="0"/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1774885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Protección </a:t>
            </a:r>
            <a:r>
              <a:rPr lang="es-BO" dirty="0" err="1"/>
              <a:t>DDoS</a:t>
            </a:r>
            <a:r>
              <a:rPr lang="es-BO" dirty="0"/>
              <a:t> avanzada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sz="3000" dirty="0" err="1"/>
              <a:t>IntelliGuard</a:t>
            </a:r>
            <a:r>
              <a:rPr lang="es-BO" sz="3000" dirty="0"/>
              <a:t> </a:t>
            </a:r>
            <a:r>
              <a:rPr lang="es-BO" sz="3000" dirty="0" err="1"/>
              <a:t>DDoS</a:t>
            </a:r>
            <a:r>
              <a:rPr lang="es-BO" sz="3000" dirty="0"/>
              <a:t> </a:t>
            </a:r>
            <a:r>
              <a:rPr lang="es-BO" sz="3000" dirty="0" err="1"/>
              <a:t>Protection</a:t>
            </a:r>
            <a:r>
              <a:rPr lang="es-BO" sz="3000" dirty="0"/>
              <a:t> </a:t>
            </a:r>
            <a:r>
              <a:rPr lang="es-BO" sz="3000" dirty="0" err="1"/>
              <a:t>System</a:t>
            </a:r>
            <a:r>
              <a:rPr lang="es-BO" sz="3000" dirty="0"/>
              <a:t> (DPS)</a:t>
            </a:r>
          </a:p>
          <a:p>
            <a:pPr marL="0" indent="0">
              <a:buNone/>
            </a:pPr>
            <a:endParaRPr lang="es-BO" sz="3000" dirty="0"/>
          </a:p>
          <a:p>
            <a:pPr marL="0" indent="0">
              <a:buNone/>
            </a:pPr>
            <a:r>
              <a:rPr lang="es-BO" sz="3000" dirty="0"/>
              <a:t>Ayuda a mitigar los ataques </a:t>
            </a:r>
            <a:r>
              <a:rPr lang="es-BO" sz="3000" dirty="0" err="1"/>
              <a:t>DDoS</a:t>
            </a:r>
            <a:r>
              <a:rPr lang="es-BO" sz="3000" dirty="0"/>
              <a:t> utilizando un diseño que se enfoca en pasar tráfico legítimo que descargar tráfico de ataque. Su </a:t>
            </a:r>
            <a:r>
              <a:rPr lang="es-BO" sz="3000" dirty="0" err="1"/>
              <a:t>Learn</a:t>
            </a:r>
            <a:r>
              <a:rPr lang="es-BO" sz="3000" dirty="0"/>
              <a:t>-Rank-</a:t>
            </a:r>
            <a:r>
              <a:rPr lang="es-BO" sz="3000" dirty="0" err="1"/>
              <a:t>Protect</a:t>
            </a:r>
            <a:r>
              <a:rPr lang="es-BO" sz="3000" dirty="0"/>
              <a:t>-</a:t>
            </a:r>
            <a:r>
              <a:rPr lang="es-BO" sz="3000" dirty="0" err="1"/>
              <a:t>Strategy</a:t>
            </a:r>
            <a:r>
              <a:rPr lang="es-BO" sz="3000" dirty="0"/>
              <a:t> identifica sitios accedidos por clientes y prioriza continuamente y </a:t>
            </a:r>
            <a:r>
              <a:rPr lang="es-BO" sz="3000" dirty="0" err="1"/>
              <a:t>ranquea</a:t>
            </a:r>
            <a:r>
              <a:rPr lang="es-BO" sz="3000" dirty="0"/>
              <a:t> su acceso. Su </a:t>
            </a:r>
            <a:r>
              <a:rPr lang="es-BO" sz="3000" dirty="0" err="1"/>
              <a:t>multi-level-traffic-managemente</a:t>
            </a:r>
            <a:r>
              <a:rPr lang="es-BO" sz="3000" dirty="0"/>
              <a:t> configura límites de tráfico y garantiza la administración del tráfico para cada parte de la red.</a:t>
            </a:r>
          </a:p>
        </p:txBody>
      </p:sp>
    </p:spTree>
    <p:extLst>
      <p:ext uri="{BB962C8B-B14F-4D97-AF65-F5344CB8AC3E}">
        <p14:creationId xmlns:p14="http://schemas.microsoft.com/office/powerpoint/2010/main" val="2819147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Protección </a:t>
            </a:r>
            <a:r>
              <a:rPr lang="es-BO" dirty="0" err="1"/>
              <a:t>DDoS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Herramientas de protección </a:t>
            </a:r>
            <a:r>
              <a:rPr lang="es-BO" dirty="0" err="1"/>
              <a:t>DoS</a:t>
            </a:r>
            <a:r>
              <a:rPr lang="es-BO" dirty="0"/>
              <a:t>/</a:t>
            </a:r>
            <a:r>
              <a:rPr lang="es-BO" dirty="0" err="1"/>
              <a:t>DDoS</a:t>
            </a:r>
            <a:r>
              <a:rPr lang="es-BO" dirty="0"/>
              <a:t>: </a:t>
            </a:r>
            <a:r>
              <a:rPr lang="es-BO" dirty="0" err="1"/>
              <a:t>Netflow</a:t>
            </a:r>
            <a:r>
              <a:rPr lang="es-BO" dirty="0"/>
              <a:t> </a:t>
            </a:r>
            <a:r>
              <a:rPr lang="es-BO" dirty="0" err="1"/>
              <a:t>analyzer</a:t>
            </a:r>
            <a:r>
              <a:rPr lang="es-BO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080359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Test de intrusión </a:t>
            </a:r>
            <a:r>
              <a:rPr lang="es-BO" dirty="0" err="1"/>
              <a:t>DoS</a:t>
            </a:r>
            <a:r>
              <a:rPr lang="es-BO" dirty="0"/>
              <a:t>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dirty="0"/>
              <a:t>Debe ser incorporado en un test de intrusión para investigar si la red es susceptible a este tipo de ataques.</a:t>
            </a:r>
          </a:p>
          <a:p>
            <a:r>
              <a:rPr lang="es-BO" dirty="0"/>
              <a:t>Una red vulnerable no puede manejar una gran cantidad de tráfico.</a:t>
            </a:r>
          </a:p>
          <a:p>
            <a:r>
              <a:rPr lang="es-BO" dirty="0" err="1"/>
              <a:t>DoS</a:t>
            </a:r>
            <a:r>
              <a:rPr lang="es-BO" dirty="0"/>
              <a:t> Pen </a:t>
            </a:r>
            <a:r>
              <a:rPr lang="es-BO" dirty="0" err="1"/>
              <a:t>Testing</a:t>
            </a:r>
            <a:r>
              <a:rPr lang="es-BO" dirty="0"/>
              <a:t> determina mínimo de umbrales para los ataques </a:t>
            </a:r>
            <a:r>
              <a:rPr lang="es-BO" dirty="0" err="1"/>
              <a:t>DoS</a:t>
            </a:r>
            <a:r>
              <a:rPr lang="es-BO" dirty="0"/>
              <a:t>.</a:t>
            </a:r>
          </a:p>
          <a:p>
            <a:r>
              <a:rPr lang="es-BO" dirty="0"/>
              <a:t>El principal objetivo de un </a:t>
            </a:r>
            <a:r>
              <a:rPr lang="es-BO" dirty="0" err="1"/>
              <a:t>DoS</a:t>
            </a:r>
            <a:r>
              <a:rPr lang="es-BO" dirty="0"/>
              <a:t> Pen </a:t>
            </a:r>
            <a:r>
              <a:rPr lang="es-BO" dirty="0" err="1"/>
              <a:t>Testing</a:t>
            </a:r>
            <a:r>
              <a:rPr lang="es-BO" dirty="0"/>
              <a:t> es </a:t>
            </a:r>
            <a:r>
              <a:rPr lang="es-BO" dirty="0" err="1"/>
              <a:t>floodear</a:t>
            </a:r>
            <a:r>
              <a:rPr lang="es-BO" dirty="0"/>
              <a:t> una red objetivo con tráfico.</a:t>
            </a:r>
          </a:p>
        </p:txBody>
      </p:sp>
    </p:spTree>
    <p:extLst>
      <p:ext uri="{BB962C8B-B14F-4D97-AF65-F5344CB8AC3E}">
        <p14:creationId xmlns:p14="http://schemas.microsoft.com/office/powerpoint/2010/main" val="805761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32656"/>
            <a:ext cx="6366534" cy="5968319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800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/>
          <a:lstStyle/>
          <a:p>
            <a:r>
              <a:rPr lang="es-BO" dirty="0"/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338511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Síntomas de un ataque </a:t>
            </a:r>
            <a:r>
              <a:rPr lang="es-BO" dirty="0" err="1"/>
              <a:t>DoS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Usualmente rendimiento lento de la red.</a:t>
            </a:r>
          </a:p>
          <a:p>
            <a:r>
              <a:rPr lang="es-BO" dirty="0"/>
              <a:t>No disponibilidad de un sitio web particular.</a:t>
            </a:r>
          </a:p>
          <a:p>
            <a:r>
              <a:rPr lang="es-BO" dirty="0"/>
              <a:t>Inhabilidad de acceder a un sitio web.</a:t>
            </a:r>
          </a:p>
          <a:p>
            <a:r>
              <a:rPr lang="es-BO" dirty="0"/>
              <a:t>Incremento dramático de correos </a:t>
            </a:r>
            <a:r>
              <a:rPr lang="es-BO" dirty="0" err="1"/>
              <a:t>spam</a:t>
            </a:r>
            <a:r>
              <a:rPr lang="es-BO" dirty="0"/>
              <a:t> recibidos.</a:t>
            </a:r>
          </a:p>
        </p:txBody>
      </p:sp>
    </p:spTree>
    <p:extLst>
      <p:ext uri="{BB962C8B-B14F-4D97-AF65-F5344CB8AC3E}">
        <p14:creationId xmlns:p14="http://schemas.microsoft.com/office/powerpoint/2010/main" val="200639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74638"/>
            <a:ext cx="8712968" cy="1143000"/>
          </a:xfrm>
          <a:noFill/>
        </p:spPr>
        <p:txBody>
          <a:bodyPr/>
          <a:lstStyle/>
          <a:p>
            <a:r>
              <a:rPr lang="es-BO" sz="4400" dirty="0">
                <a:solidFill>
                  <a:srgbClr val="00B0F0"/>
                </a:solidFill>
              </a:rPr>
              <a:t>Organigrama de un </a:t>
            </a:r>
            <a:r>
              <a:rPr lang="es-BO" sz="4400" dirty="0" err="1">
                <a:solidFill>
                  <a:srgbClr val="00B0F0"/>
                </a:solidFill>
              </a:rPr>
              <a:t>Ciberataque</a:t>
            </a:r>
            <a:endParaRPr lang="es-BO" sz="4400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s-BO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176416"/>
            <a:ext cx="5308054" cy="568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35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Técnicas de ataque </a:t>
            </a:r>
            <a:r>
              <a:rPr lang="es-BO" dirty="0" err="1"/>
              <a:t>DoS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sz="2800" dirty="0" err="1"/>
              <a:t>Bandwidth</a:t>
            </a:r>
            <a:r>
              <a:rPr lang="es-BO" sz="2800" dirty="0"/>
              <a:t> </a:t>
            </a:r>
            <a:r>
              <a:rPr lang="es-BO" sz="2800" dirty="0" err="1"/>
              <a:t>Attacks</a:t>
            </a:r>
            <a:r>
              <a:rPr lang="es-BO" sz="2800" dirty="0"/>
              <a:t>: Consumir el ancho de banda </a:t>
            </a:r>
            <a:r>
              <a:rPr lang="es-BO" sz="2800" dirty="0" err="1"/>
              <a:t>envíando</a:t>
            </a:r>
            <a:r>
              <a:rPr lang="es-BO" sz="2800" dirty="0"/>
              <a:t> muchísimos paquetes.</a:t>
            </a:r>
          </a:p>
          <a:p>
            <a:r>
              <a:rPr lang="es-BO" sz="2800" dirty="0" err="1"/>
              <a:t>Service</a:t>
            </a:r>
            <a:r>
              <a:rPr lang="es-BO" sz="2800" dirty="0"/>
              <a:t> </a:t>
            </a:r>
            <a:r>
              <a:rPr lang="es-BO" sz="2800" dirty="0" err="1"/>
              <a:t>request</a:t>
            </a:r>
            <a:r>
              <a:rPr lang="es-BO" sz="2800" dirty="0"/>
              <a:t> </a:t>
            </a:r>
            <a:r>
              <a:rPr lang="es-BO" sz="2800" dirty="0" err="1"/>
              <a:t>floods</a:t>
            </a:r>
            <a:r>
              <a:rPr lang="es-BO" sz="2800" dirty="0"/>
              <a:t>: Un atacante o grupo de atacantes zombis intenta agotar los recursos de la red. Muchas conexiones válidas desde una fuente válida.</a:t>
            </a:r>
          </a:p>
          <a:p>
            <a:r>
              <a:rPr lang="es-BO" sz="2800" dirty="0"/>
              <a:t>SYN </a:t>
            </a:r>
            <a:r>
              <a:rPr lang="es-BO" sz="2800" dirty="0" err="1"/>
              <a:t>Attack</a:t>
            </a:r>
            <a:r>
              <a:rPr lang="es-BO" sz="2800" dirty="0"/>
              <a:t>: El atacante envía solicitudes TCP SYN falsas a la víctima. El blanco entonces envía un SYN ACK en respuesta. El blanco no recibe ninguna respuesta ya que la dirección fuente es falsa.</a:t>
            </a:r>
          </a:p>
        </p:txBody>
      </p:sp>
    </p:spTree>
    <p:extLst>
      <p:ext uri="{BB962C8B-B14F-4D97-AF65-F5344CB8AC3E}">
        <p14:creationId xmlns:p14="http://schemas.microsoft.com/office/powerpoint/2010/main" val="287499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Técnicas de ataque </a:t>
            </a:r>
            <a:r>
              <a:rPr lang="es-BO" dirty="0" err="1"/>
              <a:t>DoS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sz="2800" dirty="0"/>
              <a:t>SYN </a:t>
            </a:r>
            <a:r>
              <a:rPr lang="es-BO" sz="2800" dirty="0" err="1"/>
              <a:t>Flooding</a:t>
            </a:r>
            <a:r>
              <a:rPr lang="es-BO" sz="2800" dirty="0"/>
              <a:t>: Su ventaja es que muchos hosts implementan el </a:t>
            </a:r>
            <a:r>
              <a:rPr lang="es-BO" sz="2800" dirty="0" err="1"/>
              <a:t>three-way</a:t>
            </a:r>
            <a:r>
              <a:rPr lang="es-BO" sz="2800" dirty="0"/>
              <a:t> </a:t>
            </a:r>
            <a:r>
              <a:rPr lang="es-BO" sz="2800" dirty="0" err="1"/>
              <a:t>handshake</a:t>
            </a:r>
            <a:r>
              <a:rPr lang="es-BO" sz="2800" dirty="0"/>
              <a:t>. Cuando el host B recibe una solicitud SYN desde A, debe permanecer siguiendo a la conexión parcialmente abierta en una "listen </a:t>
            </a:r>
            <a:r>
              <a:rPr lang="es-BO" sz="2800" dirty="0" err="1"/>
              <a:t>queue</a:t>
            </a:r>
            <a:r>
              <a:rPr lang="es-BO" sz="2800" dirty="0"/>
              <a:t>" por al menos 75 segundos. La cuestión es que el atacante envía múltiples SYN </a:t>
            </a:r>
            <a:r>
              <a:rPr lang="es-BO" sz="2800" dirty="0" err="1"/>
              <a:t>requests</a:t>
            </a:r>
            <a:r>
              <a:rPr lang="es-BO" sz="2800" dirty="0"/>
              <a:t> pero nunca responde al SYN/ACK. La habilidad de remover el host de la red por 75 segundos puede ser utilizada como un ataque </a:t>
            </a:r>
            <a:r>
              <a:rPr lang="es-BO" sz="2800" dirty="0" err="1"/>
              <a:t>DoS</a:t>
            </a:r>
            <a:r>
              <a:rPr lang="es-BO" sz="2800" dirty="0"/>
              <a:t>.</a:t>
            </a:r>
          </a:p>
          <a:p>
            <a:r>
              <a:rPr lang="es-BO" sz="2800" dirty="0"/>
              <a:t>ICMP </a:t>
            </a:r>
            <a:r>
              <a:rPr lang="es-BO" sz="2800" dirty="0" err="1"/>
              <a:t>Flood</a:t>
            </a:r>
            <a:r>
              <a:rPr lang="es-BO" sz="2800" dirty="0"/>
              <a:t> </a:t>
            </a:r>
            <a:r>
              <a:rPr lang="es-BO" sz="2800" dirty="0" err="1"/>
              <a:t>Attack</a:t>
            </a:r>
            <a:r>
              <a:rPr lang="es-BO" sz="2800" dirty="0"/>
              <a:t>: Ataques con una fuente falsa. Echo </a:t>
            </a:r>
            <a:r>
              <a:rPr lang="es-BO" sz="2800" dirty="0" err="1"/>
              <a:t>requests</a:t>
            </a:r>
            <a:r>
              <a:rPr lang="es-BO" sz="2800" dirty="0"/>
              <a:t>, echo </a:t>
            </a:r>
            <a:r>
              <a:rPr lang="es-BO" sz="2800" dirty="0" err="1"/>
              <a:t>replies</a:t>
            </a:r>
            <a:r>
              <a:rPr lang="es-BO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059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Técnicas de ataque </a:t>
            </a:r>
            <a:r>
              <a:rPr lang="es-BO" dirty="0" err="1"/>
              <a:t>DoS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Peer-</a:t>
            </a:r>
            <a:r>
              <a:rPr lang="es-BO" dirty="0" err="1"/>
              <a:t>to</a:t>
            </a:r>
            <a:r>
              <a:rPr lang="es-BO" dirty="0"/>
              <a:t>-peer </a:t>
            </a:r>
            <a:r>
              <a:rPr lang="es-BO" dirty="0" err="1"/>
              <a:t>Attacks</a:t>
            </a:r>
            <a:r>
              <a:rPr lang="es-BO" dirty="0"/>
              <a:t>: Utilizando estos ataques, los atacantes pueden instruir a los clientes a compartir sus </a:t>
            </a:r>
            <a:r>
              <a:rPr lang="es-BO" dirty="0" err="1"/>
              <a:t>hubs</a:t>
            </a:r>
            <a:r>
              <a:rPr lang="es-BO" dirty="0"/>
              <a:t> punto a punto para desconectarse de su red y conectarse al sitio web falso de la víctima. Explotan fallas encontradas en la red DC++. Utilizando este método los atacantes pueden realizar ataques </a:t>
            </a:r>
            <a:r>
              <a:rPr lang="es-BO" dirty="0" err="1"/>
              <a:t>masívos</a:t>
            </a:r>
            <a:r>
              <a:rPr lang="es-BO" dirty="0"/>
              <a:t> </a:t>
            </a:r>
            <a:r>
              <a:rPr lang="es-BO" dirty="0" err="1"/>
              <a:t>DoS</a:t>
            </a:r>
            <a:r>
              <a:rPr lang="es-BO" dirty="0"/>
              <a:t> y comprometer sitios web.</a:t>
            </a:r>
          </a:p>
        </p:txBody>
      </p:sp>
    </p:spTree>
    <p:extLst>
      <p:ext uri="{BB962C8B-B14F-4D97-AF65-F5344CB8AC3E}">
        <p14:creationId xmlns:p14="http://schemas.microsoft.com/office/powerpoint/2010/main" val="97016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Técnicas de ataque </a:t>
            </a:r>
            <a:r>
              <a:rPr lang="es-BO" dirty="0" err="1"/>
              <a:t>DoS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sz="2800" dirty="0"/>
              <a:t>Ataques </a:t>
            </a:r>
            <a:r>
              <a:rPr lang="es-BO" sz="2800" dirty="0" err="1"/>
              <a:t>DoS</a:t>
            </a:r>
            <a:r>
              <a:rPr lang="es-BO" sz="2800" dirty="0"/>
              <a:t> permanentes: Conocidos como </a:t>
            </a:r>
            <a:r>
              <a:rPr lang="es-BO" sz="2800" dirty="0" err="1"/>
              <a:t>phlashing</a:t>
            </a:r>
            <a:r>
              <a:rPr lang="es-BO" sz="2800" dirty="0"/>
              <a:t>, son ataques que causan daños irreversibles al hardware del sistema. Estos sabotean el hardware del sistema, requiriendo a que la víctima los remplace. Este ataque es realizado por un método denominado "</a:t>
            </a:r>
            <a:r>
              <a:rPr lang="es-BO" sz="2800" dirty="0" err="1"/>
              <a:t>bricking</a:t>
            </a:r>
            <a:r>
              <a:rPr lang="es-BO" sz="2800" dirty="0"/>
              <a:t> a </a:t>
            </a:r>
            <a:r>
              <a:rPr lang="es-BO" sz="2800" dirty="0" err="1"/>
              <a:t>system</a:t>
            </a:r>
            <a:r>
              <a:rPr lang="es-BO" sz="2800" dirty="0"/>
              <a:t>", </a:t>
            </a:r>
            <a:r>
              <a:rPr lang="es-BO" sz="2800" dirty="0" err="1"/>
              <a:t>envíando</a:t>
            </a:r>
            <a:r>
              <a:rPr lang="es-BO" sz="2800" dirty="0"/>
              <a:t> actualizaciones de hardware fraudulentas a las víctimas.</a:t>
            </a:r>
          </a:p>
          <a:p>
            <a:r>
              <a:rPr lang="es-BO" sz="2800" dirty="0" err="1"/>
              <a:t>Application</a:t>
            </a:r>
            <a:r>
              <a:rPr lang="es-BO" sz="2800" dirty="0"/>
              <a:t> </a:t>
            </a:r>
            <a:r>
              <a:rPr lang="es-BO" sz="2800" dirty="0" err="1"/>
              <a:t>Level</a:t>
            </a:r>
            <a:r>
              <a:rPr lang="es-BO" sz="2800" dirty="0"/>
              <a:t> </a:t>
            </a:r>
            <a:r>
              <a:rPr lang="es-BO" sz="2800" dirty="0" err="1"/>
              <a:t>Flood</a:t>
            </a:r>
            <a:r>
              <a:rPr lang="es-BO" sz="2800" dirty="0"/>
              <a:t> </a:t>
            </a:r>
            <a:r>
              <a:rPr lang="es-BO" sz="2800" dirty="0" err="1"/>
              <a:t>Attacks</a:t>
            </a:r>
            <a:r>
              <a:rPr lang="es-BO" sz="2800" dirty="0"/>
              <a:t>: Inundan el ancho de banda con aplicaciones específicas, pérdida de servicio de mails, recursos de red, etc.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831025113"/>
      </p:ext>
    </p:extLst>
  </p:cSld>
  <p:clrMapOvr>
    <a:masterClrMapping/>
  </p:clrMapOvr>
</p:sld>
</file>

<file path=ppt/theme/theme1.xml><?xml version="1.0" encoding="utf-8"?>
<a:theme xmlns:a="http://schemas.openxmlformats.org/drawingml/2006/main" name="Blue-Grey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Technology-PowerPoint-Template</Template>
  <TotalTime>49</TotalTime>
  <Words>1878</Words>
  <Application>Microsoft Office PowerPoint</Application>
  <PresentationFormat>On-screen Show (4:3)</PresentationFormat>
  <Paragraphs>132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Microsoft New Tai Lue</vt:lpstr>
      <vt:lpstr>Blue-Grey-PowerPoint-Template</vt:lpstr>
      <vt:lpstr>10. Denegación de Servicio</vt:lpstr>
      <vt:lpstr>Denial of Service (DoS)</vt:lpstr>
      <vt:lpstr>Distributed Denial of Service (DDoS)</vt:lpstr>
      <vt:lpstr>Síntomas de un ataque DoS</vt:lpstr>
      <vt:lpstr>Organigrama de un Ciberataque</vt:lpstr>
      <vt:lpstr>Técnicas de ataque DoS</vt:lpstr>
      <vt:lpstr>Técnicas de ataque DoS</vt:lpstr>
      <vt:lpstr>Técnicas de ataque DoS</vt:lpstr>
      <vt:lpstr>Técnicas de ataque DoS</vt:lpstr>
      <vt:lpstr>Botnet</vt:lpstr>
      <vt:lpstr>Ataque DDoS</vt:lpstr>
      <vt:lpstr>Herramienta LOIC</vt:lpstr>
      <vt:lpstr>Herramientas DoS</vt:lpstr>
      <vt:lpstr>Contramedidas</vt:lpstr>
      <vt:lpstr>Contramedidas</vt:lpstr>
      <vt:lpstr>Contramedidas</vt:lpstr>
      <vt:lpstr>Estrategias y contramedidas DoS/DDoS</vt:lpstr>
      <vt:lpstr>Contramedidas para ataque DDoS</vt:lpstr>
      <vt:lpstr>Protegiendo a las víctimas secundarias</vt:lpstr>
      <vt:lpstr>Neutralizar controladores</vt:lpstr>
      <vt:lpstr>Prevenir posibles ataques</vt:lpstr>
      <vt:lpstr>Desviar los ataques</vt:lpstr>
      <vt:lpstr>Mitigar los ataques</vt:lpstr>
      <vt:lpstr>PowerPoint Presentation</vt:lpstr>
      <vt:lpstr>Análisis forense post-ataque</vt:lpstr>
      <vt:lpstr>Técnicas para defenderse contra Botnets</vt:lpstr>
      <vt:lpstr>Técnicas para defenderse contra Botnets</vt:lpstr>
      <vt:lpstr>Contramedidas DoS DDoS</vt:lpstr>
      <vt:lpstr>Contramedidas</vt:lpstr>
      <vt:lpstr>Contramedidas</vt:lpstr>
      <vt:lpstr>Protección DoS/DDoS a livel ISP</vt:lpstr>
      <vt:lpstr>Habilitando TCP Intercept en IOS de Cisco</vt:lpstr>
      <vt:lpstr>Protección DDoS avanzada</vt:lpstr>
      <vt:lpstr>Protección DDoS</vt:lpstr>
      <vt:lpstr>Test de intrusión DoS </vt:lpstr>
      <vt:lpstr>PowerPoint Presentation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Julio</dc:creator>
  <cp:lastModifiedBy>Julio Iglesias Pérez</cp:lastModifiedBy>
  <cp:revision>21</cp:revision>
  <dcterms:created xsi:type="dcterms:W3CDTF">2013-11-09T01:50:01Z</dcterms:created>
  <dcterms:modified xsi:type="dcterms:W3CDTF">2021-08-22T06:03:03Z</dcterms:modified>
</cp:coreProperties>
</file>