
<file path=[Content_Types].xml><?xml version="1.0" encoding="utf-8"?>
<Types xmlns="http://schemas.openxmlformats.org/package/2006/content-types">
  <Default Extension="emf" ContentType="image/x-emf"/>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9"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 id="304" r:id="rId48"/>
    <p:sldId id="305" r:id="rId49"/>
    <p:sldId id="306" r:id="rId50"/>
    <p:sldId id="307" r:id="rId51"/>
    <p:sldId id="308" r:id="rId52"/>
    <p:sldId id="309" r:id="rId53"/>
    <p:sldId id="310" r:id="rId54"/>
    <p:sldId id="311" r:id="rId55"/>
    <p:sldId id="313" r:id="rId56"/>
    <p:sldId id="314" r:id="rId57"/>
  </p:sldIdLst>
  <p:sldSz cx="9144000" cy="6858000" type="screen4x3"/>
  <p:notesSz cx="6858000" cy="9144000"/>
  <p:defaultTextStyle>
    <a:defPPr>
      <a:defRPr lang="sr-Latn-R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p:cViewPr varScale="1">
        <p:scale>
          <a:sx n="67" d="100"/>
          <a:sy n="67" d="100"/>
        </p:scale>
        <p:origin x="1284" y="5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noAutofit/>
          </a:bodyPr>
          <a:lstStyle>
            <a:lvl1pPr>
              <a:defRPr sz="5400"/>
            </a:lvl1pPr>
          </a:lstStyle>
          <a:p>
            <a:r>
              <a:rPr lang="es-ES"/>
              <a:t>Haga clic para modificar el estilo de título del patrón</a:t>
            </a:r>
            <a:endParaRPr lang="bs-Latn-BA" dirty="0"/>
          </a:p>
        </p:txBody>
      </p:sp>
      <p:sp>
        <p:nvSpPr>
          <p:cNvPr id="3" name="Subtitle 2"/>
          <p:cNvSpPr>
            <a:spLocks noGrp="1"/>
          </p:cNvSpPr>
          <p:nvPr>
            <p:ph type="subTitle" idx="1"/>
          </p:nvPr>
        </p:nvSpPr>
        <p:spPr>
          <a:xfrm>
            <a:off x="1371600" y="3717032"/>
            <a:ext cx="6400800" cy="504056"/>
          </a:xfrm>
        </p:spPr>
        <p:txBody>
          <a:bodyPr anchor="ctr"/>
          <a:lstStyle>
            <a:lvl1pPr marL="0" indent="0" algn="ctr">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bs-Latn-BA" dirty="0"/>
          </a:p>
        </p:txBody>
      </p:sp>
      <p:sp>
        <p:nvSpPr>
          <p:cNvPr id="4" name="Date Placeholder 3"/>
          <p:cNvSpPr>
            <a:spLocks noGrp="1"/>
          </p:cNvSpPr>
          <p:nvPr>
            <p:ph type="dt" sz="half" idx="10"/>
          </p:nvPr>
        </p:nvSpPr>
        <p:spPr/>
        <p:txBody>
          <a:bodyPr/>
          <a:lstStyle/>
          <a:p>
            <a:fld id="{4BEA1FFC-0729-4B4E-874A-BB33F34F7B19}" type="datetimeFigureOut">
              <a:rPr lang="bs-Latn-BA" smtClean="0"/>
              <a:t>22. 8. 2021.</a:t>
            </a:fld>
            <a:endParaRPr lang="bs-Latn-BA"/>
          </a:p>
        </p:txBody>
      </p:sp>
      <p:sp>
        <p:nvSpPr>
          <p:cNvPr id="5" name="Footer Placeholder 4"/>
          <p:cNvSpPr>
            <a:spLocks noGrp="1"/>
          </p:cNvSpPr>
          <p:nvPr>
            <p:ph type="ftr" sz="quarter" idx="11"/>
          </p:nvPr>
        </p:nvSpPr>
        <p:spPr/>
        <p:txBody>
          <a:bodyPr/>
          <a:lstStyle/>
          <a:p>
            <a:endParaRPr lang="bs-Latn-BA"/>
          </a:p>
        </p:txBody>
      </p:sp>
      <p:sp>
        <p:nvSpPr>
          <p:cNvPr id="6" name="Slide Number Placeholder 5"/>
          <p:cNvSpPr>
            <a:spLocks noGrp="1"/>
          </p:cNvSpPr>
          <p:nvPr>
            <p:ph type="sldNum" sz="quarter" idx="12"/>
          </p:nvPr>
        </p:nvSpPr>
        <p:spPr/>
        <p:txBody>
          <a:bodyPr/>
          <a:lstStyle/>
          <a:p>
            <a:fld id="{D71A774C-E981-4CCA-AA75-161A658A4D12}" type="slidenum">
              <a:rPr lang="bs-Latn-BA" smtClean="0"/>
              <a:t>‹#›</a:t>
            </a:fld>
            <a:endParaRPr lang="bs-Latn-BA"/>
          </a:p>
        </p:txBody>
      </p:sp>
    </p:spTree>
    <p:extLst>
      <p:ext uri="{BB962C8B-B14F-4D97-AF65-F5344CB8AC3E}">
        <p14:creationId xmlns:p14="http://schemas.microsoft.com/office/powerpoint/2010/main" val="2406498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bs-Latn-BA"/>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bs-Latn-BA"/>
          </a:p>
        </p:txBody>
      </p:sp>
      <p:sp>
        <p:nvSpPr>
          <p:cNvPr id="4" name="Date Placeholder 3"/>
          <p:cNvSpPr>
            <a:spLocks noGrp="1"/>
          </p:cNvSpPr>
          <p:nvPr>
            <p:ph type="dt" sz="half" idx="10"/>
          </p:nvPr>
        </p:nvSpPr>
        <p:spPr/>
        <p:txBody>
          <a:bodyPr/>
          <a:lstStyle/>
          <a:p>
            <a:fld id="{4BEA1FFC-0729-4B4E-874A-BB33F34F7B19}" type="datetimeFigureOut">
              <a:rPr lang="bs-Latn-BA" smtClean="0"/>
              <a:t>22. 8. 2021.</a:t>
            </a:fld>
            <a:endParaRPr lang="bs-Latn-BA"/>
          </a:p>
        </p:txBody>
      </p:sp>
      <p:sp>
        <p:nvSpPr>
          <p:cNvPr id="5" name="Footer Placeholder 4"/>
          <p:cNvSpPr>
            <a:spLocks noGrp="1"/>
          </p:cNvSpPr>
          <p:nvPr>
            <p:ph type="ftr" sz="quarter" idx="11"/>
          </p:nvPr>
        </p:nvSpPr>
        <p:spPr/>
        <p:txBody>
          <a:bodyPr/>
          <a:lstStyle/>
          <a:p>
            <a:endParaRPr lang="bs-Latn-BA"/>
          </a:p>
        </p:txBody>
      </p:sp>
      <p:sp>
        <p:nvSpPr>
          <p:cNvPr id="6" name="Slide Number Placeholder 5"/>
          <p:cNvSpPr>
            <a:spLocks noGrp="1"/>
          </p:cNvSpPr>
          <p:nvPr>
            <p:ph type="sldNum" sz="quarter" idx="12"/>
          </p:nvPr>
        </p:nvSpPr>
        <p:spPr/>
        <p:txBody>
          <a:bodyPr/>
          <a:lstStyle/>
          <a:p>
            <a:fld id="{D71A774C-E981-4CCA-AA75-161A658A4D12}" type="slidenum">
              <a:rPr lang="bs-Latn-BA" smtClean="0"/>
              <a:t>‹#›</a:t>
            </a:fld>
            <a:endParaRPr lang="bs-Latn-BA"/>
          </a:p>
        </p:txBody>
      </p:sp>
    </p:spTree>
    <p:extLst>
      <p:ext uri="{BB962C8B-B14F-4D97-AF65-F5344CB8AC3E}">
        <p14:creationId xmlns:p14="http://schemas.microsoft.com/office/powerpoint/2010/main" val="13781868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s-ES"/>
              <a:t>Haga clic para modificar el estilo de título del patrón</a:t>
            </a:r>
            <a:endParaRPr lang="bs-Latn-BA"/>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bs-Latn-BA"/>
          </a:p>
        </p:txBody>
      </p:sp>
      <p:sp>
        <p:nvSpPr>
          <p:cNvPr id="4" name="Date Placeholder 3"/>
          <p:cNvSpPr>
            <a:spLocks noGrp="1"/>
          </p:cNvSpPr>
          <p:nvPr>
            <p:ph type="dt" sz="half" idx="10"/>
          </p:nvPr>
        </p:nvSpPr>
        <p:spPr/>
        <p:txBody>
          <a:bodyPr/>
          <a:lstStyle/>
          <a:p>
            <a:fld id="{4BEA1FFC-0729-4B4E-874A-BB33F34F7B19}" type="datetimeFigureOut">
              <a:rPr lang="bs-Latn-BA" smtClean="0"/>
              <a:t>22. 8. 2021.</a:t>
            </a:fld>
            <a:endParaRPr lang="bs-Latn-BA"/>
          </a:p>
        </p:txBody>
      </p:sp>
      <p:sp>
        <p:nvSpPr>
          <p:cNvPr id="5" name="Footer Placeholder 4"/>
          <p:cNvSpPr>
            <a:spLocks noGrp="1"/>
          </p:cNvSpPr>
          <p:nvPr>
            <p:ph type="ftr" sz="quarter" idx="11"/>
          </p:nvPr>
        </p:nvSpPr>
        <p:spPr/>
        <p:txBody>
          <a:bodyPr/>
          <a:lstStyle/>
          <a:p>
            <a:endParaRPr lang="bs-Latn-BA"/>
          </a:p>
        </p:txBody>
      </p:sp>
      <p:sp>
        <p:nvSpPr>
          <p:cNvPr id="6" name="Slide Number Placeholder 5"/>
          <p:cNvSpPr>
            <a:spLocks noGrp="1"/>
          </p:cNvSpPr>
          <p:nvPr>
            <p:ph type="sldNum" sz="quarter" idx="12"/>
          </p:nvPr>
        </p:nvSpPr>
        <p:spPr/>
        <p:txBody>
          <a:bodyPr/>
          <a:lstStyle/>
          <a:p>
            <a:fld id="{D71A774C-E981-4CCA-AA75-161A658A4D12}" type="slidenum">
              <a:rPr lang="bs-Latn-BA" smtClean="0"/>
              <a:t>‹#›</a:t>
            </a:fld>
            <a:endParaRPr lang="bs-Latn-BA"/>
          </a:p>
        </p:txBody>
      </p:sp>
    </p:spTree>
    <p:extLst>
      <p:ext uri="{BB962C8B-B14F-4D97-AF65-F5344CB8AC3E}">
        <p14:creationId xmlns:p14="http://schemas.microsoft.com/office/powerpoint/2010/main" val="41940880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19256" cy="1143000"/>
          </a:xfrm>
        </p:spPr>
        <p:txBody>
          <a:bodyPr/>
          <a:lstStyle>
            <a:lvl1pPr>
              <a:defRPr b="1">
                <a:solidFill>
                  <a:schemeClr val="bg1"/>
                </a:solidFill>
                <a:latin typeface="Microsoft New Tai Lue" pitchFamily="34" charset="0"/>
                <a:cs typeface="Microsoft New Tai Lue" pitchFamily="34" charset="0"/>
              </a:defRPr>
            </a:lvl1pPr>
          </a:lstStyle>
          <a:p>
            <a:r>
              <a:rPr lang="es-ES"/>
              <a:t>Haga clic para modificar el estilo de título del patrón</a:t>
            </a:r>
            <a:endParaRPr lang="bs-Latn-BA" dirty="0"/>
          </a:p>
        </p:txBody>
      </p:sp>
      <p:sp>
        <p:nvSpPr>
          <p:cNvPr id="3" name="Content Placeholder 2"/>
          <p:cNvSpPr>
            <a:spLocks noGrp="1"/>
          </p:cNvSpPr>
          <p:nvPr>
            <p:ph idx="1"/>
          </p:nvPr>
        </p:nvSpPr>
        <p:spPr/>
        <p:txBody>
          <a:bodyPr/>
          <a:lstStyle>
            <a:lvl1pPr>
              <a:defRPr>
                <a:solidFill>
                  <a:schemeClr val="bg1"/>
                </a:solidFill>
                <a:latin typeface="Microsoft New Tai Lue" pitchFamily="34" charset="0"/>
                <a:cs typeface="Microsoft New Tai Lue" pitchFamily="34" charset="0"/>
              </a:defRPr>
            </a:lvl1pPr>
            <a:lvl2pPr>
              <a:defRPr>
                <a:solidFill>
                  <a:schemeClr val="bg1"/>
                </a:solidFill>
                <a:latin typeface="Microsoft New Tai Lue" pitchFamily="34" charset="0"/>
                <a:cs typeface="Microsoft New Tai Lue" pitchFamily="34" charset="0"/>
              </a:defRPr>
            </a:lvl2pPr>
            <a:lvl3pPr>
              <a:defRPr>
                <a:solidFill>
                  <a:schemeClr val="bg1"/>
                </a:solidFill>
                <a:latin typeface="Microsoft New Tai Lue" pitchFamily="34" charset="0"/>
                <a:cs typeface="Microsoft New Tai Lue" pitchFamily="34" charset="0"/>
              </a:defRPr>
            </a:lvl3pPr>
            <a:lvl4pPr>
              <a:defRPr>
                <a:solidFill>
                  <a:schemeClr val="bg1"/>
                </a:solidFill>
                <a:latin typeface="Microsoft New Tai Lue" pitchFamily="34" charset="0"/>
                <a:cs typeface="Microsoft New Tai Lue" pitchFamily="34" charset="0"/>
              </a:defRPr>
            </a:lvl4pPr>
            <a:lvl5pPr>
              <a:defRPr>
                <a:solidFill>
                  <a:schemeClr val="bg1"/>
                </a:solidFill>
                <a:latin typeface="Microsoft New Tai Lue" pitchFamily="34" charset="0"/>
                <a:cs typeface="Microsoft New Tai Lue" pitchFamily="34" charset="0"/>
              </a:defRPr>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bs-Latn-BA" dirty="0"/>
          </a:p>
        </p:txBody>
      </p:sp>
      <p:sp>
        <p:nvSpPr>
          <p:cNvPr id="4" name="Date Placeholder 3"/>
          <p:cNvSpPr>
            <a:spLocks noGrp="1"/>
          </p:cNvSpPr>
          <p:nvPr>
            <p:ph type="dt" sz="half" idx="10"/>
          </p:nvPr>
        </p:nvSpPr>
        <p:spPr>
          <a:xfrm>
            <a:off x="464840" y="6498803"/>
            <a:ext cx="2133600" cy="365125"/>
          </a:xfrm>
        </p:spPr>
        <p:txBody>
          <a:bodyPr/>
          <a:lstStyle>
            <a:lvl1pPr>
              <a:defRPr>
                <a:solidFill>
                  <a:schemeClr val="bg1"/>
                </a:solidFill>
                <a:latin typeface="Microsoft New Tai Lue" pitchFamily="34" charset="0"/>
                <a:cs typeface="Microsoft New Tai Lue" pitchFamily="34" charset="0"/>
              </a:defRPr>
            </a:lvl1pPr>
          </a:lstStyle>
          <a:p>
            <a:fld id="{4BEA1FFC-0729-4B4E-874A-BB33F34F7B19}" type="datetimeFigureOut">
              <a:rPr lang="bs-Latn-BA" smtClean="0"/>
              <a:pPr/>
              <a:t>22. 8. 2021.</a:t>
            </a:fld>
            <a:endParaRPr lang="bs-Latn-BA"/>
          </a:p>
        </p:txBody>
      </p:sp>
      <p:sp>
        <p:nvSpPr>
          <p:cNvPr id="5" name="Footer Placeholder 4"/>
          <p:cNvSpPr>
            <a:spLocks noGrp="1"/>
          </p:cNvSpPr>
          <p:nvPr>
            <p:ph type="ftr" sz="quarter" idx="11"/>
          </p:nvPr>
        </p:nvSpPr>
        <p:spPr>
          <a:xfrm>
            <a:off x="3131840" y="6498803"/>
            <a:ext cx="2895600" cy="365125"/>
          </a:xfrm>
        </p:spPr>
        <p:txBody>
          <a:bodyPr/>
          <a:lstStyle>
            <a:lvl1pPr>
              <a:defRPr>
                <a:solidFill>
                  <a:schemeClr val="bg1"/>
                </a:solidFill>
                <a:latin typeface="Microsoft New Tai Lue" pitchFamily="34" charset="0"/>
                <a:cs typeface="Microsoft New Tai Lue" pitchFamily="34" charset="0"/>
              </a:defRPr>
            </a:lvl1pPr>
          </a:lstStyle>
          <a:p>
            <a:endParaRPr lang="bs-Latn-BA" dirty="0"/>
          </a:p>
        </p:txBody>
      </p:sp>
      <p:sp>
        <p:nvSpPr>
          <p:cNvPr id="6" name="Slide Number Placeholder 5"/>
          <p:cNvSpPr>
            <a:spLocks noGrp="1"/>
          </p:cNvSpPr>
          <p:nvPr>
            <p:ph type="sldNum" sz="quarter" idx="12"/>
          </p:nvPr>
        </p:nvSpPr>
        <p:spPr>
          <a:xfrm>
            <a:off x="6560840" y="6498803"/>
            <a:ext cx="2133600" cy="365125"/>
          </a:xfrm>
        </p:spPr>
        <p:txBody>
          <a:bodyPr/>
          <a:lstStyle>
            <a:lvl1pPr>
              <a:defRPr>
                <a:solidFill>
                  <a:schemeClr val="bg1"/>
                </a:solidFill>
                <a:latin typeface="Microsoft New Tai Lue" pitchFamily="34" charset="0"/>
                <a:cs typeface="Microsoft New Tai Lue" pitchFamily="34" charset="0"/>
              </a:defRPr>
            </a:lvl1pPr>
          </a:lstStyle>
          <a:p>
            <a:fld id="{D71A774C-E981-4CCA-AA75-161A658A4D12}" type="slidenum">
              <a:rPr lang="bs-Latn-BA" smtClean="0"/>
              <a:pPr/>
              <a:t>‹#›</a:t>
            </a:fld>
            <a:endParaRPr lang="bs-Latn-BA"/>
          </a:p>
        </p:txBody>
      </p:sp>
    </p:spTree>
    <p:extLst>
      <p:ext uri="{BB962C8B-B14F-4D97-AF65-F5344CB8AC3E}">
        <p14:creationId xmlns:p14="http://schemas.microsoft.com/office/powerpoint/2010/main" val="23402544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endParaRPr lang="bs-Latn-BA"/>
          </a:p>
        </p:txBody>
      </p:sp>
      <p:sp>
        <p:nvSpPr>
          <p:cNvPr id="3" name="Text Placeholder 2"/>
          <p:cNvSpPr>
            <a:spLocks noGrp="1"/>
          </p:cNvSpPr>
          <p:nvPr>
            <p:ph type="body" idx="1"/>
          </p:nvPr>
        </p:nvSpPr>
        <p:spPr>
          <a:xfrm>
            <a:off x="722313" y="3861048"/>
            <a:ext cx="7772400" cy="432048"/>
          </a:xfrm>
        </p:spPr>
        <p:txBody>
          <a:bodyPr anchor="ctr"/>
          <a:lstStyle>
            <a:lvl1pPr marL="0" indent="0">
              <a:buNone/>
              <a:defRPr sz="20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4BEA1FFC-0729-4B4E-874A-BB33F34F7B19}" type="datetimeFigureOut">
              <a:rPr lang="bs-Latn-BA" smtClean="0"/>
              <a:t>22. 8. 2021.</a:t>
            </a:fld>
            <a:endParaRPr lang="bs-Latn-BA"/>
          </a:p>
        </p:txBody>
      </p:sp>
      <p:sp>
        <p:nvSpPr>
          <p:cNvPr id="5" name="Footer Placeholder 4"/>
          <p:cNvSpPr>
            <a:spLocks noGrp="1"/>
          </p:cNvSpPr>
          <p:nvPr>
            <p:ph type="ftr" sz="quarter" idx="11"/>
          </p:nvPr>
        </p:nvSpPr>
        <p:spPr/>
        <p:txBody>
          <a:bodyPr/>
          <a:lstStyle/>
          <a:p>
            <a:endParaRPr lang="bs-Latn-BA"/>
          </a:p>
        </p:txBody>
      </p:sp>
      <p:sp>
        <p:nvSpPr>
          <p:cNvPr id="6" name="Slide Number Placeholder 5"/>
          <p:cNvSpPr>
            <a:spLocks noGrp="1"/>
          </p:cNvSpPr>
          <p:nvPr>
            <p:ph type="sldNum" sz="quarter" idx="12"/>
          </p:nvPr>
        </p:nvSpPr>
        <p:spPr/>
        <p:txBody>
          <a:bodyPr/>
          <a:lstStyle/>
          <a:p>
            <a:fld id="{D71A774C-E981-4CCA-AA75-161A658A4D12}" type="slidenum">
              <a:rPr lang="bs-Latn-BA" smtClean="0"/>
              <a:t>‹#›</a:t>
            </a:fld>
            <a:endParaRPr lang="bs-Latn-BA"/>
          </a:p>
        </p:txBody>
      </p:sp>
    </p:spTree>
    <p:extLst>
      <p:ext uri="{BB962C8B-B14F-4D97-AF65-F5344CB8AC3E}">
        <p14:creationId xmlns:p14="http://schemas.microsoft.com/office/powerpoint/2010/main" val="17218588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bs-Latn-BA"/>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bs-Latn-BA"/>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bs-Latn-BA"/>
          </a:p>
        </p:txBody>
      </p:sp>
      <p:sp>
        <p:nvSpPr>
          <p:cNvPr id="5" name="Date Placeholder 4"/>
          <p:cNvSpPr>
            <a:spLocks noGrp="1"/>
          </p:cNvSpPr>
          <p:nvPr>
            <p:ph type="dt" sz="half" idx="10"/>
          </p:nvPr>
        </p:nvSpPr>
        <p:spPr/>
        <p:txBody>
          <a:bodyPr/>
          <a:lstStyle/>
          <a:p>
            <a:fld id="{4BEA1FFC-0729-4B4E-874A-BB33F34F7B19}" type="datetimeFigureOut">
              <a:rPr lang="bs-Latn-BA" smtClean="0"/>
              <a:t>22. 8. 2021.</a:t>
            </a:fld>
            <a:endParaRPr lang="bs-Latn-BA"/>
          </a:p>
        </p:txBody>
      </p:sp>
      <p:sp>
        <p:nvSpPr>
          <p:cNvPr id="6" name="Footer Placeholder 5"/>
          <p:cNvSpPr>
            <a:spLocks noGrp="1"/>
          </p:cNvSpPr>
          <p:nvPr>
            <p:ph type="ftr" sz="quarter" idx="11"/>
          </p:nvPr>
        </p:nvSpPr>
        <p:spPr/>
        <p:txBody>
          <a:bodyPr/>
          <a:lstStyle/>
          <a:p>
            <a:endParaRPr lang="bs-Latn-BA"/>
          </a:p>
        </p:txBody>
      </p:sp>
      <p:sp>
        <p:nvSpPr>
          <p:cNvPr id="7" name="Slide Number Placeholder 6"/>
          <p:cNvSpPr>
            <a:spLocks noGrp="1"/>
          </p:cNvSpPr>
          <p:nvPr>
            <p:ph type="sldNum" sz="quarter" idx="12"/>
          </p:nvPr>
        </p:nvSpPr>
        <p:spPr/>
        <p:txBody>
          <a:bodyPr/>
          <a:lstStyle/>
          <a:p>
            <a:fld id="{D71A774C-E981-4CCA-AA75-161A658A4D12}" type="slidenum">
              <a:rPr lang="bs-Latn-BA" smtClean="0"/>
              <a:t>‹#›</a:t>
            </a:fld>
            <a:endParaRPr lang="bs-Latn-BA"/>
          </a:p>
        </p:txBody>
      </p:sp>
    </p:spTree>
    <p:extLst>
      <p:ext uri="{BB962C8B-B14F-4D97-AF65-F5344CB8AC3E}">
        <p14:creationId xmlns:p14="http://schemas.microsoft.com/office/powerpoint/2010/main" val="8962920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bs-Latn-B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bs-Latn-B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bs-Latn-BA"/>
          </a:p>
        </p:txBody>
      </p:sp>
      <p:sp>
        <p:nvSpPr>
          <p:cNvPr id="7" name="Date Placeholder 6"/>
          <p:cNvSpPr>
            <a:spLocks noGrp="1"/>
          </p:cNvSpPr>
          <p:nvPr>
            <p:ph type="dt" sz="half" idx="10"/>
          </p:nvPr>
        </p:nvSpPr>
        <p:spPr/>
        <p:txBody>
          <a:bodyPr/>
          <a:lstStyle/>
          <a:p>
            <a:fld id="{4BEA1FFC-0729-4B4E-874A-BB33F34F7B19}" type="datetimeFigureOut">
              <a:rPr lang="bs-Latn-BA" smtClean="0"/>
              <a:t>22. 8. 2021.</a:t>
            </a:fld>
            <a:endParaRPr lang="bs-Latn-BA"/>
          </a:p>
        </p:txBody>
      </p:sp>
      <p:sp>
        <p:nvSpPr>
          <p:cNvPr id="8" name="Footer Placeholder 7"/>
          <p:cNvSpPr>
            <a:spLocks noGrp="1"/>
          </p:cNvSpPr>
          <p:nvPr>
            <p:ph type="ftr" sz="quarter" idx="11"/>
          </p:nvPr>
        </p:nvSpPr>
        <p:spPr/>
        <p:txBody>
          <a:bodyPr/>
          <a:lstStyle/>
          <a:p>
            <a:endParaRPr lang="bs-Latn-BA"/>
          </a:p>
        </p:txBody>
      </p:sp>
      <p:sp>
        <p:nvSpPr>
          <p:cNvPr id="9" name="Slide Number Placeholder 8"/>
          <p:cNvSpPr>
            <a:spLocks noGrp="1"/>
          </p:cNvSpPr>
          <p:nvPr>
            <p:ph type="sldNum" sz="quarter" idx="12"/>
          </p:nvPr>
        </p:nvSpPr>
        <p:spPr/>
        <p:txBody>
          <a:bodyPr/>
          <a:lstStyle/>
          <a:p>
            <a:fld id="{D71A774C-E981-4CCA-AA75-161A658A4D12}" type="slidenum">
              <a:rPr lang="bs-Latn-BA" smtClean="0"/>
              <a:t>‹#›</a:t>
            </a:fld>
            <a:endParaRPr lang="bs-Latn-BA"/>
          </a:p>
        </p:txBody>
      </p:sp>
    </p:spTree>
    <p:extLst>
      <p:ext uri="{BB962C8B-B14F-4D97-AF65-F5344CB8AC3E}">
        <p14:creationId xmlns:p14="http://schemas.microsoft.com/office/powerpoint/2010/main" val="20714431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bs-Latn-BA"/>
          </a:p>
        </p:txBody>
      </p:sp>
      <p:sp>
        <p:nvSpPr>
          <p:cNvPr id="3" name="Date Placeholder 2"/>
          <p:cNvSpPr>
            <a:spLocks noGrp="1"/>
          </p:cNvSpPr>
          <p:nvPr>
            <p:ph type="dt" sz="half" idx="10"/>
          </p:nvPr>
        </p:nvSpPr>
        <p:spPr/>
        <p:txBody>
          <a:bodyPr/>
          <a:lstStyle/>
          <a:p>
            <a:fld id="{4BEA1FFC-0729-4B4E-874A-BB33F34F7B19}" type="datetimeFigureOut">
              <a:rPr lang="bs-Latn-BA" smtClean="0"/>
              <a:t>22. 8. 2021.</a:t>
            </a:fld>
            <a:endParaRPr lang="bs-Latn-BA"/>
          </a:p>
        </p:txBody>
      </p:sp>
      <p:sp>
        <p:nvSpPr>
          <p:cNvPr id="4" name="Footer Placeholder 3"/>
          <p:cNvSpPr>
            <a:spLocks noGrp="1"/>
          </p:cNvSpPr>
          <p:nvPr>
            <p:ph type="ftr" sz="quarter" idx="11"/>
          </p:nvPr>
        </p:nvSpPr>
        <p:spPr/>
        <p:txBody>
          <a:bodyPr/>
          <a:lstStyle/>
          <a:p>
            <a:endParaRPr lang="bs-Latn-BA"/>
          </a:p>
        </p:txBody>
      </p:sp>
      <p:sp>
        <p:nvSpPr>
          <p:cNvPr id="5" name="Slide Number Placeholder 4"/>
          <p:cNvSpPr>
            <a:spLocks noGrp="1"/>
          </p:cNvSpPr>
          <p:nvPr>
            <p:ph type="sldNum" sz="quarter" idx="12"/>
          </p:nvPr>
        </p:nvSpPr>
        <p:spPr/>
        <p:txBody>
          <a:bodyPr/>
          <a:lstStyle/>
          <a:p>
            <a:fld id="{D71A774C-E981-4CCA-AA75-161A658A4D12}" type="slidenum">
              <a:rPr lang="bs-Latn-BA" smtClean="0"/>
              <a:t>‹#›</a:t>
            </a:fld>
            <a:endParaRPr lang="bs-Latn-BA"/>
          </a:p>
        </p:txBody>
      </p:sp>
    </p:spTree>
    <p:extLst>
      <p:ext uri="{BB962C8B-B14F-4D97-AF65-F5344CB8AC3E}">
        <p14:creationId xmlns:p14="http://schemas.microsoft.com/office/powerpoint/2010/main" val="21339487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EA1FFC-0729-4B4E-874A-BB33F34F7B19}" type="datetimeFigureOut">
              <a:rPr lang="bs-Latn-BA" smtClean="0"/>
              <a:t>22. 8. 2021.</a:t>
            </a:fld>
            <a:endParaRPr lang="bs-Latn-BA"/>
          </a:p>
        </p:txBody>
      </p:sp>
      <p:sp>
        <p:nvSpPr>
          <p:cNvPr id="3" name="Footer Placeholder 2"/>
          <p:cNvSpPr>
            <a:spLocks noGrp="1"/>
          </p:cNvSpPr>
          <p:nvPr>
            <p:ph type="ftr" sz="quarter" idx="11"/>
          </p:nvPr>
        </p:nvSpPr>
        <p:spPr/>
        <p:txBody>
          <a:bodyPr/>
          <a:lstStyle/>
          <a:p>
            <a:endParaRPr lang="bs-Latn-BA"/>
          </a:p>
        </p:txBody>
      </p:sp>
      <p:sp>
        <p:nvSpPr>
          <p:cNvPr id="4" name="Slide Number Placeholder 3"/>
          <p:cNvSpPr>
            <a:spLocks noGrp="1"/>
          </p:cNvSpPr>
          <p:nvPr>
            <p:ph type="sldNum" sz="quarter" idx="12"/>
          </p:nvPr>
        </p:nvSpPr>
        <p:spPr/>
        <p:txBody>
          <a:bodyPr/>
          <a:lstStyle/>
          <a:p>
            <a:fld id="{D71A774C-E981-4CCA-AA75-161A658A4D12}" type="slidenum">
              <a:rPr lang="bs-Latn-BA" smtClean="0"/>
              <a:t>‹#›</a:t>
            </a:fld>
            <a:endParaRPr lang="bs-Latn-BA"/>
          </a:p>
        </p:txBody>
      </p:sp>
    </p:spTree>
    <p:extLst>
      <p:ext uri="{BB962C8B-B14F-4D97-AF65-F5344CB8AC3E}">
        <p14:creationId xmlns:p14="http://schemas.microsoft.com/office/powerpoint/2010/main" val="7535612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endParaRPr lang="bs-Latn-B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bs-Latn-B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4BEA1FFC-0729-4B4E-874A-BB33F34F7B19}" type="datetimeFigureOut">
              <a:rPr lang="bs-Latn-BA" smtClean="0"/>
              <a:t>22. 8. 2021.</a:t>
            </a:fld>
            <a:endParaRPr lang="bs-Latn-BA"/>
          </a:p>
        </p:txBody>
      </p:sp>
      <p:sp>
        <p:nvSpPr>
          <p:cNvPr id="6" name="Footer Placeholder 5"/>
          <p:cNvSpPr>
            <a:spLocks noGrp="1"/>
          </p:cNvSpPr>
          <p:nvPr>
            <p:ph type="ftr" sz="quarter" idx="11"/>
          </p:nvPr>
        </p:nvSpPr>
        <p:spPr/>
        <p:txBody>
          <a:bodyPr/>
          <a:lstStyle/>
          <a:p>
            <a:endParaRPr lang="bs-Latn-BA"/>
          </a:p>
        </p:txBody>
      </p:sp>
      <p:sp>
        <p:nvSpPr>
          <p:cNvPr id="7" name="Slide Number Placeholder 6"/>
          <p:cNvSpPr>
            <a:spLocks noGrp="1"/>
          </p:cNvSpPr>
          <p:nvPr>
            <p:ph type="sldNum" sz="quarter" idx="12"/>
          </p:nvPr>
        </p:nvSpPr>
        <p:spPr/>
        <p:txBody>
          <a:bodyPr/>
          <a:lstStyle/>
          <a:p>
            <a:fld id="{D71A774C-E981-4CCA-AA75-161A658A4D12}" type="slidenum">
              <a:rPr lang="bs-Latn-BA" smtClean="0"/>
              <a:t>‹#›</a:t>
            </a:fld>
            <a:endParaRPr lang="bs-Latn-BA"/>
          </a:p>
        </p:txBody>
      </p:sp>
    </p:spTree>
    <p:extLst>
      <p:ext uri="{BB962C8B-B14F-4D97-AF65-F5344CB8AC3E}">
        <p14:creationId xmlns:p14="http://schemas.microsoft.com/office/powerpoint/2010/main" val="8003010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endParaRPr lang="bs-Latn-B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bs-Latn-BA"/>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4BEA1FFC-0729-4B4E-874A-BB33F34F7B19}" type="datetimeFigureOut">
              <a:rPr lang="bs-Latn-BA" smtClean="0"/>
              <a:t>22. 8. 2021.</a:t>
            </a:fld>
            <a:endParaRPr lang="bs-Latn-BA"/>
          </a:p>
        </p:txBody>
      </p:sp>
      <p:sp>
        <p:nvSpPr>
          <p:cNvPr id="6" name="Footer Placeholder 5"/>
          <p:cNvSpPr>
            <a:spLocks noGrp="1"/>
          </p:cNvSpPr>
          <p:nvPr>
            <p:ph type="ftr" sz="quarter" idx="11"/>
          </p:nvPr>
        </p:nvSpPr>
        <p:spPr/>
        <p:txBody>
          <a:bodyPr/>
          <a:lstStyle/>
          <a:p>
            <a:endParaRPr lang="bs-Latn-BA"/>
          </a:p>
        </p:txBody>
      </p:sp>
      <p:sp>
        <p:nvSpPr>
          <p:cNvPr id="7" name="Slide Number Placeholder 6"/>
          <p:cNvSpPr>
            <a:spLocks noGrp="1"/>
          </p:cNvSpPr>
          <p:nvPr>
            <p:ph type="sldNum" sz="quarter" idx="12"/>
          </p:nvPr>
        </p:nvSpPr>
        <p:spPr/>
        <p:txBody>
          <a:bodyPr/>
          <a:lstStyle/>
          <a:p>
            <a:fld id="{D71A774C-E981-4CCA-AA75-161A658A4D12}" type="slidenum">
              <a:rPr lang="bs-Latn-BA" smtClean="0"/>
              <a:t>‹#›</a:t>
            </a:fld>
            <a:endParaRPr lang="bs-Latn-BA"/>
          </a:p>
        </p:txBody>
      </p:sp>
    </p:spTree>
    <p:extLst>
      <p:ext uri="{BB962C8B-B14F-4D97-AF65-F5344CB8AC3E}">
        <p14:creationId xmlns:p14="http://schemas.microsoft.com/office/powerpoint/2010/main" val="1489991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19256" cy="1143000"/>
          </a:xfrm>
          <a:prstGeom prst="rect">
            <a:avLst/>
          </a:prstGeom>
          <a:solidFill>
            <a:schemeClr val="tx1">
              <a:alpha val="57000"/>
            </a:schemeClr>
          </a:solidFill>
        </p:spPr>
        <p:txBody>
          <a:bodyPr vert="horz" lIns="91440" tIns="45720" rIns="91440" bIns="45720" rtlCol="0" anchor="ctr">
            <a:noAutofit/>
          </a:bodyPr>
          <a:lstStyle/>
          <a:p>
            <a:r>
              <a:rPr lang="es-ES"/>
              <a:t>Haga clic para modificar el estilo de título del patrón</a:t>
            </a:r>
            <a:endParaRPr lang="bs-Latn-BA" dirty="0"/>
          </a:p>
        </p:txBody>
      </p:sp>
      <p:sp>
        <p:nvSpPr>
          <p:cNvPr id="3" name="Text Placeholder 2"/>
          <p:cNvSpPr>
            <a:spLocks noGrp="1"/>
          </p:cNvSpPr>
          <p:nvPr>
            <p:ph type="body" idx="1"/>
          </p:nvPr>
        </p:nvSpPr>
        <p:spPr>
          <a:xfrm>
            <a:off x="457200" y="1556792"/>
            <a:ext cx="8229600" cy="4569371"/>
          </a:xfrm>
          <a:prstGeom prst="rect">
            <a:avLst/>
          </a:prstGeom>
          <a:solidFill>
            <a:schemeClr val="tx1">
              <a:alpha val="57000"/>
            </a:schemeClr>
          </a:solidFill>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bs-Latn-BA" dirty="0"/>
          </a:p>
        </p:txBody>
      </p:sp>
      <p:sp>
        <p:nvSpPr>
          <p:cNvPr id="4" name="Date Placeholder 3"/>
          <p:cNvSpPr>
            <a:spLocks noGrp="1"/>
          </p:cNvSpPr>
          <p:nvPr>
            <p:ph type="dt" sz="half" idx="2"/>
          </p:nvPr>
        </p:nvSpPr>
        <p:spPr>
          <a:xfrm>
            <a:off x="457200" y="6448251"/>
            <a:ext cx="2133600" cy="365125"/>
          </a:xfrm>
          <a:prstGeom prst="rect">
            <a:avLst/>
          </a:prstGeom>
        </p:spPr>
        <p:txBody>
          <a:bodyPr vert="horz" lIns="91440" tIns="45720" rIns="91440" bIns="45720" rtlCol="0" anchor="ctr"/>
          <a:lstStyle>
            <a:lvl1pPr algn="l">
              <a:defRPr sz="1200">
                <a:solidFill>
                  <a:schemeClr val="bg1"/>
                </a:solidFill>
              </a:defRPr>
            </a:lvl1pPr>
          </a:lstStyle>
          <a:p>
            <a:fld id="{4BEA1FFC-0729-4B4E-874A-BB33F34F7B19}" type="datetimeFigureOut">
              <a:rPr lang="bs-Latn-BA" smtClean="0"/>
              <a:pPr/>
              <a:t>22. 8. 2021.</a:t>
            </a:fld>
            <a:endParaRPr lang="bs-Latn-BA"/>
          </a:p>
        </p:txBody>
      </p:sp>
      <p:sp>
        <p:nvSpPr>
          <p:cNvPr id="5" name="Footer Placeholder 4"/>
          <p:cNvSpPr>
            <a:spLocks noGrp="1"/>
          </p:cNvSpPr>
          <p:nvPr>
            <p:ph type="ftr" sz="quarter" idx="3"/>
          </p:nvPr>
        </p:nvSpPr>
        <p:spPr>
          <a:xfrm>
            <a:off x="3124200" y="6448251"/>
            <a:ext cx="2895600" cy="365125"/>
          </a:xfrm>
          <a:prstGeom prst="rect">
            <a:avLst/>
          </a:prstGeom>
        </p:spPr>
        <p:txBody>
          <a:bodyPr vert="horz" lIns="91440" tIns="45720" rIns="91440" bIns="45720" rtlCol="0" anchor="ctr"/>
          <a:lstStyle>
            <a:lvl1pPr algn="ctr">
              <a:defRPr sz="1200">
                <a:solidFill>
                  <a:schemeClr val="bg1"/>
                </a:solidFill>
              </a:defRPr>
            </a:lvl1pPr>
          </a:lstStyle>
          <a:p>
            <a:endParaRPr lang="bs-Latn-BA"/>
          </a:p>
        </p:txBody>
      </p:sp>
      <p:sp>
        <p:nvSpPr>
          <p:cNvPr id="6" name="Slide Number Placeholder 5"/>
          <p:cNvSpPr>
            <a:spLocks noGrp="1"/>
          </p:cNvSpPr>
          <p:nvPr>
            <p:ph type="sldNum" sz="quarter" idx="4"/>
          </p:nvPr>
        </p:nvSpPr>
        <p:spPr>
          <a:xfrm>
            <a:off x="6553200" y="6448251"/>
            <a:ext cx="2133600" cy="365125"/>
          </a:xfrm>
          <a:prstGeom prst="rect">
            <a:avLst/>
          </a:prstGeom>
        </p:spPr>
        <p:txBody>
          <a:bodyPr vert="horz" lIns="91440" tIns="45720" rIns="91440" bIns="45720" rtlCol="0" anchor="ctr"/>
          <a:lstStyle>
            <a:lvl1pPr algn="r">
              <a:defRPr sz="1200">
                <a:solidFill>
                  <a:schemeClr val="bg1"/>
                </a:solidFill>
              </a:defRPr>
            </a:lvl1pPr>
          </a:lstStyle>
          <a:p>
            <a:fld id="{D71A774C-E981-4CCA-AA75-161A658A4D12}" type="slidenum">
              <a:rPr lang="bs-Latn-BA" smtClean="0"/>
              <a:pPr/>
              <a:t>‹#›</a:t>
            </a:fld>
            <a:endParaRPr lang="bs-Latn-BA"/>
          </a:p>
        </p:txBody>
      </p:sp>
    </p:spTree>
    <p:extLst>
      <p:ext uri="{BB962C8B-B14F-4D97-AF65-F5344CB8AC3E}">
        <p14:creationId xmlns:p14="http://schemas.microsoft.com/office/powerpoint/2010/main" val="14131760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5400" b="1" kern="1200">
          <a:solidFill>
            <a:schemeClr val="bg1"/>
          </a:solidFill>
          <a:latin typeface="Microsoft New Tai Lue" pitchFamily="34" charset="0"/>
          <a:ea typeface="+mj-ea"/>
          <a:cs typeface="Microsoft New Tai Lue"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bg1"/>
          </a:solidFill>
          <a:latin typeface="Microsoft New Tai Lue" pitchFamily="34" charset="0"/>
          <a:ea typeface="+mn-ea"/>
          <a:cs typeface="Microsoft New Tai Lue" pitchFamily="34" charset="0"/>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Microsoft New Tai Lue" pitchFamily="34" charset="0"/>
          <a:ea typeface="+mn-ea"/>
          <a:cs typeface="Microsoft New Tai Lue" pitchFamily="34" charset="0"/>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Microsoft New Tai Lue" pitchFamily="34" charset="0"/>
          <a:ea typeface="+mn-ea"/>
          <a:cs typeface="Microsoft New Tai Lue" pitchFamily="34" charset="0"/>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Microsoft New Tai Lue" pitchFamily="34" charset="0"/>
          <a:ea typeface="+mn-ea"/>
          <a:cs typeface="Microsoft New Tai Lue" pitchFamily="34" charset="0"/>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Microsoft New Tai Lue" pitchFamily="34" charset="0"/>
          <a:ea typeface="+mn-ea"/>
          <a:cs typeface="Microsoft New Tai Lue"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sr-Latn-R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050" name="Rectangle 2"/>
          <p:cNvSpPr>
            <a:spLocks noGrp="1" noChangeArrowheads="1"/>
          </p:cNvSpPr>
          <p:nvPr>
            <p:ph type="ctrTitle"/>
          </p:nvPr>
        </p:nvSpPr>
        <p:spPr/>
        <p:txBody>
          <a:bodyPr/>
          <a:lstStyle/>
          <a:p>
            <a:r>
              <a:rPr lang="es-BO" dirty="0"/>
              <a:t>11. Session HiJacking</a:t>
            </a:r>
          </a:p>
        </p:txBody>
      </p:sp>
      <p:sp>
        <p:nvSpPr>
          <p:cNvPr id="2051" name="Rectangle 3"/>
          <p:cNvSpPr>
            <a:spLocks noGrp="1" noChangeArrowheads="1"/>
          </p:cNvSpPr>
          <p:nvPr>
            <p:ph type="subTitle" idx="1"/>
          </p:nvPr>
        </p:nvSpPr>
        <p:spPr/>
        <p:txBody>
          <a:bodyPr>
            <a:normAutofit fontScale="92500" lnSpcReduction="20000"/>
          </a:bodyPr>
          <a:lstStyle/>
          <a:p>
            <a:r>
              <a:rPr lang="es-BO" dirty="0" err="1"/>
              <a:t>arpahacker</a:t>
            </a:r>
            <a:r>
              <a:rPr lang="es-BO" dirty="0"/>
              <a:t> - </a:t>
            </a:r>
            <a:r>
              <a:rPr lang="es-BO" dirty="0" err="1"/>
              <a:t>julioiglesiasp</a:t>
            </a:r>
            <a:endParaRPr lang="es-BO" dirty="0"/>
          </a:p>
        </p:txBody>
      </p:sp>
    </p:spTree>
    <p:extLst>
      <p:ext uri="{BB962C8B-B14F-4D97-AF65-F5344CB8AC3E}">
        <p14:creationId xmlns:p14="http://schemas.microsoft.com/office/powerpoint/2010/main" val="29958109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3" name="2 Marcador de contenido"/>
          <p:cNvSpPr>
            <a:spLocks noGrp="1"/>
          </p:cNvSpPr>
          <p:nvPr>
            <p:ph idx="1"/>
          </p:nvPr>
        </p:nvSpPr>
        <p:spPr/>
        <p:txBody>
          <a:bodyPr/>
          <a:lstStyle/>
          <a:p>
            <a:pPr marL="0" indent="0">
              <a:buNone/>
            </a:pPr>
            <a:r>
              <a:rPr lang="es-BO" dirty="0"/>
              <a:t>Se observa el intercambio de datos entre dos nodos, y si lo vemos podemos predecir la secuencia numérica.</a:t>
            </a:r>
          </a:p>
        </p:txBody>
      </p:sp>
      <p:sp>
        <p:nvSpPr>
          <p:cNvPr id="2" name="1 Título"/>
          <p:cNvSpPr>
            <a:spLocks noGrp="1"/>
          </p:cNvSpPr>
          <p:nvPr>
            <p:ph type="title"/>
          </p:nvPr>
        </p:nvSpPr>
        <p:spPr/>
        <p:txBody>
          <a:bodyPr>
            <a:normAutofit fontScale="90000"/>
          </a:bodyPr>
          <a:lstStyle/>
          <a:p>
            <a:r>
              <a:rPr lang="es-BO" dirty="0"/>
              <a:t>Análisis de paquetes de una sesión local Hijacking</a:t>
            </a:r>
          </a:p>
        </p:txBody>
      </p:sp>
    </p:spTree>
    <p:extLst>
      <p:ext uri="{BB962C8B-B14F-4D97-AF65-F5344CB8AC3E}">
        <p14:creationId xmlns:p14="http://schemas.microsoft.com/office/powerpoint/2010/main" val="25321317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3" name="2 Marcador de contenido"/>
          <p:cNvSpPr>
            <a:spLocks noGrp="1"/>
          </p:cNvSpPr>
          <p:nvPr>
            <p:ph idx="1"/>
          </p:nvPr>
        </p:nvSpPr>
        <p:spPr/>
        <p:txBody>
          <a:bodyPr/>
          <a:lstStyle/>
          <a:p>
            <a:r>
              <a:rPr lang="es-BO" dirty="0"/>
              <a:t>Activa: Un atacante encuentra una sesión activa y la roba.</a:t>
            </a:r>
          </a:p>
          <a:p>
            <a:r>
              <a:rPr lang="es-BO" dirty="0"/>
              <a:t>Pasiva: Un atacante hijackea una sesión, pero se sienta y observa los registros del tráfico que están siendo enviados.</a:t>
            </a:r>
          </a:p>
        </p:txBody>
      </p:sp>
      <p:sp>
        <p:nvSpPr>
          <p:cNvPr id="2" name="1 Título"/>
          <p:cNvSpPr>
            <a:spLocks noGrp="1"/>
          </p:cNvSpPr>
          <p:nvPr>
            <p:ph type="title"/>
          </p:nvPr>
        </p:nvSpPr>
        <p:spPr/>
        <p:txBody>
          <a:bodyPr/>
          <a:lstStyle/>
          <a:p>
            <a:r>
              <a:rPr lang="es-BO" dirty="0"/>
              <a:t>Tipos de Session Hijacking</a:t>
            </a:r>
          </a:p>
        </p:txBody>
      </p:sp>
    </p:spTree>
    <p:extLst>
      <p:ext uri="{BB962C8B-B14F-4D97-AF65-F5344CB8AC3E}">
        <p14:creationId xmlns:p14="http://schemas.microsoft.com/office/powerpoint/2010/main" val="14083610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normAutofit fontScale="90000"/>
          </a:bodyPr>
          <a:lstStyle/>
          <a:p>
            <a:r>
              <a:rPr lang="es-BO" dirty="0"/>
              <a:t>Session Hijacking en el modelo OSI</a:t>
            </a:r>
          </a:p>
        </p:txBody>
      </p:sp>
      <p:sp>
        <p:nvSpPr>
          <p:cNvPr id="3" name="2 Marcador de contenido"/>
          <p:cNvSpPr>
            <a:spLocks noGrp="1"/>
          </p:cNvSpPr>
          <p:nvPr>
            <p:ph idx="1"/>
          </p:nvPr>
        </p:nvSpPr>
        <p:spPr/>
        <p:txBody>
          <a:bodyPr/>
          <a:lstStyle/>
          <a:p>
            <a:r>
              <a:rPr lang="es-BO" dirty="0"/>
              <a:t>Network Level Hijacking: Puede ser definido como la intercepción de paquetes durante la transmisión entre el cliente y el servidor en una sesión TCP y UDP.</a:t>
            </a:r>
          </a:p>
          <a:p>
            <a:r>
              <a:rPr lang="es-BO" dirty="0"/>
              <a:t>Application Level Hijacking: Obtener el control de una sesión HTTP de un usuario, obteniendo su ID de sesión.</a:t>
            </a:r>
          </a:p>
        </p:txBody>
      </p:sp>
    </p:spTree>
    <p:extLst>
      <p:ext uri="{BB962C8B-B14F-4D97-AF65-F5344CB8AC3E}">
        <p14:creationId xmlns:p14="http://schemas.microsoft.com/office/powerpoint/2010/main" val="39794960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normAutofit fontScale="90000"/>
          </a:bodyPr>
          <a:lstStyle/>
          <a:p>
            <a:r>
              <a:rPr lang="es-BO" dirty="0"/>
              <a:t>Application Level Session Hijacking</a:t>
            </a:r>
          </a:p>
        </p:txBody>
      </p:sp>
      <p:sp>
        <p:nvSpPr>
          <p:cNvPr id="3" name="2 Marcador de contenido"/>
          <p:cNvSpPr>
            <a:spLocks noGrp="1"/>
          </p:cNvSpPr>
          <p:nvPr>
            <p:ph idx="1"/>
          </p:nvPr>
        </p:nvSpPr>
        <p:spPr/>
        <p:txBody>
          <a:bodyPr>
            <a:normAutofit fontScale="92500" lnSpcReduction="10000"/>
          </a:bodyPr>
          <a:lstStyle/>
          <a:p>
            <a:r>
              <a:rPr lang="es-BO" dirty="0"/>
              <a:t>Un token de sesión es robado o una sesión válida es predicha para obtener acceso no autorizado al servidor Web. Un token de sesión puede ser comprometido de varias maneras: </a:t>
            </a:r>
          </a:p>
          <a:p>
            <a:pPr lvl="1"/>
            <a:r>
              <a:rPr lang="es-BO" dirty="0"/>
              <a:t>Session sniffing.</a:t>
            </a:r>
          </a:p>
          <a:p>
            <a:pPr lvl="1"/>
            <a:r>
              <a:rPr lang="es-BO" dirty="0"/>
              <a:t>Man-in-the-browser attack.</a:t>
            </a:r>
          </a:p>
          <a:p>
            <a:pPr lvl="1"/>
            <a:r>
              <a:rPr lang="es-BO" dirty="0"/>
              <a:t>Tokens de sesión precedible.</a:t>
            </a:r>
          </a:p>
          <a:p>
            <a:pPr lvl="1"/>
            <a:r>
              <a:rPr lang="es-BO" dirty="0"/>
              <a:t>Ataques del lado del cliente.</a:t>
            </a:r>
          </a:p>
          <a:p>
            <a:pPr lvl="1"/>
            <a:r>
              <a:rPr lang="es-BO" dirty="0"/>
              <a:t>Ataque man-in-the-middle</a:t>
            </a:r>
          </a:p>
        </p:txBody>
      </p:sp>
    </p:spTree>
    <p:extLst>
      <p:ext uri="{BB962C8B-B14F-4D97-AF65-F5344CB8AC3E}">
        <p14:creationId xmlns:p14="http://schemas.microsoft.com/office/powerpoint/2010/main" val="18080756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Session Sniffing</a:t>
            </a:r>
          </a:p>
        </p:txBody>
      </p:sp>
      <p:sp>
        <p:nvSpPr>
          <p:cNvPr id="3" name="2 Marcador de contenido"/>
          <p:cNvSpPr>
            <a:spLocks noGrp="1"/>
          </p:cNvSpPr>
          <p:nvPr>
            <p:ph idx="1"/>
          </p:nvPr>
        </p:nvSpPr>
        <p:spPr/>
        <p:txBody>
          <a:bodyPr/>
          <a:lstStyle/>
          <a:p>
            <a:pPr marL="0" indent="0">
              <a:buNone/>
            </a:pPr>
            <a:r>
              <a:rPr lang="es-BO" dirty="0"/>
              <a:t>El atacante usa un sniffer para capturar un token de sesión válida llamada "Session ID". Luego utiliza ese token para obtener acceso al servidor web.</a:t>
            </a:r>
          </a:p>
        </p:txBody>
      </p:sp>
    </p:spTree>
    <p:extLst>
      <p:ext uri="{BB962C8B-B14F-4D97-AF65-F5344CB8AC3E}">
        <p14:creationId xmlns:p14="http://schemas.microsoft.com/office/powerpoint/2010/main" val="13597256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Tokens de sesión predecible</a:t>
            </a:r>
          </a:p>
        </p:txBody>
      </p:sp>
      <p:sp>
        <p:nvSpPr>
          <p:cNvPr id="3" name="2 Marcador de contenido"/>
          <p:cNvSpPr>
            <a:spLocks noGrp="1"/>
          </p:cNvSpPr>
          <p:nvPr>
            <p:ph idx="1"/>
          </p:nvPr>
        </p:nvSpPr>
        <p:spPr/>
        <p:txBody>
          <a:bodyPr/>
          <a:lstStyle/>
          <a:p>
            <a:pPr marL="0" indent="0">
              <a:buNone/>
            </a:pPr>
            <a:r>
              <a:rPr lang="es-BO" dirty="0"/>
              <a:t>Es un método que se utiliza para predecir un ID de sesión o hacerse pasar por un usuario de sitio web. También se lo denomina Sesiono Hijacking. Utilizando esta técnica, el atacante consigue hacer ping a las solicitudes del sitio web. Adivinando un valor de sesión o deduciéndolo se realiza el ataque.</a:t>
            </a:r>
          </a:p>
        </p:txBody>
      </p:sp>
    </p:spTree>
    <p:extLst>
      <p:ext uri="{BB962C8B-B14F-4D97-AF65-F5344CB8AC3E}">
        <p14:creationId xmlns:p14="http://schemas.microsoft.com/office/powerpoint/2010/main" val="16561352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normAutofit fontScale="90000"/>
          </a:bodyPr>
          <a:lstStyle/>
          <a:p>
            <a:r>
              <a:rPr lang="es-BO" dirty="0"/>
              <a:t>¿Cómo predecir una Session Token?</a:t>
            </a:r>
          </a:p>
        </p:txBody>
      </p:sp>
      <p:sp>
        <p:nvSpPr>
          <p:cNvPr id="3" name="2 Marcador de contenido"/>
          <p:cNvSpPr>
            <a:spLocks noGrp="1"/>
          </p:cNvSpPr>
          <p:nvPr>
            <p:ph idx="1"/>
          </p:nvPr>
        </p:nvSpPr>
        <p:spPr/>
        <p:txBody>
          <a:bodyPr>
            <a:normAutofit fontScale="92500" lnSpcReduction="10000"/>
          </a:bodyPr>
          <a:lstStyle/>
          <a:p>
            <a:pPr marL="0" indent="0">
              <a:buNone/>
            </a:pPr>
            <a:r>
              <a:rPr lang="es-BO" dirty="0"/>
              <a:t>El atacante capturará varias IDs de sesión y analizará el patrón:</a:t>
            </a:r>
          </a:p>
          <a:p>
            <a:pPr marL="0" indent="0">
              <a:buNone/>
            </a:pPr>
            <a:endParaRPr lang="es-BO" dirty="0"/>
          </a:p>
          <a:p>
            <a:pPr marL="0" indent="0">
              <a:buNone/>
            </a:pPr>
            <a:r>
              <a:rPr lang="es-BO" sz="2400" dirty="0"/>
              <a:t>http://www.juggyboy.com/view/JBEX21092010152820</a:t>
            </a:r>
          </a:p>
          <a:p>
            <a:pPr marL="0" indent="0">
              <a:buNone/>
            </a:pPr>
            <a:r>
              <a:rPr lang="es-BO" sz="2400" dirty="0"/>
              <a:t>http://www.juggyboy.com/view/JBEX21092010153020</a:t>
            </a:r>
          </a:p>
          <a:p>
            <a:pPr marL="0" indent="0">
              <a:buNone/>
            </a:pPr>
            <a:r>
              <a:rPr lang="es-BO" sz="2400" dirty="0"/>
              <a:t>http://www.juggyboy.com/view/JBEX21092010160020</a:t>
            </a:r>
          </a:p>
          <a:p>
            <a:pPr marL="0" indent="0">
              <a:buNone/>
            </a:pPr>
            <a:r>
              <a:rPr lang="es-BO" sz="2400" dirty="0"/>
              <a:t>http://www.juggyboy.com/view/JBEX21092010164020</a:t>
            </a:r>
          </a:p>
          <a:p>
            <a:pPr marL="0" indent="0">
              <a:buNone/>
            </a:pPr>
            <a:endParaRPr lang="es-BO" sz="2400" dirty="0"/>
          </a:p>
          <a:p>
            <a:pPr marL="0" indent="0">
              <a:buNone/>
            </a:pPr>
            <a:r>
              <a:rPr lang="es-BO" sz="2400" dirty="0"/>
              <a:t>JBEX: Constante</a:t>
            </a:r>
          </a:p>
          <a:p>
            <a:pPr marL="0" indent="0">
              <a:buNone/>
            </a:pPr>
            <a:r>
              <a:rPr lang="es-BO" sz="2400" dirty="0"/>
              <a:t>25092010: Fecha</a:t>
            </a:r>
          </a:p>
          <a:p>
            <a:pPr marL="0" indent="0">
              <a:buNone/>
            </a:pPr>
            <a:r>
              <a:rPr lang="es-BO" sz="2400" dirty="0"/>
              <a:t>162555: Hora</a:t>
            </a:r>
          </a:p>
        </p:txBody>
      </p:sp>
    </p:spTree>
    <p:extLst>
      <p:ext uri="{BB962C8B-B14F-4D97-AF65-F5344CB8AC3E}">
        <p14:creationId xmlns:p14="http://schemas.microsoft.com/office/powerpoint/2010/main" val="9624826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Ataque man-in-the-middle</a:t>
            </a:r>
          </a:p>
        </p:txBody>
      </p:sp>
      <p:sp>
        <p:nvSpPr>
          <p:cNvPr id="3" name="2 Marcador de contenido"/>
          <p:cNvSpPr>
            <a:spLocks noGrp="1"/>
          </p:cNvSpPr>
          <p:nvPr>
            <p:ph idx="1"/>
          </p:nvPr>
        </p:nvSpPr>
        <p:spPr/>
        <p:txBody>
          <a:bodyPr>
            <a:normAutofit fontScale="92500" lnSpcReduction="20000"/>
          </a:bodyPr>
          <a:lstStyle/>
          <a:p>
            <a:pPr marL="0" indent="0">
              <a:buNone/>
            </a:pPr>
            <a:r>
              <a:rPr lang="es-BO" dirty="0"/>
              <a:t>Es utilizado para entrometerse dentro de una conexión existente entre los sistemas e interceptar los mensajes intercambiados.</a:t>
            </a:r>
          </a:p>
          <a:p>
            <a:pPr marL="0" indent="0">
              <a:buNone/>
            </a:pPr>
            <a:r>
              <a:rPr lang="es-BO" dirty="0"/>
              <a:t>Los atacantes utilizan distintas técnicas para dividir la conexión TCP en dos conexiones:</a:t>
            </a:r>
          </a:p>
          <a:p>
            <a:pPr marL="0" indent="0">
              <a:buNone/>
            </a:pPr>
            <a:r>
              <a:rPr lang="es-BO" dirty="0"/>
              <a:t>1. Conexión Client-to-attacker</a:t>
            </a:r>
          </a:p>
          <a:p>
            <a:pPr marL="0" indent="0">
              <a:buNone/>
            </a:pPr>
            <a:r>
              <a:rPr lang="es-BO" dirty="0"/>
              <a:t>2. Conexión Attacker-to-server</a:t>
            </a:r>
          </a:p>
          <a:p>
            <a:pPr marL="0" indent="0">
              <a:buNone/>
            </a:pPr>
            <a:r>
              <a:rPr lang="es-BO" dirty="0"/>
              <a:t>Luego de la intercepción, un atacante puede leer, modificar e insertar datos fraudulentos en la comunicación. </a:t>
            </a:r>
          </a:p>
        </p:txBody>
      </p:sp>
    </p:spTree>
    <p:extLst>
      <p:ext uri="{BB962C8B-B14F-4D97-AF65-F5344CB8AC3E}">
        <p14:creationId xmlns:p14="http://schemas.microsoft.com/office/powerpoint/2010/main" val="27173413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Man-in-the-browser attack</a:t>
            </a:r>
          </a:p>
        </p:txBody>
      </p:sp>
      <p:sp>
        <p:nvSpPr>
          <p:cNvPr id="3" name="2 Marcador de contenido"/>
          <p:cNvSpPr>
            <a:spLocks noGrp="1"/>
          </p:cNvSpPr>
          <p:nvPr>
            <p:ph idx="1"/>
          </p:nvPr>
        </p:nvSpPr>
        <p:spPr/>
        <p:txBody>
          <a:bodyPr/>
          <a:lstStyle/>
          <a:p>
            <a:pPr marL="0" indent="0">
              <a:buNone/>
            </a:pPr>
            <a:r>
              <a:rPr lang="es-BO" dirty="0"/>
              <a:t>Utiliza un caballo de troya para interceptar llamadas entre el navegador y su mecanismo de seguridad o librerías. Trabaja con un caballo de troya ya instalado y actúa entre el navegador y su mecanismo de seguridad. Su objetivo principal es de causar fraude financiero manipulando las transacciones de los sistemas de los bancos por internet.</a:t>
            </a:r>
          </a:p>
        </p:txBody>
      </p:sp>
    </p:spTree>
    <p:extLst>
      <p:ext uri="{BB962C8B-B14F-4D97-AF65-F5344CB8AC3E}">
        <p14:creationId xmlns:p14="http://schemas.microsoft.com/office/powerpoint/2010/main" val="34705393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noAutofit/>
          </a:bodyPr>
          <a:lstStyle/>
          <a:p>
            <a:r>
              <a:rPr lang="es-BO" sz="4800" dirty="0"/>
              <a:t>Pasos para realizar un ataque man-in-the-browser</a:t>
            </a:r>
          </a:p>
        </p:txBody>
      </p:sp>
      <p:sp>
        <p:nvSpPr>
          <p:cNvPr id="3" name="2 Marcador de contenido"/>
          <p:cNvSpPr>
            <a:spLocks noGrp="1"/>
          </p:cNvSpPr>
          <p:nvPr>
            <p:ph idx="1"/>
          </p:nvPr>
        </p:nvSpPr>
        <p:spPr/>
        <p:txBody>
          <a:bodyPr>
            <a:normAutofit fontScale="92500"/>
          </a:bodyPr>
          <a:lstStyle/>
          <a:p>
            <a:pPr marL="0" indent="0">
              <a:buNone/>
            </a:pPr>
            <a:r>
              <a:rPr lang="es-BO" sz="2600" dirty="0"/>
              <a:t>1. Infectar al equipo con un troyano (S.O. o aplicación)</a:t>
            </a:r>
          </a:p>
          <a:p>
            <a:pPr marL="0" indent="0">
              <a:buNone/>
            </a:pPr>
            <a:r>
              <a:rPr lang="es-BO" sz="2600" dirty="0"/>
              <a:t>2. El troyano instala código malicioso (archivos de extensión) y lo guarda dentro de la configuración del navegador.</a:t>
            </a:r>
          </a:p>
          <a:p>
            <a:pPr marL="0" indent="0">
              <a:buNone/>
            </a:pPr>
            <a:r>
              <a:rPr lang="es-BO" sz="2600" dirty="0"/>
              <a:t>3. Luego de que el usuario reinicia el navegador, el código malicioso en el form de los archivos de extensión es cargado.</a:t>
            </a:r>
          </a:p>
          <a:p>
            <a:pPr marL="0" indent="0">
              <a:buNone/>
            </a:pPr>
            <a:r>
              <a:rPr lang="es-BO" sz="2600" dirty="0"/>
              <a:t>4. Los archivos de extensión registran un controlador para cada visita a una pagina web.</a:t>
            </a:r>
          </a:p>
          <a:p>
            <a:pPr marL="0" indent="0">
              <a:buNone/>
            </a:pPr>
            <a:r>
              <a:rPr lang="es-BO" sz="2600" dirty="0"/>
              <a:t>5. Cuando la página es cargada, la extensión utiliza la URL y la compara con una lista de sitios conocidos para el ataque.</a:t>
            </a:r>
          </a:p>
        </p:txBody>
      </p:sp>
    </p:spTree>
    <p:extLst>
      <p:ext uri="{BB962C8B-B14F-4D97-AF65-F5344CB8AC3E}">
        <p14:creationId xmlns:p14="http://schemas.microsoft.com/office/powerpoint/2010/main" val="7403425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Introducción</a:t>
            </a:r>
          </a:p>
        </p:txBody>
      </p:sp>
      <p:sp>
        <p:nvSpPr>
          <p:cNvPr id="3" name="2 Marcador de contenido"/>
          <p:cNvSpPr>
            <a:spLocks noGrp="1"/>
          </p:cNvSpPr>
          <p:nvPr>
            <p:ph idx="1"/>
          </p:nvPr>
        </p:nvSpPr>
        <p:spPr/>
        <p:txBody>
          <a:bodyPr>
            <a:normAutofit/>
          </a:bodyPr>
          <a:lstStyle/>
          <a:p>
            <a:pPr marL="0" indent="0">
              <a:buNone/>
            </a:pPr>
            <a:r>
              <a:rPr lang="es-BO" dirty="0"/>
              <a:t>Session HiJacking ocurre después de que se establece una sesión válida. El atacante roba una ID de una sesión válida que es utilizada para ingresar dentro del sistema y curiosear dentro del sistema. En TCP session Hijacking, un atacante roba una sesión TCP entre dos equipos. Ya que la autenticación solo ocurre al inicio de la sesión TCP, esto permite al usuario obtener acceso al equipo.</a:t>
            </a:r>
          </a:p>
        </p:txBody>
      </p:sp>
    </p:spTree>
    <p:extLst>
      <p:ext uri="{BB962C8B-B14F-4D97-AF65-F5344CB8AC3E}">
        <p14:creationId xmlns:p14="http://schemas.microsoft.com/office/powerpoint/2010/main" val="20451157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sz="4800" dirty="0"/>
              <a:t>Pasos para realizar un ataque man-in-the-browser</a:t>
            </a:r>
          </a:p>
        </p:txBody>
      </p:sp>
      <p:sp>
        <p:nvSpPr>
          <p:cNvPr id="3" name="2 Marcador de contenido"/>
          <p:cNvSpPr>
            <a:spLocks noGrp="1"/>
          </p:cNvSpPr>
          <p:nvPr>
            <p:ph idx="1"/>
          </p:nvPr>
        </p:nvSpPr>
        <p:spPr/>
        <p:txBody>
          <a:bodyPr>
            <a:normAutofit fontScale="92500"/>
          </a:bodyPr>
          <a:lstStyle/>
          <a:p>
            <a:pPr marL="0" indent="0">
              <a:buNone/>
            </a:pPr>
            <a:r>
              <a:rPr lang="es-BO" sz="2800" dirty="0"/>
              <a:t>6. El usuario se loguea de manera segura al sitio.</a:t>
            </a:r>
          </a:p>
          <a:p>
            <a:pPr marL="0" indent="0">
              <a:buNone/>
            </a:pPr>
            <a:r>
              <a:rPr lang="es-BO" sz="2800" dirty="0"/>
              <a:t>7. Registra un botón de controlador de eventos cuando la carga de una página específica es detectada por un patrón específico y la compara con su lista.</a:t>
            </a:r>
          </a:p>
          <a:p>
            <a:pPr marL="0" indent="0">
              <a:buNone/>
            </a:pPr>
            <a:r>
              <a:rPr lang="es-BO" sz="2800" dirty="0"/>
              <a:t>8. El navegador envía el form y modifica los valores al servidor.</a:t>
            </a:r>
          </a:p>
          <a:p>
            <a:pPr marL="0" indent="0">
              <a:buNone/>
            </a:pPr>
            <a:r>
              <a:rPr lang="es-BO" sz="2800" dirty="0"/>
              <a:t>9. Cuando el usuario hace clic en el botón, la extensión utiliza una interfaz DOM y extrae todos los datos desde los campos del form y modifica los valores.</a:t>
            </a:r>
          </a:p>
        </p:txBody>
      </p:sp>
    </p:spTree>
    <p:extLst>
      <p:ext uri="{BB962C8B-B14F-4D97-AF65-F5344CB8AC3E}">
        <p14:creationId xmlns:p14="http://schemas.microsoft.com/office/powerpoint/2010/main" val="24059471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sz="4800" dirty="0"/>
              <a:t>Pasos para realizar un ataque man-in-the-browser</a:t>
            </a:r>
          </a:p>
        </p:txBody>
      </p:sp>
      <p:sp>
        <p:nvSpPr>
          <p:cNvPr id="3" name="2 Marcador de contenido"/>
          <p:cNvSpPr>
            <a:spLocks noGrp="1"/>
          </p:cNvSpPr>
          <p:nvPr>
            <p:ph idx="1"/>
          </p:nvPr>
        </p:nvSpPr>
        <p:spPr/>
        <p:txBody>
          <a:bodyPr>
            <a:normAutofit lnSpcReduction="10000"/>
          </a:bodyPr>
          <a:lstStyle/>
          <a:p>
            <a:pPr marL="0" indent="0">
              <a:buNone/>
            </a:pPr>
            <a:r>
              <a:rPr lang="es-BO" sz="2700" dirty="0"/>
              <a:t>10. El servidor recibe los valores modificados pero no puede distinguir entre los valores originales y modificados.</a:t>
            </a:r>
          </a:p>
          <a:p>
            <a:pPr marL="0" indent="0">
              <a:buNone/>
            </a:pPr>
            <a:r>
              <a:rPr lang="es-BO" sz="2700" dirty="0"/>
              <a:t>11. Luego de que el servidor realiza la transacción, un recipiente es generado.</a:t>
            </a:r>
          </a:p>
          <a:p>
            <a:pPr marL="0" indent="0">
              <a:buNone/>
            </a:pPr>
            <a:r>
              <a:rPr lang="es-BO" sz="2700" dirty="0"/>
              <a:t>12. Ahora, el navegador recibe el recipiente para la transacción modificada.</a:t>
            </a:r>
          </a:p>
          <a:p>
            <a:pPr marL="0" indent="0">
              <a:buNone/>
            </a:pPr>
            <a:r>
              <a:rPr lang="es-BO" sz="2700" dirty="0"/>
              <a:t>13. El navegador muestra el recipiente con los detalles originales. </a:t>
            </a:r>
          </a:p>
          <a:p>
            <a:pPr marL="0" indent="0">
              <a:buNone/>
            </a:pPr>
            <a:r>
              <a:rPr lang="es-BO" sz="2700" dirty="0"/>
              <a:t>14. El usuario piensa que la transacción  original fue recibida por el servidor sin ninguna intercepción.</a:t>
            </a:r>
          </a:p>
        </p:txBody>
      </p:sp>
    </p:spTree>
    <p:extLst>
      <p:ext uri="{BB962C8B-B14F-4D97-AF65-F5344CB8AC3E}">
        <p14:creationId xmlns:p14="http://schemas.microsoft.com/office/powerpoint/2010/main" val="34129072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Ataques del lado del cliente</a:t>
            </a:r>
          </a:p>
        </p:txBody>
      </p:sp>
      <p:sp>
        <p:nvSpPr>
          <p:cNvPr id="3" name="2 Marcador de contenido"/>
          <p:cNvSpPr>
            <a:spLocks noGrp="1"/>
          </p:cNvSpPr>
          <p:nvPr>
            <p:ph idx="1"/>
          </p:nvPr>
        </p:nvSpPr>
        <p:spPr/>
        <p:txBody>
          <a:bodyPr>
            <a:normAutofit/>
          </a:bodyPr>
          <a:lstStyle/>
          <a:p>
            <a:r>
              <a:rPr lang="es-BO" sz="2800" dirty="0"/>
              <a:t>XSS: Los ataques Cross-Site Scripting son un tipo de ataques de inyección, en el cual los scripts maliciosos son inyectados a los sitios Web.</a:t>
            </a:r>
          </a:p>
          <a:p>
            <a:r>
              <a:rPr lang="es-BO" sz="2800" dirty="0"/>
              <a:t>Malicious JavaScript Codes: Un script malicioso puede ser embebido en un sitio Web y no genera ningún tipo de advertencias cuando la página es vista en cualquier navegador.</a:t>
            </a:r>
          </a:p>
          <a:p>
            <a:r>
              <a:rPr lang="es-BO" sz="2800" dirty="0"/>
              <a:t>Troyanos: Programas aparentemente inofensivos pero pueden obtener control y causar daño.</a:t>
            </a:r>
          </a:p>
        </p:txBody>
      </p:sp>
    </p:spTree>
    <p:extLst>
      <p:ext uri="{BB962C8B-B14F-4D97-AF65-F5344CB8AC3E}">
        <p14:creationId xmlns:p14="http://schemas.microsoft.com/office/powerpoint/2010/main" val="32164633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Cross-site Script Attack</a:t>
            </a:r>
          </a:p>
        </p:txBody>
      </p:sp>
      <p:sp>
        <p:nvSpPr>
          <p:cNvPr id="3" name="2 Marcador de contenido"/>
          <p:cNvSpPr>
            <a:spLocks noGrp="1"/>
          </p:cNvSpPr>
          <p:nvPr>
            <p:ph idx="1"/>
          </p:nvPr>
        </p:nvSpPr>
        <p:spPr/>
        <p:txBody>
          <a:bodyPr/>
          <a:lstStyle/>
          <a:p>
            <a:pPr marL="0" indent="0">
              <a:buNone/>
            </a:pPr>
            <a:r>
              <a:rPr lang="es-BO" dirty="0"/>
              <a:t>El atacante puede comprometer el token de la sesión enviando código o programas maliciosos a los programas del lado del cliente.</a:t>
            </a:r>
          </a:p>
        </p:txBody>
      </p:sp>
    </p:spTree>
    <p:extLst>
      <p:ext uri="{BB962C8B-B14F-4D97-AF65-F5344CB8AC3E}">
        <p14:creationId xmlns:p14="http://schemas.microsoft.com/office/powerpoint/2010/main" val="37282364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Fijación de sesión</a:t>
            </a:r>
          </a:p>
        </p:txBody>
      </p:sp>
      <p:sp>
        <p:nvSpPr>
          <p:cNvPr id="3" name="2 Marcador de contenido"/>
          <p:cNvSpPr>
            <a:spLocks noGrp="1"/>
          </p:cNvSpPr>
          <p:nvPr>
            <p:ph idx="1"/>
          </p:nvPr>
        </p:nvSpPr>
        <p:spPr/>
        <p:txBody>
          <a:bodyPr>
            <a:normAutofit lnSpcReduction="10000"/>
          </a:bodyPr>
          <a:lstStyle/>
          <a:p>
            <a:pPr marL="0" indent="0">
              <a:buNone/>
            </a:pPr>
            <a:r>
              <a:rPr lang="es-BO" sz="2600" dirty="0"/>
              <a:t>Es un ataque que permite al atacante hijackear una sesión válida de un usuario. El atacante intenta atraer a usuario a autentificarse el mismo con una ID de sesión conocida y luego hijackear la sesión válida del usuario por el conocimiento de la ID de sesión utilizada. El atacante tiene que proveer una aplicación web legítima y atraer al navegador del usuario a utilizarla. </a:t>
            </a:r>
          </a:p>
          <a:p>
            <a:pPr marL="0" indent="0">
              <a:buNone/>
            </a:pPr>
            <a:r>
              <a:rPr lang="es-BO" sz="2600" dirty="0"/>
              <a:t>Muchas técnicas para ejecutar ataques de fijación de sesión son:</a:t>
            </a:r>
          </a:p>
          <a:p>
            <a:pPr lvl="1"/>
            <a:r>
              <a:rPr lang="es-BO" sz="2200" dirty="0"/>
              <a:t>Un token de sesión en el argumento URL.</a:t>
            </a:r>
          </a:p>
          <a:p>
            <a:pPr lvl="1"/>
            <a:r>
              <a:rPr lang="es-BO" sz="2200" dirty="0"/>
              <a:t>Un token de sesión en un campo de formulario oculto.</a:t>
            </a:r>
          </a:p>
          <a:p>
            <a:pPr lvl="1"/>
            <a:r>
              <a:rPr lang="es-BO" sz="2200" dirty="0"/>
              <a:t>Un ID de sesión en una cookie.</a:t>
            </a:r>
          </a:p>
        </p:txBody>
      </p:sp>
    </p:spTree>
    <p:extLst>
      <p:ext uri="{BB962C8B-B14F-4D97-AF65-F5344CB8AC3E}">
        <p14:creationId xmlns:p14="http://schemas.microsoft.com/office/powerpoint/2010/main" val="9589648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sz="4000" dirty="0">
              <a:solidFill>
                <a:srgbClr val="00B0F0"/>
              </a:solidFill>
            </a:endParaRPr>
          </a:p>
        </p:txBody>
      </p:sp>
      <p:sp>
        <p:nvSpPr>
          <p:cNvPr id="2" name="1 Título"/>
          <p:cNvSpPr>
            <a:spLocks noGrp="1"/>
          </p:cNvSpPr>
          <p:nvPr>
            <p:ph type="title"/>
          </p:nvPr>
        </p:nvSpPr>
        <p:spPr/>
        <p:txBody>
          <a:bodyPr/>
          <a:lstStyle/>
          <a:p>
            <a:r>
              <a:rPr lang="es-BO" dirty="0"/>
              <a:t>Ataque de fijación de sesión</a:t>
            </a:r>
          </a:p>
        </p:txBody>
      </p:sp>
      <p:sp>
        <p:nvSpPr>
          <p:cNvPr id="3" name="2 Marcador de contenido"/>
          <p:cNvSpPr>
            <a:spLocks noGrp="1"/>
          </p:cNvSpPr>
          <p:nvPr>
            <p:ph idx="1"/>
          </p:nvPr>
        </p:nvSpPr>
        <p:spPr/>
        <p:txBody>
          <a:bodyPr/>
          <a:lstStyle/>
          <a:p>
            <a:r>
              <a:rPr lang="es-BO" dirty="0"/>
              <a:t>El atacante explota una vulnerabilidad de un servidor que permite al usuario utilizar un SID fijo.</a:t>
            </a:r>
          </a:p>
          <a:p>
            <a:r>
              <a:rPr lang="es-BO" dirty="0"/>
              <a:t>El atacante provee un SID válido a la víctima y la atrae para que se autentifique a él mismo utilizando ese SDI.</a:t>
            </a:r>
          </a:p>
        </p:txBody>
      </p:sp>
    </p:spTree>
    <p:extLst>
      <p:ext uri="{BB962C8B-B14F-4D97-AF65-F5344CB8AC3E}">
        <p14:creationId xmlns:p14="http://schemas.microsoft.com/office/powerpoint/2010/main" val="33077088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Ataque de fijación de sesión</a:t>
            </a:r>
          </a:p>
        </p:txBody>
      </p:sp>
      <p:sp>
        <p:nvSpPr>
          <p:cNvPr id="3" name="2 Marcador de contenido"/>
          <p:cNvSpPr>
            <a:spLocks noGrp="1"/>
          </p:cNvSpPr>
          <p:nvPr>
            <p:ph idx="1"/>
          </p:nvPr>
        </p:nvSpPr>
        <p:spPr/>
        <p:txBody>
          <a:bodyPr/>
          <a:lstStyle/>
          <a:p>
            <a:pPr marL="0" indent="0">
              <a:buNone/>
            </a:pPr>
            <a:r>
              <a:rPr lang="es-BO" dirty="0"/>
              <a:t>Ejemplo: </a:t>
            </a:r>
          </a:p>
          <a:p>
            <a:pPr marL="0" indent="0">
              <a:buNone/>
            </a:pPr>
            <a:r>
              <a:rPr lang="es-BO" dirty="0"/>
              <a:t>1. Manda por correo, Hola Lolita mira esto: http://.....</a:t>
            </a:r>
          </a:p>
          <a:p>
            <a:pPr marL="0" indent="0">
              <a:buNone/>
            </a:pPr>
            <a:r>
              <a:rPr lang="es-BO" dirty="0"/>
              <a:t>2. La víctima hace clic ahí. Cookie: 0D644....</a:t>
            </a:r>
          </a:p>
          <a:p>
            <a:pPr marL="0" indent="0">
              <a:buNone/>
            </a:pPr>
            <a:r>
              <a:rPr lang="es-BO" dirty="0"/>
              <a:t>3. Atacante inicia sesión</a:t>
            </a:r>
          </a:p>
          <a:p>
            <a:pPr marL="0" indent="0">
              <a:buNone/>
            </a:pPr>
            <a:r>
              <a:rPr lang="es-BO" dirty="0"/>
              <a:t>4. Inicia sesión con el mismo SID (de la cookie)</a:t>
            </a:r>
          </a:p>
          <a:p>
            <a:pPr marL="0" indent="0">
              <a:buNone/>
            </a:pPr>
            <a:r>
              <a:rPr lang="es-BO" dirty="0"/>
              <a:t>5. Postea account.php. Cookie: la misma</a:t>
            </a:r>
          </a:p>
        </p:txBody>
      </p:sp>
    </p:spTree>
    <p:extLst>
      <p:ext uri="{BB962C8B-B14F-4D97-AF65-F5344CB8AC3E}">
        <p14:creationId xmlns:p14="http://schemas.microsoft.com/office/powerpoint/2010/main" val="37263446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err="1"/>
              <a:t>Session</a:t>
            </a:r>
            <a:r>
              <a:rPr lang="es-BO" dirty="0"/>
              <a:t> Hijacking a nivel de red</a:t>
            </a:r>
          </a:p>
        </p:txBody>
      </p:sp>
      <p:sp>
        <p:nvSpPr>
          <p:cNvPr id="3" name="2 Marcador de contenido"/>
          <p:cNvSpPr>
            <a:spLocks noGrp="1"/>
          </p:cNvSpPr>
          <p:nvPr>
            <p:ph idx="1"/>
          </p:nvPr>
        </p:nvSpPr>
        <p:spPr/>
        <p:txBody>
          <a:bodyPr>
            <a:normAutofit lnSpcReduction="10000"/>
          </a:bodyPr>
          <a:lstStyle/>
          <a:p>
            <a:pPr marL="0" indent="0">
              <a:buNone/>
            </a:pPr>
            <a:r>
              <a:rPr lang="es-BO" sz="2700" dirty="0"/>
              <a:t>Es implementada en el flujo de datos del protocolo compartido por todas las aplicaciones web. El atacante puede obtener información crítica que es utilizada para atacar sesiones a nivel de aplicación.</a:t>
            </a:r>
          </a:p>
          <a:p>
            <a:pPr marL="0" indent="0">
              <a:buNone/>
            </a:pPr>
            <a:endParaRPr lang="es-BO" sz="2700" dirty="0"/>
          </a:p>
          <a:p>
            <a:pPr marL="0" indent="0">
              <a:buNone/>
            </a:pPr>
            <a:r>
              <a:rPr lang="es-BO" sz="2700" dirty="0"/>
              <a:t>- Blind Hijacking es una situación que no se puede monitorear el flujo de tráfico entre dos hosts.</a:t>
            </a:r>
          </a:p>
          <a:p>
            <a:pPr marL="0" indent="0">
              <a:buNone/>
            </a:pPr>
            <a:r>
              <a:rPr lang="es-BO" sz="2700" dirty="0"/>
              <a:t>- UDP Hijacking no necesita predecir secuencia de números porque no hay secuencia de números, se inyecta el paquete al listener UDP y esperar que los datos sean aceptados.</a:t>
            </a:r>
          </a:p>
        </p:txBody>
      </p:sp>
    </p:spTree>
    <p:extLst>
      <p:ext uri="{BB962C8B-B14F-4D97-AF65-F5344CB8AC3E}">
        <p14:creationId xmlns:p14="http://schemas.microsoft.com/office/powerpoint/2010/main" val="15696389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Session Hijacking a nivel de red</a:t>
            </a:r>
          </a:p>
        </p:txBody>
      </p:sp>
      <p:sp>
        <p:nvSpPr>
          <p:cNvPr id="3" name="2 Marcador de contenido"/>
          <p:cNvSpPr>
            <a:spLocks noGrp="1"/>
          </p:cNvSpPr>
          <p:nvPr>
            <p:ph idx="1"/>
          </p:nvPr>
        </p:nvSpPr>
        <p:spPr/>
        <p:txBody>
          <a:bodyPr/>
          <a:lstStyle/>
          <a:p>
            <a:pPr marL="0" indent="0">
              <a:buNone/>
            </a:pPr>
            <a:r>
              <a:rPr lang="es-BO" dirty="0"/>
              <a:t>- Man in the Middle Packet Sniffer </a:t>
            </a:r>
          </a:p>
          <a:p>
            <a:pPr marL="0" indent="0">
              <a:buNone/>
            </a:pPr>
            <a:r>
              <a:rPr lang="es-BO" dirty="0"/>
              <a:t>- TCP/IP Hijacking compromete la capa red del modelo OSI.</a:t>
            </a:r>
          </a:p>
          <a:p>
            <a:pPr marL="0" indent="0">
              <a:buNone/>
            </a:pPr>
            <a:r>
              <a:rPr lang="es-BO" dirty="0"/>
              <a:t>- RST Hijacking para desincronizar los nodos y tomar la conexión.</a:t>
            </a:r>
          </a:p>
          <a:p>
            <a:pPr marL="0" indent="0">
              <a:buNone/>
            </a:pPr>
            <a:r>
              <a:rPr lang="es-BO" dirty="0"/>
              <a:t>- IP Spoofing: Source routed packets detectando la ruta de los paquetes hacia la red.</a:t>
            </a:r>
          </a:p>
        </p:txBody>
      </p:sp>
    </p:spTree>
    <p:extLst>
      <p:ext uri="{BB962C8B-B14F-4D97-AF65-F5344CB8AC3E}">
        <p14:creationId xmlns:p14="http://schemas.microsoft.com/office/powerpoint/2010/main" val="21057290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3-Way Handshake</a:t>
            </a:r>
          </a:p>
        </p:txBody>
      </p:sp>
      <p:sp>
        <p:nvSpPr>
          <p:cNvPr id="3" name="2 Marcador de contenido"/>
          <p:cNvSpPr>
            <a:spLocks noGrp="1"/>
          </p:cNvSpPr>
          <p:nvPr>
            <p:ph idx="1"/>
          </p:nvPr>
        </p:nvSpPr>
        <p:spPr/>
        <p:txBody>
          <a:bodyPr/>
          <a:lstStyle/>
          <a:p>
            <a:pPr marL="0" indent="0">
              <a:buNone/>
            </a:pPr>
            <a:r>
              <a:rPr lang="es-BO" dirty="0"/>
              <a:t>Si un atacante puede anticipar la siguiente secuencia y el número ACK que envió el usuario, el podrá spoofear la dirección del usuario y comenzar la comunicación con servidor. Si se puede ver la transmisión y el número de secuencia, predecir el número de secuencia no es tan difícil.</a:t>
            </a:r>
          </a:p>
        </p:txBody>
      </p:sp>
    </p:spTree>
    <p:extLst>
      <p:ext uri="{BB962C8B-B14F-4D97-AF65-F5344CB8AC3E}">
        <p14:creationId xmlns:p14="http://schemas.microsoft.com/office/powerpoint/2010/main" val="38629293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normAutofit fontScale="90000"/>
          </a:bodyPr>
          <a:lstStyle/>
          <a:p>
            <a:r>
              <a:rPr lang="es-BO" dirty="0"/>
              <a:t>Riesgos planteados por Hijacking</a:t>
            </a:r>
          </a:p>
        </p:txBody>
      </p:sp>
      <p:sp>
        <p:nvSpPr>
          <p:cNvPr id="3" name="2 Marcador de contenido"/>
          <p:cNvSpPr>
            <a:spLocks noGrp="1"/>
          </p:cNvSpPr>
          <p:nvPr>
            <p:ph idx="1"/>
          </p:nvPr>
        </p:nvSpPr>
        <p:spPr/>
        <p:txBody>
          <a:bodyPr>
            <a:normAutofit lnSpcReduction="10000"/>
          </a:bodyPr>
          <a:lstStyle/>
          <a:p>
            <a:r>
              <a:rPr lang="es-BO" sz="2900" dirty="0"/>
              <a:t>La mayoría de las contramedidas no funcionan a menos que se utilice encriptación.</a:t>
            </a:r>
          </a:p>
          <a:p>
            <a:r>
              <a:rPr lang="es-BO" sz="2900" dirty="0"/>
              <a:t>Es simple de realizar.</a:t>
            </a:r>
          </a:p>
          <a:p>
            <a:r>
              <a:rPr lang="es-BO" sz="2900" dirty="0"/>
              <a:t>Amenaza de robos de identidad, pérdida de información, fraude, etc.</a:t>
            </a:r>
          </a:p>
          <a:p>
            <a:r>
              <a:rPr lang="es-BO" sz="2900" dirty="0"/>
              <a:t>La mayoría de los equipos que utilizan TCP/IP son vulnerables.</a:t>
            </a:r>
          </a:p>
          <a:p>
            <a:r>
              <a:rPr lang="es-BO" sz="2900" dirty="0"/>
              <a:t>Se puede hacer muy poco para protegerse a menos que se cambie a un protocolo más seguro.</a:t>
            </a:r>
          </a:p>
        </p:txBody>
      </p:sp>
    </p:spTree>
    <p:extLst>
      <p:ext uri="{BB962C8B-B14F-4D97-AF65-F5344CB8AC3E}">
        <p14:creationId xmlns:p14="http://schemas.microsoft.com/office/powerpoint/2010/main" val="19550134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3" name="2 Marcador de contenido"/>
          <p:cNvSpPr>
            <a:spLocks noGrp="1"/>
          </p:cNvSpPr>
          <p:nvPr>
            <p:ph idx="1"/>
          </p:nvPr>
        </p:nvSpPr>
        <p:spPr>
          <a:xfrm>
            <a:off x="457200" y="1600200"/>
            <a:ext cx="8363272" cy="4525963"/>
          </a:xfrm>
        </p:spPr>
        <p:txBody>
          <a:bodyPr>
            <a:normAutofit lnSpcReduction="10000"/>
          </a:bodyPr>
          <a:lstStyle/>
          <a:p>
            <a:pPr marL="0" indent="0">
              <a:buNone/>
            </a:pPr>
            <a:r>
              <a:rPr lang="es-BO" dirty="0"/>
              <a:t>Son importantes en proveer una comunicación segura y también son cruciales para las hijacking sessions. Tienen un contador de 32 bits. Por tanto, las combinaciones pueden ser mas de 4 billones. Son utilizados para decir a la  máquina receptora en que orden los paquetes deben ir cuando son recibidos. Por tanto, un atacante debe adivinar la secuencia si quiere hacer una sesión hijacking.</a:t>
            </a:r>
          </a:p>
        </p:txBody>
      </p:sp>
      <p:sp>
        <p:nvSpPr>
          <p:cNvPr id="2" name="1 Título"/>
          <p:cNvSpPr>
            <a:spLocks noGrp="1"/>
          </p:cNvSpPr>
          <p:nvPr>
            <p:ph type="title"/>
          </p:nvPr>
        </p:nvSpPr>
        <p:spPr/>
        <p:txBody>
          <a:bodyPr/>
          <a:lstStyle/>
          <a:p>
            <a:r>
              <a:rPr lang="es-BO" dirty="0"/>
              <a:t>Sequence Numbers</a:t>
            </a:r>
          </a:p>
        </p:txBody>
      </p:sp>
    </p:spTree>
    <p:extLst>
      <p:ext uri="{BB962C8B-B14F-4D97-AF65-F5344CB8AC3E}">
        <p14:creationId xmlns:p14="http://schemas.microsoft.com/office/powerpoint/2010/main" val="25381733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normAutofit fontScale="90000"/>
          </a:bodyPr>
          <a:lstStyle/>
          <a:p>
            <a:r>
              <a:rPr lang="es-BO" dirty="0"/>
              <a:t>Predicción de la secuencia de números</a:t>
            </a:r>
          </a:p>
        </p:txBody>
      </p:sp>
      <p:sp>
        <p:nvSpPr>
          <p:cNvPr id="3" name="2 Marcador de contenido"/>
          <p:cNvSpPr>
            <a:spLocks noGrp="1"/>
          </p:cNvSpPr>
          <p:nvPr>
            <p:ph idx="1"/>
          </p:nvPr>
        </p:nvSpPr>
        <p:spPr/>
        <p:txBody>
          <a:bodyPr>
            <a:normAutofit lnSpcReduction="10000"/>
          </a:bodyPr>
          <a:lstStyle/>
          <a:p>
            <a:pPr marL="0" indent="0">
              <a:buNone/>
            </a:pPr>
            <a:r>
              <a:rPr lang="es-BO" sz="2600" dirty="0"/>
              <a:t>Luego de que un cliente envía un paquete de solicitud de conexión SYN al servidor, el servidor responde con una secuencia de números de elección SYN-ACK, que debe ser conocido por el cliente. Esta secuencia es predecible, el ataque conecta al servidor primero con su propia IP, registra la secuencia elegida, y luego abre una segunda conexión desde una IP falsa. El ataque no ve el SYN-ACK (o ningún otro paquete) desde el servidor, pero puede adivinar la respuesta correcta. Si la IP fuente es utilizada para autentificación, entonces el atacante puede utilizar una comunicación desigual para entrar al servidor.</a:t>
            </a:r>
          </a:p>
        </p:txBody>
      </p:sp>
    </p:spTree>
    <p:extLst>
      <p:ext uri="{BB962C8B-B14F-4D97-AF65-F5344CB8AC3E}">
        <p14:creationId xmlns:p14="http://schemas.microsoft.com/office/powerpoint/2010/main" val="20086276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TCP/IP Hijacking</a:t>
            </a:r>
          </a:p>
        </p:txBody>
      </p:sp>
      <p:sp>
        <p:nvSpPr>
          <p:cNvPr id="3" name="2 Marcador de contenido"/>
          <p:cNvSpPr>
            <a:spLocks noGrp="1"/>
          </p:cNvSpPr>
          <p:nvPr>
            <p:ph idx="1"/>
          </p:nvPr>
        </p:nvSpPr>
        <p:spPr/>
        <p:txBody>
          <a:bodyPr>
            <a:normAutofit lnSpcReduction="10000"/>
          </a:bodyPr>
          <a:lstStyle/>
          <a:p>
            <a:pPr marL="0" indent="0">
              <a:buNone/>
            </a:pPr>
            <a:r>
              <a:rPr lang="es-BO" dirty="0"/>
              <a:t>Es una técnica hacking que utiliza paquetes spoofeados para tomar una conexión entre la víctima y la maquina objetivo. La conexión de la víctima se cuelga y el atacante es capaz de comunicarse con la máquina host como si el atacante fuera la víctima. Para realizar este tipo de ataques, el atacante necesariamente debe estar en la misma red que la víctima. El blanco y la víctima pueden estar en cualquier otro lado.</a:t>
            </a:r>
          </a:p>
        </p:txBody>
      </p:sp>
    </p:spTree>
    <p:extLst>
      <p:ext uri="{BB962C8B-B14F-4D97-AF65-F5344CB8AC3E}">
        <p14:creationId xmlns:p14="http://schemas.microsoft.com/office/powerpoint/2010/main" val="5321996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TCP/IP Hijacking Paso a paso</a:t>
            </a:r>
          </a:p>
        </p:txBody>
      </p:sp>
      <p:sp>
        <p:nvSpPr>
          <p:cNvPr id="3" name="2 Marcador de contenido"/>
          <p:cNvSpPr>
            <a:spLocks noGrp="1"/>
          </p:cNvSpPr>
          <p:nvPr>
            <p:ph idx="1"/>
          </p:nvPr>
        </p:nvSpPr>
        <p:spPr/>
        <p:txBody>
          <a:bodyPr>
            <a:normAutofit fontScale="92500"/>
          </a:bodyPr>
          <a:lstStyle/>
          <a:p>
            <a:pPr marL="0" indent="0">
              <a:buNone/>
            </a:pPr>
            <a:r>
              <a:rPr lang="es-BO" sz="2600" dirty="0"/>
              <a:t>1. El atacante snifea la conexión de la víctima y utiliza la IP de la víctima para enviar paquetes spoofeados con la secuencia de número predicha.</a:t>
            </a:r>
          </a:p>
          <a:p>
            <a:pPr marL="0" indent="0">
              <a:buNone/>
            </a:pPr>
            <a:r>
              <a:rPr lang="es-BO" sz="2600" dirty="0"/>
              <a:t>2. El host procesa el paquete spoofeado, incrementa la secuencia del número y envía ACK a la dirección de la víctima.</a:t>
            </a:r>
          </a:p>
          <a:p>
            <a:pPr marL="0" indent="0">
              <a:buNone/>
            </a:pPr>
            <a:r>
              <a:rPr lang="es-BO" sz="2600" dirty="0"/>
              <a:t>3. La máquina de la víctima está inconsciente del paquete spoofeado, así que ignora el paquete ACK del equipo host y apaga el contador del número de secuencia.</a:t>
            </a:r>
          </a:p>
          <a:p>
            <a:pPr marL="0" indent="0">
              <a:buNone/>
            </a:pPr>
            <a:r>
              <a:rPr lang="es-BO" sz="2600" dirty="0"/>
              <a:t>4. Por tanto, el host recibe el paquete con la secuencia de número incorrecta.</a:t>
            </a:r>
          </a:p>
        </p:txBody>
      </p:sp>
    </p:spTree>
    <p:extLst>
      <p:ext uri="{BB962C8B-B14F-4D97-AF65-F5344CB8AC3E}">
        <p14:creationId xmlns:p14="http://schemas.microsoft.com/office/powerpoint/2010/main" val="4225790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TCP/IP Hijacking Paso a paso</a:t>
            </a:r>
          </a:p>
        </p:txBody>
      </p:sp>
      <p:sp>
        <p:nvSpPr>
          <p:cNvPr id="3" name="2 Marcador de contenido"/>
          <p:cNvSpPr>
            <a:spLocks noGrp="1"/>
          </p:cNvSpPr>
          <p:nvPr>
            <p:ph idx="1"/>
          </p:nvPr>
        </p:nvSpPr>
        <p:spPr/>
        <p:txBody>
          <a:bodyPr>
            <a:normAutofit lnSpcReduction="10000"/>
          </a:bodyPr>
          <a:lstStyle/>
          <a:p>
            <a:pPr marL="0" indent="0">
              <a:buNone/>
            </a:pPr>
            <a:r>
              <a:rPr lang="es-BO" dirty="0"/>
              <a:t>5. El atacante fuerza la conexión de la víctima con el equipo host a un estado desincronizado.</a:t>
            </a:r>
          </a:p>
          <a:p>
            <a:pPr marL="0" indent="0">
              <a:buNone/>
            </a:pPr>
            <a:r>
              <a:rPr lang="es-BO" dirty="0"/>
              <a:t>6. El atacante sigue la secuencia de número y continuamente spoofea paquetes que vienen desde la IP de la víctima.</a:t>
            </a:r>
          </a:p>
          <a:p>
            <a:pPr marL="0" indent="0">
              <a:buNone/>
            </a:pPr>
            <a:r>
              <a:rPr lang="es-BO" dirty="0"/>
              <a:t>7. El atacante continúa comunicándose con el equipo host mientras la conexión de la víctima se cuelga.</a:t>
            </a:r>
          </a:p>
        </p:txBody>
      </p:sp>
    </p:spTree>
    <p:extLst>
      <p:ext uri="{BB962C8B-B14F-4D97-AF65-F5344CB8AC3E}">
        <p14:creationId xmlns:p14="http://schemas.microsoft.com/office/powerpoint/2010/main" val="14863082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normAutofit fontScale="90000"/>
          </a:bodyPr>
          <a:lstStyle/>
          <a:p>
            <a:r>
              <a:rPr lang="en-US" dirty="0"/>
              <a:t>IP Spoofing: Source Routed Packets</a:t>
            </a:r>
            <a:endParaRPr lang="es-BO" dirty="0"/>
          </a:p>
        </p:txBody>
      </p:sp>
      <p:sp>
        <p:nvSpPr>
          <p:cNvPr id="3" name="2 Marcador de contenido"/>
          <p:cNvSpPr>
            <a:spLocks noGrp="1"/>
          </p:cNvSpPr>
          <p:nvPr>
            <p:ph idx="1"/>
          </p:nvPr>
        </p:nvSpPr>
        <p:spPr/>
        <p:txBody>
          <a:bodyPr/>
          <a:lstStyle/>
          <a:p>
            <a:pPr marL="0" indent="0">
              <a:buNone/>
            </a:pPr>
            <a:r>
              <a:rPr lang="es-BO" dirty="0"/>
              <a:t>Es una técnica utilizada para obtener acceso no autorizado al equipo con la ayuda de un IP de un host de confianza. Cuando la sesión se establece, el hijacker inyecta el paquete falsificado antes de que el cliente responda. El paquete original es perdido cuando el servidor recibe el paquete con una secuencia distinta. La IP de destino puede ser especificada por el atacante.</a:t>
            </a:r>
          </a:p>
        </p:txBody>
      </p:sp>
    </p:spTree>
    <p:extLst>
      <p:ext uri="{BB962C8B-B14F-4D97-AF65-F5344CB8AC3E}">
        <p14:creationId xmlns:p14="http://schemas.microsoft.com/office/powerpoint/2010/main" val="263341068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RST Hijacking</a:t>
            </a:r>
          </a:p>
        </p:txBody>
      </p:sp>
      <p:sp>
        <p:nvSpPr>
          <p:cNvPr id="3" name="2 Marcador de contenido"/>
          <p:cNvSpPr>
            <a:spLocks noGrp="1"/>
          </p:cNvSpPr>
          <p:nvPr>
            <p:ph idx="1"/>
          </p:nvPr>
        </p:nvSpPr>
        <p:spPr/>
        <p:txBody>
          <a:bodyPr>
            <a:normAutofit fontScale="92500" lnSpcReduction="10000"/>
          </a:bodyPr>
          <a:lstStyle/>
          <a:p>
            <a:pPr marL="0" indent="0">
              <a:buNone/>
            </a:pPr>
            <a:r>
              <a:rPr lang="es-BO" sz="2800" dirty="0"/>
              <a:t>1. Consiste en inyectar un paquete authentic-looking reset (RST) utilizando una fuente spofeada y prediciendo el número ACK. </a:t>
            </a:r>
          </a:p>
          <a:p>
            <a:pPr marL="0" indent="0">
              <a:buNone/>
            </a:pPr>
            <a:r>
              <a:rPr lang="es-BO" sz="2800" dirty="0"/>
              <a:t>2. La víctima cree que la fuente está mandando el paquete RST y resetea la conexión.</a:t>
            </a:r>
          </a:p>
          <a:p>
            <a:pPr marL="0" indent="0">
              <a:buNone/>
            </a:pPr>
            <a:r>
              <a:rPr lang="es-BO" sz="2800" dirty="0"/>
              <a:t>3. Enciende la flag ACK en tcpdump para snifear paquetes.</a:t>
            </a:r>
          </a:p>
          <a:p>
            <a:pPr marL="0" indent="0">
              <a:buNone/>
            </a:pPr>
            <a:r>
              <a:rPr lang="es-BO" sz="2800" dirty="0"/>
              <a:t>4. RST Hijacking puede ser llevado a cabo utilizando una herramienta de elaboración de paquetes como Colasoft's Packet Builder y herramientas de análisis TCP/IP como tcpdump.</a:t>
            </a:r>
          </a:p>
        </p:txBody>
      </p:sp>
    </p:spTree>
    <p:extLst>
      <p:ext uri="{BB962C8B-B14F-4D97-AF65-F5344CB8AC3E}">
        <p14:creationId xmlns:p14="http://schemas.microsoft.com/office/powerpoint/2010/main" val="6040710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Blind Hijacking</a:t>
            </a:r>
          </a:p>
        </p:txBody>
      </p:sp>
      <p:sp>
        <p:nvSpPr>
          <p:cNvPr id="3" name="2 Marcador de contenido"/>
          <p:cNvSpPr>
            <a:spLocks noGrp="1"/>
          </p:cNvSpPr>
          <p:nvPr>
            <p:ph idx="1"/>
          </p:nvPr>
        </p:nvSpPr>
        <p:spPr/>
        <p:txBody>
          <a:bodyPr/>
          <a:lstStyle/>
          <a:p>
            <a:pPr marL="0" indent="0">
              <a:buNone/>
            </a:pPr>
            <a:r>
              <a:rPr lang="es-BO" dirty="0"/>
              <a:t>El acatante puede inyectar comandos o datos maliciosos dentro de las comunicaciones interceptadas en la sesión TCP incluso si la source-routing está deshabilitada.</a:t>
            </a:r>
          </a:p>
          <a:p>
            <a:pPr marL="0" indent="0">
              <a:buNone/>
            </a:pPr>
            <a:r>
              <a:rPr lang="es-BO" dirty="0"/>
              <a:t>El atacante puede enviar los datos o comentarios pero no tiene acceso para ver la respuesta.</a:t>
            </a:r>
          </a:p>
        </p:txBody>
      </p:sp>
    </p:spTree>
    <p:extLst>
      <p:ext uri="{BB962C8B-B14F-4D97-AF65-F5344CB8AC3E}">
        <p14:creationId xmlns:p14="http://schemas.microsoft.com/office/powerpoint/2010/main" val="354029127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normAutofit fontScale="90000"/>
          </a:bodyPr>
          <a:lstStyle/>
          <a:p>
            <a:r>
              <a:rPr lang="en-US" dirty="0"/>
              <a:t>Ataque Man-in-the-Middle utilizando Packet Sniffer</a:t>
            </a:r>
            <a:endParaRPr lang="es-BO" dirty="0"/>
          </a:p>
        </p:txBody>
      </p:sp>
      <p:sp>
        <p:nvSpPr>
          <p:cNvPr id="3" name="2 Marcador de contenido"/>
          <p:cNvSpPr>
            <a:spLocks noGrp="1"/>
          </p:cNvSpPr>
          <p:nvPr>
            <p:ph idx="1"/>
          </p:nvPr>
        </p:nvSpPr>
        <p:spPr/>
        <p:txBody>
          <a:bodyPr>
            <a:normAutofit lnSpcReduction="10000"/>
          </a:bodyPr>
          <a:lstStyle/>
          <a:p>
            <a:pPr marL="0" indent="0">
              <a:buNone/>
            </a:pPr>
            <a:r>
              <a:rPr lang="es-BO" dirty="0"/>
              <a:t>En este ataque, el packet sniffer es utilizado como una interfaz entre el cliente y el servidor. Los paquetes entre el cliente y el servidor son enrutados a través del host hijacker utilizando dos técnicas.</a:t>
            </a:r>
          </a:p>
          <a:p>
            <a:pPr marL="0" indent="0">
              <a:buNone/>
            </a:pPr>
            <a:r>
              <a:rPr lang="es-BO" dirty="0"/>
              <a:t>Utilizando ICMP falso. Es una extensión IP que envía mensajes de error donde el atacante puede enviar mensajes para engañar al cliente y al servidor.</a:t>
            </a:r>
          </a:p>
        </p:txBody>
      </p:sp>
    </p:spTree>
    <p:extLst>
      <p:ext uri="{BB962C8B-B14F-4D97-AF65-F5344CB8AC3E}">
        <p14:creationId xmlns:p14="http://schemas.microsoft.com/office/powerpoint/2010/main" val="370705687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n-US" sz="4800" dirty="0"/>
              <a:t>Ataque Man-in-the-Middle utilizando Packet Sniffer</a:t>
            </a:r>
            <a:endParaRPr lang="es-BO" sz="4800" dirty="0"/>
          </a:p>
        </p:txBody>
      </p:sp>
      <p:sp>
        <p:nvSpPr>
          <p:cNvPr id="3" name="2 Marcador de contenido"/>
          <p:cNvSpPr>
            <a:spLocks noGrp="1"/>
          </p:cNvSpPr>
          <p:nvPr>
            <p:ph idx="1"/>
          </p:nvPr>
        </p:nvSpPr>
        <p:spPr/>
        <p:txBody>
          <a:bodyPr/>
          <a:lstStyle/>
          <a:p>
            <a:pPr marL="0" indent="0">
              <a:buNone/>
            </a:pPr>
            <a:r>
              <a:rPr lang="es-BO" dirty="0"/>
              <a:t>Utilizando ARP Spoofing. ARP es utilizado para mapear la IP local a la dirección MAC. El ARP Spoofing engaña al host difundiendo la solicitud ARP y almacenando el caché las tablas ARP enviando respuestas ARP falsas.</a:t>
            </a:r>
          </a:p>
        </p:txBody>
      </p:sp>
    </p:spTree>
    <p:extLst>
      <p:ext uri="{BB962C8B-B14F-4D97-AF65-F5344CB8AC3E}">
        <p14:creationId xmlns:p14="http://schemas.microsoft.com/office/powerpoint/2010/main" val="4829401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normAutofit fontScale="90000"/>
          </a:bodyPr>
          <a:lstStyle/>
          <a:p>
            <a:r>
              <a:rPr lang="es-BO" dirty="0"/>
              <a:t>¿Por que las sesiones Hijacking son exitosas?</a:t>
            </a:r>
          </a:p>
        </p:txBody>
      </p:sp>
      <p:sp>
        <p:nvSpPr>
          <p:cNvPr id="3" name="2 Marcador de contenido"/>
          <p:cNvSpPr>
            <a:spLocks noGrp="1"/>
          </p:cNvSpPr>
          <p:nvPr>
            <p:ph idx="1"/>
          </p:nvPr>
        </p:nvSpPr>
        <p:spPr/>
        <p:txBody>
          <a:bodyPr/>
          <a:lstStyle/>
          <a:p>
            <a:r>
              <a:rPr lang="es-BO" dirty="0"/>
              <a:t>No hay bloqueo de cuentas para las ids de sesiones inválidas.</a:t>
            </a:r>
          </a:p>
          <a:p>
            <a:r>
              <a:rPr lang="es-BO" dirty="0"/>
              <a:t>Manipulación insegura.</a:t>
            </a:r>
          </a:p>
          <a:p>
            <a:r>
              <a:rPr lang="es-BO" dirty="0"/>
              <a:t>Ids de sesiones pequeñas.</a:t>
            </a:r>
          </a:p>
          <a:p>
            <a:r>
              <a:rPr lang="es-BO" dirty="0"/>
              <a:t>Transmisión en texto claro.</a:t>
            </a:r>
          </a:p>
          <a:p>
            <a:r>
              <a:rPr lang="es-BO" dirty="0"/>
              <a:t>Expiración de tiempo de sesión indefinida.</a:t>
            </a:r>
          </a:p>
          <a:p>
            <a:r>
              <a:rPr lang="es-BO" dirty="0"/>
              <a:t>Algoritmo de generación de IDs débil.</a:t>
            </a:r>
          </a:p>
        </p:txBody>
      </p:sp>
    </p:spTree>
    <p:extLst>
      <p:ext uri="{BB962C8B-B14F-4D97-AF65-F5344CB8AC3E}">
        <p14:creationId xmlns:p14="http://schemas.microsoft.com/office/powerpoint/2010/main" val="377039737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UDP Hijacking</a:t>
            </a:r>
          </a:p>
        </p:txBody>
      </p:sp>
      <p:sp>
        <p:nvSpPr>
          <p:cNvPr id="3" name="2 Marcador de contenido"/>
          <p:cNvSpPr>
            <a:spLocks noGrp="1"/>
          </p:cNvSpPr>
          <p:nvPr>
            <p:ph idx="1"/>
          </p:nvPr>
        </p:nvSpPr>
        <p:spPr/>
        <p:txBody>
          <a:bodyPr/>
          <a:lstStyle/>
          <a:p>
            <a:pPr marL="0" indent="0">
              <a:buNone/>
            </a:pPr>
            <a:r>
              <a:rPr lang="es-BO" dirty="0"/>
              <a:t>1. El atacante envía una respuesta de servidor falsa a la solicitud UDP del cliente antes de que el servidor la responda.</a:t>
            </a:r>
          </a:p>
          <a:p>
            <a:pPr marL="0" indent="0">
              <a:buNone/>
            </a:pPr>
            <a:r>
              <a:rPr lang="es-BO" dirty="0"/>
              <a:t>2. El atacante utiliza un ataque Man-in-the-Middle para interceptar la respuesta del servidor al cliente y enviar su propia respuesta falsa.</a:t>
            </a:r>
          </a:p>
        </p:txBody>
      </p:sp>
    </p:spTree>
    <p:extLst>
      <p:ext uri="{BB962C8B-B14F-4D97-AF65-F5344CB8AC3E}">
        <p14:creationId xmlns:p14="http://schemas.microsoft.com/office/powerpoint/2010/main" val="268010491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3" name="2 Marcador de contenido"/>
          <p:cNvSpPr>
            <a:spLocks noGrp="1"/>
          </p:cNvSpPr>
          <p:nvPr>
            <p:ph idx="1"/>
          </p:nvPr>
        </p:nvSpPr>
        <p:spPr/>
        <p:txBody>
          <a:bodyPr>
            <a:normAutofit fontScale="92500"/>
          </a:bodyPr>
          <a:lstStyle/>
          <a:p>
            <a:r>
              <a:rPr lang="es-BO" sz="2800" dirty="0"/>
              <a:t>Paros, es un proxy Man-in-the-Middle y un escáner de vulnerabilidades. Permite al atacante interceptar, modificar y depurar datos HTTP y HTTPS entre un servidor web y un navegador cliente.</a:t>
            </a:r>
          </a:p>
          <a:p>
            <a:r>
              <a:rPr lang="es-BO" sz="2800" dirty="0"/>
              <a:t>Burp Suite, permite al atacante inspeccionar y modificar tráfico entre el navegador y la aplicación objetivo. Analiza todo tipo de contenidos.</a:t>
            </a:r>
          </a:p>
          <a:p>
            <a:r>
              <a:rPr lang="es-BO" sz="2800" dirty="0"/>
              <a:t>Firesheep es una extensión de Firefox que permite robar un ID de sesión a un atacante para facebook.</a:t>
            </a:r>
          </a:p>
        </p:txBody>
      </p:sp>
      <p:sp>
        <p:nvSpPr>
          <p:cNvPr id="2" name="1 Título"/>
          <p:cNvSpPr>
            <a:spLocks noGrp="1"/>
          </p:cNvSpPr>
          <p:nvPr>
            <p:ph type="title"/>
          </p:nvPr>
        </p:nvSpPr>
        <p:spPr/>
        <p:txBody>
          <a:bodyPr>
            <a:normAutofit fontScale="90000"/>
          </a:bodyPr>
          <a:lstStyle/>
          <a:p>
            <a:r>
              <a:rPr lang="es-BO" dirty="0"/>
              <a:t>Herramientas de sesión Hijacking</a:t>
            </a:r>
          </a:p>
        </p:txBody>
      </p:sp>
    </p:spTree>
    <p:extLst>
      <p:ext uri="{BB962C8B-B14F-4D97-AF65-F5344CB8AC3E}">
        <p14:creationId xmlns:p14="http://schemas.microsoft.com/office/powerpoint/2010/main" val="197113462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Contramedidas</a:t>
            </a:r>
          </a:p>
        </p:txBody>
      </p:sp>
      <p:sp>
        <p:nvSpPr>
          <p:cNvPr id="3" name="2 Marcador de contenido"/>
          <p:cNvSpPr>
            <a:spLocks noGrp="1"/>
          </p:cNvSpPr>
          <p:nvPr>
            <p:ph idx="1"/>
          </p:nvPr>
        </p:nvSpPr>
        <p:spPr/>
        <p:txBody>
          <a:bodyPr>
            <a:normAutofit fontScale="92500" lnSpcReduction="10000"/>
          </a:bodyPr>
          <a:lstStyle/>
          <a:p>
            <a:r>
              <a:rPr lang="es-BO" sz="2800" dirty="0"/>
              <a:t>Utilizar SSL para crear un canal de comunicación seguro.</a:t>
            </a:r>
          </a:p>
          <a:p>
            <a:r>
              <a:rPr lang="es-BO" sz="2800" dirty="0"/>
              <a:t>Pasar las cookies de autenticación por una conexión HTTPS.</a:t>
            </a:r>
          </a:p>
          <a:p>
            <a:r>
              <a:rPr lang="es-BO" sz="2800" dirty="0"/>
              <a:t>Implementar la funcionalidad logout a los usuarios para finalizar sesiones. </a:t>
            </a:r>
          </a:p>
          <a:p>
            <a:r>
              <a:rPr lang="es-BO" sz="2800" dirty="0"/>
              <a:t>Generar un ID de sesión luego de iniciar sesión.</a:t>
            </a:r>
          </a:p>
          <a:p>
            <a:r>
              <a:rPr lang="es-BO" sz="2800" dirty="0"/>
              <a:t>Utilizar cadenas o números largos aleatorios como una clave de sesión.</a:t>
            </a:r>
          </a:p>
          <a:p>
            <a:r>
              <a:rPr lang="es-BO" sz="2800" dirty="0"/>
              <a:t>Pasar los datos encriptados entre los usuarios y los servidores web.</a:t>
            </a:r>
          </a:p>
        </p:txBody>
      </p:sp>
    </p:spTree>
    <p:extLst>
      <p:ext uri="{BB962C8B-B14F-4D97-AF65-F5344CB8AC3E}">
        <p14:creationId xmlns:p14="http://schemas.microsoft.com/office/powerpoint/2010/main" val="127404969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normAutofit fontScale="90000"/>
          </a:bodyPr>
          <a:lstStyle/>
          <a:p>
            <a:r>
              <a:rPr lang="es-BO" dirty="0"/>
              <a:t>Protección contra las sesiones Hijacking</a:t>
            </a:r>
          </a:p>
        </p:txBody>
      </p:sp>
      <p:sp>
        <p:nvSpPr>
          <p:cNvPr id="3" name="2 Marcador de contenido"/>
          <p:cNvSpPr>
            <a:spLocks noGrp="1"/>
          </p:cNvSpPr>
          <p:nvPr>
            <p:ph idx="1"/>
          </p:nvPr>
        </p:nvSpPr>
        <p:spPr/>
        <p:txBody>
          <a:bodyPr/>
          <a:lstStyle/>
          <a:p>
            <a:r>
              <a:rPr lang="es-BO" dirty="0"/>
              <a:t>Utilizar encriptación.</a:t>
            </a:r>
          </a:p>
          <a:p>
            <a:r>
              <a:rPr lang="es-BO" dirty="0"/>
              <a:t>Utilizar protocolos seguros.</a:t>
            </a:r>
          </a:p>
          <a:p>
            <a:r>
              <a:rPr lang="es-BO" dirty="0"/>
              <a:t>Limitar las conexiones entrantes.</a:t>
            </a:r>
          </a:p>
          <a:p>
            <a:r>
              <a:rPr lang="es-BO" dirty="0"/>
              <a:t>Minimizar el acceso remoto.</a:t>
            </a:r>
          </a:p>
          <a:p>
            <a:r>
              <a:rPr lang="es-BO" dirty="0"/>
              <a:t>Educar a los empleados.</a:t>
            </a:r>
          </a:p>
          <a:p>
            <a:r>
              <a:rPr lang="es-BO" dirty="0"/>
              <a:t>Regenerar el ID de la sesión luego de iniciar sesión.</a:t>
            </a:r>
          </a:p>
        </p:txBody>
      </p:sp>
    </p:spTree>
    <p:extLst>
      <p:ext uri="{BB962C8B-B14F-4D97-AF65-F5344CB8AC3E}">
        <p14:creationId xmlns:p14="http://schemas.microsoft.com/office/powerpoint/2010/main" val="411852497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noAutofit/>
          </a:bodyPr>
          <a:lstStyle/>
          <a:p>
            <a:r>
              <a:rPr lang="es-BO" sz="2800" dirty="0"/>
              <a:t>Métodos para prevenir las sesiones Hijacking: Para ser seguidos por los desarrolladores Web.</a:t>
            </a:r>
          </a:p>
        </p:txBody>
      </p:sp>
      <p:sp>
        <p:nvSpPr>
          <p:cNvPr id="3" name="2 Marcador de contenido"/>
          <p:cNvSpPr>
            <a:spLocks noGrp="1"/>
          </p:cNvSpPr>
          <p:nvPr>
            <p:ph idx="1"/>
          </p:nvPr>
        </p:nvSpPr>
        <p:spPr/>
        <p:txBody>
          <a:bodyPr>
            <a:normAutofit/>
          </a:bodyPr>
          <a:lstStyle/>
          <a:p>
            <a:r>
              <a:rPr lang="es-BO" sz="2500" dirty="0"/>
              <a:t>Reducir la duración de la vida de sesión de una cookie.</a:t>
            </a:r>
          </a:p>
          <a:p>
            <a:r>
              <a:rPr lang="es-BO" sz="2500" dirty="0"/>
              <a:t>Expirar las sesiones en cuanto el usuario cierra sesión.</a:t>
            </a:r>
          </a:p>
          <a:p>
            <a:r>
              <a:rPr lang="es-BO" sz="2500" dirty="0"/>
              <a:t>Regenerar la ID de sesión luego de un inicio de sesión correcto para prevenir ataque de fijación de sesión.</a:t>
            </a:r>
          </a:p>
          <a:p>
            <a:r>
              <a:rPr lang="es-BO" sz="2500" dirty="0"/>
              <a:t>Prevenir Eavesdropping entre la red.</a:t>
            </a:r>
          </a:p>
          <a:p>
            <a:r>
              <a:rPr lang="es-BO" sz="2500" dirty="0"/>
              <a:t>Cifrar los datos y la clave de sesión que fue transferida entre el usuario y los servidores Web.</a:t>
            </a:r>
          </a:p>
          <a:p>
            <a:r>
              <a:rPr lang="es-BO" sz="2500" dirty="0"/>
              <a:t>Crear claves de sesión con cadenas largas o números aleatorios para que sea difícil para el atacante adivinar una clave válida.</a:t>
            </a:r>
          </a:p>
        </p:txBody>
      </p:sp>
    </p:spTree>
    <p:extLst>
      <p:ext uri="{BB962C8B-B14F-4D97-AF65-F5344CB8AC3E}">
        <p14:creationId xmlns:p14="http://schemas.microsoft.com/office/powerpoint/2010/main" val="128923522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3" name="2 Marcador de contenido"/>
          <p:cNvSpPr>
            <a:spLocks noGrp="1"/>
          </p:cNvSpPr>
          <p:nvPr>
            <p:ph idx="1"/>
          </p:nvPr>
        </p:nvSpPr>
        <p:spPr>
          <a:xfrm>
            <a:off x="107504" y="1600200"/>
            <a:ext cx="9036496" cy="4525963"/>
          </a:xfrm>
        </p:spPr>
        <p:txBody>
          <a:bodyPr>
            <a:normAutofit fontScale="92500"/>
          </a:bodyPr>
          <a:lstStyle/>
          <a:p>
            <a:r>
              <a:rPr lang="es-BO" sz="2300" dirty="0"/>
              <a:t>No hacer clic en los vínculos que se reciben por correo o mensajería.</a:t>
            </a:r>
          </a:p>
          <a:p>
            <a:r>
              <a:rPr lang="es-BO" sz="2300" dirty="0"/>
              <a:t>Utilizar firewalls para prevenir contenido malicioso de toda la red.</a:t>
            </a:r>
          </a:p>
          <a:p>
            <a:r>
              <a:rPr lang="es-BO" sz="2300" dirty="0"/>
              <a:t>Utilizar firewalls y opciones de navegador para restringir las cookies.</a:t>
            </a:r>
          </a:p>
          <a:p>
            <a:r>
              <a:rPr lang="es-BO" sz="2300" dirty="0"/>
              <a:t>Asegurarse de que el sitio web está certificado por C.A.</a:t>
            </a:r>
          </a:p>
          <a:p>
            <a:r>
              <a:rPr lang="es-BO" sz="2300" dirty="0"/>
              <a:t>Asegurarse de que se limpia el historial, el contenido offline, y las cookies de su navegador luego de cada transacción sensible y confidencial.</a:t>
            </a:r>
          </a:p>
          <a:p>
            <a:r>
              <a:rPr lang="es-BO" sz="2300" dirty="0"/>
              <a:t>Preferir https, una transmisión segura para transmitir datos confidenciales y sensibles.</a:t>
            </a:r>
          </a:p>
          <a:p>
            <a:r>
              <a:rPr lang="es-BO" sz="2300" dirty="0"/>
              <a:t>Cerrar sesión del navegador haciendo clic en el botón logout en vez de cerrar directamente el navegador.</a:t>
            </a:r>
          </a:p>
        </p:txBody>
      </p:sp>
      <p:sp>
        <p:nvSpPr>
          <p:cNvPr id="2" name="1 Título"/>
          <p:cNvSpPr>
            <a:spLocks noGrp="1"/>
          </p:cNvSpPr>
          <p:nvPr>
            <p:ph type="title"/>
          </p:nvPr>
        </p:nvSpPr>
        <p:spPr/>
        <p:txBody>
          <a:bodyPr>
            <a:normAutofit fontScale="90000"/>
          </a:bodyPr>
          <a:lstStyle/>
          <a:p>
            <a:r>
              <a:rPr lang="es-BO" sz="4000" dirty="0"/>
              <a:t>Métodos para prevenir las sesiones Hijacking: Para ser seguidos por usuarios Web.</a:t>
            </a:r>
          </a:p>
        </p:txBody>
      </p:sp>
    </p:spTree>
    <p:extLst>
      <p:ext uri="{BB962C8B-B14F-4D97-AF65-F5344CB8AC3E}">
        <p14:creationId xmlns:p14="http://schemas.microsoft.com/office/powerpoint/2010/main" val="62677027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normAutofit fontScale="90000"/>
          </a:bodyPr>
          <a:lstStyle/>
          <a:p>
            <a:r>
              <a:rPr lang="es-BO" dirty="0"/>
              <a:t>Defensa contra ataques de sesión Hijacking</a:t>
            </a:r>
          </a:p>
        </p:txBody>
      </p:sp>
      <p:sp>
        <p:nvSpPr>
          <p:cNvPr id="3" name="2 Marcador de contenido"/>
          <p:cNvSpPr>
            <a:spLocks noGrp="1"/>
          </p:cNvSpPr>
          <p:nvPr>
            <p:ph idx="1"/>
          </p:nvPr>
        </p:nvSpPr>
        <p:spPr/>
        <p:txBody>
          <a:bodyPr/>
          <a:lstStyle/>
          <a:p>
            <a:r>
              <a:rPr lang="es-BO" dirty="0"/>
              <a:t>Utilizar protocolos disponibles en la suite OpenSSH.</a:t>
            </a:r>
          </a:p>
          <a:p>
            <a:r>
              <a:rPr lang="es-BO" dirty="0"/>
              <a:t>Utilizar autenticación fuerte como Kerberos o VPNs punto a punto.</a:t>
            </a:r>
          </a:p>
          <a:p>
            <a:r>
              <a:rPr lang="es-BO" dirty="0"/>
              <a:t>Configurar reglas internas y externas spoof apropiadas en los gateways.</a:t>
            </a:r>
          </a:p>
          <a:p>
            <a:r>
              <a:rPr lang="es-BO" dirty="0"/>
              <a:t>Utilizar productos IDS o ARPwatch para monitorear ARP cache poisoning.</a:t>
            </a:r>
          </a:p>
        </p:txBody>
      </p:sp>
    </p:spTree>
    <p:extLst>
      <p:ext uri="{BB962C8B-B14F-4D97-AF65-F5344CB8AC3E}">
        <p14:creationId xmlns:p14="http://schemas.microsoft.com/office/powerpoint/2010/main" val="308408996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normAutofit fontScale="90000"/>
          </a:bodyPr>
          <a:lstStyle/>
          <a:p>
            <a:r>
              <a:rPr lang="es-BO" dirty="0"/>
              <a:t>Remedíación de Sesión Hijacking</a:t>
            </a:r>
          </a:p>
        </p:txBody>
      </p:sp>
      <p:sp>
        <p:nvSpPr>
          <p:cNvPr id="3" name="2 Marcador de contenido"/>
          <p:cNvSpPr>
            <a:spLocks noGrp="1"/>
          </p:cNvSpPr>
          <p:nvPr>
            <p:ph idx="1"/>
          </p:nvPr>
        </p:nvSpPr>
        <p:spPr/>
        <p:txBody>
          <a:bodyPr>
            <a:normAutofit fontScale="92500"/>
          </a:bodyPr>
          <a:lstStyle/>
          <a:p>
            <a:pPr marL="0" indent="0">
              <a:buNone/>
            </a:pPr>
            <a:r>
              <a:rPr lang="es-BO" sz="2700" dirty="0"/>
              <a:t>1. Defenderse a fondo es una clave importante de un plan de seguridad comprensible.</a:t>
            </a:r>
          </a:p>
          <a:p>
            <a:pPr marL="0" indent="0">
              <a:buNone/>
            </a:pPr>
            <a:r>
              <a:rPr lang="es-BO" sz="2700" dirty="0"/>
              <a:t> 2. Defenderse a fondo es también un componente clave en la protección de la red de ataques de sesión hijacking.</a:t>
            </a:r>
          </a:p>
          <a:p>
            <a:pPr marL="0" indent="0">
              <a:buNone/>
            </a:pPr>
            <a:r>
              <a:rPr lang="es-BO" sz="2700" dirty="0"/>
              <a:t> 3. Defenderse a fondo es definido como la práctica de utilización de sistemas o tecnologías de seguridad múltiple para prevenir intrusiones en la red.</a:t>
            </a:r>
          </a:p>
          <a:p>
            <a:pPr marL="0" indent="0">
              <a:buNone/>
            </a:pPr>
            <a:r>
              <a:rPr lang="es-BO" sz="2700" dirty="0"/>
              <a:t> 4. La idea central detrás del concepto es que si una contramedida falla, hay niveles adicionales de protección para salvaguardar la red.</a:t>
            </a:r>
          </a:p>
        </p:txBody>
      </p:sp>
    </p:spTree>
    <p:extLst>
      <p:ext uri="{BB962C8B-B14F-4D97-AF65-F5344CB8AC3E}">
        <p14:creationId xmlns:p14="http://schemas.microsoft.com/office/powerpoint/2010/main" val="111618118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IPSec </a:t>
            </a:r>
          </a:p>
        </p:txBody>
      </p:sp>
      <p:sp>
        <p:nvSpPr>
          <p:cNvPr id="3" name="2 Marcador de contenido"/>
          <p:cNvSpPr>
            <a:spLocks noGrp="1"/>
          </p:cNvSpPr>
          <p:nvPr>
            <p:ph idx="1"/>
          </p:nvPr>
        </p:nvSpPr>
        <p:spPr/>
        <p:txBody>
          <a:bodyPr/>
          <a:lstStyle/>
          <a:p>
            <a:pPr marL="0" indent="0">
              <a:buNone/>
            </a:pPr>
            <a:r>
              <a:rPr lang="es-BO" dirty="0"/>
              <a:t>Es un conjunto de protocolos desarrollado por la IETF para soportar la el intercambio de paquetes en la capa IP de manera segura. Está desarrollada extensamente para implementar VPNs.</a:t>
            </a:r>
          </a:p>
        </p:txBody>
      </p:sp>
    </p:spTree>
    <p:extLst>
      <p:ext uri="{BB962C8B-B14F-4D97-AF65-F5344CB8AC3E}">
        <p14:creationId xmlns:p14="http://schemas.microsoft.com/office/powerpoint/2010/main" val="120144526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Modos IPSec</a:t>
            </a:r>
          </a:p>
        </p:txBody>
      </p:sp>
      <p:sp>
        <p:nvSpPr>
          <p:cNvPr id="3" name="2 Marcador de contenido"/>
          <p:cNvSpPr>
            <a:spLocks noGrp="1"/>
          </p:cNvSpPr>
          <p:nvPr>
            <p:ph idx="1"/>
          </p:nvPr>
        </p:nvSpPr>
        <p:spPr/>
        <p:txBody>
          <a:bodyPr>
            <a:normAutofit/>
          </a:bodyPr>
          <a:lstStyle/>
          <a:p>
            <a:r>
              <a:rPr lang="es-BO" sz="2800" dirty="0"/>
              <a:t>Modo Transporte</a:t>
            </a:r>
          </a:p>
          <a:p>
            <a:pPr lvl="1"/>
            <a:r>
              <a:rPr lang="es-BO" sz="2400" dirty="0"/>
              <a:t>Autentifica dos equipos conectados.</a:t>
            </a:r>
          </a:p>
          <a:p>
            <a:pPr lvl="1"/>
            <a:r>
              <a:rPr lang="es-BO" sz="2400" dirty="0"/>
              <a:t>Tiene una opción de cifrar la transferencia de datos.</a:t>
            </a:r>
          </a:p>
          <a:p>
            <a:pPr lvl="1"/>
            <a:r>
              <a:rPr lang="es-BO" sz="2400" dirty="0"/>
              <a:t>Compatible con NAT.</a:t>
            </a:r>
          </a:p>
          <a:p>
            <a:endParaRPr lang="es-BO" sz="2800" dirty="0"/>
          </a:p>
          <a:p>
            <a:r>
              <a:rPr lang="es-BO" sz="2800" dirty="0"/>
              <a:t> Modo Túnel</a:t>
            </a:r>
          </a:p>
          <a:p>
            <a:pPr lvl="1"/>
            <a:r>
              <a:rPr lang="es-BO" sz="2400" dirty="0"/>
              <a:t>Encapsula paquetes para ser transferidos.</a:t>
            </a:r>
          </a:p>
          <a:p>
            <a:pPr lvl="1"/>
            <a:r>
              <a:rPr lang="es-BO" sz="2400" dirty="0"/>
              <a:t>Tiene la opción de cifrar la transferencia de datos.</a:t>
            </a:r>
          </a:p>
          <a:p>
            <a:pPr lvl="1"/>
            <a:r>
              <a:rPr lang="es-BO" sz="2400" dirty="0"/>
              <a:t>No es compatible con NAT.</a:t>
            </a:r>
          </a:p>
        </p:txBody>
      </p:sp>
    </p:spTree>
    <p:extLst>
      <p:ext uri="{BB962C8B-B14F-4D97-AF65-F5344CB8AC3E}">
        <p14:creationId xmlns:p14="http://schemas.microsoft.com/office/powerpoint/2010/main" val="1107535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normAutofit fontScale="90000"/>
          </a:bodyPr>
          <a:lstStyle/>
          <a:p>
            <a:r>
              <a:rPr lang="es-BO" dirty="0"/>
              <a:t>Técnicas clave para la sesión Hijacking</a:t>
            </a:r>
          </a:p>
        </p:txBody>
      </p:sp>
      <p:sp>
        <p:nvSpPr>
          <p:cNvPr id="3" name="2 Marcador de contenido"/>
          <p:cNvSpPr>
            <a:spLocks noGrp="1"/>
          </p:cNvSpPr>
          <p:nvPr>
            <p:ph idx="1"/>
          </p:nvPr>
        </p:nvSpPr>
        <p:spPr/>
        <p:txBody>
          <a:bodyPr/>
          <a:lstStyle/>
          <a:p>
            <a:r>
              <a:rPr lang="es-BO" dirty="0"/>
              <a:t>Fuerza Bruta: Un atacante intenta con IDs diferentes hasta que ocurre.</a:t>
            </a:r>
          </a:p>
          <a:p>
            <a:r>
              <a:rPr lang="es-BO" dirty="0"/>
              <a:t>Robo: Un atacante utiliza distintas técnicas para robar IDs de sesión.</a:t>
            </a:r>
          </a:p>
          <a:p>
            <a:r>
              <a:rPr lang="es-BO" dirty="0"/>
              <a:t>Calculando: Utilizando IDs generados de manera NO aleatoria, un atacante intenta calcular las IDs de las sesiones.</a:t>
            </a:r>
          </a:p>
        </p:txBody>
      </p:sp>
    </p:spTree>
    <p:extLst>
      <p:ext uri="{BB962C8B-B14F-4D97-AF65-F5344CB8AC3E}">
        <p14:creationId xmlns:p14="http://schemas.microsoft.com/office/powerpoint/2010/main" val="150131738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Arquitectura IPSec</a:t>
            </a:r>
          </a:p>
        </p:txBody>
      </p:sp>
      <p:sp>
        <p:nvSpPr>
          <p:cNvPr id="3" name="2 Marcador de contenido"/>
          <p:cNvSpPr>
            <a:spLocks noGrp="1"/>
          </p:cNvSpPr>
          <p:nvPr>
            <p:ph idx="1"/>
          </p:nvPr>
        </p:nvSpPr>
        <p:spPr/>
        <p:txBody>
          <a:bodyPr/>
          <a:lstStyle/>
          <a:p>
            <a:pPr marL="0" indent="0">
              <a:buNone/>
            </a:pPr>
            <a:r>
              <a:rPr lang="es-BO" dirty="0"/>
              <a:t>El Protocolo AH trabaja con un algoritmo de autenticación (MD5 o SHA1). Es un protocolo de revisión de integridad.</a:t>
            </a:r>
          </a:p>
          <a:p>
            <a:pPr marL="0" indent="0">
              <a:buNone/>
            </a:pPr>
            <a:r>
              <a:rPr lang="es-BO" dirty="0"/>
              <a:t> El protocolo ESP trabaja con algoritmo de encriptación (DES o 3DES).</a:t>
            </a:r>
          </a:p>
        </p:txBody>
      </p:sp>
    </p:spTree>
    <p:extLst>
      <p:ext uri="{BB962C8B-B14F-4D97-AF65-F5344CB8AC3E}">
        <p14:creationId xmlns:p14="http://schemas.microsoft.com/office/powerpoint/2010/main" val="231412538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normAutofit fontScale="90000"/>
          </a:bodyPr>
          <a:lstStyle/>
          <a:p>
            <a:r>
              <a:rPr lang="es-BO" dirty="0"/>
              <a:t>Autenticación IPSec y confidencialidad</a:t>
            </a:r>
          </a:p>
        </p:txBody>
      </p:sp>
      <p:sp>
        <p:nvSpPr>
          <p:cNvPr id="3" name="2 Marcador de contenido"/>
          <p:cNvSpPr>
            <a:spLocks noGrp="1"/>
          </p:cNvSpPr>
          <p:nvPr>
            <p:ph idx="1"/>
          </p:nvPr>
        </p:nvSpPr>
        <p:spPr/>
        <p:txBody>
          <a:bodyPr>
            <a:normAutofit fontScale="92500"/>
          </a:bodyPr>
          <a:lstStyle/>
          <a:p>
            <a:pPr marL="0" indent="0">
              <a:buNone/>
            </a:pPr>
            <a:r>
              <a:rPr lang="es-BO" dirty="0"/>
              <a:t>Utiliza dos distintos servicios de seguridad para la autenticación y confidencialidad</a:t>
            </a:r>
          </a:p>
          <a:p>
            <a:pPr marL="0" indent="0">
              <a:buNone/>
            </a:pPr>
            <a:endParaRPr lang="es-BO" dirty="0"/>
          </a:p>
          <a:p>
            <a:r>
              <a:rPr lang="es-BO" dirty="0"/>
              <a:t> Authentiction Header provee autenticación de datos para el que envía los datos.</a:t>
            </a:r>
          </a:p>
          <a:p>
            <a:r>
              <a:rPr lang="es-BO" dirty="0"/>
              <a:t> Encaptulation Security Payload (ESP) provee ambos, autenticación de datos y encriptación (confidencialidad) del que envía los datos.</a:t>
            </a:r>
          </a:p>
        </p:txBody>
      </p:sp>
    </p:spTree>
    <p:extLst>
      <p:ext uri="{BB962C8B-B14F-4D97-AF65-F5344CB8AC3E}">
        <p14:creationId xmlns:p14="http://schemas.microsoft.com/office/powerpoint/2010/main" val="421868139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Componentes del IPSec</a:t>
            </a:r>
          </a:p>
        </p:txBody>
      </p:sp>
      <p:sp>
        <p:nvSpPr>
          <p:cNvPr id="3" name="2 Marcador de contenido"/>
          <p:cNvSpPr>
            <a:spLocks noGrp="1"/>
          </p:cNvSpPr>
          <p:nvPr>
            <p:ph idx="1"/>
          </p:nvPr>
        </p:nvSpPr>
        <p:spPr/>
        <p:txBody>
          <a:bodyPr>
            <a:normAutofit fontScale="92500" lnSpcReduction="10000"/>
          </a:bodyPr>
          <a:lstStyle/>
          <a:p>
            <a:r>
              <a:rPr lang="es-BO" dirty="0"/>
              <a:t> IPSec Polivy Agent: Un servicio de Windows 2000 recolecta opciones de políticas de seguridad IPSec desde Active Directory y establece la configuración al sistema cuando inicia.</a:t>
            </a:r>
          </a:p>
          <a:p>
            <a:r>
              <a:rPr lang="es-BO" dirty="0"/>
              <a:t> Oakley: Un protocolo que utiliza el algoritmo Diffie-Hellman para crear una clave maestra, y una clave que es específica para cada sesión en la transferencia de datos IPSec.</a:t>
            </a:r>
          </a:p>
          <a:p>
            <a:r>
              <a:rPr lang="es-BO" dirty="0"/>
              <a:t> </a:t>
            </a:r>
          </a:p>
        </p:txBody>
      </p:sp>
    </p:spTree>
    <p:extLst>
      <p:ext uri="{BB962C8B-B14F-4D97-AF65-F5344CB8AC3E}">
        <p14:creationId xmlns:p14="http://schemas.microsoft.com/office/powerpoint/2010/main" val="143747997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Componentes del IPSec</a:t>
            </a:r>
          </a:p>
        </p:txBody>
      </p:sp>
      <p:sp>
        <p:nvSpPr>
          <p:cNvPr id="3" name="2 Marcador de contenido"/>
          <p:cNvSpPr>
            <a:spLocks noGrp="1"/>
          </p:cNvSpPr>
          <p:nvPr>
            <p:ph idx="1"/>
          </p:nvPr>
        </p:nvSpPr>
        <p:spPr/>
        <p:txBody>
          <a:bodyPr>
            <a:normAutofit lnSpcReduction="10000"/>
          </a:bodyPr>
          <a:lstStyle/>
          <a:p>
            <a:r>
              <a:rPr lang="es-BO" sz="2800" dirty="0"/>
              <a:t>- Internet Security Association Key Management Protocol: Un software que permite a dos equipos comunicarse encriptado los datos que son intercambiados entre ellos.</a:t>
            </a:r>
          </a:p>
          <a:p>
            <a:r>
              <a:rPr lang="es-BO" sz="2800" dirty="0"/>
              <a:t> - Internet Key Exchange (IKE): Protocolo IPSec que produce claves de seguridad para IPSec y otros protocolos.</a:t>
            </a:r>
          </a:p>
          <a:p>
            <a:endParaRPr lang="es-BO" dirty="0"/>
          </a:p>
          <a:p>
            <a:pPr marL="0" indent="0">
              <a:buNone/>
            </a:pPr>
            <a:r>
              <a:rPr lang="es-BO" sz="2600" b="1" dirty="0"/>
              <a:t>Nota.- </a:t>
            </a:r>
            <a:r>
              <a:rPr lang="es-BO" sz="2600" dirty="0"/>
              <a:t>Se puede implementar IPSec por directivas de seguridad local en Windows.</a:t>
            </a:r>
          </a:p>
          <a:p>
            <a:endParaRPr lang="es-BO" dirty="0"/>
          </a:p>
        </p:txBody>
      </p:sp>
    </p:spTree>
    <p:extLst>
      <p:ext uri="{BB962C8B-B14F-4D97-AF65-F5344CB8AC3E}">
        <p14:creationId xmlns:p14="http://schemas.microsoft.com/office/powerpoint/2010/main" val="157153008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a:xfrm>
            <a:off x="467544" y="2780928"/>
            <a:ext cx="8229600" cy="1143000"/>
          </a:xfrm>
        </p:spPr>
        <p:txBody>
          <a:bodyPr>
            <a:normAutofit fontScale="90000"/>
          </a:bodyPr>
          <a:lstStyle/>
          <a:p>
            <a:r>
              <a:rPr lang="es-BO" dirty="0"/>
              <a:t>Test de Intrusión para Session </a:t>
            </a:r>
            <a:r>
              <a:rPr lang="es-BO" dirty="0" err="1"/>
              <a:t>Hijacking</a:t>
            </a:r>
            <a:endParaRPr lang="es-BO" dirty="0"/>
          </a:p>
        </p:txBody>
      </p:sp>
    </p:spTree>
    <p:extLst>
      <p:ext uri="{BB962C8B-B14F-4D97-AF65-F5344CB8AC3E}">
        <p14:creationId xmlns:p14="http://schemas.microsoft.com/office/powerpoint/2010/main" val="305770934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Imagen 5"/>
          <p:cNvPicPr>
            <a:picLocks noChangeAspect="1"/>
          </p:cNvPicPr>
          <p:nvPr/>
        </p:nvPicPr>
        <p:blipFill>
          <a:blip r:embed="rId2"/>
          <a:stretch>
            <a:fillRect/>
          </a:stretch>
        </p:blipFill>
        <p:spPr>
          <a:xfrm>
            <a:off x="950178" y="164343"/>
            <a:ext cx="7243643" cy="6529313"/>
          </a:xfrm>
          <a:prstGeom prst="rect">
            <a:avLst/>
          </a:prstGeom>
        </p:spPr>
      </p:pic>
      <p:sp>
        <p:nvSpPr>
          <p:cNvPr id="7"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chemeClr val="bg1">
                  <a:lumMod val="75000"/>
                </a:schemeClr>
              </a:solidFill>
            </a:endParaRPr>
          </a:p>
        </p:txBody>
      </p:sp>
    </p:spTree>
    <p:extLst>
      <p:ext uri="{BB962C8B-B14F-4D97-AF65-F5344CB8AC3E}">
        <p14:creationId xmlns:p14="http://schemas.microsoft.com/office/powerpoint/2010/main" val="381819120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050" name="Rectangle 2"/>
          <p:cNvSpPr>
            <a:spLocks noGrp="1" noChangeArrowheads="1"/>
          </p:cNvSpPr>
          <p:nvPr>
            <p:ph type="ctrTitle"/>
          </p:nvPr>
        </p:nvSpPr>
        <p:spPr>
          <a:xfrm>
            <a:off x="685800" y="2679055"/>
            <a:ext cx="7772400" cy="1470025"/>
          </a:xfrm>
        </p:spPr>
        <p:txBody>
          <a:bodyPr/>
          <a:lstStyle/>
          <a:p>
            <a:r>
              <a:rPr lang="es-BO" dirty="0"/>
              <a:t>¡Muchas Gracias!</a:t>
            </a:r>
          </a:p>
        </p:txBody>
      </p:sp>
    </p:spTree>
    <p:extLst>
      <p:ext uri="{BB962C8B-B14F-4D97-AF65-F5344CB8AC3E}">
        <p14:creationId xmlns:p14="http://schemas.microsoft.com/office/powerpoint/2010/main" val="35088883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Ejemplo de fuerza bruta</a:t>
            </a:r>
          </a:p>
        </p:txBody>
      </p:sp>
      <p:sp>
        <p:nvSpPr>
          <p:cNvPr id="3" name="2 Marcador de contenido"/>
          <p:cNvSpPr>
            <a:spLocks noGrp="1"/>
          </p:cNvSpPr>
          <p:nvPr>
            <p:ph idx="1"/>
          </p:nvPr>
        </p:nvSpPr>
        <p:spPr/>
        <p:txBody>
          <a:bodyPr/>
          <a:lstStyle/>
          <a:p>
            <a:pPr marL="0" indent="0">
              <a:buNone/>
            </a:pPr>
            <a:r>
              <a:rPr lang="es-BO" dirty="0"/>
              <a:t>www.mysite.com/view/VW30422101518909</a:t>
            </a:r>
          </a:p>
          <a:p>
            <a:pPr marL="0" indent="0">
              <a:buNone/>
            </a:pPr>
            <a:r>
              <a:rPr lang="es-BO" dirty="0"/>
              <a:t>www.mysite.com/view/VW30422101518803</a:t>
            </a:r>
          </a:p>
          <a:p>
            <a:pPr marL="0" indent="0">
              <a:buNone/>
            </a:pPr>
            <a:r>
              <a:rPr lang="es-BO" dirty="0"/>
              <a:t>www.mysite.com/view/VW30422101518507</a:t>
            </a:r>
          </a:p>
        </p:txBody>
      </p:sp>
    </p:spTree>
    <p:extLst>
      <p:ext uri="{BB962C8B-B14F-4D97-AF65-F5344CB8AC3E}">
        <p14:creationId xmlns:p14="http://schemas.microsoft.com/office/powerpoint/2010/main" val="29536078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Ataque HTTP Referrer</a:t>
            </a:r>
          </a:p>
        </p:txBody>
      </p:sp>
      <p:sp>
        <p:nvSpPr>
          <p:cNvPr id="3" name="2 Marcador de contenido"/>
          <p:cNvSpPr>
            <a:spLocks noGrp="1"/>
          </p:cNvSpPr>
          <p:nvPr>
            <p:ph idx="1"/>
          </p:nvPr>
        </p:nvSpPr>
        <p:spPr/>
        <p:txBody>
          <a:bodyPr>
            <a:normAutofit lnSpcReduction="10000"/>
          </a:bodyPr>
          <a:lstStyle/>
          <a:p>
            <a:pPr marL="0" indent="0">
              <a:buNone/>
            </a:pPr>
            <a:r>
              <a:rPr lang="es-BO" dirty="0"/>
              <a:t>Un ataque intenta atraer a un usuario a hacer clic a un vínculo de otro sitio. Por ej: </a:t>
            </a:r>
            <a:r>
              <a:rPr lang="es-BO" dirty="0">
                <a:solidFill>
                  <a:srgbClr val="00B050"/>
                </a:solidFill>
              </a:rPr>
              <a:t>GET /index.html HTTP/1.0 Host: www.mysite.com Referrer: www.mywebmail.com/viewmsg, asp?msgid=689646&amp;SID2556x54VA75</a:t>
            </a:r>
            <a:r>
              <a:rPr lang="es-BO" dirty="0"/>
              <a:t>. El navegador envía la referrer URL conteniendo la ID de sesión al sitio del atacante </a:t>
            </a:r>
            <a:r>
              <a:rPr lang="es-BO" dirty="0">
                <a:solidFill>
                  <a:srgbClr val="00B050"/>
                </a:solidFill>
              </a:rPr>
              <a:t>www.hostile.com</a:t>
            </a:r>
            <a:r>
              <a:rPr lang="es-BO" dirty="0"/>
              <a:t> y el atacante ahora tiene la sesión ID del usuario.</a:t>
            </a:r>
          </a:p>
        </p:txBody>
      </p:sp>
    </p:spTree>
    <p:extLst>
      <p:ext uri="{BB962C8B-B14F-4D97-AF65-F5344CB8AC3E}">
        <p14:creationId xmlns:p14="http://schemas.microsoft.com/office/powerpoint/2010/main" val="23320614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3" name="2 Marcador de contenido"/>
          <p:cNvSpPr>
            <a:spLocks noGrp="1"/>
          </p:cNvSpPr>
          <p:nvPr>
            <p:ph idx="1"/>
          </p:nvPr>
        </p:nvSpPr>
        <p:spPr/>
        <p:txBody>
          <a:bodyPr/>
          <a:lstStyle/>
          <a:p>
            <a:pPr marL="0" indent="0">
              <a:buNone/>
            </a:pPr>
            <a:r>
              <a:rPr lang="es-BO" dirty="0"/>
              <a:t>El spoofing pretende ser otro usuario, robando credenciales.</a:t>
            </a:r>
          </a:p>
          <a:p>
            <a:pPr marL="0" indent="0">
              <a:buNone/>
            </a:pPr>
            <a:r>
              <a:rPr lang="es-BO" dirty="0"/>
              <a:t>El Hijacking toma una sesión activa existente. Depende de un usuario legítimo para realizar la conexión</a:t>
            </a:r>
          </a:p>
        </p:txBody>
      </p:sp>
      <p:sp>
        <p:nvSpPr>
          <p:cNvPr id="2" name="1 Título"/>
          <p:cNvSpPr>
            <a:spLocks noGrp="1"/>
          </p:cNvSpPr>
          <p:nvPr>
            <p:ph type="title"/>
          </p:nvPr>
        </p:nvSpPr>
        <p:spPr/>
        <p:txBody>
          <a:bodyPr/>
          <a:lstStyle/>
          <a:p>
            <a:r>
              <a:rPr lang="es-BO" dirty="0"/>
              <a:t>Spoofing vs. Hijacking</a:t>
            </a:r>
          </a:p>
        </p:txBody>
      </p:sp>
    </p:spTree>
    <p:extLst>
      <p:ext uri="{BB962C8B-B14F-4D97-AF65-F5344CB8AC3E}">
        <p14:creationId xmlns:p14="http://schemas.microsoft.com/office/powerpoint/2010/main" val="1755453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Proceso de Session Hijacking</a:t>
            </a:r>
          </a:p>
        </p:txBody>
      </p:sp>
      <p:sp>
        <p:nvSpPr>
          <p:cNvPr id="3" name="2 Marcador de contenido"/>
          <p:cNvSpPr>
            <a:spLocks noGrp="1"/>
          </p:cNvSpPr>
          <p:nvPr>
            <p:ph idx="1"/>
          </p:nvPr>
        </p:nvSpPr>
        <p:spPr/>
        <p:txBody>
          <a:bodyPr>
            <a:normAutofit lnSpcReduction="10000"/>
          </a:bodyPr>
          <a:lstStyle/>
          <a:p>
            <a:pPr marL="0" indent="0">
              <a:buNone/>
            </a:pPr>
            <a:r>
              <a:rPr lang="es-BO" dirty="0"/>
              <a:t>1. Sniff. Colocarse entre la victima y el blanco.</a:t>
            </a:r>
          </a:p>
          <a:p>
            <a:pPr marL="0" indent="0">
              <a:buNone/>
            </a:pPr>
            <a:r>
              <a:rPr lang="es-BO" dirty="0"/>
              <a:t>2. Monitor. Monitorear el flujo de paquetes y predecir la secuencia numérica.</a:t>
            </a:r>
          </a:p>
          <a:p>
            <a:pPr marL="0" indent="0">
              <a:buNone/>
            </a:pPr>
            <a:r>
              <a:rPr lang="es-BO" dirty="0"/>
              <a:t>3. Session Desynchronization. Romper la conexión al equipo de la víctima.</a:t>
            </a:r>
          </a:p>
          <a:p>
            <a:pPr marL="0" indent="0">
              <a:buNone/>
            </a:pPr>
            <a:r>
              <a:rPr lang="es-BO" dirty="0"/>
              <a:t>4. Session ID prediction. Robar la sesión.</a:t>
            </a:r>
          </a:p>
          <a:p>
            <a:pPr marL="0" indent="0">
              <a:buNone/>
            </a:pPr>
            <a:r>
              <a:rPr lang="es-BO" dirty="0"/>
              <a:t>5. Command injection. Comenzar a inyectar paquetes al servidor objetivo.</a:t>
            </a:r>
          </a:p>
        </p:txBody>
      </p:sp>
    </p:spTree>
    <p:extLst>
      <p:ext uri="{BB962C8B-B14F-4D97-AF65-F5344CB8AC3E}">
        <p14:creationId xmlns:p14="http://schemas.microsoft.com/office/powerpoint/2010/main" val="726913096"/>
      </p:ext>
    </p:extLst>
  </p:cSld>
  <p:clrMapOvr>
    <a:masterClrMapping/>
  </p:clrMapOvr>
</p:sld>
</file>

<file path=ppt/theme/theme1.xml><?xml version="1.0" encoding="utf-8"?>
<a:theme xmlns:a="http://schemas.openxmlformats.org/drawingml/2006/main" name="Blue-Grey-PowerPoint-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Technology-PowerPoint-Template</Template>
  <TotalTime>35</TotalTime>
  <Words>3401</Words>
  <Application>Microsoft Office PowerPoint</Application>
  <PresentationFormat>On-screen Show (4:3)</PresentationFormat>
  <Paragraphs>232</Paragraphs>
  <Slides>56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56</vt:i4>
      </vt:variant>
    </vt:vector>
  </HeadingPairs>
  <TitlesOfParts>
    <vt:vector size="60" baseType="lpstr">
      <vt:lpstr>Arial</vt:lpstr>
      <vt:lpstr>Calibri</vt:lpstr>
      <vt:lpstr>Microsoft New Tai Lue</vt:lpstr>
      <vt:lpstr>Blue-Grey-PowerPoint-Template</vt:lpstr>
      <vt:lpstr>11. Session HiJacking</vt:lpstr>
      <vt:lpstr>Introducción</vt:lpstr>
      <vt:lpstr>Riesgos planteados por Hijacking</vt:lpstr>
      <vt:lpstr>¿Por que las sesiones Hijacking son exitosas?</vt:lpstr>
      <vt:lpstr>Técnicas clave para la sesión Hijacking</vt:lpstr>
      <vt:lpstr>Ejemplo de fuerza bruta</vt:lpstr>
      <vt:lpstr>Ataque HTTP Referrer</vt:lpstr>
      <vt:lpstr>Spoofing vs. Hijacking</vt:lpstr>
      <vt:lpstr>Proceso de Session Hijacking</vt:lpstr>
      <vt:lpstr>Análisis de paquetes de una sesión local Hijacking</vt:lpstr>
      <vt:lpstr>Tipos de Session Hijacking</vt:lpstr>
      <vt:lpstr>Session Hijacking en el modelo OSI</vt:lpstr>
      <vt:lpstr>Application Level Session Hijacking</vt:lpstr>
      <vt:lpstr>Session Sniffing</vt:lpstr>
      <vt:lpstr>Tokens de sesión predecible</vt:lpstr>
      <vt:lpstr>¿Cómo predecir una Session Token?</vt:lpstr>
      <vt:lpstr>Ataque man-in-the-middle</vt:lpstr>
      <vt:lpstr>Man-in-the-browser attack</vt:lpstr>
      <vt:lpstr>Pasos para realizar un ataque man-in-the-browser</vt:lpstr>
      <vt:lpstr>Pasos para realizar un ataque man-in-the-browser</vt:lpstr>
      <vt:lpstr>Pasos para realizar un ataque man-in-the-browser</vt:lpstr>
      <vt:lpstr>Ataques del lado del cliente</vt:lpstr>
      <vt:lpstr>Cross-site Script Attack</vt:lpstr>
      <vt:lpstr>Fijación de sesión</vt:lpstr>
      <vt:lpstr>Ataque de fijación de sesión</vt:lpstr>
      <vt:lpstr>Ataque de fijación de sesión</vt:lpstr>
      <vt:lpstr>Session Hijacking a nivel de red</vt:lpstr>
      <vt:lpstr>Session Hijacking a nivel de red</vt:lpstr>
      <vt:lpstr>3-Way Handshake</vt:lpstr>
      <vt:lpstr>Sequence Numbers</vt:lpstr>
      <vt:lpstr>Predicción de la secuencia de números</vt:lpstr>
      <vt:lpstr>TCP/IP Hijacking</vt:lpstr>
      <vt:lpstr>TCP/IP Hijacking Paso a paso</vt:lpstr>
      <vt:lpstr>TCP/IP Hijacking Paso a paso</vt:lpstr>
      <vt:lpstr>IP Spoofing: Source Routed Packets</vt:lpstr>
      <vt:lpstr>RST Hijacking</vt:lpstr>
      <vt:lpstr>Blind Hijacking</vt:lpstr>
      <vt:lpstr>Ataque Man-in-the-Middle utilizando Packet Sniffer</vt:lpstr>
      <vt:lpstr>Ataque Man-in-the-Middle utilizando Packet Sniffer</vt:lpstr>
      <vt:lpstr>UDP Hijacking</vt:lpstr>
      <vt:lpstr>Herramientas de sesión Hijacking</vt:lpstr>
      <vt:lpstr>Contramedidas</vt:lpstr>
      <vt:lpstr>Protección contra las sesiones Hijacking</vt:lpstr>
      <vt:lpstr>Métodos para prevenir las sesiones Hijacking: Para ser seguidos por los desarrolladores Web.</vt:lpstr>
      <vt:lpstr>Métodos para prevenir las sesiones Hijacking: Para ser seguidos por usuarios Web.</vt:lpstr>
      <vt:lpstr>Defensa contra ataques de sesión Hijacking</vt:lpstr>
      <vt:lpstr>Remedíación de Sesión Hijacking</vt:lpstr>
      <vt:lpstr>IPSec </vt:lpstr>
      <vt:lpstr>Modos IPSec</vt:lpstr>
      <vt:lpstr>Arquitectura IPSec</vt:lpstr>
      <vt:lpstr>Autenticación IPSec y confidencialidad</vt:lpstr>
      <vt:lpstr>Componentes del IPSec</vt:lpstr>
      <vt:lpstr>Componentes del IPSec</vt:lpstr>
      <vt:lpstr>Test de Intrusión para Session Hijacking</vt:lpstr>
      <vt:lpstr>PowerPoint Presentation</vt:lpstr>
      <vt:lpstr>¡Muchas Gracias!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Julio</dc:creator>
  <cp:lastModifiedBy>Julio Iglesias Pérez</cp:lastModifiedBy>
  <cp:revision>17</cp:revision>
  <dcterms:created xsi:type="dcterms:W3CDTF">2013-11-09T01:50:01Z</dcterms:created>
  <dcterms:modified xsi:type="dcterms:W3CDTF">2021-08-22T06:10:15Z</dcterms:modified>
</cp:coreProperties>
</file>