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7" r:id="rId74"/>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050" name="Rectangle 2"/>
          <p:cNvSpPr>
            <a:spLocks noGrp="1" noChangeArrowheads="1"/>
          </p:cNvSpPr>
          <p:nvPr>
            <p:ph type="ctrTitle"/>
          </p:nvPr>
        </p:nvSpPr>
        <p:spPr/>
        <p:txBody>
          <a:bodyPr/>
          <a:lstStyle/>
          <a:p>
            <a:r>
              <a:rPr lang="es-BO" dirty="0"/>
              <a:t>12. Hackeando Servidores Web</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415384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Amenazas al Servidor Web</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Ejemplos de malas configuraciones:</a:t>
            </a:r>
          </a:p>
          <a:p>
            <a:pPr marL="0" indent="0">
              <a:buNone/>
            </a:pPr>
            <a:r>
              <a:rPr lang="es-BO" dirty="0"/>
              <a:t>- Funciones de administración remota.</a:t>
            </a:r>
          </a:p>
          <a:p>
            <a:pPr marL="0" indent="0">
              <a:buNone/>
            </a:pPr>
            <a:r>
              <a:rPr lang="es-BO" dirty="0"/>
              <a:t>- Servicios innecesarios habilitados.</a:t>
            </a:r>
          </a:p>
          <a:p>
            <a:pPr marL="0" indent="0">
              <a:buNone/>
            </a:pPr>
            <a:r>
              <a:rPr lang="es-BO" dirty="0"/>
              <a:t>- Mala configuración de Certificados SSL por defecto.</a:t>
            </a:r>
          </a:p>
          <a:p>
            <a:pPr marL="0" indent="0">
              <a:buNone/>
            </a:pPr>
            <a:r>
              <a:rPr lang="es-BO" dirty="0"/>
              <a:t>- Depuración detallada/mensajes de error.</a:t>
            </a:r>
          </a:p>
          <a:p>
            <a:pPr marL="0" indent="0">
              <a:buNone/>
            </a:pPr>
            <a:r>
              <a:rPr lang="es-BO" dirty="0"/>
              <a:t>- Usuarios por defecto o anónimos/contraseñas.</a:t>
            </a:r>
          </a:p>
          <a:p>
            <a:pPr marL="0" indent="0">
              <a:buNone/>
            </a:pPr>
            <a:r>
              <a:rPr lang="es-BO" dirty="0"/>
              <a:t>- Configuración simple, y archivos script</a:t>
            </a:r>
          </a:p>
        </p:txBody>
      </p:sp>
    </p:spTree>
    <p:extLst>
      <p:ext uri="{BB962C8B-B14F-4D97-AF65-F5344CB8AC3E}">
        <p14:creationId xmlns:p14="http://schemas.microsoft.com/office/powerpoint/2010/main" val="29851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Ejemplo</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httpd.conf en un servidor Apache</a:t>
            </a:r>
          </a:p>
          <a:p>
            <a:pPr marL="0" indent="0">
              <a:buNone/>
            </a:pPr>
            <a:endParaRPr lang="es-BO" dirty="0"/>
          </a:p>
          <a:p>
            <a:pPr marL="0" indent="0">
              <a:buNone/>
            </a:pPr>
            <a:r>
              <a:rPr lang="es-BO" i="1" dirty="0"/>
              <a:t>	</a:t>
            </a:r>
            <a:r>
              <a:rPr lang="es-BO" sz="2400" i="1" dirty="0"/>
              <a:t>&lt;Location /server-status&gt;</a:t>
            </a:r>
          </a:p>
          <a:p>
            <a:pPr marL="0" indent="0">
              <a:buNone/>
            </a:pPr>
            <a:r>
              <a:rPr lang="es-BO" sz="2400" i="1" dirty="0"/>
              <a:t>	SetHandler server-status</a:t>
            </a:r>
          </a:p>
          <a:p>
            <a:pPr marL="0" indent="0">
              <a:buNone/>
            </a:pPr>
            <a:r>
              <a:rPr lang="es-BO" sz="2400" i="1" dirty="0"/>
              <a:t>	&lt;/Location&gt;</a:t>
            </a:r>
          </a:p>
          <a:p>
            <a:pPr marL="0" indent="0">
              <a:buNone/>
            </a:pPr>
            <a:endParaRPr lang="es-BO" i="1" dirty="0"/>
          </a:p>
          <a:p>
            <a:pPr marL="0" indent="0">
              <a:buNone/>
            </a:pPr>
            <a:r>
              <a:rPr lang="es-BO" sz="2600" dirty="0"/>
              <a:t>Esta configuración permite a cualquiera ver la página de estado del servidor que contiene información detallada acerca del usuario actual en el servidor Web, incluyendo información acerca de los hosts actuales y solicitudes que están siendo procesadas</a:t>
            </a:r>
          </a:p>
        </p:txBody>
      </p:sp>
    </p:spTree>
    <p:extLst>
      <p:ext uri="{BB962C8B-B14F-4D97-AF65-F5344CB8AC3E}">
        <p14:creationId xmlns:p14="http://schemas.microsoft.com/office/powerpoint/2010/main" val="356596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Ejemplo</a:t>
            </a:r>
          </a:p>
        </p:txBody>
      </p:sp>
      <p:sp>
        <p:nvSpPr>
          <p:cNvPr id="3" name="2 Marcador de contenido"/>
          <p:cNvSpPr>
            <a:spLocks noGrp="1"/>
          </p:cNvSpPr>
          <p:nvPr>
            <p:ph idx="1"/>
          </p:nvPr>
        </p:nvSpPr>
        <p:spPr/>
        <p:txBody>
          <a:bodyPr>
            <a:normAutofit lnSpcReduction="10000"/>
          </a:bodyPr>
          <a:lstStyle/>
          <a:p>
            <a:pPr marL="0" indent="0">
              <a:buNone/>
            </a:pPr>
            <a:r>
              <a:rPr lang="es-BO" dirty="0"/>
              <a:t>Archivo php.ini</a:t>
            </a:r>
          </a:p>
          <a:p>
            <a:pPr marL="0" indent="0">
              <a:buNone/>
            </a:pPr>
            <a:r>
              <a:rPr lang="es-BO" i="1" dirty="0"/>
              <a:t>	display_error = On</a:t>
            </a:r>
          </a:p>
          <a:p>
            <a:pPr marL="0" indent="0">
              <a:buNone/>
            </a:pPr>
            <a:r>
              <a:rPr lang="es-BO" i="1" dirty="0"/>
              <a:t>	log_errors = On</a:t>
            </a:r>
          </a:p>
          <a:p>
            <a:pPr marL="0" indent="0">
              <a:buNone/>
            </a:pPr>
            <a:r>
              <a:rPr lang="es-BO" i="1" dirty="0"/>
              <a:t>	error_log = On</a:t>
            </a:r>
          </a:p>
          <a:p>
            <a:pPr marL="0" indent="0">
              <a:buNone/>
            </a:pPr>
            <a:r>
              <a:rPr lang="es-BO" i="1" dirty="0"/>
              <a:t>	ignore_repeated_errors = Off</a:t>
            </a:r>
          </a:p>
          <a:p>
            <a:pPr marL="0" indent="0">
              <a:buNone/>
            </a:pPr>
            <a:endParaRPr lang="es-BO" dirty="0"/>
          </a:p>
          <a:p>
            <a:pPr marL="0" indent="0">
              <a:buNone/>
            </a:pPr>
            <a:r>
              <a:rPr lang="es-BO" dirty="0"/>
              <a:t>Esta configuración da mensajes de error detallados</a:t>
            </a:r>
          </a:p>
        </p:txBody>
      </p:sp>
    </p:spTree>
    <p:extLst>
      <p:ext uri="{BB962C8B-B14F-4D97-AF65-F5344CB8AC3E}">
        <p14:creationId xmlns:p14="http://schemas.microsoft.com/office/powerpoint/2010/main" val="426208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Ataques transversales al directorio</a:t>
            </a:r>
          </a:p>
        </p:txBody>
      </p:sp>
      <p:sp>
        <p:nvSpPr>
          <p:cNvPr id="3" name="2 Marcador de contenido"/>
          <p:cNvSpPr>
            <a:spLocks noGrp="1"/>
          </p:cNvSpPr>
          <p:nvPr>
            <p:ph idx="1"/>
          </p:nvPr>
        </p:nvSpPr>
        <p:spPr/>
        <p:txBody>
          <a:bodyPr>
            <a:normAutofit lnSpcReduction="10000"/>
          </a:bodyPr>
          <a:lstStyle/>
          <a:p>
            <a:pPr marL="0" indent="0">
              <a:buNone/>
            </a:pPr>
            <a:r>
              <a:rPr lang="es-BO" dirty="0"/>
              <a:t>Permite a los atacantes acceder a directorios restringidos y ejecutar comandos fuera del directorio raíz del servidor Web. Los atacantes pueden utilizar métodos de error y de ensayo para navegar fuera del directorio raíz y acceder a información sensible en el sistema</a:t>
            </a:r>
          </a:p>
          <a:p>
            <a:pPr marL="0" indent="0">
              <a:buNone/>
            </a:pPr>
            <a:r>
              <a:rPr lang="es-BO" dirty="0">
                <a:solidFill>
                  <a:srgbClr val="00B050"/>
                </a:solidFill>
              </a:rPr>
              <a:t>http://server.com/scripts/..%5c../Windows/System32/cmd.exe?/c+dir+c:\</a:t>
            </a:r>
          </a:p>
        </p:txBody>
      </p:sp>
    </p:spTree>
    <p:extLst>
      <p:ext uri="{BB962C8B-B14F-4D97-AF65-F5344CB8AC3E}">
        <p14:creationId xmlns:p14="http://schemas.microsoft.com/office/powerpoint/2010/main" val="149515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3" name="2 Marcador de contenido"/>
          <p:cNvSpPr>
            <a:spLocks noGrp="1"/>
          </p:cNvSpPr>
          <p:nvPr>
            <p:ph idx="1"/>
          </p:nvPr>
        </p:nvSpPr>
        <p:spPr/>
        <p:txBody>
          <a:bodyPr>
            <a:normAutofit lnSpcReduction="10000"/>
          </a:bodyPr>
          <a:lstStyle/>
          <a:p>
            <a:pPr marL="0" indent="0">
              <a:buNone/>
            </a:pPr>
            <a:r>
              <a:rPr lang="es-BO" sz="3000" dirty="0"/>
              <a:t>Implica agregar datos de respuesta en el encabezado dentro de un campo así el servidor divide la respuesta en dos respuestas. Un atacante pasa datos maliciosos a una aplicación vulnerable y la aplicación incluye los datos en una respuesta HTTP en el encabezado. El atacante puede controlar la primera respuesta para redirigir al usuario a un sitio web malicioso mientras las otras respuestas serán descartadas por el navegador.</a:t>
            </a:r>
          </a:p>
        </p:txBody>
      </p:sp>
      <p:sp>
        <p:nvSpPr>
          <p:cNvPr id="2" name="1 Título"/>
          <p:cNvSpPr>
            <a:spLocks noGrp="1"/>
          </p:cNvSpPr>
          <p:nvPr>
            <p:ph type="title"/>
          </p:nvPr>
        </p:nvSpPr>
        <p:spPr/>
        <p:txBody>
          <a:bodyPr>
            <a:normAutofit fontScale="90000"/>
          </a:bodyPr>
          <a:lstStyle/>
          <a:p>
            <a:r>
              <a:rPr lang="es-BO" dirty="0"/>
              <a:t>Ataque HTTP Response Splitting</a:t>
            </a:r>
          </a:p>
        </p:txBody>
      </p:sp>
    </p:spTree>
    <p:extLst>
      <p:ext uri="{BB962C8B-B14F-4D97-AF65-F5344CB8AC3E}">
        <p14:creationId xmlns:p14="http://schemas.microsoft.com/office/powerpoint/2010/main" val="343396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Ejemplo</a:t>
            </a:r>
          </a:p>
        </p:txBody>
      </p:sp>
      <p:sp>
        <p:nvSpPr>
          <p:cNvPr id="3" name="2 Marcador de contenido"/>
          <p:cNvSpPr>
            <a:spLocks noGrp="1"/>
          </p:cNvSpPr>
          <p:nvPr>
            <p:ph idx="1"/>
          </p:nvPr>
        </p:nvSpPr>
        <p:spPr>
          <a:xfrm>
            <a:off x="107504" y="1628800"/>
            <a:ext cx="4392488" cy="4968552"/>
          </a:xfrm>
          <a:noFill/>
        </p:spPr>
        <p:txBody>
          <a:bodyPr/>
          <a:lstStyle/>
          <a:p>
            <a:pPr marL="0" indent="0">
              <a:buNone/>
            </a:pPr>
            <a:r>
              <a:rPr lang="es-BO" sz="2200" dirty="0"/>
              <a:t>Código del servidor:</a:t>
            </a:r>
          </a:p>
          <a:p>
            <a:pPr marL="0" indent="0">
              <a:buNone/>
            </a:pPr>
            <a:endParaRPr lang="es-BO" sz="2200" dirty="0"/>
          </a:p>
          <a:p>
            <a:pPr marL="0" indent="0">
              <a:buNone/>
            </a:pPr>
            <a:r>
              <a:rPr lang="es-BO" sz="2200" i="1" dirty="0">
                <a:solidFill>
                  <a:srgbClr val="FF0000"/>
                </a:solidFill>
              </a:rPr>
              <a:t>String author =</a:t>
            </a:r>
          </a:p>
          <a:p>
            <a:pPr marL="0" indent="0">
              <a:buNone/>
            </a:pPr>
            <a:r>
              <a:rPr lang="es-BO" sz="2200" i="1" dirty="0">
                <a:solidFill>
                  <a:srgbClr val="FF0000"/>
                </a:solidFill>
              </a:rPr>
              <a:t>request.getParameter(AUTHOR_PARAM);</a:t>
            </a:r>
          </a:p>
          <a:p>
            <a:pPr marL="0" indent="0">
              <a:buNone/>
            </a:pPr>
            <a:r>
              <a:rPr lang="es-BO" sz="2200" i="1" dirty="0">
                <a:solidFill>
                  <a:srgbClr val="FF0000"/>
                </a:solidFill>
              </a:rPr>
              <a:t>...</a:t>
            </a:r>
          </a:p>
          <a:p>
            <a:pPr marL="0" indent="0">
              <a:buNone/>
            </a:pPr>
            <a:r>
              <a:rPr lang="es-BO" sz="2200" i="1" dirty="0">
                <a:solidFill>
                  <a:srgbClr val="FF0000"/>
                </a:solidFill>
              </a:rPr>
              <a:t>Cookie cookie = new</a:t>
            </a:r>
          </a:p>
          <a:p>
            <a:pPr marL="0" indent="0">
              <a:buNone/>
            </a:pPr>
            <a:r>
              <a:rPr lang="es-BO" sz="2200" i="1" dirty="0">
                <a:solidFill>
                  <a:srgbClr val="FF0000"/>
                </a:solidFill>
              </a:rPr>
              <a:t>Cookie("author", author);</a:t>
            </a:r>
          </a:p>
          <a:p>
            <a:pPr marL="0" indent="0">
              <a:buNone/>
            </a:pPr>
            <a:r>
              <a:rPr lang="es-BO" sz="2200" i="1" dirty="0">
                <a:solidFill>
                  <a:srgbClr val="FF0000"/>
                </a:solidFill>
              </a:rPr>
              <a:t>cookie.setMaxAge(cookieExpiration);</a:t>
            </a:r>
          </a:p>
          <a:p>
            <a:pPr marL="0" indent="0">
              <a:buNone/>
            </a:pPr>
            <a:r>
              <a:rPr lang="es-BO" sz="2200" i="1" dirty="0">
                <a:solidFill>
                  <a:srgbClr val="FF0000"/>
                </a:solidFill>
              </a:rPr>
              <a:t>response.addCookie(cookie);</a:t>
            </a:r>
          </a:p>
        </p:txBody>
      </p:sp>
      <p:sp>
        <p:nvSpPr>
          <p:cNvPr id="4" name="2 Marcador de contenido"/>
          <p:cNvSpPr txBox="1">
            <a:spLocks/>
          </p:cNvSpPr>
          <p:nvPr/>
        </p:nvSpPr>
        <p:spPr bwMode="auto">
          <a:xfrm>
            <a:off x="4857831" y="1196752"/>
            <a:ext cx="4286169" cy="55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s-BO" sz="2000" i="1" dirty="0">
                <a:solidFill>
                  <a:srgbClr val="FF0000"/>
                </a:solidFill>
              </a:rPr>
              <a:t>Input = Jason</a:t>
            </a:r>
          </a:p>
          <a:p>
            <a:pPr marL="0" indent="0">
              <a:buNone/>
            </a:pPr>
            <a:r>
              <a:rPr lang="es-BO" sz="2000" i="1" dirty="0">
                <a:solidFill>
                  <a:srgbClr val="FF0000"/>
                </a:solidFill>
              </a:rPr>
              <a:t>HTTP/1.1 200 OK</a:t>
            </a:r>
          </a:p>
          <a:p>
            <a:pPr marL="0" indent="0">
              <a:buNone/>
            </a:pPr>
            <a:r>
              <a:rPr lang="es-BO" sz="2000" i="1" dirty="0">
                <a:solidFill>
                  <a:srgbClr val="FF0000"/>
                </a:solidFill>
              </a:rPr>
              <a:t>...</a:t>
            </a:r>
          </a:p>
          <a:p>
            <a:pPr marL="0" indent="0">
              <a:buNone/>
            </a:pPr>
            <a:r>
              <a:rPr lang="es-BO" sz="2000" i="1" dirty="0">
                <a:solidFill>
                  <a:srgbClr val="FF0000"/>
                </a:solidFill>
              </a:rPr>
              <a:t>Set-Cookie: author=Jason</a:t>
            </a:r>
          </a:p>
          <a:p>
            <a:pPr marL="0" indent="0">
              <a:buNone/>
            </a:pPr>
            <a:r>
              <a:rPr lang="es-BO" sz="2000" i="1" dirty="0">
                <a:solidFill>
                  <a:srgbClr val="FF0000"/>
                </a:solidFill>
              </a:rPr>
              <a:t>...</a:t>
            </a:r>
          </a:p>
          <a:p>
            <a:pPr marL="0" indent="0">
              <a:buNone/>
            </a:pPr>
            <a:r>
              <a:rPr lang="es-BO" sz="2000" i="1" dirty="0">
                <a:solidFill>
                  <a:srgbClr val="FF0000"/>
                </a:solidFill>
              </a:rPr>
              <a:t>Input = JasonTheHacker\r\nHTTP/1.1 200 OK\r\n</a:t>
            </a:r>
          </a:p>
          <a:p>
            <a:pPr marL="0" indent="0">
              <a:buNone/>
            </a:pPr>
            <a:r>
              <a:rPr lang="es-BO" sz="2000" u="sng" dirty="0">
                <a:solidFill>
                  <a:schemeClr val="bg1"/>
                </a:solidFill>
              </a:rPr>
              <a:t>Primera respuesta</a:t>
            </a:r>
          </a:p>
          <a:p>
            <a:pPr marL="0" indent="0">
              <a:buNone/>
            </a:pPr>
            <a:r>
              <a:rPr lang="es-BO" sz="2000" i="1" dirty="0">
                <a:solidFill>
                  <a:srgbClr val="FF0000"/>
                </a:solidFill>
              </a:rPr>
              <a:t>	Set-Cookie: 	author=JasonTheHacker</a:t>
            </a:r>
          </a:p>
          <a:p>
            <a:pPr marL="0" indent="0">
              <a:buNone/>
            </a:pPr>
            <a:r>
              <a:rPr lang="es-BO" sz="2000" i="1" dirty="0">
                <a:solidFill>
                  <a:srgbClr val="FF0000"/>
                </a:solidFill>
              </a:rPr>
              <a:t>	HTTP/1.1 200 OK</a:t>
            </a:r>
          </a:p>
          <a:p>
            <a:pPr marL="0" indent="0">
              <a:buNone/>
            </a:pPr>
            <a:r>
              <a:rPr lang="es-BO" sz="2000" i="1" dirty="0">
                <a:solidFill>
                  <a:srgbClr val="FF0000"/>
                </a:solidFill>
              </a:rPr>
              <a:t>	...</a:t>
            </a:r>
          </a:p>
          <a:p>
            <a:pPr marL="0" indent="0">
              <a:buNone/>
            </a:pPr>
            <a:r>
              <a:rPr lang="es-BO" sz="2000" u="sng" dirty="0">
                <a:solidFill>
                  <a:schemeClr val="bg1"/>
                </a:solidFill>
              </a:rPr>
              <a:t>Segunda respuesta</a:t>
            </a:r>
          </a:p>
          <a:p>
            <a:pPr marL="0" indent="0">
              <a:buNone/>
            </a:pPr>
            <a:endParaRPr lang="es-BO" sz="2000" dirty="0">
              <a:solidFill>
                <a:srgbClr val="FF0000"/>
              </a:solidFill>
            </a:endParaRPr>
          </a:p>
          <a:p>
            <a:pPr marL="0" indent="0">
              <a:buNone/>
            </a:pPr>
            <a:r>
              <a:rPr lang="es-BO" sz="2000" i="1" dirty="0">
                <a:solidFill>
                  <a:srgbClr val="FF0000"/>
                </a:solidFill>
              </a:rPr>
              <a:t>HTTP/1.1 200 OK</a:t>
            </a:r>
          </a:p>
          <a:p>
            <a:pPr marL="0" indent="0">
              <a:buNone/>
            </a:pPr>
            <a:r>
              <a:rPr lang="es-BO" sz="2000" dirty="0">
                <a:solidFill>
                  <a:srgbClr val="FF0000"/>
                </a:solidFill>
              </a:rPr>
              <a:t>...</a:t>
            </a:r>
          </a:p>
        </p:txBody>
      </p:sp>
    </p:spTree>
    <p:extLst>
      <p:ext uri="{BB962C8B-B14F-4D97-AF65-F5344CB8AC3E}">
        <p14:creationId xmlns:p14="http://schemas.microsoft.com/office/powerpoint/2010/main" val="128272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Ataque Web Cache Poisoning</a:t>
            </a:r>
          </a:p>
        </p:txBody>
      </p:sp>
      <p:sp>
        <p:nvSpPr>
          <p:cNvPr id="3" name="2 Marcador de contenido"/>
          <p:cNvSpPr>
            <a:spLocks noGrp="1"/>
          </p:cNvSpPr>
          <p:nvPr>
            <p:ph idx="1"/>
          </p:nvPr>
        </p:nvSpPr>
        <p:spPr/>
        <p:txBody>
          <a:bodyPr/>
          <a:lstStyle/>
          <a:p>
            <a:pPr marL="0" indent="0">
              <a:buNone/>
            </a:pPr>
            <a:r>
              <a:rPr lang="es-BO" dirty="0"/>
              <a:t>Un atacante fuerza a la cache del servidor web que limpie su contenido caché actual y envía su propia petición realizada, la cual será almacenada en caché.</a:t>
            </a:r>
          </a:p>
        </p:txBody>
      </p:sp>
    </p:spTree>
    <p:extLst>
      <p:ext uri="{BB962C8B-B14F-4D97-AF65-F5344CB8AC3E}">
        <p14:creationId xmlns:p14="http://schemas.microsoft.com/office/powerpoint/2010/main" val="336341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HTTP Response Hijacking</a:t>
            </a:r>
          </a:p>
        </p:txBody>
      </p:sp>
      <p:sp>
        <p:nvSpPr>
          <p:cNvPr id="3" name="2 Marcador de contenido"/>
          <p:cNvSpPr>
            <a:spLocks noGrp="1"/>
          </p:cNvSpPr>
          <p:nvPr>
            <p:ph idx="1"/>
          </p:nvPr>
        </p:nvSpPr>
        <p:spPr/>
        <p:txBody>
          <a:bodyPr>
            <a:normAutofit lnSpcReduction="10000"/>
          </a:bodyPr>
          <a:lstStyle/>
          <a:p>
            <a:pPr marL="0" indent="0">
              <a:buNone/>
            </a:pPr>
            <a:r>
              <a:rPr lang="es-BO" dirty="0"/>
              <a:t>La víctima enviará una respuesta de fraccionamiento al servidor. El servidor realiza la primera respuesta. El cliente solicita el servicio </a:t>
            </a:r>
            <a:r>
              <a:rPr lang="es-BO" dirty="0">
                <a:solidFill>
                  <a:srgbClr val="00B050"/>
                </a:solidFill>
              </a:rPr>
              <a:t>http://www.juggybank.com/account?id=214 </a:t>
            </a:r>
            <a:r>
              <a:rPr lang="es-BO" dirty="0"/>
              <a:t>Luego el servidor envía la respuesta a la solicitud del atacante. El atacante solicita para </a:t>
            </a:r>
            <a:r>
              <a:rPr lang="es-BO" dirty="0">
                <a:solidFill>
                  <a:srgbClr val="00B050"/>
                </a:solidFill>
              </a:rPr>
              <a:t>http://www.juggybank.com/index.html </a:t>
            </a:r>
            <a:r>
              <a:rPr lang="es-BO" dirty="0"/>
              <a:t>El  atacante obtiene la respuesta de la solicitud de la víctima. </a:t>
            </a:r>
          </a:p>
        </p:txBody>
      </p:sp>
    </p:spTree>
    <p:extLst>
      <p:ext uri="{BB962C8B-B14F-4D97-AF65-F5344CB8AC3E}">
        <p14:creationId xmlns:p14="http://schemas.microsoft.com/office/powerpoint/2010/main" val="277377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Ataque SSH de fuerza bruta</a:t>
            </a:r>
          </a:p>
        </p:txBody>
      </p:sp>
      <p:sp>
        <p:nvSpPr>
          <p:cNvPr id="3" name="2 Marcador de contenido"/>
          <p:cNvSpPr>
            <a:spLocks noGrp="1"/>
          </p:cNvSpPr>
          <p:nvPr>
            <p:ph idx="1"/>
          </p:nvPr>
        </p:nvSpPr>
        <p:spPr/>
        <p:txBody>
          <a:bodyPr/>
          <a:lstStyle/>
          <a:p>
            <a:pPr marL="0" indent="0">
              <a:buNone/>
            </a:pPr>
            <a:r>
              <a:rPr lang="es-BO" dirty="0"/>
              <a:t>Los protocolos SSH son utilizados para cifrar un túnel SSH entre dos hosts para poder transferir datos sin encriptación en una red insegura. Los atacantes pueden hacer fuerza bruta a las credenciales login SSH para obtener acceso no autorizado al túnel SSH. Los túneles SSH puede ser utilizados para transferir malwares y otros exploits a las víctimas sin ser detectados.</a:t>
            </a:r>
          </a:p>
        </p:txBody>
      </p:sp>
    </p:spTree>
    <p:extLst>
      <p:ext uri="{BB962C8B-B14F-4D97-AF65-F5344CB8AC3E}">
        <p14:creationId xmlns:p14="http://schemas.microsoft.com/office/powerpoint/2010/main" val="2097589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Ataque Man-in-the-Middle</a:t>
            </a:r>
          </a:p>
        </p:txBody>
      </p:sp>
      <p:sp>
        <p:nvSpPr>
          <p:cNvPr id="3" name="2 Marcador de contenido"/>
          <p:cNvSpPr>
            <a:spLocks noGrp="1"/>
          </p:cNvSpPr>
          <p:nvPr>
            <p:ph idx="1"/>
          </p:nvPr>
        </p:nvSpPr>
        <p:spPr/>
        <p:txBody>
          <a:bodyPr/>
          <a:lstStyle/>
          <a:p>
            <a:pPr marL="0" indent="0">
              <a:buNone/>
            </a:pPr>
            <a:r>
              <a:rPr lang="es-BO" dirty="0"/>
              <a:t>Permite al atacante obtener información sensible Interceptando y Alterando las comunicaciones entre el usuario final y los servidores Web. Un atacante actúa como un proxy de manera tal que las comunicaciones entre el cliente y el servidor Web se harán a través de él.</a:t>
            </a:r>
          </a:p>
        </p:txBody>
      </p:sp>
    </p:spTree>
    <p:extLst>
      <p:ext uri="{BB962C8B-B14F-4D97-AF65-F5344CB8AC3E}">
        <p14:creationId xmlns:p14="http://schemas.microsoft.com/office/powerpoint/2010/main" val="276830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Servidores Web</a:t>
            </a:r>
          </a:p>
        </p:txBody>
      </p:sp>
      <p:sp>
        <p:nvSpPr>
          <p:cNvPr id="3" name="2 Marcador de contenido"/>
          <p:cNvSpPr>
            <a:spLocks noGrp="1"/>
          </p:cNvSpPr>
          <p:nvPr>
            <p:ph idx="1"/>
          </p:nvPr>
        </p:nvSpPr>
        <p:spPr/>
        <p:txBody>
          <a:bodyPr/>
          <a:lstStyle/>
          <a:p>
            <a:pPr marL="0" indent="0">
              <a:buNone/>
            </a:pPr>
            <a:r>
              <a:rPr lang="es-BO" dirty="0"/>
              <a:t>Apache e IIS tienen la mayoría de websites hosteados en todo el mundo.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00255"/>
            <a:ext cx="2962277"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188570"/>
            <a:ext cx="4277816" cy="304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Tree>
    <p:extLst>
      <p:ext uri="{BB962C8B-B14F-4D97-AF65-F5344CB8AC3E}">
        <p14:creationId xmlns:p14="http://schemas.microsoft.com/office/powerpoint/2010/main" val="84743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Passwords crackin de los servidores Web</a:t>
            </a:r>
          </a:p>
        </p:txBody>
      </p:sp>
      <p:sp>
        <p:nvSpPr>
          <p:cNvPr id="3" name="2 Marcador de contenido"/>
          <p:cNvSpPr>
            <a:spLocks noGrp="1"/>
          </p:cNvSpPr>
          <p:nvPr>
            <p:ph idx="1"/>
          </p:nvPr>
        </p:nvSpPr>
        <p:spPr/>
        <p:txBody>
          <a:bodyPr>
            <a:normAutofit lnSpcReduction="10000"/>
          </a:bodyPr>
          <a:lstStyle/>
          <a:p>
            <a:pPr marL="0" indent="0">
              <a:buNone/>
            </a:pPr>
            <a:r>
              <a:rPr lang="es-BO" sz="3000" dirty="0"/>
              <a:t>Se utilizan los mismos métodos de crackeo de siempre.</a:t>
            </a:r>
          </a:p>
          <a:p>
            <a:pPr marL="0" indent="0">
              <a:buNone/>
            </a:pPr>
            <a:r>
              <a:rPr lang="es-BO" sz="3000" dirty="0"/>
              <a:t>Un atacante intenta explotar una debilidad para hackear los passwords bien elegidos.</a:t>
            </a:r>
          </a:p>
          <a:p>
            <a:pPr marL="0" indent="0">
              <a:buNone/>
            </a:pPr>
            <a:r>
              <a:rPr lang="es-BO" sz="3000" dirty="0"/>
              <a:t>Muchos intentos de hacking comienzan con crackeo de contraseñas y prueban al servidor Web que son un usuario válido.</a:t>
            </a:r>
          </a:p>
          <a:p>
            <a:pPr marL="0" indent="0">
              <a:buNone/>
            </a:pPr>
            <a:r>
              <a:rPr lang="es-BO" sz="3000" dirty="0"/>
              <a:t>Los atacantes utilizan distintos métodos como ingeniería social, spoofing, phishing, caballos de troya, virus, wiretapping, keyloggers, etc.</a:t>
            </a:r>
          </a:p>
        </p:txBody>
      </p:sp>
    </p:spTree>
    <p:extLst>
      <p:ext uri="{BB962C8B-B14F-4D97-AF65-F5344CB8AC3E}">
        <p14:creationId xmlns:p14="http://schemas.microsoft.com/office/powerpoint/2010/main" val="139445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Passwords crackin de los servidores Web</a:t>
            </a:r>
          </a:p>
        </p:txBody>
      </p:sp>
      <p:sp>
        <p:nvSpPr>
          <p:cNvPr id="3" name="2 Marcador de contenido"/>
          <p:cNvSpPr>
            <a:spLocks noGrp="1"/>
          </p:cNvSpPr>
          <p:nvPr>
            <p:ph idx="1"/>
          </p:nvPr>
        </p:nvSpPr>
        <p:spPr/>
        <p:txBody>
          <a:bodyPr>
            <a:normAutofit lnSpcReduction="10000"/>
          </a:bodyPr>
          <a:lstStyle/>
          <a:p>
            <a:pPr marL="0" indent="0">
              <a:buNone/>
            </a:pPr>
            <a:r>
              <a:rPr lang="es-BO" sz="3100" dirty="0"/>
              <a:t>Un Atacante apunta sobre todo para:</a:t>
            </a:r>
          </a:p>
          <a:p>
            <a:pPr marL="0" indent="0">
              <a:buNone/>
            </a:pPr>
            <a:r>
              <a:rPr lang="es-BO" sz="3100" dirty="0"/>
              <a:t>- Crackear formularios web de autenticación.</a:t>
            </a:r>
          </a:p>
          <a:p>
            <a:pPr marL="0" indent="0">
              <a:buNone/>
            </a:pPr>
            <a:r>
              <a:rPr lang="es-BO" sz="3100" dirty="0"/>
              <a:t>- Túneles SSH</a:t>
            </a:r>
          </a:p>
          <a:p>
            <a:pPr marL="0" indent="0">
              <a:buNone/>
            </a:pPr>
            <a:r>
              <a:rPr lang="es-BO" sz="3100" dirty="0"/>
              <a:t>- Servidores FTP</a:t>
            </a:r>
          </a:p>
          <a:p>
            <a:pPr marL="0" indent="0">
              <a:buNone/>
            </a:pPr>
            <a:r>
              <a:rPr lang="es-BO" sz="3100" dirty="0"/>
              <a:t>- Servidores SMTP</a:t>
            </a:r>
          </a:p>
          <a:p>
            <a:pPr marL="0" indent="0">
              <a:buNone/>
            </a:pPr>
            <a:r>
              <a:rPr lang="es-BO" sz="3100" dirty="0"/>
              <a:t>- Web shares</a:t>
            </a:r>
          </a:p>
          <a:p>
            <a:pPr marL="0" indent="0">
              <a:buNone/>
            </a:pPr>
            <a:r>
              <a:rPr lang="es-BO" sz="3100" dirty="0"/>
              <a:t>Las contraseñas más comunes son: root, administrator, admin, demo, test, guest, qwerty, nombres de mascotas, etc.</a:t>
            </a:r>
          </a:p>
        </p:txBody>
      </p:sp>
    </p:spTree>
    <p:extLst>
      <p:ext uri="{BB962C8B-B14F-4D97-AF65-F5344CB8AC3E}">
        <p14:creationId xmlns:p14="http://schemas.microsoft.com/office/powerpoint/2010/main" val="314178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Autofit/>
          </a:bodyPr>
          <a:lstStyle/>
          <a:p>
            <a:r>
              <a:rPr lang="es-BO" sz="3600" dirty="0"/>
              <a:t>Técnicas de crackeo de contraseñas para los servidores WEB</a:t>
            </a:r>
          </a:p>
        </p:txBody>
      </p:sp>
      <p:sp>
        <p:nvSpPr>
          <p:cNvPr id="3" name="2 Marcador de contenido"/>
          <p:cNvSpPr>
            <a:spLocks noGrp="1"/>
          </p:cNvSpPr>
          <p:nvPr>
            <p:ph idx="1"/>
          </p:nvPr>
        </p:nvSpPr>
        <p:spPr/>
        <p:txBody>
          <a:bodyPr/>
          <a:lstStyle/>
          <a:p>
            <a:pPr marL="0" indent="0">
              <a:buNone/>
            </a:pPr>
            <a:r>
              <a:rPr lang="es-BO" dirty="0"/>
              <a:t>1. Adivinando</a:t>
            </a:r>
          </a:p>
          <a:p>
            <a:pPr marL="0" indent="0">
              <a:buNone/>
            </a:pPr>
            <a:r>
              <a:rPr lang="es-BO" dirty="0"/>
              <a:t>2. Ataques de diccionario</a:t>
            </a:r>
          </a:p>
          <a:p>
            <a:pPr marL="0" indent="0">
              <a:buNone/>
            </a:pPr>
            <a:r>
              <a:rPr lang="es-BO" dirty="0"/>
              <a:t>3. Ataques híbridos.</a:t>
            </a:r>
          </a:p>
          <a:p>
            <a:pPr marL="0" indent="0">
              <a:buNone/>
            </a:pPr>
            <a:r>
              <a:rPr lang="es-BO" dirty="0"/>
              <a:t>4. Ataques de fuerza bruta</a:t>
            </a:r>
          </a:p>
          <a:p>
            <a:pPr marL="0" indent="0">
              <a:buNone/>
            </a:pPr>
            <a:endParaRPr lang="es-BO" dirty="0"/>
          </a:p>
          <a:p>
            <a:pPr marL="0" indent="0">
              <a:buNone/>
            </a:pPr>
            <a:r>
              <a:rPr lang="es-BO" dirty="0"/>
              <a:t>Pueden ser realizados manualmente o utilizando herramientas automatizadas como: Caín &amp; Abel, Brutus, TCH Hydra, etc.</a:t>
            </a:r>
          </a:p>
        </p:txBody>
      </p:sp>
    </p:spTree>
    <p:extLst>
      <p:ext uri="{BB962C8B-B14F-4D97-AF65-F5344CB8AC3E}">
        <p14:creationId xmlns:p14="http://schemas.microsoft.com/office/powerpoint/2010/main" val="2735979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3" name="2 Marcador de contenido"/>
          <p:cNvSpPr>
            <a:spLocks noGrp="1"/>
          </p:cNvSpPr>
          <p:nvPr>
            <p:ph idx="1"/>
          </p:nvPr>
        </p:nvSpPr>
        <p:spPr/>
        <p:txBody>
          <a:bodyPr>
            <a:normAutofit fontScale="92500" lnSpcReduction="10000"/>
          </a:bodyPr>
          <a:lstStyle/>
          <a:p>
            <a:r>
              <a:rPr lang="es-BO" sz="2700" dirty="0"/>
              <a:t>Un input no validado.</a:t>
            </a:r>
          </a:p>
          <a:p>
            <a:r>
              <a:rPr lang="es-BO" sz="2700" dirty="0"/>
              <a:t>Manipulación de un formulario o parámetro.</a:t>
            </a:r>
          </a:p>
          <a:p>
            <a:r>
              <a:rPr lang="es-BO" sz="2700" dirty="0"/>
              <a:t>Directorio transversal.</a:t>
            </a:r>
          </a:p>
          <a:p>
            <a:r>
              <a:rPr lang="es-BO" sz="2700" dirty="0"/>
              <a:t>Ataques SQL Injection.</a:t>
            </a:r>
          </a:p>
          <a:p>
            <a:r>
              <a:rPr lang="es-BO" sz="2700" dirty="0"/>
              <a:t>Ataques de inyección de comandos.</a:t>
            </a:r>
          </a:p>
          <a:p>
            <a:r>
              <a:rPr lang="es-BO" sz="2700" dirty="0"/>
              <a:t>Ataques de inyección de archivos.</a:t>
            </a:r>
          </a:p>
          <a:p>
            <a:r>
              <a:rPr lang="es-BO" sz="2700" dirty="0"/>
              <a:t>Ataques Cross-Site scripting (XSS).</a:t>
            </a:r>
          </a:p>
          <a:p>
            <a:r>
              <a:rPr lang="es-BO" sz="2700" dirty="0"/>
              <a:t>Ataque Cross-Site Request Forgery.</a:t>
            </a:r>
          </a:p>
          <a:p>
            <a:r>
              <a:rPr lang="es-BO" sz="2700" dirty="0"/>
              <a:t>Ataque DoS.</a:t>
            </a:r>
          </a:p>
          <a:p>
            <a:r>
              <a:rPr lang="es-BO" sz="2700" dirty="0"/>
              <a:t>Ataques Buffer Overflow.</a:t>
            </a:r>
          </a:p>
        </p:txBody>
      </p:sp>
      <p:sp>
        <p:nvSpPr>
          <p:cNvPr id="2" name="1 Título"/>
          <p:cNvSpPr>
            <a:spLocks noGrp="1"/>
          </p:cNvSpPr>
          <p:nvPr>
            <p:ph type="title"/>
          </p:nvPr>
        </p:nvSpPr>
        <p:spPr/>
        <p:txBody>
          <a:bodyPr/>
          <a:lstStyle/>
          <a:p>
            <a:r>
              <a:rPr lang="es-BO" dirty="0"/>
              <a:t>Ataques a una aplicación WEB</a:t>
            </a:r>
          </a:p>
        </p:txBody>
      </p:sp>
    </p:spTree>
    <p:extLst>
      <p:ext uri="{BB962C8B-B14F-4D97-AF65-F5344CB8AC3E}">
        <p14:creationId xmlns:p14="http://schemas.microsoft.com/office/powerpoint/2010/main" val="56034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Metodología de ataque a Servidor Web</a:t>
            </a:r>
          </a:p>
        </p:txBody>
      </p:sp>
      <p:sp>
        <p:nvSpPr>
          <p:cNvPr id="3" name="2 Marcador de contenido"/>
          <p:cNvSpPr>
            <a:spLocks noGrp="1"/>
          </p:cNvSpPr>
          <p:nvPr>
            <p:ph idx="1"/>
          </p:nvPr>
        </p:nvSpPr>
        <p:spPr/>
        <p:txBody>
          <a:bodyPr/>
          <a:lstStyle/>
          <a:p>
            <a:r>
              <a:rPr lang="es-BO" dirty="0"/>
              <a:t>Information Gathering.</a:t>
            </a:r>
          </a:p>
          <a:p>
            <a:r>
              <a:rPr lang="es-BO" dirty="0"/>
              <a:t>WebServer footprinting.</a:t>
            </a:r>
          </a:p>
          <a:p>
            <a:r>
              <a:rPr lang="es-BO" dirty="0"/>
              <a:t>Mirror Website.</a:t>
            </a:r>
          </a:p>
          <a:p>
            <a:r>
              <a:rPr lang="es-BO" dirty="0"/>
              <a:t>Vulnerability Scanning.</a:t>
            </a:r>
          </a:p>
          <a:p>
            <a:r>
              <a:rPr lang="es-BO" dirty="0"/>
              <a:t>Session Hijacking.</a:t>
            </a:r>
          </a:p>
          <a:p>
            <a:r>
              <a:rPr lang="es-BO" dirty="0"/>
              <a:t>Hacking Webserver Passwords.</a:t>
            </a:r>
          </a:p>
        </p:txBody>
      </p:sp>
    </p:spTree>
    <p:extLst>
      <p:ext uri="{BB962C8B-B14F-4D97-AF65-F5344CB8AC3E}">
        <p14:creationId xmlns:p14="http://schemas.microsoft.com/office/powerpoint/2010/main" val="2070704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Information Gathering</a:t>
            </a:r>
          </a:p>
        </p:txBody>
      </p:sp>
      <p:sp>
        <p:nvSpPr>
          <p:cNvPr id="3" name="2 Marcador de contenido"/>
          <p:cNvSpPr>
            <a:spLocks noGrp="1"/>
          </p:cNvSpPr>
          <p:nvPr>
            <p:ph idx="1"/>
          </p:nvPr>
        </p:nvSpPr>
        <p:spPr/>
        <p:txBody>
          <a:bodyPr/>
          <a:lstStyle/>
          <a:p>
            <a:r>
              <a:rPr lang="es-BO" sz="2800" dirty="0"/>
              <a:t>Implica recolectar información acerca de la compañía objetivo. Los atacantes buscan en Internet, newsgroups, tablas de anuncios, etc. información sobre la compañía. Los atacantes utilizan herramientas como whois, tracerout, active whois, etc. y consultas a                          las bases de datos para obtener                 detalles sobre el nombre                                   del dominio, IP, etc.</a:t>
            </a:r>
          </a:p>
        </p:txBody>
      </p:sp>
      <p:pic>
        <p:nvPicPr>
          <p:cNvPr id="3074" name="Picture 2" descr="http://s3.amazonaws.com/readers/2010/12/20/spyware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3976818"/>
            <a:ext cx="2490936" cy="249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175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Webserver Footprinting</a:t>
            </a:r>
          </a:p>
        </p:txBody>
      </p:sp>
      <p:sp>
        <p:nvSpPr>
          <p:cNvPr id="3" name="2 Marcador de contenido"/>
          <p:cNvSpPr>
            <a:spLocks noGrp="1"/>
          </p:cNvSpPr>
          <p:nvPr>
            <p:ph idx="1"/>
          </p:nvPr>
        </p:nvSpPr>
        <p:spPr/>
        <p:txBody>
          <a:bodyPr>
            <a:normAutofit/>
          </a:bodyPr>
          <a:lstStyle/>
          <a:p>
            <a:pPr marL="0" indent="0">
              <a:buNone/>
            </a:pPr>
            <a:r>
              <a:rPr lang="es-BO" sz="3000" dirty="0"/>
              <a:t>Obtener información importante sobre niveles del sistema como detalles de cuentas, S.O., etc. y versiones de software, nombres de servidores, esquema de base de datos, etc. Hacer telnet a un servidor web para hacer footprint y obtener información como nombres de servidores, tipos de servidor, S.O., aplicaciones corriendo, etc. Utilizar herramientas como ID Serve, httprecon, Netcraft para realizar footprinting.</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5079745"/>
            <a:ext cx="1451731"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88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Reflejando o duplicando un Sitio Web</a:t>
            </a:r>
          </a:p>
        </p:txBody>
      </p:sp>
      <p:sp>
        <p:nvSpPr>
          <p:cNvPr id="3" name="2 Marcador de contenido"/>
          <p:cNvSpPr>
            <a:spLocks noGrp="1"/>
          </p:cNvSpPr>
          <p:nvPr>
            <p:ph idx="1"/>
          </p:nvPr>
        </p:nvSpPr>
        <p:spPr/>
        <p:txBody>
          <a:bodyPr/>
          <a:lstStyle/>
          <a:p>
            <a:pPr marL="0" indent="0">
              <a:buNone/>
            </a:pPr>
            <a:r>
              <a:rPr lang="es-BO" dirty="0"/>
              <a:t>Se realiza esta acción para ver la estructura del directorio, de archivos, links externos, etc. Buscan comentarios en el código HTML para hacer las actividades footprinting más eficientes. Utilizar herramientas como    				HTTrack, Web Copier , 				BlackWidow, etc.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149080"/>
            <a:ext cx="2379234" cy="23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Tree>
    <p:extLst>
      <p:ext uri="{BB962C8B-B14F-4D97-AF65-F5344CB8AC3E}">
        <p14:creationId xmlns:p14="http://schemas.microsoft.com/office/powerpoint/2010/main" val="971398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BO" sz="4400" dirty="0"/>
              <a:t>Escaneo de vulnerabilidades en los Servidores Web.</a:t>
            </a:r>
          </a:p>
        </p:txBody>
      </p:sp>
      <p:sp>
        <p:nvSpPr>
          <p:cNvPr id="3" name="2 Marcador de contenido"/>
          <p:cNvSpPr>
            <a:spLocks noGrp="1"/>
          </p:cNvSpPr>
          <p:nvPr>
            <p:ph idx="1"/>
          </p:nvPr>
        </p:nvSpPr>
        <p:spPr/>
        <p:txBody>
          <a:bodyPr>
            <a:normAutofit fontScale="92500" lnSpcReduction="10000"/>
          </a:bodyPr>
          <a:lstStyle/>
          <a:p>
            <a:pPr marL="0" indent="0">
              <a:buNone/>
            </a:pPr>
            <a:r>
              <a:rPr lang="es-BO" sz="2700" dirty="0"/>
              <a:t>Realizar un escaneo para encontrar vulnerabilidades en la red y determinar si el sistema                          puede ser explotado. Utilizar </a:t>
            </a:r>
          </a:p>
          <a:p>
            <a:pPr marL="0" indent="0">
              <a:buNone/>
            </a:pPr>
            <a:r>
              <a:rPr lang="es-BO" sz="2700" dirty="0"/>
              <a:t>escaners   como HP WebInspect, </a:t>
            </a:r>
          </a:p>
          <a:p>
            <a:pPr marL="0" indent="0">
              <a:buNone/>
            </a:pPr>
            <a:r>
              <a:rPr lang="es-BO" sz="2700" dirty="0"/>
              <a:t>Nessus, Paros proxy, etc. para  </a:t>
            </a:r>
          </a:p>
          <a:p>
            <a:pPr marL="0" indent="0">
              <a:buNone/>
            </a:pPr>
            <a:r>
              <a:rPr lang="es-BO" sz="2700" dirty="0"/>
              <a:t>encontrar  hosts, servicios y </a:t>
            </a:r>
          </a:p>
          <a:p>
            <a:pPr marL="0" indent="0">
              <a:buNone/>
            </a:pPr>
            <a:r>
              <a:rPr lang="es-BO" sz="2700" dirty="0"/>
              <a:t>vulnerabilidades. Olfatear el tráfico de la red para encontrar sistemas activos, servicios de red, aplicaciones y vulnerabilidades presentes. Testear la infraestructura del Servidor Web para ver si hay alguna mala configuración, contenido obsoleto, y vulnerabilidades conocidas.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915" y="2060848"/>
            <a:ext cx="2429536" cy="236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565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Ataque Session Hijacking al Servidor Web</a:t>
            </a:r>
          </a:p>
        </p:txBody>
      </p:sp>
      <p:sp>
        <p:nvSpPr>
          <p:cNvPr id="3" name="2 Marcador de contenido"/>
          <p:cNvSpPr>
            <a:spLocks noGrp="1"/>
          </p:cNvSpPr>
          <p:nvPr>
            <p:ph idx="1"/>
          </p:nvPr>
        </p:nvSpPr>
        <p:spPr/>
        <p:txBody>
          <a:bodyPr>
            <a:normAutofit lnSpcReduction="10000"/>
          </a:bodyPr>
          <a:lstStyle/>
          <a:p>
            <a:pPr marL="0" indent="0">
              <a:buNone/>
            </a:pPr>
            <a:r>
              <a:rPr lang="es-BO" sz="3000" dirty="0"/>
              <a:t>Sniffear un ID de sesión válido para obtener acceso no autorizado al servidor Web y curiosear los datos. Utilizar técnicas de sesión Hijacking como session fixation, session sidejacking, Cross-site scripting, etc. para capturar cookies de sesiones                        válidas e IDs. Utilizar herramientas                      como Burp Suite Hamster,                       Firesheel, etc. para realizar una                       sesión hijacking automatizada.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458" y="4077072"/>
            <a:ext cx="2140796" cy="228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73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Internet Information Services</a:t>
            </a:r>
          </a:p>
        </p:txBody>
      </p:sp>
      <p:sp>
        <p:nvSpPr>
          <p:cNvPr id="3" name="2 Marcador de contenido"/>
          <p:cNvSpPr>
            <a:spLocks noGrp="1"/>
          </p:cNvSpPr>
          <p:nvPr>
            <p:ph idx="1"/>
          </p:nvPr>
        </p:nvSpPr>
        <p:spPr/>
        <p:txBody>
          <a:bodyPr/>
          <a:lstStyle/>
          <a:p>
            <a:pPr marL="0" indent="0">
              <a:buNone/>
            </a:pPr>
            <a:r>
              <a:rPr lang="es-BO" dirty="0"/>
              <a:t>IIS es seguro pero hay que asegurarse de deshabilitar los módulos que no vayan a ser utilizados</a:t>
            </a:r>
          </a:p>
        </p:txBody>
      </p:sp>
    </p:spTree>
    <p:extLst>
      <p:ext uri="{BB962C8B-B14F-4D97-AF65-F5344CB8AC3E}">
        <p14:creationId xmlns:p14="http://schemas.microsoft.com/office/powerpoint/2010/main" val="426583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n-US" dirty="0"/>
              <a:t>Ataque hacking web Server Passwords</a:t>
            </a:r>
            <a:endParaRPr lang="es-BO" dirty="0"/>
          </a:p>
        </p:txBody>
      </p:sp>
      <p:sp>
        <p:nvSpPr>
          <p:cNvPr id="3" name="2 Marcador de contenido"/>
          <p:cNvSpPr>
            <a:spLocks noGrp="1"/>
          </p:cNvSpPr>
          <p:nvPr>
            <p:ph idx="1"/>
          </p:nvPr>
        </p:nvSpPr>
        <p:spPr/>
        <p:txBody>
          <a:bodyPr/>
          <a:lstStyle/>
          <a:p>
            <a:pPr marL="0" indent="0">
              <a:buNone/>
            </a:pPr>
            <a:r>
              <a:rPr lang="es-BO" dirty="0"/>
              <a:t>Ataque hacking web Server Passwords</a:t>
            </a:r>
          </a:p>
          <a:p>
            <a:pPr marL="0" indent="0">
              <a:buNone/>
            </a:pPr>
            <a:r>
              <a:rPr lang="es-BO" dirty="0"/>
              <a:t>Utilizar técnicas de craqueo de contraseñas como fuerza bruta, diccionario, password guessing, etc. Utilizar herramientas como Brutus, THC-Hydra, etc.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789040"/>
            <a:ext cx="211749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18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Herramientas de ataque a Servidores Web</a:t>
            </a:r>
          </a:p>
        </p:txBody>
      </p:sp>
      <p:sp>
        <p:nvSpPr>
          <p:cNvPr id="3" name="2 Marcador de contenido"/>
          <p:cNvSpPr>
            <a:spLocks noGrp="1"/>
          </p:cNvSpPr>
          <p:nvPr>
            <p:ph idx="1"/>
          </p:nvPr>
        </p:nvSpPr>
        <p:spPr/>
        <p:txBody>
          <a:bodyPr/>
          <a:lstStyle/>
          <a:p>
            <a:pPr marL="0" indent="0">
              <a:buNone/>
            </a:pPr>
            <a:r>
              <a:rPr lang="es-BO" dirty="0"/>
              <a:t>Metasploit: Abusa de vulnerabilidades conocidas y aprovecha las contraseñas débiles vía Telnet, SSH, HTTP y SNM.</a:t>
            </a:r>
          </a:p>
        </p:txBody>
      </p:sp>
    </p:spTree>
    <p:extLst>
      <p:ext uri="{BB962C8B-B14F-4D97-AF65-F5344CB8AC3E}">
        <p14:creationId xmlns:p14="http://schemas.microsoft.com/office/powerpoint/2010/main" val="2863803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Modulo Exploit de Metasploit</a:t>
            </a:r>
          </a:p>
        </p:txBody>
      </p:sp>
      <p:sp>
        <p:nvSpPr>
          <p:cNvPr id="3" name="2 Marcador de contenido"/>
          <p:cNvSpPr>
            <a:spLocks noGrp="1"/>
          </p:cNvSpPr>
          <p:nvPr>
            <p:ph idx="1"/>
          </p:nvPr>
        </p:nvSpPr>
        <p:spPr/>
        <p:txBody>
          <a:bodyPr>
            <a:normAutofit lnSpcReduction="10000"/>
          </a:bodyPr>
          <a:lstStyle/>
          <a:p>
            <a:pPr marL="0" indent="0">
              <a:buNone/>
            </a:pPr>
            <a:r>
              <a:rPr lang="es-BO" dirty="0"/>
              <a:t>Es el módulo básico en Metasploit utilizado para encapsular un exploit utilizando que usuarios se dirigen en muchas plataformas con un exploit simple. Este módulo viene con campos simplificados de meta información. Utilizando la característica Mixins, los usuarios también pueden modificar el comportamiento de un exploit dinámicamente. ataques de fuerza bruta e intentos pasivos de exploits. </a:t>
            </a:r>
          </a:p>
        </p:txBody>
      </p:sp>
    </p:spTree>
    <p:extLst>
      <p:ext uri="{BB962C8B-B14F-4D97-AF65-F5344CB8AC3E}">
        <p14:creationId xmlns:p14="http://schemas.microsoft.com/office/powerpoint/2010/main" val="3253828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Autofit/>
          </a:bodyPr>
          <a:lstStyle/>
          <a:p>
            <a:r>
              <a:rPr lang="es-BO" sz="4000" dirty="0"/>
              <a:t>Pasos para explotar un sistema utilizando Metasploit Framework</a:t>
            </a:r>
          </a:p>
        </p:txBody>
      </p:sp>
      <p:sp>
        <p:nvSpPr>
          <p:cNvPr id="3" name="2 Marcador de contenido"/>
          <p:cNvSpPr>
            <a:spLocks noGrp="1"/>
          </p:cNvSpPr>
          <p:nvPr>
            <p:ph idx="1"/>
          </p:nvPr>
        </p:nvSpPr>
        <p:spPr/>
        <p:txBody>
          <a:bodyPr/>
          <a:lstStyle/>
          <a:p>
            <a:r>
              <a:rPr lang="es-BO" dirty="0"/>
              <a:t>Configurar Active Exploit. </a:t>
            </a:r>
          </a:p>
          <a:p>
            <a:r>
              <a:rPr lang="es-BO" dirty="0"/>
              <a:t>Verificar las Opciones de Exploit. </a:t>
            </a:r>
          </a:p>
          <a:p>
            <a:r>
              <a:rPr lang="es-BO" dirty="0"/>
              <a:t>Seleccionar un objetivo. </a:t>
            </a:r>
          </a:p>
          <a:p>
            <a:r>
              <a:rPr lang="es-BO" dirty="0"/>
              <a:t>Seleccionar el Payload. </a:t>
            </a:r>
          </a:p>
          <a:p>
            <a:r>
              <a:rPr lang="es-BO" dirty="0"/>
              <a:t>Ejecutar el Exploit.</a:t>
            </a:r>
          </a:p>
          <a:p>
            <a:pPr marL="0" indent="0">
              <a:buNone/>
            </a:pPr>
            <a:endParaRPr lang="es-BO" dirty="0"/>
          </a:p>
        </p:txBody>
      </p:sp>
    </p:spTree>
    <p:extLst>
      <p:ext uri="{BB962C8B-B14F-4D97-AF65-F5344CB8AC3E}">
        <p14:creationId xmlns:p14="http://schemas.microsoft.com/office/powerpoint/2010/main" val="1927065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El módulo Payload de Metasploit</a:t>
            </a:r>
          </a:p>
        </p:txBody>
      </p:sp>
      <p:sp>
        <p:nvSpPr>
          <p:cNvPr id="3" name="2 Marcador de contenido"/>
          <p:cNvSpPr>
            <a:spLocks noGrp="1"/>
          </p:cNvSpPr>
          <p:nvPr>
            <p:ph idx="1"/>
          </p:nvPr>
        </p:nvSpPr>
        <p:spPr/>
        <p:txBody>
          <a:bodyPr>
            <a:normAutofit lnSpcReduction="10000"/>
          </a:bodyPr>
          <a:lstStyle/>
          <a:p>
            <a:pPr marL="0" indent="0">
              <a:buNone/>
            </a:pPr>
            <a:r>
              <a:rPr lang="es-BO" dirty="0"/>
              <a:t>1. Establece un canal de comunicación entre Metasploit y el host víctima.</a:t>
            </a:r>
          </a:p>
          <a:p>
            <a:pPr marL="0" indent="0">
              <a:buNone/>
            </a:pPr>
            <a:r>
              <a:rPr lang="es-BO" dirty="0"/>
              <a:t>2. Combina código arbitrario que es ejecutado como resultado de una explotación correcta.</a:t>
            </a:r>
          </a:p>
          <a:p>
            <a:pPr marL="0" indent="0">
              <a:buNone/>
            </a:pPr>
            <a:r>
              <a:rPr lang="es-BO" dirty="0"/>
              <a:t>3. Para generar payloads, primero se debe seleccionar el payload utilizando el comando:</a:t>
            </a:r>
          </a:p>
          <a:p>
            <a:pPr marL="0" indent="0">
              <a:buNone/>
            </a:pPr>
            <a:r>
              <a:rPr lang="es-BO" i="1" dirty="0"/>
              <a:t>use Windows/shell_reverse_tcp</a:t>
            </a:r>
          </a:p>
        </p:txBody>
      </p:sp>
    </p:spTree>
    <p:extLst>
      <p:ext uri="{BB962C8B-B14F-4D97-AF65-F5344CB8AC3E}">
        <p14:creationId xmlns:p14="http://schemas.microsoft.com/office/powerpoint/2010/main" val="1005186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Módulo auxiliar de Metasploit</a:t>
            </a:r>
          </a:p>
        </p:txBody>
      </p:sp>
      <p:sp>
        <p:nvSpPr>
          <p:cNvPr id="3" name="2 Marcador de contenido"/>
          <p:cNvSpPr>
            <a:spLocks noGrp="1"/>
          </p:cNvSpPr>
          <p:nvPr>
            <p:ph idx="1"/>
          </p:nvPr>
        </p:nvSpPr>
        <p:spPr/>
        <p:txBody>
          <a:bodyPr/>
          <a:lstStyle/>
          <a:p>
            <a:pPr marL="0" indent="0">
              <a:buNone/>
            </a:pPr>
            <a:r>
              <a:rPr lang="es-BO" dirty="0"/>
              <a:t>Puede ser utilizado para realizar arbitrario, un frente de acción como port scanning, DoS, incluso fuzzing. Para ejecutar el módulo auxiliar, se puede utilizar el comando "run" o utilizar el comando "exploit".</a:t>
            </a:r>
          </a:p>
        </p:txBody>
      </p:sp>
    </p:spTree>
    <p:extLst>
      <p:ext uri="{BB962C8B-B14F-4D97-AF65-F5344CB8AC3E}">
        <p14:creationId xmlns:p14="http://schemas.microsoft.com/office/powerpoint/2010/main" val="356970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Módulo NOPS de Metasploit</a:t>
            </a:r>
          </a:p>
        </p:txBody>
      </p:sp>
      <p:sp>
        <p:nvSpPr>
          <p:cNvPr id="3" name="2 Marcador de contenido"/>
          <p:cNvSpPr>
            <a:spLocks noGrp="1"/>
          </p:cNvSpPr>
          <p:nvPr>
            <p:ph idx="1"/>
          </p:nvPr>
        </p:nvSpPr>
        <p:spPr/>
        <p:txBody>
          <a:bodyPr/>
          <a:lstStyle/>
          <a:p>
            <a:pPr marL="0" indent="0">
              <a:buNone/>
            </a:pPr>
            <a:r>
              <a:rPr lang="es-BO" dirty="0"/>
              <a:t>Genera instrucciones no operacionales utilizadas para bloquear los buffers. Utilizar el comando "generate" para generar un trineo NOP en un campo arbitrario y mostrarlo en un formato dado.</a:t>
            </a:r>
          </a:p>
          <a:p>
            <a:pPr marL="0" indent="0">
              <a:buNone/>
            </a:pPr>
            <a:r>
              <a:rPr lang="es-BO" dirty="0"/>
              <a:t>ej: </a:t>
            </a:r>
          </a:p>
          <a:p>
            <a:pPr marL="0" indent="0">
              <a:buNone/>
            </a:pPr>
            <a:r>
              <a:rPr lang="es-BO" i="1" dirty="0"/>
              <a:t>use x86/opty2</a:t>
            </a:r>
          </a:p>
          <a:p>
            <a:pPr marL="0" indent="0">
              <a:buNone/>
            </a:pPr>
            <a:r>
              <a:rPr lang="es-BO" i="1" dirty="0"/>
              <a:t>generate -t c 50</a:t>
            </a:r>
          </a:p>
        </p:txBody>
      </p:sp>
    </p:spTree>
    <p:extLst>
      <p:ext uri="{BB962C8B-B14F-4D97-AF65-F5344CB8AC3E}">
        <p14:creationId xmlns:p14="http://schemas.microsoft.com/office/powerpoint/2010/main" val="2038434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Herramienta de ataque Web Wfetch</a:t>
            </a:r>
          </a:p>
        </p:txBody>
      </p:sp>
      <p:sp>
        <p:nvSpPr>
          <p:cNvPr id="3" name="2 Marcador de contenido"/>
          <p:cNvSpPr>
            <a:spLocks noGrp="1"/>
          </p:cNvSpPr>
          <p:nvPr>
            <p:ph idx="1"/>
          </p:nvPr>
        </p:nvSpPr>
        <p:spPr/>
        <p:txBody>
          <a:bodyPr/>
          <a:lstStyle/>
          <a:p>
            <a:pPr marL="0" indent="0">
              <a:buNone/>
            </a:pPr>
            <a:r>
              <a:rPr lang="es-BO" dirty="0"/>
              <a:t>Permite al atacante personalizar totalmente una solicitud HTTP y enviarla al servidor web para ver la solicitud HTTP prima y responder datos. Permite al atacante testear el rendimiento de sitios Web que contienen nuevos elementos como ASP o protocolos Wireless.</a:t>
            </a:r>
          </a:p>
        </p:txBody>
      </p:sp>
    </p:spTree>
    <p:extLst>
      <p:ext uri="{BB962C8B-B14F-4D97-AF65-F5344CB8AC3E}">
        <p14:creationId xmlns:p14="http://schemas.microsoft.com/office/powerpoint/2010/main" val="792698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Herramienta de crackeo de contraseñas Brutus</a:t>
            </a:r>
          </a:p>
        </p:txBody>
      </p:sp>
      <p:sp>
        <p:nvSpPr>
          <p:cNvPr id="3" name="2 Marcador de contenido"/>
          <p:cNvSpPr>
            <a:spLocks noGrp="1"/>
          </p:cNvSpPr>
          <p:nvPr>
            <p:ph idx="1"/>
          </p:nvPr>
        </p:nvSpPr>
        <p:spPr/>
        <p:txBody>
          <a:bodyPr/>
          <a:lstStyle/>
          <a:p>
            <a:pPr marL="0" indent="0">
              <a:buNone/>
            </a:pPr>
            <a:r>
              <a:rPr lang="es-BO" dirty="0"/>
              <a:t>Soporta, HTTP, POOP3, FTP, SMB, Telnet, IMAP, NNTP y muchos otros protocolos de autenticación. Incluye un motor de autenticación múltiple y puede hacer hasta 60 conexiones simultáneas. Soporta el no uso de nombre de usuario, nombres de usuario múltiples, listas de contraseñas, listas combo (usuarios/contraseñas) y modos configurables de fuerza bruta.</a:t>
            </a:r>
          </a:p>
        </p:txBody>
      </p:sp>
    </p:spTree>
    <p:extLst>
      <p:ext uri="{BB962C8B-B14F-4D97-AF65-F5344CB8AC3E}">
        <p14:creationId xmlns:p14="http://schemas.microsoft.com/office/powerpoint/2010/main" val="3638754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3" name="2 Marcador de contenido"/>
          <p:cNvSpPr>
            <a:spLocks noGrp="1"/>
          </p:cNvSpPr>
          <p:nvPr>
            <p:ph idx="1"/>
          </p:nvPr>
        </p:nvSpPr>
        <p:spPr/>
        <p:txBody>
          <a:bodyPr/>
          <a:lstStyle/>
          <a:p>
            <a:pPr marL="0" indent="0">
              <a:buNone/>
            </a:pPr>
            <a:r>
              <a:rPr lang="es-BO" dirty="0"/>
              <a:t>Es un crackeador rápido de logon de red. Soporta TELNET, FTP, HTTP, HTTPS, HTTP-PROXY, SMB, SMFBT, MS-SQL, MYSQL, REXEC, etc.</a:t>
            </a:r>
          </a:p>
        </p:txBody>
      </p:sp>
      <p:sp>
        <p:nvSpPr>
          <p:cNvPr id="2" name="1 Título"/>
          <p:cNvSpPr>
            <a:spLocks noGrp="1"/>
          </p:cNvSpPr>
          <p:nvPr>
            <p:ph type="title"/>
          </p:nvPr>
        </p:nvSpPr>
        <p:spPr/>
        <p:txBody>
          <a:bodyPr>
            <a:normAutofit fontScale="90000"/>
          </a:bodyPr>
          <a:lstStyle/>
          <a:p>
            <a:r>
              <a:rPr lang="es-BO" dirty="0"/>
              <a:t>Herramienta de cracko de contraseñas TCH-Hydra</a:t>
            </a:r>
          </a:p>
        </p:txBody>
      </p:sp>
    </p:spTree>
    <p:extLst>
      <p:ext uri="{BB962C8B-B14F-4D97-AF65-F5344CB8AC3E}">
        <p14:creationId xmlns:p14="http://schemas.microsoft.com/office/powerpoint/2010/main" val="101615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Desfiguración de un Sitio Web</a:t>
            </a:r>
          </a:p>
        </p:txBody>
      </p:sp>
      <p:sp>
        <p:nvSpPr>
          <p:cNvPr id="3" name="2 Marcador de contenido"/>
          <p:cNvSpPr>
            <a:spLocks noGrp="1"/>
          </p:cNvSpPr>
          <p:nvPr>
            <p:ph idx="1"/>
          </p:nvPr>
        </p:nvSpPr>
        <p:spPr/>
        <p:txBody>
          <a:bodyPr/>
          <a:lstStyle/>
          <a:p>
            <a:pPr marL="0" indent="0">
              <a:buNone/>
            </a:pPr>
            <a:r>
              <a:rPr lang="es-BO" dirty="0"/>
              <a:t>Ocurre cuando un intruso maliciosamente altera la apariencia de un sitio web, esto expone a los visitantes a ciertas propagandas.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155" y="3404924"/>
            <a:ext cx="3075944" cy="3009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italyanker.files.wordpress.com/2008/01/free_kevin.jpeg?w=4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87705"/>
            <a:ext cx="2007917" cy="2793623"/>
          </a:xfrm>
          <a:prstGeom prst="rect">
            <a:avLst/>
          </a:prstGeom>
          <a:noFill/>
          <a:extLst>
            <a:ext uri="{909E8E84-426E-40DD-AFC4-6F175D3DCCD1}">
              <a14:hiddenFill xmlns:a14="http://schemas.microsoft.com/office/drawing/2010/main">
                <a:solidFill>
                  <a:srgbClr val="FFFFFF"/>
                </a:solidFill>
              </a14:hiddenFill>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Tree>
    <p:extLst>
      <p:ext uri="{BB962C8B-B14F-4D97-AF65-F5344CB8AC3E}">
        <p14:creationId xmlns:p14="http://schemas.microsoft.com/office/powerpoint/2010/main" val="785634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pPr marL="0" indent="0">
              <a:buNone/>
            </a:pPr>
            <a:r>
              <a:rPr lang="es-BO" sz="2800" dirty="0"/>
              <a:t>Contramedida Parches y Actualizaciones</a:t>
            </a:r>
          </a:p>
          <a:p>
            <a:r>
              <a:rPr lang="es-BO" sz="2800" dirty="0"/>
              <a:t>Escanear vulnerabilidades existentes, parcharlas y actualizar el software del servidor regularmente. Antes de aplicar cualquier service pack, hotfix o parche de seguridad, leer la revisión de toda la documentación relevante.</a:t>
            </a:r>
          </a:p>
          <a:p>
            <a:r>
              <a:rPr lang="es-BO" sz="2800" dirty="0"/>
              <a:t>Aplicar todas las actualizaciones sin tener en cuenta su tipo en base a "según sea necesario". Testear los service packs y hotfixes en un ambiente no productivo antes de implementarla en la producción.</a:t>
            </a:r>
          </a:p>
        </p:txBody>
      </p:sp>
    </p:spTree>
    <p:extLst>
      <p:ext uri="{BB962C8B-B14F-4D97-AF65-F5344CB8AC3E}">
        <p14:creationId xmlns:p14="http://schemas.microsoft.com/office/powerpoint/2010/main" val="2359619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fontScale="92500" lnSpcReduction="10000"/>
          </a:bodyPr>
          <a:lstStyle/>
          <a:p>
            <a:r>
              <a:rPr lang="es-BO" sz="2800" dirty="0"/>
              <a:t>Asegurarse que los SP, Hotfixes y niveles de parches de seguridad sean consistentes en Todos los controladores de dominio DC. Asegurarse que los cortes de servidores son programados y que haya backups y discos de reparación de emergencias disponibles.</a:t>
            </a:r>
          </a:p>
          <a:p>
            <a:r>
              <a:rPr lang="es-BO" sz="2800" dirty="0"/>
              <a:t>Tener un plan de "marcha atrás" que permita al sistema y la empresa volver a un estado original, antes de que la implementación fallida. Programar periódicamente actualizaciones como parte de las operaciones de mantenimiento y nunca intentar tener mas de un SP atrás.</a:t>
            </a:r>
          </a:p>
        </p:txBody>
      </p:sp>
    </p:spTree>
    <p:extLst>
      <p:ext uri="{BB962C8B-B14F-4D97-AF65-F5344CB8AC3E}">
        <p14:creationId xmlns:p14="http://schemas.microsoft.com/office/powerpoint/2010/main" val="1130210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Contramedida Protocolos</a:t>
            </a:r>
          </a:p>
        </p:txBody>
      </p:sp>
      <p:sp>
        <p:nvSpPr>
          <p:cNvPr id="3" name="2 Marcador de contenido"/>
          <p:cNvSpPr>
            <a:spLocks noGrp="1"/>
          </p:cNvSpPr>
          <p:nvPr>
            <p:ph idx="1"/>
          </p:nvPr>
        </p:nvSpPr>
        <p:spPr/>
        <p:txBody>
          <a:bodyPr/>
          <a:lstStyle/>
          <a:p>
            <a:r>
              <a:rPr lang="es-BO" dirty="0"/>
              <a:t>Bloquear puertos innecesarios, tráfico ICMP, y protocolos innecesarios como NetBIOS y SMB.</a:t>
            </a:r>
          </a:p>
          <a:p>
            <a:r>
              <a:rPr lang="es-BO" dirty="0"/>
              <a:t>Endurecer la pila TCP/IP y consistentemente aplicar los últimos parches y actualizaciones en el software del sistema.</a:t>
            </a:r>
          </a:p>
        </p:txBody>
      </p:sp>
    </p:spTree>
    <p:extLst>
      <p:ext uri="{BB962C8B-B14F-4D97-AF65-F5344CB8AC3E}">
        <p14:creationId xmlns:p14="http://schemas.microsoft.com/office/powerpoint/2010/main" val="1999589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Contramedida</a:t>
            </a:r>
            <a:br>
              <a:rPr lang="es-BO" dirty="0"/>
            </a:br>
            <a:r>
              <a:rPr lang="es-BO" dirty="0"/>
              <a:t>Protocolos</a:t>
            </a:r>
          </a:p>
        </p:txBody>
      </p:sp>
      <p:sp>
        <p:nvSpPr>
          <p:cNvPr id="3" name="2 Marcador de contenido"/>
          <p:cNvSpPr>
            <a:spLocks noGrp="1"/>
          </p:cNvSpPr>
          <p:nvPr>
            <p:ph idx="1"/>
          </p:nvPr>
        </p:nvSpPr>
        <p:spPr/>
        <p:txBody>
          <a:bodyPr>
            <a:normAutofit lnSpcReduction="10000"/>
          </a:bodyPr>
          <a:lstStyle/>
          <a:p>
            <a:r>
              <a:rPr lang="es-BO" sz="2800" dirty="0"/>
              <a:t>Si se utilizan protocolos no seguros como Telnet, POP3, SMTP, FTP, tomar las medidas para proveer autenticación y comunicación seguras, por ejemplo utilizando directivas IPSec.</a:t>
            </a:r>
          </a:p>
          <a:p>
            <a:r>
              <a:rPr lang="es-BO" sz="2800" dirty="0"/>
              <a:t>Si el acceso remoto es necesario, asegurarse que la conexión remota está asegurada de manera apropiada utilizando protocolos de encriptación y túnel.</a:t>
            </a:r>
          </a:p>
          <a:p>
            <a:r>
              <a:rPr lang="es-BO" sz="2800" dirty="0"/>
              <a:t>Deshabilitar WebDAV si no esta siendo utilizado por ninguna aplicación o mantenerlo seguro si es que es necesario.</a:t>
            </a:r>
          </a:p>
          <a:p>
            <a:endParaRPr lang="es-BO" dirty="0"/>
          </a:p>
        </p:txBody>
      </p:sp>
    </p:spTree>
    <p:extLst>
      <p:ext uri="{BB962C8B-B14F-4D97-AF65-F5344CB8AC3E}">
        <p14:creationId xmlns:p14="http://schemas.microsoft.com/office/powerpoint/2010/main" val="2505024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Contramedidas Cuentas</a:t>
            </a:r>
          </a:p>
        </p:txBody>
      </p:sp>
      <p:sp>
        <p:nvSpPr>
          <p:cNvPr id="3" name="2 Marcador de contenido"/>
          <p:cNvSpPr>
            <a:spLocks noGrp="1"/>
          </p:cNvSpPr>
          <p:nvPr>
            <p:ph idx="1"/>
          </p:nvPr>
        </p:nvSpPr>
        <p:spPr>
          <a:xfrm>
            <a:off x="457200" y="1600200"/>
            <a:ext cx="8507288" cy="4525963"/>
          </a:xfrm>
        </p:spPr>
        <p:txBody>
          <a:bodyPr>
            <a:normAutofit fontScale="92500" lnSpcReduction="10000"/>
          </a:bodyPr>
          <a:lstStyle/>
          <a:p>
            <a:pPr marL="0" indent="0">
              <a:buNone/>
            </a:pPr>
            <a:r>
              <a:rPr lang="es-BO" sz="2800" dirty="0"/>
              <a:t>1. Remover todos los módulos y extensiones de aplicaciones.</a:t>
            </a:r>
          </a:p>
          <a:p>
            <a:pPr marL="0" indent="0">
              <a:buNone/>
            </a:pPr>
            <a:r>
              <a:rPr lang="es-BO" sz="2800" dirty="0"/>
              <a:t>2. Deshabilitar las cuentas por defecto creadas durante la instalación de un S.O.</a:t>
            </a:r>
          </a:p>
          <a:p>
            <a:pPr marL="0" indent="0">
              <a:buNone/>
            </a:pPr>
            <a:r>
              <a:rPr lang="es-BO" sz="2800" dirty="0"/>
              <a:t>3. Cuando se creé un nuevo directorio raíz Web, dar los permisos NTFS (mínimos si es posible) al usuario anónimo en el servidor IIS a ser utilizado.</a:t>
            </a:r>
          </a:p>
          <a:p>
            <a:pPr marL="0" indent="0">
              <a:buNone/>
            </a:pPr>
            <a:r>
              <a:rPr lang="es-BO" sz="2800" dirty="0"/>
              <a:t>4. Eliminar las bases de datos de usuarios y procedimientos almacenados y seguir siempre el mínimo privilegio para la aplicación de bases de datos para defenderse contra SQL query poisoning.</a:t>
            </a:r>
          </a:p>
        </p:txBody>
      </p:sp>
    </p:spTree>
    <p:extLst>
      <p:ext uri="{BB962C8B-B14F-4D97-AF65-F5344CB8AC3E}">
        <p14:creationId xmlns:p14="http://schemas.microsoft.com/office/powerpoint/2010/main" val="4269942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Contramedidas Cuentas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5. Utilizar permisos WEB, permisos NTFS y mecanismos de control de acceso .NET incluyendo la autorización URL.</a:t>
            </a:r>
          </a:p>
          <a:p>
            <a:pPr marL="0" indent="0">
              <a:buNone/>
            </a:pPr>
            <a:r>
              <a:rPr lang="es-BO" dirty="0"/>
              <a:t>6. Implementar directivas de contraseña fuertes para ralentizar los ataques de diccionario y fuerza bruta y los logs de auditoria y alertas de falla.</a:t>
            </a:r>
          </a:p>
          <a:p>
            <a:pPr marL="0" indent="0">
              <a:buNone/>
            </a:pPr>
            <a:r>
              <a:rPr lang="es-BO" dirty="0"/>
              <a:t>7. Ejecutar procesos utilizando cuentas con menos privilegios, servicios con mínimos privilegios y cuentas de usuarios.</a:t>
            </a:r>
          </a:p>
        </p:txBody>
      </p:sp>
    </p:spTree>
    <p:extLst>
      <p:ext uri="{BB962C8B-B14F-4D97-AF65-F5344CB8AC3E}">
        <p14:creationId xmlns:p14="http://schemas.microsoft.com/office/powerpoint/2010/main" val="289873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Contramedida Archivos y Directorios</a:t>
            </a:r>
          </a:p>
        </p:txBody>
      </p:sp>
      <p:sp>
        <p:nvSpPr>
          <p:cNvPr id="3" name="2 Marcador de contenido"/>
          <p:cNvSpPr>
            <a:spLocks noGrp="1"/>
          </p:cNvSpPr>
          <p:nvPr>
            <p:ph idx="1"/>
          </p:nvPr>
        </p:nvSpPr>
        <p:spPr/>
        <p:txBody>
          <a:bodyPr/>
          <a:lstStyle/>
          <a:p>
            <a:r>
              <a:rPr lang="es-BO" sz="3000" dirty="0"/>
              <a:t>Eliminar archivos innecesarios .jar</a:t>
            </a:r>
          </a:p>
          <a:p>
            <a:r>
              <a:rPr lang="es-BO" sz="3000" dirty="0"/>
              <a:t>Eliminar configuración sensible entre el código byte.</a:t>
            </a:r>
          </a:p>
          <a:p>
            <a:r>
              <a:rPr lang="es-BO" sz="3000" dirty="0"/>
              <a:t>Impedir el mapeo de directorios virtuales entre dos servidores distintos, o sobre la red.</a:t>
            </a:r>
          </a:p>
          <a:p>
            <a:r>
              <a:rPr lang="es-BO" sz="3000" dirty="0"/>
              <a:t>Monitorear y revisar frecuentemente todos los logs de servicios de red, logs de acceso a sitio web, los de base de dados (ej: SQL Server,MySQL, Orable) y logs de S.O.</a:t>
            </a:r>
          </a:p>
        </p:txBody>
      </p:sp>
    </p:spTree>
    <p:extLst>
      <p:ext uri="{BB962C8B-B14F-4D97-AF65-F5344CB8AC3E}">
        <p14:creationId xmlns:p14="http://schemas.microsoft.com/office/powerpoint/2010/main" val="1593502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Contramedida Archivos y Directorios</a:t>
            </a:r>
          </a:p>
        </p:txBody>
      </p:sp>
      <p:sp>
        <p:nvSpPr>
          <p:cNvPr id="3" name="2 Marcador de contenido"/>
          <p:cNvSpPr>
            <a:spLocks noGrp="1"/>
          </p:cNvSpPr>
          <p:nvPr>
            <p:ph idx="1"/>
          </p:nvPr>
        </p:nvSpPr>
        <p:spPr/>
        <p:txBody>
          <a:bodyPr>
            <a:normAutofit fontScale="92500" lnSpcReduction="10000"/>
          </a:bodyPr>
          <a:lstStyle/>
          <a:p>
            <a:r>
              <a:rPr lang="es-BO" dirty="0"/>
              <a:t>Deshabilitar el listado de directorio.</a:t>
            </a:r>
          </a:p>
          <a:p>
            <a:r>
              <a:rPr lang="es-BO" dirty="0"/>
              <a:t>Eliminar la presencia de archivos NO web como archivos, archivos backup, archivos de texto, etc.</a:t>
            </a:r>
          </a:p>
          <a:p>
            <a:r>
              <a:rPr lang="es-BO" dirty="0"/>
              <a:t>Deshabilitar ciertos tipos de archivos creando un mapeo de recursos.</a:t>
            </a:r>
          </a:p>
          <a:p>
            <a:r>
              <a:rPr lang="es-BO" dirty="0"/>
              <a:t>Asegurarse de que las aplicaciones web y los scripts estén en particiones separadas del disco del S.O., sistema, logs y otros archivos del sistema</a:t>
            </a:r>
          </a:p>
        </p:txBody>
      </p:sp>
    </p:spTree>
    <p:extLst>
      <p:ext uri="{BB962C8B-B14F-4D97-AF65-F5344CB8AC3E}">
        <p14:creationId xmlns:p14="http://schemas.microsoft.com/office/powerpoint/2010/main" val="2708282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¿Cómo defenderse contra ataques al servidor Web?</a:t>
            </a:r>
          </a:p>
        </p:txBody>
      </p:sp>
      <p:sp>
        <p:nvSpPr>
          <p:cNvPr id="3" name="2 Marcador de contenido"/>
          <p:cNvSpPr>
            <a:spLocks noGrp="1"/>
          </p:cNvSpPr>
          <p:nvPr>
            <p:ph idx="1"/>
          </p:nvPr>
        </p:nvSpPr>
        <p:spPr/>
        <p:txBody>
          <a:bodyPr>
            <a:normAutofit fontScale="92500"/>
          </a:bodyPr>
          <a:lstStyle/>
          <a:p>
            <a:r>
              <a:rPr lang="es-BO" sz="2600" dirty="0"/>
              <a:t>- Puertos: Auditar los puertos en el servidor regularmente para asegurarse que los servicios inseguros o no necesarios están inactivos en el Servidor Web. Limitar tráfico de entrada al puerto 80 para HTTP y puerto 443 para HTTPS. Cifrar o restringir el tráfico intranet.</a:t>
            </a:r>
          </a:p>
          <a:p>
            <a:r>
              <a:rPr lang="es-BO" sz="2600" dirty="0"/>
              <a:t>- Configuración del equipo: Asegurarse que los recursos protegidos están mapeados en HttpForbiddenHandler y los HttpModules no utilizados sean removidos. Asegurarse que el seguimiento (tracing) esté deshabilitado &lt;trace enable="false"/&gt; y la compilaciones de depuración estén apagados.</a:t>
            </a:r>
          </a:p>
        </p:txBody>
      </p:sp>
    </p:spTree>
    <p:extLst>
      <p:ext uri="{BB962C8B-B14F-4D97-AF65-F5344CB8AC3E}">
        <p14:creationId xmlns:p14="http://schemas.microsoft.com/office/powerpoint/2010/main" val="3906129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¿Cómo defenderse contra ataques al servidor Web?</a:t>
            </a:r>
          </a:p>
        </p:txBody>
      </p:sp>
      <p:sp>
        <p:nvSpPr>
          <p:cNvPr id="3" name="2 Marcador de contenido"/>
          <p:cNvSpPr>
            <a:spLocks noGrp="1"/>
          </p:cNvSpPr>
          <p:nvPr>
            <p:ph idx="1"/>
          </p:nvPr>
        </p:nvSpPr>
        <p:spPr/>
        <p:txBody>
          <a:bodyPr/>
          <a:lstStyle/>
          <a:p>
            <a:r>
              <a:rPr lang="es-BO" dirty="0"/>
              <a:t>Certificados del Servidor: Asegurarse que los rangos de datos de los certificados sean válidos y los certificados sean utilizados por el propósito pretendido. Asegurarse que el certificado no ha sido revocado y que la public key del certificado sea válida, todo se encamine a una root authority confiada.</a:t>
            </a:r>
          </a:p>
        </p:txBody>
      </p:sp>
    </p:spTree>
    <p:extLst>
      <p:ext uri="{BB962C8B-B14F-4D97-AF65-F5344CB8AC3E}">
        <p14:creationId xmlns:p14="http://schemas.microsoft.com/office/powerpoint/2010/main" val="402624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¿Por qué los servidores Web son comprometidos?</a:t>
            </a:r>
          </a:p>
        </p:txBody>
      </p:sp>
      <p:sp>
        <p:nvSpPr>
          <p:cNvPr id="3" name="2 Marcador de contenido"/>
          <p:cNvSpPr>
            <a:spLocks noGrp="1"/>
          </p:cNvSpPr>
          <p:nvPr>
            <p:ph idx="1"/>
          </p:nvPr>
        </p:nvSpPr>
        <p:spPr/>
        <p:txBody>
          <a:bodyPr>
            <a:normAutofit fontScale="92500" lnSpcReduction="20000"/>
          </a:bodyPr>
          <a:lstStyle/>
          <a:p>
            <a:r>
              <a:rPr lang="es-BO" dirty="0"/>
              <a:t>Falta de políticas de seguridad apropiadas, y mantenimiento.</a:t>
            </a:r>
          </a:p>
          <a:p>
            <a:r>
              <a:rPr lang="es-BO" dirty="0"/>
              <a:t>Mala configuración en los servidores web, sistemas operativos y redes.</a:t>
            </a:r>
          </a:p>
          <a:p>
            <a:r>
              <a:rPr lang="es-BO" dirty="0"/>
              <a:t>Errores en el software, S.O. y aplicaciones web.</a:t>
            </a:r>
          </a:p>
          <a:p>
            <a:r>
              <a:rPr lang="es-BO" dirty="0"/>
              <a:t>Instalación del servidor con las opciones por defecto.</a:t>
            </a:r>
          </a:p>
          <a:p>
            <a:r>
              <a:rPr lang="es-BO" dirty="0"/>
              <a:t>Defectos de seguridad sin parchar en el servidor, S.O. y aplicaciones.</a:t>
            </a:r>
          </a:p>
        </p:txBody>
      </p:sp>
    </p:spTree>
    <p:extLst>
      <p:ext uri="{BB962C8B-B14F-4D97-AF65-F5344CB8AC3E}">
        <p14:creationId xmlns:p14="http://schemas.microsoft.com/office/powerpoint/2010/main" val="3586329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¿Cómo defenderse contra ataques al servidor Web?</a:t>
            </a:r>
          </a:p>
        </p:txBody>
      </p:sp>
      <p:sp>
        <p:nvSpPr>
          <p:cNvPr id="3" name="2 Marcador de contenido"/>
          <p:cNvSpPr>
            <a:spLocks noGrp="1"/>
          </p:cNvSpPr>
          <p:nvPr>
            <p:ph idx="1"/>
          </p:nvPr>
        </p:nvSpPr>
        <p:spPr/>
        <p:txBody>
          <a:bodyPr>
            <a:normAutofit lnSpcReduction="10000"/>
          </a:bodyPr>
          <a:lstStyle/>
          <a:p>
            <a:r>
              <a:rPr lang="es-BO" sz="2800" dirty="0"/>
              <a:t>Seguridad de código de acceso: Implementar prácticas de código seguro para impedir ataques de revelación y validación. Restringir opciones de directivas de código de acceso seguro para asegurarse que el código descargado de internet o intranet no tenga permisos de ejecución. Configurar IIS para rechazar URLs con "../" para prevenir transversión de ruta, bloquear comandos del sistema y utilidades con Listas de control de acceso (ACLs) e instalar nuevos parches y actualizaciones.</a:t>
            </a:r>
          </a:p>
        </p:txBody>
      </p:sp>
    </p:spTree>
    <p:extLst>
      <p:ext uri="{BB962C8B-B14F-4D97-AF65-F5344CB8AC3E}">
        <p14:creationId xmlns:p14="http://schemas.microsoft.com/office/powerpoint/2010/main" val="1613184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¿Cómo defenderse contra ataques de servidor Web?</a:t>
            </a:r>
          </a:p>
        </p:txBody>
      </p:sp>
      <p:sp>
        <p:nvSpPr>
          <p:cNvPr id="3" name="2 Marcador de contenido"/>
          <p:cNvSpPr>
            <a:spLocks noGrp="1"/>
          </p:cNvSpPr>
          <p:nvPr>
            <p:ph idx="1"/>
          </p:nvPr>
        </p:nvSpPr>
        <p:spPr/>
        <p:txBody>
          <a:bodyPr>
            <a:normAutofit lnSpcReduction="10000"/>
          </a:bodyPr>
          <a:lstStyle/>
          <a:p>
            <a:r>
              <a:rPr lang="es-BO" sz="2600" dirty="0"/>
              <a:t>-Registry: Aplicar ACLs y bloquear la administración remota del registro. Asegurar la SAM (Stand-alone Servers Only).</a:t>
            </a:r>
          </a:p>
          <a:p>
            <a:r>
              <a:rPr lang="es-BO" sz="2600" dirty="0"/>
              <a:t>-Shares: Remover todos los archivos compartidos innecesarios, recursos compartidos administrativos por defecto si no son requeridas. Asegurar los recursos compartidos con permisos NTFS restringidos.</a:t>
            </a:r>
          </a:p>
          <a:p>
            <a:r>
              <a:rPr lang="es-BO" sz="2600" dirty="0"/>
              <a:t>IIS Metabase: Asegurarse que la seguridad está configurada apropiadamente y acceder al archivo metabase y restringir con permisos NTFS más duros. Restringir banner information retornado por IIS.</a:t>
            </a:r>
          </a:p>
        </p:txBody>
      </p:sp>
    </p:spTree>
    <p:extLst>
      <p:ext uri="{BB962C8B-B14F-4D97-AF65-F5344CB8AC3E}">
        <p14:creationId xmlns:p14="http://schemas.microsoft.com/office/powerpoint/2010/main" val="1638530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¿Cómo defenderse contra ataques de servidor Web?</a:t>
            </a:r>
          </a:p>
        </p:txBody>
      </p:sp>
      <p:sp>
        <p:nvSpPr>
          <p:cNvPr id="3" name="2 Marcador de contenido"/>
          <p:cNvSpPr>
            <a:spLocks noGrp="1"/>
          </p:cNvSpPr>
          <p:nvPr>
            <p:ph idx="1"/>
          </p:nvPr>
        </p:nvSpPr>
        <p:spPr/>
        <p:txBody>
          <a:bodyPr>
            <a:normAutofit fontScale="92500"/>
          </a:bodyPr>
          <a:lstStyle/>
          <a:p>
            <a:r>
              <a:rPr lang="es-BO" dirty="0"/>
              <a:t>Auditing and Logging: Habilitar un nivel mínimo de auditoría en su servidor Web y permisos NTFS para proteger los archivos log.</a:t>
            </a:r>
          </a:p>
          <a:p>
            <a:r>
              <a:rPr lang="es-BO" dirty="0"/>
              <a:t>Script mappings: Remover todos los IIS script mappings por extensiones de archivo opcionales para impedir la explotación de cualquier error en las extensiones ISAPI que manipulan estos tipos de archivos.</a:t>
            </a:r>
          </a:p>
        </p:txBody>
      </p:sp>
    </p:spTree>
    <p:extLst>
      <p:ext uri="{BB962C8B-B14F-4D97-AF65-F5344CB8AC3E}">
        <p14:creationId xmlns:p14="http://schemas.microsoft.com/office/powerpoint/2010/main" val="3927110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¿Cómo defenderse contra ataques de servidor Web?</a:t>
            </a:r>
          </a:p>
        </p:txBody>
      </p:sp>
      <p:sp>
        <p:nvSpPr>
          <p:cNvPr id="3" name="2 Marcador de contenido"/>
          <p:cNvSpPr>
            <a:spLocks noGrp="1"/>
          </p:cNvSpPr>
          <p:nvPr>
            <p:ph idx="1"/>
          </p:nvPr>
        </p:nvSpPr>
        <p:spPr/>
        <p:txBody>
          <a:bodyPr/>
          <a:lstStyle/>
          <a:p>
            <a:r>
              <a:rPr lang="es-BO" dirty="0"/>
              <a:t>Sites and Virtual Directories: Realojar los sitios y directorios virtuales a particiones que no se encuentre el sistema y utilizar permisos IIS Web para restringir el acceso.</a:t>
            </a:r>
          </a:p>
          <a:p>
            <a:r>
              <a:rPr lang="es-BO" dirty="0"/>
              <a:t>ISAPI Filters: Remover todos los filtros ISAP del servidor Web.</a:t>
            </a:r>
          </a:p>
          <a:p>
            <a:endParaRPr lang="es-BO" dirty="0"/>
          </a:p>
        </p:txBody>
      </p:sp>
    </p:spTree>
    <p:extLst>
      <p:ext uri="{BB962C8B-B14F-4D97-AF65-F5344CB8AC3E}">
        <p14:creationId xmlns:p14="http://schemas.microsoft.com/office/powerpoint/2010/main" val="3657813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¿Cómo defenderse contra ataques de servidor Web?</a:t>
            </a:r>
          </a:p>
        </p:txBody>
      </p:sp>
      <p:sp>
        <p:nvSpPr>
          <p:cNvPr id="3" name="2 Marcador de contenido"/>
          <p:cNvSpPr>
            <a:spLocks noGrp="1"/>
          </p:cNvSpPr>
          <p:nvPr>
            <p:ph idx="1"/>
          </p:nvPr>
        </p:nvSpPr>
        <p:spPr/>
        <p:txBody>
          <a:bodyPr/>
          <a:lstStyle/>
          <a:p>
            <a:r>
              <a:rPr lang="es-BO" sz="3000" dirty="0"/>
              <a:t>Crear URL mappings para los servidores internos cautelosamente.</a:t>
            </a:r>
          </a:p>
          <a:p>
            <a:r>
              <a:rPr lang="es-BO" sz="3000" dirty="0"/>
              <a:t>Si un servidor de base de datos como SQL Server será utilizado como DB back-end, instalarlo en un servidor separado.</a:t>
            </a:r>
          </a:p>
          <a:p>
            <a:r>
              <a:rPr lang="es-BO" sz="3000" dirty="0"/>
              <a:t>Utilizar herramientas de seguridad previstas con el software del servidor Web y escáner para automatizar y facilitar el proceso de asegurar un servidor Web.</a:t>
            </a:r>
          </a:p>
        </p:txBody>
      </p:sp>
    </p:spTree>
    <p:extLst>
      <p:ext uri="{BB962C8B-B14F-4D97-AF65-F5344CB8AC3E}">
        <p14:creationId xmlns:p14="http://schemas.microsoft.com/office/powerpoint/2010/main" val="21656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¿Cómo defenderse contra ataques de servidor Web?</a:t>
            </a:r>
          </a:p>
        </p:txBody>
      </p:sp>
      <p:sp>
        <p:nvSpPr>
          <p:cNvPr id="3" name="2 Marcador de contenido"/>
          <p:cNvSpPr>
            <a:spLocks noGrp="1"/>
          </p:cNvSpPr>
          <p:nvPr>
            <p:ph idx="1"/>
          </p:nvPr>
        </p:nvSpPr>
        <p:spPr/>
        <p:txBody>
          <a:bodyPr>
            <a:normAutofit fontScale="92500" lnSpcReduction="10000"/>
          </a:bodyPr>
          <a:lstStyle/>
          <a:p>
            <a:r>
              <a:rPr lang="es-BO" dirty="0"/>
              <a:t>- Utilizar del lado del servidor Session ID tracking y combinar conexiones con marcas de tiempo, direcciones IP, etc.</a:t>
            </a:r>
          </a:p>
          <a:p>
            <a:r>
              <a:rPr lang="es-BO" dirty="0"/>
              <a:t>- No instalar IIS en un DC.</a:t>
            </a:r>
          </a:p>
          <a:p>
            <a:r>
              <a:rPr lang="es-BO" dirty="0"/>
              <a:t>- No utilizar equipos dedicados como Servidores Web.</a:t>
            </a:r>
          </a:p>
          <a:p>
            <a:r>
              <a:rPr lang="es-BO" dirty="0"/>
              <a:t>- Filtrar las solicitudes de tráfico de entrada.</a:t>
            </a:r>
          </a:p>
          <a:p>
            <a:r>
              <a:rPr lang="es-BO" dirty="0"/>
              <a:t>- Realizar protección física al servidor Web en un ambiente seguro.</a:t>
            </a:r>
          </a:p>
        </p:txBody>
      </p:sp>
    </p:spTree>
    <p:extLst>
      <p:ext uri="{BB962C8B-B14F-4D97-AF65-F5344CB8AC3E}">
        <p14:creationId xmlns:p14="http://schemas.microsoft.com/office/powerpoint/2010/main" val="1108640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¿Cómo defenderse contra ataques de servidor Web?</a:t>
            </a:r>
          </a:p>
        </p:txBody>
      </p:sp>
      <p:sp>
        <p:nvSpPr>
          <p:cNvPr id="3" name="2 Marcador de contenido"/>
          <p:cNvSpPr>
            <a:spLocks noGrp="1"/>
          </p:cNvSpPr>
          <p:nvPr>
            <p:ph idx="1"/>
          </p:nvPr>
        </p:nvSpPr>
        <p:spPr/>
        <p:txBody>
          <a:bodyPr>
            <a:normAutofit fontScale="92500" lnSpcReduction="10000"/>
          </a:bodyPr>
          <a:lstStyle/>
          <a:p>
            <a:r>
              <a:rPr lang="es-BO" dirty="0"/>
              <a:t>No configurar cuentas anónimas separadas para cada aplicación, si es que se tienen varias aplicaciones Web.</a:t>
            </a:r>
          </a:p>
          <a:p>
            <a:r>
              <a:rPr lang="es-BO" dirty="0"/>
              <a:t>Limitar la funcionalidad del servidor con el fin de soportar las tecnologías que serán utilizadas.</a:t>
            </a:r>
          </a:p>
          <a:p>
            <a:r>
              <a:rPr lang="es-BO" dirty="0"/>
              <a:t>No permitir a nadie iniciar sesión localmente solo al administrador.</a:t>
            </a:r>
          </a:p>
          <a:p>
            <a:r>
              <a:rPr lang="es-BO" dirty="0"/>
              <a:t>No conectar el IIS a Internet hasta que esté endurecido.</a:t>
            </a:r>
          </a:p>
        </p:txBody>
      </p:sp>
    </p:spTree>
    <p:extLst>
      <p:ext uri="{BB962C8B-B14F-4D97-AF65-F5344CB8AC3E}">
        <p14:creationId xmlns:p14="http://schemas.microsoft.com/office/powerpoint/2010/main" val="66773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a:bodyPr>
          <a:lstStyle/>
          <a:p>
            <a:r>
              <a:rPr lang="es-BO" sz="3200" dirty="0"/>
              <a:t>¿Cómo defenderse contra HTTP Response splitting y Web CachePoisoning?</a:t>
            </a:r>
          </a:p>
        </p:txBody>
      </p:sp>
      <p:sp>
        <p:nvSpPr>
          <p:cNvPr id="3" name="2 Marcador de contenido"/>
          <p:cNvSpPr>
            <a:spLocks noGrp="1"/>
          </p:cNvSpPr>
          <p:nvPr>
            <p:ph idx="1"/>
          </p:nvPr>
        </p:nvSpPr>
        <p:spPr/>
        <p:txBody>
          <a:bodyPr/>
          <a:lstStyle/>
          <a:p>
            <a:r>
              <a:rPr lang="es-BO" dirty="0"/>
              <a:t>Server Admin:</a:t>
            </a:r>
          </a:p>
          <a:p>
            <a:pPr marL="0" indent="0">
              <a:buNone/>
            </a:pPr>
            <a:r>
              <a:rPr lang="es-BO" dirty="0"/>
              <a:t>1. Utilizar la última versión de software para el servidor.</a:t>
            </a:r>
          </a:p>
          <a:p>
            <a:pPr marL="0" indent="0">
              <a:buNone/>
            </a:pPr>
            <a:r>
              <a:rPr lang="es-BO" dirty="0"/>
              <a:t>2. Regularmente actualizar el S.O. el servidor web.</a:t>
            </a:r>
          </a:p>
          <a:p>
            <a:pPr marL="0" indent="0">
              <a:buNone/>
            </a:pPr>
            <a:r>
              <a:rPr lang="es-BO" dirty="0"/>
              <a:t>3. Ejecutar escaneo de vulnerabilidades.</a:t>
            </a:r>
          </a:p>
        </p:txBody>
      </p:sp>
    </p:spTree>
    <p:extLst>
      <p:ext uri="{BB962C8B-B14F-4D97-AF65-F5344CB8AC3E}">
        <p14:creationId xmlns:p14="http://schemas.microsoft.com/office/powerpoint/2010/main" val="777770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3200" dirty="0"/>
              <a:t>¿Cómo defenderse contra HTTP Response splitting y Web CachePoisoning?</a:t>
            </a:r>
          </a:p>
        </p:txBody>
      </p:sp>
      <p:sp>
        <p:nvSpPr>
          <p:cNvPr id="3" name="2 Marcador de contenido"/>
          <p:cNvSpPr>
            <a:spLocks noGrp="1"/>
          </p:cNvSpPr>
          <p:nvPr>
            <p:ph idx="1"/>
          </p:nvPr>
        </p:nvSpPr>
        <p:spPr/>
        <p:txBody>
          <a:bodyPr/>
          <a:lstStyle/>
          <a:p>
            <a:r>
              <a:rPr lang="es-BO" dirty="0"/>
              <a:t>-Desarrolladores de aplicaciones:</a:t>
            </a:r>
          </a:p>
          <a:p>
            <a:pPr marL="0" indent="0">
              <a:buNone/>
            </a:pPr>
            <a:r>
              <a:rPr lang="es-BO" dirty="0"/>
              <a:t>1. Restringir el acceso a la aplicación a los únicos.</a:t>
            </a:r>
          </a:p>
          <a:p>
            <a:pPr marL="0" indent="0">
              <a:buNone/>
            </a:pPr>
            <a:r>
              <a:rPr lang="es-BO" dirty="0"/>
              <a:t>2. Impedir el retorno (%d or \r) y línea de alimentación (%0a ir \n)</a:t>
            </a:r>
          </a:p>
          <a:p>
            <a:pPr marL="0" indent="0">
              <a:buNone/>
            </a:pPr>
            <a:r>
              <a:rPr lang="es-BO" dirty="0"/>
              <a:t>3. Cumplir con las especificaciones RFC 2616 para HTTP/1.1</a:t>
            </a:r>
          </a:p>
          <a:p>
            <a:endParaRPr lang="es-BO" dirty="0"/>
          </a:p>
        </p:txBody>
      </p:sp>
    </p:spTree>
    <p:extLst>
      <p:ext uri="{BB962C8B-B14F-4D97-AF65-F5344CB8AC3E}">
        <p14:creationId xmlns:p14="http://schemas.microsoft.com/office/powerpoint/2010/main" val="2362236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3200" dirty="0"/>
              <a:t>¿Cómo defenderse contra HTTP Response splitting y Web CachePoisoning?</a:t>
            </a:r>
          </a:p>
        </p:txBody>
      </p:sp>
      <p:sp>
        <p:nvSpPr>
          <p:cNvPr id="3" name="2 Marcador de contenido"/>
          <p:cNvSpPr>
            <a:spLocks noGrp="1"/>
          </p:cNvSpPr>
          <p:nvPr>
            <p:ph idx="1"/>
          </p:nvPr>
        </p:nvSpPr>
        <p:spPr/>
        <p:txBody>
          <a:bodyPr/>
          <a:lstStyle/>
          <a:p>
            <a:r>
              <a:rPr lang="es-BO" dirty="0"/>
              <a:t>Servidores Proxy:</a:t>
            </a:r>
          </a:p>
          <a:p>
            <a:pPr marL="0" indent="0">
              <a:buNone/>
            </a:pPr>
            <a:r>
              <a:rPr lang="es-BO" dirty="0"/>
              <a:t>1. Impedir el ingreso de conexiones compartidas TCP entre clientes distintos.</a:t>
            </a:r>
          </a:p>
          <a:p>
            <a:pPr marL="0" indent="0">
              <a:buNone/>
            </a:pPr>
            <a:r>
              <a:rPr lang="es-BO" dirty="0"/>
              <a:t>2. Utilizar conexiones TCP distintas entre el proxy para hosts virtuales distintos.</a:t>
            </a:r>
          </a:p>
          <a:p>
            <a:pPr marL="0" indent="0">
              <a:buNone/>
            </a:pPr>
            <a:r>
              <a:rPr lang="es-BO" dirty="0"/>
              <a:t>3. Implementar correctamente "maintain request host header"</a:t>
            </a:r>
          </a:p>
          <a:p>
            <a:endParaRPr lang="es-BO" dirty="0"/>
          </a:p>
        </p:txBody>
      </p:sp>
    </p:spTree>
    <p:extLst>
      <p:ext uri="{BB962C8B-B14F-4D97-AF65-F5344CB8AC3E}">
        <p14:creationId xmlns:p14="http://schemas.microsoft.com/office/powerpoint/2010/main" val="114052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¿Por qué los servidores Web son comprometidos?</a:t>
            </a:r>
          </a:p>
        </p:txBody>
      </p:sp>
      <p:sp>
        <p:nvSpPr>
          <p:cNvPr id="3" name="2 Marcador de contenido"/>
          <p:cNvSpPr>
            <a:spLocks noGrp="1"/>
          </p:cNvSpPr>
          <p:nvPr>
            <p:ph idx="1"/>
          </p:nvPr>
        </p:nvSpPr>
        <p:spPr/>
        <p:txBody>
          <a:bodyPr/>
          <a:lstStyle/>
          <a:p>
            <a:r>
              <a:rPr lang="es-BO" dirty="0"/>
              <a:t>Archivos por defecto, respaldados o simples innecesarios.</a:t>
            </a:r>
          </a:p>
          <a:p>
            <a:r>
              <a:rPr lang="es-BO" dirty="0"/>
              <a:t>Permisos de archivos y directorios inapropiados.</a:t>
            </a:r>
          </a:p>
          <a:p>
            <a:r>
              <a:rPr lang="es-BO" dirty="0"/>
              <a:t>Servicios innecesarios habilitados, incluyendo administración de contenido y administración remota.</a:t>
            </a:r>
          </a:p>
          <a:p>
            <a:r>
              <a:rPr lang="es-BO" dirty="0"/>
              <a:t>Cuentas con sus contraseñas por defecto.</a:t>
            </a:r>
          </a:p>
        </p:txBody>
      </p:sp>
    </p:spTree>
    <p:extLst>
      <p:ext uri="{BB962C8B-B14F-4D97-AF65-F5344CB8AC3E}">
        <p14:creationId xmlns:p14="http://schemas.microsoft.com/office/powerpoint/2010/main" val="3615219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Administración de Parches</a:t>
            </a:r>
          </a:p>
        </p:txBody>
      </p:sp>
      <p:sp>
        <p:nvSpPr>
          <p:cNvPr id="3" name="2 Marcador de contenido"/>
          <p:cNvSpPr>
            <a:spLocks noGrp="1"/>
          </p:cNvSpPr>
          <p:nvPr>
            <p:ph idx="1"/>
          </p:nvPr>
        </p:nvSpPr>
        <p:spPr/>
        <p:txBody>
          <a:bodyPr/>
          <a:lstStyle/>
          <a:p>
            <a:pPr marL="0" indent="0">
              <a:buNone/>
            </a:pPr>
            <a:r>
              <a:rPr lang="es-BO" dirty="0"/>
              <a:t>Parches y Hotfixes</a:t>
            </a:r>
          </a:p>
          <a:p>
            <a:pPr marL="0" indent="0">
              <a:buNone/>
            </a:pPr>
            <a:r>
              <a:rPr lang="es-BO" dirty="0"/>
              <a:t>Un parche es una pequeña pieza de software para corregir problemas, </a:t>
            </a:r>
          </a:p>
          <a:p>
            <a:pPr marL="0" indent="0">
              <a:buNone/>
            </a:pPr>
            <a:r>
              <a:rPr lang="es-BO" dirty="0"/>
              <a:t>vulnerabilidades de seguridad y errores.</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Tree>
    <p:extLst>
      <p:ext uri="{BB962C8B-B14F-4D97-AF65-F5344CB8AC3E}">
        <p14:creationId xmlns:p14="http://schemas.microsoft.com/office/powerpoint/2010/main" val="2274283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¿Qué es la administración de parches?</a:t>
            </a:r>
          </a:p>
        </p:txBody>
      </p:sp>
      <p:sp>
        <p:nvSpPr>
          <p:cNvPr id="3" name="2 Marcador de contenido"/>
          <p:cNvSpPr>
            <a:spLocks noGrp="1"/>
          </p:cNvSpPr>
          <p:nvPr>
            <p:ph idx="1"/>
          </p:nvPr>
        </p:nvSpPr>
        <p:spPr/>
        <p:txBody>
          <a:bodyPr/>
          <a:lstStyle/>
          <a:p>
            <a:pPr marL="0" indent="0">
              <a:buNone/>
            </a:pPr>
            <a:r>
              <a:rPr lang="es-BO" dirty="0"/>
              <a:t>Es el proceso utilizado para asegurar que los parches apropiados son instalados en un sistema para ayudar a corregir vulnerabilidades conocidas.</a:t>
            </a:r>
          </a:p>
        </p:txBody>
      </p:sp>
    </p:spTree>
    <p:extLst>
      <p:ext uri="{BB962C8B-B14F-4D97-AF65-F5344CB8AC3E}">
        <p14:creationId xmlns:p14="http://schemas.microsoft.com/office/powerpoint/2010/main" val="13280871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¿Qué es la administración de parches?</a:t>
            </a:r>
          </a:p>
        </p:txBody>
      </p:sp>
      <p:sp>
        <p:nvSpPr>
          <p:cNvPr id="3" name="2 Marcador de contenido"/>
          <p:cNvSpPr>
            <a:spLocks noGrp="1"/>
          </p:cNvSpPr>
          <p:nvPr>
            <p:ph idx="1"/>
          </p:nvPr>
        </p:nvSpPr>
        <p:spPr/>
        <p:txBody>
          <a:bodyPr>
            <a:normAutofit lnSpcReduction="10000"/>
          </a:bodyPr>
          <a:lstStyle/>
          <a:p>
            <a:pPr marL="0" indent="0">
              <a:buNone/>
            </a:pPr>
            <a:r>
              <a:rPr lang="es-BO" dirty="0"/>
              <a:t>Proceso de administración automatizada de administración de parches:</a:t>
            </a:r>
          </a:p>
          <a:p>
            <a:pPr marL="0" indent="0">
              <a:buNone/>
            </a:pPr>
            <a:r>
              <a:rPr lang="es-BO" dirty="0"/>
              <a:t>1. Detect: Utilizar herramientas para detectar parches de seguridad que faltan</a:t>
            </a:r>
          </a:p>
          <a:p>
            <a:pPr marL="0" indent="0">
              <a:buNone/>
            </a:pPr>
            <a:r>
              <a:rPr lang="es-BO" dirty="0"/>
              <a:t>2. Assess (evaluar): Evaluar problemas y su severidad mitigando los factores que pueden influenciar en su decisión.</a:t>
            </a:r>
          </a:p>
          <a:p>
            <a:pPr marL="0" indent="0">
              <a:buNone/>
            </a:pPr>
            <a:r>
              <a:rPr lang="es-BO" dirty="0"/>
              <a:t>3. Acquire: Descargar el parche para testearlo.</a:t>
            </a:r>
          </a:p>
        </p:txBody>
      </p:sp>
    </p:spTree>
    <p:extLst>
      <p:ext uri="{BB962C8B-B14F-4D97-AF65-F5344CB8AC3E}">
        <p14:creationId xmlns:p14="http://schemas.microsoft.com/office/powerpoint/2010/main" val="1218092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¿Qué es la administración de parches?</a:t>
            </a:r>
          </a:p>
        </p:txBody>
      </p:sp>
      <p:sp>
        <p:nvSpPr>
          <p:cNvPr id="3" name="2 Marcador de contenido"/>
          <p:cNvSpPr>
            <a:spLocks noGrp="1"/>
          </p:cNvSpPr>
          <p:nvPr>
            <p:ph idx="1"/>
          </p:nvPr>
        </p:nvSpPr>
        <p:spPr/>
        <p:txBody>
          <a:bodyPr>
            <a:normAutofit lnSpcReduction="10000"/>
          </a:bodyPr>
          <a:lstStyle/>
          <a:p>
            <a:pPr marL="0" indent="0">
              <a:buNone/>
            </a:pPr>
            <a:r>
              <a:rPr lang="es-BO" dirty="0"/>
              <a:t>4. Test: Instalar el parche primero en un equipo de pruebas para verificar las consecuencias de la actualización.</a:t>
            </a:r>
          </a:p>
          <a:p>
            <a:pPr marL="0" indent="0">
              <a:buNone/>
            </a:pPr>
            <a:r>
              <a:rPr lang="es-BO" dirty="0"/>
              <a:t>5. Deploy: Implementar el parche a los equipos y asegurarse que las aplicaciones no se vean afectadas.</a:t>
            </a:r>
          </a:p>
          <a:p>
            <a:pPr marL="0" indent="0">
              <a:buNone/>
            </a:pPr>
            <a:r>
              <a:rPr lang="es-BO" dirty="0"/>
              <a:t>6. Maintain: Suscribirse para obtener notificaciones sobre vulnerabilidades reportadas.</a:t>
            </a:r>
          </a:p>
        </p:txBody>
      </p:sp>
    </p:spTree>
    <p:extLst>
      <p:ext uri="{BB962C8B-B14F-4D97-AF65-F5344CB8AC3E}">
        <p14:creationId xmlns:p14="http://schemas.microsoft.com/office/powerpoint/2010/main" val="3381826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sz="4000" dirty="0"/>
              <a:t>Identificando fuentes apropiadas para parches y actualizaciones</a:t>
            </a:r>
          </a:p>
        </p:txBody>
      </p:sp>
      <p:sp>
        <p:nvSpPr>
          <p:cNvPr id="3" name="2 Marcador de contenido"/>
          <p:cNvSpPr>
            <a:spLocks noGrp="1"/>
          </p:cNvSpPr>
          <p:nvPr>
            <p:ph idx="1"/>
          </p:nvPr>
        </p:nvSpPr>
        <p:spPr/>
        <p:txBody>
          <a:bodyPr>
            <a:normAutofit lnSpcReduction="10000"/>
          </a:bodyPr>
          <a:lstStyle/>
          <a:p>
            <a:pPr marL="0" indent="0">
              <a:buNone/>
            </a:pPr>
            <a:r>
              <a:rPr lang="es-BO" sz="3000" dirty="0"/>
              <a:t>Primero hacer un plan de administración de parches que se ajuste al ambiente operacional y objetivos del negocio. Encontrar actualizaciones y parches apropiados en los sitios oficiales de las aplicaciones y del vendedor del S.O. El camino recomendado de hacer un seguimiento a los problemas relevantes para parchar proactivamente es registrándose en los sitios mencionados para recibir alertas.</a:t>
            </a:r>
          </a:p>
        </p:txBody>
      </p:sp>
    </p:spTree>
    <p:extLst>
      <p:ext uri="{BB962C8B-B14F-4D97-AF65-F5344CB8AC3E}">
        <p14:creationId xmlns:p14="http://schemas.microsoft.com/office/powerpoint/2010/main" val="3343186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Instalación de un parche</a:t>
            </a:r>
          </a:p>
        </p:txBody>
      </p:sp>
      <p:sp>
        <p:nvSpPr>
          <p:cNvPr id="3" name="2 Marcador de contenido"/>
          <p:cNvSpPr>
            <a:spLocks noGrp="1"/>
          </p:cNvSpPr>
          <p:nvPr>
            <p:ph idx="1"/>
          </p:nvPr>
        </p:nvSpPr>
        <p:spPr/>
        <p:txBody>
          <a:bodyPr/>
          <a:lstStyle/>
          <a:p>
            <a:pPr marL="0" indent="0">
              <a:buNone/>
            </a:pPr>
            <a:r>
              <a:rPr lang="es-BO" dirty="0"/>
              <a:t>Los usuarios pueden acceder e instalar los parches de seguridad vía WWW. Los parches pueden ser instalados de dos maneras: Manualmente y automáticamente.</a:t>
            </a:r>
          </a:p>
        </p:txBody>
      </p:sp>
    </p:spTree>
    <p:extLst>
      <p:ext uri="{BB962C8B-B14F-4D97-AF65-F5344CB8AC3E}">
        <p14:creationId xmlns:p14="http://schemas.microsoft.com/office/powerpoint/2010/main" val="24329219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Autofit/>
          </a:bodyPr>
          <a:lstStyle/>
          <a:p>
            <a:r>
              <a:rPr lang="es-BO" sz="4400" dirty="0"/>
              <a:t>Implementación y verificación de un parche de seguridad</a:t>
            </a:r>
          </a:p>
        </p:txBody>
      </p:sp>
      <p:sp>
        <p:nvSpPr>
          <p:cNvPr id="3" name="2 Marcador de contenido"/>
          <p:cNvSpPr>
            <a:spLocks noGrp="1"/>
          </p:cNvSpPr>
          <p:nvPr>
            <p:ph idx="1"/>
          </p:nvPr>
        </p:nvSpPr>
        <p:spPr/>
        <p:txBody>
          <a:bodyPr>
            <a:normAutofit fontScale="92500"/>
          </a:bodyPr>
          <a:lstStyle/>
          <a:p>
            <a:pPr marL="0" indent="0">
              <a:buNone/>
            </a:pPr>
            <a:r>
              <a:rPr lang="es-BO" sz="3000" dirty="0"/>
              <a:t>Antes de instalar cualquier parche verificar la fuente. Utilizar el programa de administración de parches apropiado para validar las versiones de archivos y las sumas de comprobación antes de </a:t>
            </a:r>
          </a:p>
          <a:p>
            <a:pPr marL="0" indent="0">
              <a:buNone/>
            </a:pPr>
            <a:r>
              <a:rPr lang="es-BO" sz="3000" dirty="0"/>
              <a:t>implementar los parches de seguridad. La herramienta de administración de parches debe ser capaz de monitorear los sistemas parchados. El equipo de administración de parches debe revisar regularmente actualizaciones y parches.</a:t>
            </a:r>
          </a:p>
        </p:txBody>
      </p:sp>
    </p:spTree>
    <p:extLst>
      <p:ext uri="{BB962C8B-B14F-4D97-AF65-F5344CB8AC3E}">
        <p14:creationId xmlns:p14="http://schemas.microsoft.com/office/powerpoint/2010/main" val="2235254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Herramientas de parches de seguridad</a:t>
            </a:r>
          </a:p>
        </p:txBody>
      </p:sp>
      <p:sp>
        <p:nvSpPr>
          <p:cNvPr id="3" name="2 Marcador de contenido"/>
          <p:cNvSpPr>
            <a:spLocks noGrp="1"/>
          </p:cNvSpPr>
          <p:nvPr>
            <p:ph idx="1"/>
          </p:nvPr>
        </p:nvSpPr>
        <p:spPr/>
        <p:txBody>
          <a:bodyPr/>
          <a:lstStyle/>
          <a:p>
            <a:r>
              <a:rPr lang="es-BO" dirty="0"/>
              <a:t>Microsoft Baseline Security Analyzer</a:t>
            </a:r>
          </a:p>
          <a:p>
            <a:r>
              <a:rPr lang="es-BO" dirty="0"/>
              <a:t>Altiris</a:t>
            </a:r>
          </a:p>
          <a:p>
            <a:r>
              <a:rPr lang="es-BO" dirty="0"/>
              <a:t>Etc.</a:t>
            </a:r>
          </a:p>
        </p:txBody>
      </p:sp>
    </p:spTree>
    <p:extLst>
      <p:ext uri="{BB962C8B-B14F-4D97-AF65-F5344CB8AC3E}">
        <p14:creationId xmlns:p14="http://schemas.microsoft.com/office/powerpoint/2010/main" val="3440986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Herramientas de Seguridad de Servidor Web</a:t>
            </a:r>
          </a:p>
        </p:txBody>
      </p:sp>
      <p:sp>
        <p:nvSpPr>
          <p:cNvPr id="3" name="2 Marcador de contenido"/>
          <p:cNvSpPr>
            <a:spLocks noGrp="1"/>
          </p:cNvSpPr>
          <p:nvPr>
            <p:ph idx="1"/>
          </p:nvPr>
        </p:nvSpPr>
        <p:spPr/>
        <p:txBody>
          <a:bodyPr/>
          <a:lstStyle/>
          <a:p>
            <a:r>
              <a:rPr lang="es-BO" dirty="0"/>
              <a:t>Sandcat: Aplicación de escaneo de vulnerabilidades web remota multi proceso. Mapea toda la estructura Web. También revisa SQL Injection, XSS, File inclusión, etc. Automatiza el proceso de revisar el código de la aplicación web.</a:t>
            </a:r>
          </a:p>
          <a:p>
            <a:r>
              <a:rPr lang="es-BO" dirty="0"/>
              <a:t>Wikto: Es un escáner de servidores Web para Windows.</a:t>
            </a:r>
          </a:p>
        </p:txBody>
      </p:sp>
    </p:spTree>
    <p:extLst>
      <p:ext uri="{BB962C8B-B14F-4D97-AF65-F5344CB8AC3E}">
        <p14:creationId xmlns:p14="http://schemas.microsoft.com/office/powerpoint/2010/main" val="8893068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Herramientas de Seguridad de Servidor Web</a:t>
            </a:r>
          </a:p>
        </p:txBody>
      </p:sp>
      <p:sp>
        <p:nvSpPr>
          <p:cNvPr id="3" name="2 Marcador de contenido"/>
          <p:cNvSpPr>
            <a:spLocks noGrp="1"/>
          </p:cNvSpPr>
          <p:nvPr>
            <p:ph idx="1"/>
          </p:nvPr>
        </p:nvSpPr>
        <p:spPr/>
        <p:txBody>
          <a:bodyPr/>
          <a:lstStyle/>
          <a:p>
            <a:pPr marL="0" indent="0">
              <a:buNone/>
            </a:pPr>
            <a:r>
              <a:rPr lang="es-BO" dirty="0"/>
              <a:t>Herramienta de monitoreo de infección Malware: Hackalert: Servicio basado en la nube que provee en tiempo real identificaciones y alarmas para accionamiento de descargas y amenazas malware zero day en sitios y anuncios Online. Identifica el malware antes de que el </a:t>
            </a:r>
          </a:p>
          <a:p>
            <a:pPr marL="0" indent="0">
              <a:buNone/>
            </a:pPr>
            <a:r>
              <a:rPr lang="es-BO" dirty="0"/>
              <a:t>sitio se ponga como malicioso.</a:t>
            </a:r>
          </a:p>
        </p:txBody>
      </p:sp>
    </p:spTree>
    <p:extLst>
      <p:ext uri="{BB962C8B-B14F-4D97-AF65-F5344CB8AC3E}">
        <p14:creationId xmlns:p14="http://schemas.microsoft.com/office/powerpoint/2010/main" val="24637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sz="4800" dirty="0"/>
              <a:t>¿Por qué los servidores Web son comprometidos?</a:t>
            </a:r>
          </a:p>
        </p:txBody>
      </p:sp>
      <p:sp>
        <p:nvSpPr>
          <p:cNvPr id="3" name="2 Marcador de contenido"/>
          <p:cNvSpPr>
            <a:spLocks noGrp="1"/>
          </p:cNvSpPr>
          <p:nvPr>
            <p:ph idx="1"/>
          </p:nvPr>
        </p:nvSpPr>
        <p:spPr/>
        <p:txBody>
          <a:bodyPr>
            <a:normAutofit fontScale="92500" lnSpcReduction="20000"/>
          </a:bodyPr>
          <a:lstStyle/>
          <a:p>
            <a:r>
              <a:rPr lang="es-BO" dirty="0"/>
              <a:t>Funciones administrativas o depuradas que están habilitadas o accesibles.</a:t>
            </a:r>
          </a:p>
          <a:p>
            <a:r>
              <a:rPr lang="es-BO" dirty="0"/>
              <a:t>Certificados SSL y opciones de encriptación mal configurados.</a:t>
            </a:r>
          </a:p>
          <a:p>
            <a:r>
              <a:rPr lang="es-BO" dirty="0"/>
              <a:t>Uso de certificados auto firmados o certificados por defecto.</a:t>
            </a:r>
          </a:p>
          <a:p>
            <a:r>
              <a:rPr lang="es-BO" dirty="0"/>
              <a:t>Autenticación inapropiada con sistemas externos.</a:t>
            </a:r>
          </a:p>
          <a:p>
            <a:r>
              <a:rPr lang="es-BO" dirty="0"/>
              <a:t>Conflictos de seguridad con facilidad de caso de uso de negocio.</a:t>
            </a:r>
          </a:p>
          <a:p>
            <a:endParaRPr lang="es-BO" dirty="0"/>
          </a:p>
        </p:txBody>
      </p:sp>
    </p:spTree>
    <p:extLst>
      <p:ext uri="{BB962C8B-B14F-4D97-AF65-F5344CB8AC3E}">
        <p14:creationId xmlns:p14="http://schemas.microsoft.com/office/powerpoint/2010/main" val="1460310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Test de Intrusión a Servidores Web</a:t>
            </a:r>
          </a:p>
        </p:txBody>
      </p:sp>
      <p:sp>
        <p:nvSpPr>
          <p:cNvPr id="3" name="2 Marcador de contenido"/>
          <p:cNvSpPr>
            <a:spLocks noGrp="1"/>
          </p:cNvSpPr>
          <p:nvPr>
            <p:ph idx="1"/>
          </p:nvPr>
        </p:nvSpPr>
        <p:spPr/>
        <p:txBody>
          <a:bodyPr>
            <a:normAutofit lnSpcReduction="10000"/>
          </a:bodyPr>
          <a:lstStyle/>
          <a:p>
            <a:r>
              <a:rPr lang="es-BO" dirty="0"/>
              <a:t>Es utilizado para identificar, analizar y reportar vulnerabilidades como debilidad de autenticación, errores de configuración, protocolo relacionado a las vulnerabilidades, etc. en un servidor web.</a:t>
            </a:r>
          </a:p>
          <a:p>
            <a:r>
              <a:rPr lang="es-BO" dirty="0"/>
              <a:t>La mejor manera de realizar un pen test es realizando una serie de tests metódicos y repetitivos en búsqueda de las distintas vulnerabilidades de aplicaciones Web.</a:t>
            </a:r>
          </a:p>
          <a:p>
            <a:endParaRPr lang="es-BO" dirty="0"/>
          </a:p>
        </p:txBody>
      </p:sp>
    </p:spTree>
    <p:extLst>
      <p:ext uri="{BB962C8B-B14F-4D97-AF65-F5344CB8AC3E}">
        <p14:creationId xmlns:p14="http://schemas.microsoft.com/office/powerpoint/2010/main" val="27201933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3" name="2 Marcador de contenido"/>
          <p:cNvSpPr>
            <a:spLocks noGrp="1"/>
          </p:cNvSpPr>
          <p:nvPr>
            <p:ph idx="1"/>
          </p:nvPr>
        </p:nvSpPr>
        <p:spPr/>
        <p:txBody>
          <a:bodyPr/>
          <a:lstStyle/>
          <a:p>
            <a:r>
              <a:rPr lang="es-BO" dirty="0"/>
              <a:t>Identificación de infraestructura Web.</a:t>
            </a:r>
          </a:p>
          <a:p>
            <a:r>
              <a:rPr lang="es-BO" dirty="0"/>
              <a:t>Verificación de vulnerabilidades.</a:t>
            </a:r>
          </a:p>
          <a:p>
            <a:r>
              <a:rPr lang="es-BO" dirty="0"/>
              <a:t>Remediación de vulnerabilidades.</a:t>
            </a:r>
          </a:p>
          <a:p>
            <a:endParaRPr lang="es-BO" dirty="0"/>
          </a:p>
        </p:txBody>
      </p:sp>
      <p:sp>
        <p:nvSpPr>
          <p:cNvPr id="2" name="1 Título"/>
          <p:cNvSpPr>
            <a:spLocks noGrp="1"/>
          </p:cNvSpPr>
          <p:nvPr>
            <p:ph type="title"/>
          </p:nvPr>
        </p:nvSpPr>
        <p:spPr/>
        <p:txBody>
          <a:bodyPr>
            <a:normAutofit fontScale="90000"/>
          </a:bodyPr>
          <a:lstStyle/>
          <a:p>
            <a:r>
              <a:rPr lang="es-BO" dirty="0"/>
              <a:t>¿Por qué Pen testing a servidores Web?</a:t>
            </a:r>
          </a:p>
        </p:txBody>
      </p:sp>
    </p:spTree>
    <p:extLst>
      <p:ext uri="{BB962C8B-B14F-4D97-AF65-F5344CB8AC3E}">
        <p14:creationId xmlns:p14="http://schemas.microsoft.com/office/powerpoint/2010/main" val="11902962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chemeClr val="bg1">
                    <a:lumMod val="75000"/>
                  </a:schemeClr>
                </a:solidFill>
              </a:rPr>
              <a:t>¿</a:t>
            </a:r>
          </a:p>
        </p:txBody>
      </p:sp>
      <p:pic>
        <p:nvPicPr>
          <p:cNvPr id="2" name="Imagen 1"/>
          <p:cNvPicPr>
            <a:picLocks noChangeAspect="1"/>
          </p:cNvPicPr>
          <p:nvPr/>
        </p:nvPicPr>
        <p:blipFill>
          <a:blip r:embed="rId2"/>
          <a:stretch>
            <a:fillRect/>
          </a:stretch>
        </p:blipFill>
        <p:spPr>
          <a:xfrm>
            <a:off x="1381289" y="2743"/>
            <a:ext cx="6646677" cy="6855257"/>
          </a:xfrm>
          <a:prstGeom prst="rect">
            <a:avLst/>
          </a:prstGeom>
        </p:spPr>
      </p:pic>
    </p:spTree>
    <p:extLst>
      <p:ext uri="{BB962C8B-B14F-4D97-AF65-F5344CB8AC3E}">
        <p14:creationId xmlns:p14="http://schemas.microsoft.com/office/powerpoint/2010/main" val="11470103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157270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normAutofit fontScale="90000"/>
          </a:bodyPr>
          <a:lstStyle/>
          <a:p>
            <a:r>
              <a:rPr lang="es-BO" dirty="0"/>
              <a:t>Impacto de ataques de Servidor Web</a:t>
            </a:r>
          </a:p>
        </p:txBody>
      </p:sp>
      <p:sp>
        <p:nvSpPr>
          <p:cNvPr id="3" name="2 Marcador de contenido"/>
          <p:cNvSpPr>
            <a:spLocks noGrp="1"/>
          </p:cNvSpPr>
          <p:nvPr>
            <p:ph idx="1"/>
          </p:nvPr>
        </p:nvSpPr>
        <p:spPr/>
        <p:txBody>
          <a:bodyPr/>
          <a:lstStyle/>
          <a:p>
            <a:r>
              <a:rPr lang="es-BO" dirty="0"/>
              <a:t>Cuentas de usuario comprometidas.</a:t>
            </a:r>
          </a:p>
          <a:p>
            <a:r>
              <a:rPr lang="es-BO" dirty="0"/>
              <a:t>Manipulación de datos.</a:t>
            </a:r>
          </a:p>
          <a:p>
            <a:r>
              <a:rPr lang="es-BO" dirty="0"/>
              <a:t>Ataques secundarios desde el sitio web.</a:t>
            </a:r>
          </a:p>
          <a:p>
            <a:r>
              <a:rPr lang="es-BO" dirty="0"/>
              <a:t>Desfiguración del sitio web.</a:t>
            </a:r>
          </a:p>
          <a:p>
            <a:r>
              <a:rPr lang="es-BO" dirty="0"/>
              <a:t>Robo de datos.</a:t>
            </a:r>
          </a:p>
          <a:p>
            <a:r>
              <a:rPr lang="es-BO" dirty="0"/>
              <a:t>Acceso root a otras aplicaciones o servidores.</a:t>
            </a:r>
          </a:p>
        </p:txBody>
      </p:sp>
    </p:spTree>
    <p:extLst>
      <p:ext uri="{BB962C8B-B14F-4D97-AF65-F5344CB8AC3E}">
        <p14:creationId xmlns:p14="http://schemas.microsoft.com/office/powerpoint/2010/main" val="341004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a:solidFill>
                  <a:srgbClr val="00B0F0"/>
                </a:solidFill>
              </a:rPr>
              <a:t>¿</a:t>
            </a:r>
          </a:p>
        </p:txBody>
      </p:sp>
      <p:sp>
        <p:nvSpPr>
          <p:cNvPr id="2" name="1 Título"/>
          <p:cNvSpPr>
            <a:spLocks noGrp="1"/>
          </p:cNvSpPr>
          <p:nvPr>
            <p:ph type="title"/>
          </p:nvPr>
        </p:nvSpPr>
        <p:spPr/>
        <p:txBody>
          <a:bodyPr/>
          <a:lstStyle/>
          <a:p>
            <a:r>
              <a:rPr lang="es-BO" dirty="0"/>
              <a:t>Amenazas al Servidor Web</a:t>
            </a:r>
          </a:p>
        </p:txBody>
      </p:sp>
      <p:sp>
        <p:nvSpPr>
          <p:cNvPr id="3" name="2 Marcador de contenido"/>
          <p:cNvSpPr>
            <a:spLocks noGrp="1"/>
          </p:cNvSpPr>
          <p:nvPr>
            <p:ph idx="1"/>
          </p:nvPr>
        </p:nvSpPr>
        <p:spPr/>
        <p:txBody>
          <a:bodyPr/>
          <a:lstStyle/>
          <a:p>
            <a:pPr marL="0" indent="0">
              <a:buNone/>
            </a:pPr>
            <a:r>
              <a:rPr lang="es-BO" dirty="0"/>
              <a:t>Mala Configuración: Se refiere a una debilidad en la configuración en la infraestructura web que puede ser explotada para realizar varios ataques como transversalidad de directorio, intrusión al servidor y robo de datos. Una vez detectados, estos problemas pueden ser fácilmente explotados y como resultado habrá un compromiso total de un sitio Web.</a:t>
            </a:r>
          </a:p>
        </p:txBody>
      </p:sp>
    </p:spTree>
    <p:extLst>
      <p:ext uri="{BB962C8B-B14F-4D97-AF65-F5344CB8AC3E}">
        <p14:creationId xmlns:p14="http://schemas.microsoft.com/office/powerpoint/2010/main" val="427413418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255</TotalTime>
  <Words>4076</Words>
  <Application>Microsoft Office PowerPoint</Application>
  <PresentationFormat>On-screen Show (4:3)</PresentationFormat>
  <Paragraphs>370</Paragraphs>
  <Slides>73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Microsoft New Tai Lue</vt:lpstr>
      <vt:lpstr>Blue-Grey-PowerPoint-Template</vt:lpstr>
      <vt:lpstr>12. Hackeando Servidores Web</vt:lpstr>
      <vt:lpstr>Servidores Web</vt:lpstr>
      <vt:lpstr>Internet Information Services</vt:lpstr>
      <vt:lpstr>Desfiguración de un Sitio Web</vt:lpstr>
      <vt:lpstr>¿Por qué los servidores Web son comprometidos?</vt:lpstr>
      <vt:lpstr>¿Por qué los servidores Web son comprometidos?</vt:lpstr>
      <vt:lpstr>¿Por qué los servidores Web son comprometidos?</vt:lpstr>
      <vt:lpstr>Impacto de ataques de Servidor Web</vt:lpstr>
      <vt:lpstr>Amenazas al Servidor Web</vt:lpstr>
      <vt:lpstr>Amenazas al Servidor Web</vt:lpstr>
      <vt:lpstr>Ejemplo</vt:lpstr>
      <vt:lpstr>Ejemplo</vt:lpstr>
      <vt:lpstr>Ataques transversales al directorio</vt:lpstr>
      <vt:lpstr>Ataque HTTP Response Splitting</vt:lpstr>
      <vt:lpstr>Ejemplo</vt:lpstr>
      <vt:lpstr>Ataque Web Cache Poisoning</vt:lpstr>
      <vt:lpstr>HTTP Response Hijacking</vt:lpstr>
      <vt:lpstr>Ataque SSH de fuerza bruta</vt:lpstr>
      <vt:lpstr>Ataque Man-in-the-Middle</vt:lpstr>
      <vt:lpstr>Passwords crackin de los servidores Web</vt:lpstr>
      <vt:lpstr>Passwords crackin de los servidores Web</vt:lpstr>
      <vt:lpstr>Técnicas de crackeo de contraseñas para los servidores WEB</vt:lpstr>
      <vt:lpstr>Ataques a una aplicación WEB</vt:lpstr>
      <vt:lpstr>Metodología de ataque a Servidor Web</vt:lpstr>
      <vt:lpstr>Information Gathering</vt:lpstr>
      <vt:lpstr>Webserver Footprinting</vt:lpstr>
      <vt:lpstr>Reflejando o duplicando un Sitio Web</vt:lpstr>
      <vt:lpstr>Escaneo de vulnerabilidades en los Servidores Web.</vt:lpstr>
      <vt:lpstr>Ataque Session Hijacking al Servidor Web</vt:lpstr>
      <vt:lpstr>Ataque hacking web Server Passwords</vt:lpstr>
      <vt:lpstr>Herramientas de ataque a Servidores Web</vt:lpstr>
      <vt:lpstr>Modulo Exploit de Metasploit</vt:lpstr>
      <vt:lpstr>Pasos para explotar un sistema utilizando Metasploit Framework</vt:lpstr>
      <vt:lpstr>El módulo Payload de Metasploit</vt:lpstr>
      <vt:lpstr>Módulo auxiliar de Metasploit</vt:lpstr>
      <vt:lpstr>Módulo NOPS de Metasploit</vt:lpstr>
      <vt:lpstr>Herramienta de ataque Web Wfetch</vt:lpstr>
      <vt:lpstr>Herramienta de crackeo de contraseñas Brutus</vt:lpstr>
      <vt:lpstr>Herramienta de cracko de contraseñas TCH-Hydra</vt:lpstr>
      <vt:lpstr>Contramedidas</vt:lpstr>
      <vt:lpstr>Contramedidas</vt:lpstr>
      <vt:lpstr>Contramedida Protocolos</vt:lpstr>
      <vt:lpstr>Contramedida Protocolos</vt:lpstr>
      <vt:lpstr>Contramedidas Cuentas</vt:lpstr>
      <vt:lpstr>Contramedidas Cuentas</vt:lpstr>
      <vt:lpstr>Contramedida Archivos y Directorios</vt:lpstr>
      <vt:lpstr>Contramedida Archivos y Directorios</vt:lpstr>
      <vt:lpstr>¿Cómo defenderse contra ataques al servidor Web?</vt:lpstr>
      <vt:lpstr>¿Cómo defenderse contra ataques al servidor Web?</vt:lpstr>
      <vt:lpstr>¿Cómo defenderse contra ataques al servidor Web?</vt:lpstr>
      <vt:lpstr>¿Cómo defenderse contra ataques de servidor Web?</vt:lpstr>
      <vt:lpstr>¿Cómo defenderse contra ataques de servidor Web?</vt:lpstr>
      <vt:lpstr>¿Cómo defenderse contra ataques de servidor Web?</vt:lpstr>
      <vt:lpstr>¿Cómo defenderse contra ataques de servidor Web?</vt:lpstr>
      <vt:lpstr>¿Cómo defenderse contra ataques de servidor Web?</vt:lpstr>
      <vt:lpstr>¿Cómo defenderse contra ataques de servidor Web?</vt:lpstr>
      <vt:lpstr>¿Cómo defenderse contra HTTP Response splitting y Web CachePoisoning?</vt:lpstr>
      <vt:lpstr>¿Cómo defenderse contra HTTP Response splitting y Web CachePoisoning?</vt:lpstr>
      <vt:lpstr>¿Cómo defenderse contra HTTP Response splitting y Web CachePoisoning?</vt:lpstr>
      <vt:lpstr>Administración de Parches</vt:lpstr>
      <vt:lpstr>¿Qué es la administración de parches?</vt:lpstr>
      <vt:lpstr>¿Qué es la administración de parches?</vt:lpstr>
      <vt:lpstr>¿Qué es la administración de parches?</vt:lpstr>
      <vt:lpstr>Identificando fuentes apropiadas para parches y actualizaciones</vt:lpstr>
      <vt:lpstr>Instalación de un parche</vt:lpstr>
      <vt:lpstr>Implementación y verificación de un parche de seguridad</vt:lpstr>
      <vt:lpstr>Herramientas de parches de seguridad</vt:lpstr>
      <vt:lpstr>Herramientas de Seguridad de Servidor Web</vt:lpstr>
      <vt:lpstr>Herramientas de Seguridad de Servidor Web</vt:lpstr>
      <vt:lpstr>Test de Intrusión a Servidores Web</vt:lpstr>
      <vt:lpstr>¿Por qué Pen testing a servidores Web?</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30</cp:revision>
  <dcterms:created xsi:type="dcterms:W3CDTF">2013-11-09T01:50:01Z</dcterms:created>
  <dcterms:modified xsi:type="dcterms:W3CDTF">2021-08-22T06:10:55Z</dcterms:modified>
</cp:coreProperties>
</file>