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14. SQL Injection</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45448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n-US" dirty="0"/>
              <a:t>SQL Injection Black Box Pen Testing</a:t>
            </a:r>
            <a:endParaRPr lang="es-BO" dirty="0"/>
          </a:p>
        </p:txBody>
      </p:sp>
      <p:sp>
        <p:nvSpPr>
          <p:cNvPr id="3" name="2 Marcador de contenido"/>
          <p:cNvSpPr>
            <a:spLocks noGrp="1"/>
          </p:cNvSpPr>
          <p:nvPr>
            <p:ph idx="1"/>
          </p:nvPr>
        </p:nvSpPr>
        <p:spPr/>
        <p:txBody>
          <a:bodyPr/>
          <a:lstStyle/>
          <a:p>
            <a:r>
              <a:rPr lang="es-BO" dirty="0"/>
              <a:t>Detectando problemas de truncado. enviar cadenas largas, para detectar buffer overruns. Esta acción puede mostrar errores en la página.</a:t>
            </a:r>
          </a:p>
        </p:txBody>
      </p:sp>
    </p:spTree>
    <p:extLst>
      <p:ext uri="{BB962C8B-B14F-4D97-AF65-F5344CB8AC3E}">
        <p14:creationId xmlns:p14="http://schemas.microsoft.com/office/powerpoint/2010/main" val="136100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SQL Injection</a:t>
            </a:r>
          </a:p>
        </p:txBody>
      </p:sp>
      <p:sp>
        <p:nvSpPr>
          <p:cNvPr id="3" name="2 Marcador de contenido"/>
          <p:cNvSpPr>
            <a:spLocks noGrp="1"/>
          </p:cNvSpPr>
          <p:nvPr>
            <p:ph idx="1"/>
          </p:nvPr>
        </p:nvSpPr>
        <p:spPr/>
        <p:txBody>
          <a:bodyPr/>
          <a:lstStyle/>
          <a:p>
            <a:pPr marL="0" indent="0">
              <a:buNone/>
            </a:pPr>
            <a:r>
              <a:rPr lang="en-US" dirty="0"/>
              <a:t>SQL Injection simple</a:t>
            </a:r>
          </a:p>
          <a:p>
            <a:r>
              <a:rPr lang="en-US" dirty="0"/>
              <a:t>UNION  SQL Injection. </a:t>
            </a:r>
          </a:p>
          <a:p>
            <a:r>
              <a:rPr lang="en-US" dirty="0"/>
              <a:t>Error Based  SQL Injection. </a:t>
            </a:r>
          </a:p>
          <a:p>
            <a:endParaRPr lang="en-US" dirty="0"/>
          </a:p>
          <a:p>
            <a:pPr marL="0" indent="0">
              <a:buNone/>
            </a:pPr>
            <a:r>
              <a:rPr lang="en-US" dirty="0"/>
              <a:t>SQL Injection ciega</a:t>
            </a:r>
            <a:endParaRPr lang="es-BO" dirty="0"/>
          </a:p>
        </p:txBody>
      </p:sp>
    </p:spTree>
    <p:extLst>
      <p:ext uri="{BB962C8B-B14F-4D97-AF65-F5344CB8AC3E}">
        <p14:creationId xmlns:p14="http://schemas.microsoft.com/office/powerpoint/2010/main" val="346085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 simple SQL Injection</a:t>
            </a:r>
          </a:p>
        </p:txBody>
      </p:sp>
      <p:sp>
        <p:nvSpPr>
          <p:cNvPr id="3" name="2 Marcador de contenido"/>
          <p:cNvSpPr>
            <a:spLocks noGrp="1"/>
          </p:cNvSpPr>
          <p:nvPr>
            <p:ph idx="1"/>
          </p:nvPr>
        </p:nvSpPr>
        <p:spPr/>
        <p:txBody>
          <a:bodyPr/>
          <a:lstStyle/>
          <a:p>
            <a:r>
              <a:rPr lang="en-US" dirty="0"/>
              <a:t>System Stored Procedire.</a:t>
            </a:r>
          </a:p>
          <a:p>
            <a:r>
              <a:rPr lang="en-US" dirty="0"/>
              <a:t>Union Query.</a:t>
            </a:r>
          </a:p>
          <a:p>
            <a:r>
              <a:rPr lang="en-US" dirty="0"/>
              <a:t>Tautology.</a:t>
            </a:r>
          </a:p>
          <a:p>
            <a:r>
              <a:rPr lang="en-US" dirty="0"/>
              <a:t>Illegal/Logically Incorrect Query.</a:t>
            </a:r>
          </a:p>
          <a:p>
            <a:r>
              <a:rPr lang="en-US" dirty="0"/>
              <a:t>End Line Comment.</a:t>
            </a:r>
            <a:endParaRPr lang="es-BO" dirty="0"/>
          </a:p>
        </p:txBody>
      </p:sp>
    </p:spTree>
    <p:extLst>
      <p:ext uri="{BB962C8B-B14F-4D97-AF65-F5344CB8AC3E}">
        <p14:creationId xmlns:p14="http://schemas.microsoft.com/office/powerpoint/2010/main" val="282538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Ejemplo UNION SQL Injection</a:t>
            </a:r>
          </a:p>
        </p:txBody>
      </p:sp>
      <p:sp>
        <p:nvSpPr>
          <p:cNvPr id="3" name="2 Marcador de contenido"/>
          <p:cNvSpPr>
            <a:spLocks noGrp="1"/>
          </p:cNvSpPr>
          <p:nvPr>
            <p:ph idx="1"/>
          </p:nvPr>
        </p:nvSpPr>
        <p:spPr/>
        <p:txBody>
          <a:bodyPr/>
          <a:lstStyle/>
          <a:p>
            <a:pPr marL="0" indent="0">
              <a:buNone/>
            </a:pPr>
            <a:r>
              <a:rPr lang="en-US" dirty="0"/>
              <a:t>Extrayendo tabla Column Names</a:t>
            </a:r>
          </a:p>
          <a:p>
            <a:pPr marL="0" indent="0">
              <a:buNone/>
            </a:pPr>
            <a:r>
              <a:rPr lang="en-US" dirty="0">
                <a:solidFill>
                  <a:srgbClr val="FF0000"/>
                </a:solidFill>
              </a:rPr>
              <a:t>http://juggyboy.com/page.aspx?id=1 UNION SELECT ALL 1,column_name,3,4 from DB_NAME.information_schema.clumns where table_name = 'EMPLOYEE_TABLE' --</a:t>
            </a:r>
            <a:endParaRPr lang="es-BO" dirty="0">
              <a:solidFill>
                <a:srgbClr val="FF0000"/>
              </a:solidFill>
            </a:endParaRPr>
          </a:p>
        </p:txBody>
      </p:sp>
    </p:spTree>
    <p:extLst>
      <p:ext uri="{BB962C8B-B14F-4D97-AF65-F5344CB8AC3E}">
        <p14:creationId xmlns:p14="http://schemas.microsoft.com/office/powerpoint/2010/main" val="83596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SQL Injection Error Based</a:t>
            </a:r>
          </a:p>
        </p:txBody>
      </p:sp>
      <p:sp>
        <p:nvSpPr>
          <p:cNvPr id="3" name="2 Marcador de contenido"/>
          <p:cNvSpPr>
            <a:spLocks noGrp="1"/>
          </p:cNvSpPr>
          <p:nvPr>
            <p:ph idx="1"/>
          </p:nvPr>
        </p:nvSpPr>
        <p:spPr/>
        <p:txBody>
          <a:bodyPr/>
          <a:lstStyle/>
          <a:p>
            <a:pPr marL="0" indent="0">
              <a:buNone/>
            </a:pPr>
            <a:r>
              <a:rPr lang="en-US" dirty="0"/>
              <a:t>Extrayendo la primera tabla de la BD</a:t>
            </a:r>
          </a:p>
          <a:p>
            <a:pPr marL="0" indent="0">
              <a:buNone/>
            </a:pPr>
            <a:r>
              <a:rPr lang="en-US" dirty="0">
                <a:solidFill>
                  <a:srgbClr val="FF0000"/>
                </a:solidFill>
              </a:rPr>
              <a:t>http://juggyboy.com/page.aspx?id=1 or 1=convert(int, (select top 1 name from sysobjects where xtype=char(85)))--</a:t>
            </a:r>
            <a:endParaRPr lang="es-BO" dirty="0">
              <a:solidFill>
                <a:srgbClr val="FF0000"/>
              </a:solidFill>
            </a:endParaRPr>
          </a:p>
        </p:txBody>
      </p:sp>
    </p:spTree>
    <p:extLst>
      <p:ext uri="{BB962C8B-B14F-4D97-AF65-F5344CB8AC3E}">
        <p14:creationId xmlns:p14="http://schemas.microsoft.com/office/powerpoint/2010/main" val="38486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SQL Injection ciega</a:t>
            </a:r>
          </a:p>
        </p:txBody>
      </p:sp>
      <p:sp>
        <p:nvSpPr>
          <p:cNvPr id="3" name="2 Marcador de contenido"/>
          <p:cNvSpPr>
            <a:spLocks noGrp="1"/>
          </p:cNvSpPr>
          <p:nvPr>
            <p:ph idx="1"/>
          </p:nvPr>
        </p:nvSpPr>
        <p:spPr/>
        <p:txBody>
          <a:bodyPr>
            <a:normAutofit lnSpcReduction="10000"/>
          </a:bodyPr>
          <a:lstStyle/>
          <a:p>
            <a:pPr marL="0" indent="0">
              <a:buNone/>
            </a:pPr>
            <a:r>
              <a:rPr lang="es-BO" sz="2800" dirty="0"/>
              <a:t>Es utilizado cuando una aplicación Web es vulnerable a SQL Injection pero los resultados de la inyección no son visibles para el atacante. Es idéntica a un SQL Injection normal excepto que cuando un atacante intenta explotar una aplicación, una página a medida es mostrada. Puede ser intensiva.</a:t>
            </a:r>
          </a:p>
          <a:p>
            <a:pPr marL="0" indent="0">
              <a:buNone/>
            </a:pPr>
            <a:endParaRPr lang="es-BO" sz="2800" dirty="0"/>
          </a:p>
          <a:p>
            <a:pPr marL="0" indent="0">
              <a:buNone/>
            </a:pPr>
            <a:r>
              <a:rPr lang="es-BO" sz="2800" dirty="0"/>
              <a:t>Como son retornados los mensajes de error, utilizar el comando "wait for" para revisar el estado de ejecución de SQL. Ej: </a:t>
            </a:r>
            <a:r>
              <a:rPr lang="es-BO" sz="2800" dirty="0">
                <a:solidFill>
                  <a:srgbClr val="FF0000"/>
                </a:solidFill>
              </a:rPr>
              <a:t>waitfor delay '0:0:10'--</a:t>
            </a:r>
          </a:p>
        </p:txBody>
      </p:sp>
    </p:spTree>
    <p:extLst>
      <p:ext uri="{BB962C8B-B14F-4D97-AF65-F5344CB8AC3E}">
        <p14:creationId xmlns:p14="http://schemas.microsoft.com/office/powerpoint/2010/main" val="3733200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Metodología SQL Injection</a:t>
            </a:r>
          </a:p>
        </p:txBody>
      </p:sp>
      <p:sp>
        <p:nvSpPr>
          <p:cNvPr id="3" name="2 Marcador de contenido"/>
          <p:cNvSpPr>
            <a:spLocks noGrp="1"/>
          </p:cNvSpPr>
          <p:nvPr>
            <p:ph idx="1"/>
          </p:nvPr>
        </p:nvSpPr>
        <p:spPr/>
        <p:txBody>
          <a:bodyPr>
            <a:normAutofit fontScale="92500"/>
          </a:bodyPr>
          <a:lstStyle/>
          <a:p>
            <a:pPr marL="0" indent="0">
              <a:buNone/>
            </a:pPr>
            <a:r>
              <a:rPr lang="es-BO" sz="3000" dirty="0"/>
              <a:t>1. Information Gathering. Extraer el nombre de la DB, versión, usuarios, mecanismo de salida, tipo de DB, nivel de privilegios de usuario y nivel de interacción con el S.O:</a:t>
            </a:r>
          </a:p>
          <a:p>
            <a:pPr marL="0" indent="0">
              <a:buNone/>
            </a:pPr>
            <a:r>
              <a:rPr lang="es-BO" sz="3000" dirty="0"/>
              <a:t>2. SQL Injection Vulnerability Detection. Listar todos los campos de entrada, ocultos, solicitudes post. Intentar inyectar códigos dentro de los campos para generar errores. Entrar ('), (;), (--), AND, OR en el campo de entrada, un mensaje de error significa vulnerabilidad.</a:t>
            </a:r>
          </a:p>
        </p:txBody>
      </p:sp>
    </p:spTree>
    <p:extLst>
      <p:ext uri="{BB962C8B-B14F-4D97-AF65-F5344CB8AC3E}">
        <p14:creationId xmlns:p14="http://schemas.microsoft.com/office/powerpoint/2010/main" val="2890855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Metodología SQL Injection</a:t>
            </a:r>
          </a:p>
        </p:txBody>
      </p:sp>
      <p:sp>
        <p:nvSpPr>
          <p:cNvPr id="3" name="2 Marcador de contenido"/>
          <p:cNvSpPr>
            <a:spLocks noGrp="1"/>
          </p:cNvSpPr>
          <p:nvPr>
            <p:ph idx="1"/>
          </p:nvPr>
        </p:nvSpPr>
        <p:spPr/>
        <p:txBody>
          <a:bodyPr>
            <a:normAutofit lnSpcReduction="10000"/>
          </a:bodyPr>
          <a:lstStyle/>
          <a:p>
            <a:pPr marL="0" indent="0">
              <a:buNone/>
            </a:pPr>
            <a:r>
              <a:rPr lang="es-BO" sz="2700" dirty="0"/>
              <a:t>3. Lanch SQL Injection Attacks. Realizar Blind (Waitfor Delay) SQL Injection. Realizar errores basados en SQL Injection. Realizar uniones basadas en SQL Injection.</a:t>
            </a:r>
          </a:p>
          <a:p>
            <a:pPr marL="0" indent="0">
              <a:buNone/>
            </a:pPr>
            <a:r>
              <a:rPr lang="es-BO" sz="2700" dirty="0"/>
              <a:t>4. Extraer los Datos. Extraer nombres de tablas, columnas, datos.</a:t>
            </a:r>
          </a:p>
          <a:p>
            <a:pPr marL="0" indent="0">
              <a:buNone/>
            </a:pPr>
            <a:r>
              <a:rPr lang="es-BO" sz="2700" dirty="0"/>
              <a:t>5. Interact with the O.S. Extraer contraseñas de aplicaciones del S.O., acceder a los archivos del sistema y ejecutar comandos.</a:t>
            </a:r>
          </a:p>
          <a:p>
            <a:pPr marL="0" indent="0">
              <a:buNone/>
            </a:pPr>
            <a:r>
              <a:rPr lang="es-BO" sz="2700" dirty="0"/>
              <a:t>6. Compromise the network. Mecanismos de penetración adicionales en la red, instalar troyanos y keyloggers.</a:t>
            </a:r>
          </a:p>
        </p:txBody>
      </p:sp>
    </p:spTree>
    <p:extLst>
      <p:ext uri="{BB962C8B-B14F-4D97-AF65-F5344CB8AC3E}">
        <p14:creationId xmlns:p14="http://schemas.microsoft.com/office/powerpoint/2010/main" val="1912903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SQL Avanzada</a:t>
            </a:r>
          </a:p>
        </p:txBody>
      </p:sp>
      <p:sp>
        <p:nvSpPr>
          <p:cNvPr id="3" name="2 Marcador de contenido"/>
          <p:cNvSpPr>
            <a:spLocks noGrp="1"/>
          </p:cNvSpPr>
          <p:nvPr>
            <p:ph idx="1"/>
          </p:nvPr>
        </p:nvSpPr>
        <p:spPr/>
        <p:txBody>
          <a:bodyPr>
            <a:normAutofit lnSpcReduction="10000"/>
          </a:bodyPr>
          <a:lstStyle/>
          <a:p>
            <a:pPr marL="0" indent="0">
              <a:buNone/>
            </a:pPr>
            <a:r>
              <a:rPr lang="es-BO" dirty="0"/>
              <a:t>Los mensajes de error son esenciales para extraer información sobre la base de datos.</a:t>
            </a:r>
          </a:p>
          <a:p>
            <a:r>
              <a:rPr lang="es-BO" dirty="0"/>
              <a:t>Tipos de bases de datos. SQL distintos tienen sintaxis distintas.</a:t>
            </a:r>
          </a:p>
          <a:p>
            <a:r>
              <a:rPr lang="es-BO" dirty="0"/>
              <a:t>Nivel de privilegio. Identificar el nivel de privilegio utilizado par ala base de datos, DBA, sysadmin, etc.</a:t>
            </a:r>
          </a:p>
          <a:p>
            <a:r>
              <a:rPr lang="es-BO" dirty="0"/>
              <a:t>Interacción con el S.O. A través de comandos se compromete toda la red.</a:t>
            </a:r>
          </a:p>
        </p:txBody>
      </p:sp>
    </p:spTree>
    <p:extLst>
      <p:ext uri="{BB962C8B-B14F-4D97-AF65-F5344CB8AC3E}">
        <p14:creationId xmlns:p14="http://schemas.microsoft.com/office/powerpoint/2010/main" val="1145656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Autofit/>
          </a:bodyPr>
          <a:lstStyle/>
          <a:p>
            <a:r>
              <a:rPr lang="es-BO" sz="4000" dirty="0"/>
              <a:t>Extrayendo información a través de los mensajes de error</a:t>
            </a:r>
          </a:p>
        </p:txBody>
      </p:sp>
      <p:sp>
        <p:nvSpPr>
          <p:cNvPr id="3" name="2 Marcador de contenido"/>
          <p:cNvSpPr>
            <a:spLocks noGrp="1"/>
          </p:cNvSpPr>
          <p:nvPr>
            <p:ph idx="1"/>
          </p:nvPr>
        </p:nvSpPr>
        <p:spPr/>
        <p:txBody>
          <a:bodyPr/>
          <a:lstStyle/>
          <a:p>
            <a:r>
              <a:rPr lang="en-US" dirty="0"/>
              <a:t>Grouping Error.</a:t>
            </a:r>
          </a:p>
          <a:p>
            <a:r>
              <a:rPr lang="en-US" dirty="0"/>
              <a:t>Type Mismatch.</a:t>
            </a:r>
          </a:p>
          <a:p>
            <a:r>
              <a:rPr lang="en-US" dirty="0"/>
              <a:t>Blind Injection.</a:t>
            </a:r>
            <a:endParaRPr lang="es-BO" dirty="0"/>
          </a:p>
        </p:txBody>
      </p:sp>
    </p:spTree>
    <p:extLst>
      <p:ext uri="{BB962C8B-B14F-4D97-AF65-F5344CB8AC3E}">
        <p14:creationId xmlns:p14="http://schemas.microsoft.com/office/powerpoint/2010/main" val="169366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Introducción</a:t>
            </a:r>
          </a:p>
        </p:txBody>
      </p:sp>
      <p:sp>
        <p:nvSpPr>
          <p:cNvPr id="3" name="2 Marcador de contenido"/>
          <p:cNvSpPr>
            <a:spLocks noGrp="1"/>
          </p:cNvSpPr>
          <p:nvPr>
            <p:ph idx="1"/>
          </p:nvPr>
        </p:nvSpPr>
        <p:spPr/>
        <p:txBody>
          <a:bodyPr/>
          <a:lstStyle/>
          <a:p>
            <a:pPr marL="0" indent="0">
              <a:buNone/>
            </a:pPr>
            <a:r>
              <a:rPr lang="es-BO" dirty="0"/>
              <a:t>SQL Injection es la vulnerabilidad más común en Internet. </a:t>
            </a:r>
          </a:p>
          <a:p>
            <a:pPr marL="0" indent="0">
              <a:buNone/>
            </a:pPr>
            <a:r>
              <a:rPr lang="es-BO" dirty="0"/>
              <a:t>Es una falla en las aplicaciones Web y no así en los servidores Web o de Base de datos.</a:t>
            </a:r>
          </a:p>
        </p:txBody>
      </p:sp>
    </p:spTree>
    <p:extLst>
      <p:ext uri="{BB962C8B-B14F-4D97-AF65-F5344CB8AC3E}">
        <p14:creationId xmlns:p14="http://schemas.microsoft.com/office/powerpoint/2010/main" val="406092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Entendiendo las consultas SQL</a:t>
            </a:r>
          </a:p>
        </p:txBody>
      </p:sp>
      <p:sp>
        <p:nvSpPr>
          <p:cNvPr id="3" name="2 Marcador de contenido"/>
          <p:cNvSpPr>
            <a:spLocks noGrp="1"/>
          </p:cNvSpPr>
          <p:nvPr>
            <p:ph idx="1"/>
          </p:nvPr>
        </p:nvSpPr>
        <p:spPr/>
        <p:txBody>
          <a:bodyPr>
            <a:normAutofit/>
          </a:bodyPr>
          <a:lstStyle/>
          <a:p>
            <a:r>
              <a:rPr lang="es-BO" dirty="0"/>
              <a:t>Inyecciones. La mayoría se encuentran en el medio de SELECT. SELECT casi siempre sigue o termina con la sección WHERE.</a:t>
            </a:r>
          </a:p>
          <a:p>
            <a:r>
              <a:rPr lang="es-BO" dirty="0"/>
              <a:t>Determinando El tipo de base de datos. La mayoría de las DB mostrará mensajes de error en la DB que se esté trabajando.</a:t>
            </a:r>
          </a:p>
          <a:p>
            <a:r>
              <a:rPr lang="es-BO" dirty="0"/>
              <a:t>La declaración Select: SELECT * FROM tabla WHERE....</a:t>
            </a:r>
          </a:p>
        </p:txBody>
      </p:sp>
    </p:spTree>
    <p:extLst>
      <p:ext uri="{BB962C8B-B14F-4D97-AF65-F5344CB8AC3E}">
        <p14:creationId xmlns:p14="http://schemas.microsoft.com/office/powerpoint/2010/main" val="1837075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Enumeración de DB, tabla y columna</a:t>
            </a:r>
          </a:p>
        </p:txBody>
      </p:sp>
      <p:sp>
        <p:nvSpPr>
          <p:cNvPr id="3" name="2 Marcador de contenido"/>
          <p:cNvSpPr>
            <a:spLocks noGrp="1"/>
          </p:cNvSpPr>
          <p:nvPr>
            <p:ph idx="1"/>
          </p:nvPr>
        </p:nvSpPr>
        <p:spPr/>
        <p:txBody>
          <a:bodyPr/>
          <a:lstStyle/>
          <a:p>
            <a:pPr marL="0" indent="0">
              <a:buNone/>
            </a:pPr>
            <a:r>
              <a:rPr lang="es-BO" dirty="0"/>
              <a:t>1. Identificar el nivel de privilegio del usuario.</a:t>
            </a:r>
          </a:p>
          <a:p>
            <a:pPr marL="0" indent="0">
              <a:buNone/>
            </a:pPr>
            <a:r>
              <a:rPr lang="es-BO" dirty="0"/>
              <a:t>2. Administradores DB.</a:t>
            </a:r>
          </a:p>
          <a:p>
            <a:pPr marL="0" indent="0">
              <a:buNone/>
            </a:pPr>
            <a:r>
              <a:rPr lang="es-BO" dirty="0"/>
              <a:t>3. Descubrir la estructura DB.</a:t>
            </a:r>
          </a:p>
          <a:p>
            <a:pPr marL="0" indent="0">
              <a:buNone/>
            </a:pPr>
            <a:r>
              <a:rPr lang="es-BO" dirty="0"/>
              <a:t>4. Enumeración de columnas DB.</a:t>
            </a:r>
          </a:p>
        </p:txBody>
      </p:sp>
    </p:spTree>
    <p:extLst>
      <p:ext uri="{BB962C8B-B14F-4D97-AF65-F5344CB8AC3E}">
        <p14:creationId xmlns:p14="http://schemas.microsoft.com/office/powerpoint/2010/main" val="2728418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Oracle</a:t>
            </a:r>
          </a:p>
          <a:p>
            <a:pPr marL="0" indent="0">
              <a:buNone/>
            </a:pPr>
            <a:r>
              <a:rPr lang="es-BO" dirty="0">
                <a:solidFill>
                  <a:srgbClr val="FF0000"/>
                </a:solidFill>
              </a:rPr>
              <a:t>SYS.USER_OBJECTS</a:t>
            </a:r>
          </a:p>
          <a:p>
            <a:pPr marL="0" indent="0">
              <a:buNone/>
            </a:pPr>
            <a:r>
              <a:rPr lang="es-BO" dirty="0">
                <a:solidFill>
                  <a:srgbClr val="FF0000"/>
                </a:solidFill>
              </a:rPr>
              <a:t>SYS.TAB.SYS.USER_TEBLES</a:t>
            </a:r>
          </a:p>
          <a:p>
            <a:pPr marL="0" indent="0">
              <a:buNone/>
            </a:pPr>
            <a:r>
              <a:rPr lang="es-BO" dirty="0">
                <a:solidFill>
                  <a:srgbClr val="FF0000"/>
                </a:solidFill>
              </a:rPr>
              <a:t>SYS.USER_VIEWS</a:t>
            </a:r>
          </a:p>
          <a:p>
            <a:pPr marL="0" indent="0">
              <a:buNone/>
            </a:pPr>
            <a:r>
              <a:rPr lang="es-BO" dirty="0">
                <a:solidFill>
                  <a:srgbClr val="FF0000"/>
                </a:solidFill>
              </a:rPr>
              <a:t>SYS.USER_TAB_COLUMNS</a:t>
            </a:r>
          </a:p>
          <a:p>
            <a:pPr marL="0" indent="0">
              <a:buNone/>
            </a:pPr>
            <a:r>
              <a:rPr lang="es-BO" dirty="0">
                <a:solidFill>
                  <a:srgbClr val="FF0000"/>
                </a:solidFill>
              </a:rPr>
              <a:t>SYS.USER_CATALOG</a:t>
            </a:r>
          </a:p>
        </p:txBody>
      </p:sp>
      <p:sp>
        <p:nvSpPr>
          <p:cNvPr id="2" name="1 Título"/>
          <p:cNvSpPr>
            <a:spLocks noGrp="1"/>
          </p:cNvSpPr>
          <p:nvPr>
            <p:ph type="title"/>
          </p:nvPr>
        </p:nvSpPr>
        <p:spPr/>
        <p:txBody>
          <a:bodyPr/>
          <a:lstStyle/>
          <a:p>
            <a:r>
              <a:rPr lang="es-BO" dirty="0"/>
              <a:t>Enumeración Avanzada</a:t>
            </a:r>
          </a:p>
        </p:txBody>
      </p:sp>
    </p:spTree>
    <p:extLst>
      <p:ext uri="{BB962C8B-B14F-4D97-AF65-F5344CB8AC3E}">
        <p14:creationId xmlns:p14="http://schemas.microsoft.com/office/powerpoint/2010/main" val="837927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Enumeración Avanzada</a:t>
            </a:r>
          </a:p>
        </p:txBody>
      </p:sp>
      <p:sp>
        <p:nvSpPr>
          <p:cNvPr id="3" name="2 Marcador de contenido"/>
          <p:cNvSpPr>
            <a:spLocks noGrp="1"/>
          </p:cNvSpPr>
          <p:nvPr>
            <p:ph idx="1"/>
          </p:nvPr>
        </p:nvSpPr>
        <p:spPr/>
        <p:txBody>
          <a:bodyPr>
            <a:normAutofit fontScale="92500" lnSpcReduction="10000"/>
          </a:bodyPr>
          <a:lstStyle/>
          <a:p>
            <a:pPr marL="0" indent="0">
              <a:buNone/>
            </a:pPr>
            <a:r>
              <a:rPr lang="es-BO" sz="2800" dirty="0"/>
              <a:t>MS Access</a:t>
            </a:r>
          </a:p>
          <a:p>
            <a:pPr marL="0" indent="0">
              <a:buNone/>
            </a:pPr>
            <a:r>
              <a:rPr lang="es-BO" sz="2800" dirty="0">
                <a:solidFill>
                  <a:srgbClr val="FF0000"/>
                </a:solidFill>
              </a:rPr>
              <a:t>MsysACEs</a:t>
            </a:r>
          </a:p>
          <a:p>
            <a:pPr marL="0" indent="0">
              <a:buNone/>
            </a:pPr>
            <a:r>
              <a:rPr lang="es-BO" sz="2800" dirty="0">
                <a:solidFill>
                  <a:srgbClr val="FF0000"/>
                </a:solidFill>
              </a:rPr>
              <a:t>MsysObjects</a:t>
            </a:r>
          </a:p>
          <a:p>
            <a:pPr marL="0" indent="0">
              <a:buNone/>
            </a:pPr>
            <a:r>
              <a:rPr lang="es-BO" sz="2800" dirty="0">
                <a:solidFill>
                  <a:srgbClr val="FF0000"/>
                </a:solidFill>
              </a:rPr>
              <a:t>MsysQuieries</a:t>
            </a:r>
          </a:p>
          <a:p>
            <a:pPr marL="0" indent="0">
              <a:buNone/>
            </a:pPr>
            <a:r>
              <a:rPr lang="es-BO" sz="2800" dirty="0">
                <a:solidFill>
                  <a:srgbClr val="FF0000"/>
                </a:solidFill>
              </a:rPr>
              <a:t>MsysRelationships</a:t>
            </a:r>
          </a:p>
          <a:p>
            <a:pPr marL="0" indent="0">
              <a:buNone/>
            </a:pPr>
            <a:endParaRPr lang="es-BO" sz="2800" dirty="0"/>
          </a:p>
          <a:p>
            <a:pPr marL="0" indent="0">
              <a:buNone/>
            </a:pPr>
            <a:r>
              <a:rPr lang="es-BO" sz="2800" dirty="0"/>
              <a:t>MySQL</a:t>
            </a:r>
          </a:p>
          <a:p>
            <a:pPr marL="0" indent="0">
              <a:buNone/>
            </a:pPr>
            <a:r>
              <a:rPr lang="es-BO" sz="2800" dirty="0">
                <a:solidFill>
                  <a:srgbClr val="FF0000"/>
                </a:solidFill>
              </a:rPr>
              <a:t>msql.user</a:t>
            </a:r>
          </a:p>
          <a:p>
            <a:pPr marL="0" indent="0">
              <a:buNone/>
            </a:pPr>
            <a:r>
              <a:rPr lang="es-BO" sz="2800" dirty="0">
                <a:solidFill>
                  <a:srgbClr val="FF0000"/>
                </a:solidFill>
              </a:rPr>
              <a:t>msql.host</a:t>
            </a:r>
          </a:p>
          <a:p>
            <a:pPr marL="0" indent="0">
              <a:buNone/>
            </a:pPr>
            <a:r>
              <a:rPr lang="es-BO" sz="2800" dirty="0">
                <a:solidFill>
                  <a:srgbClr val="FF0000"/>
                </a:solidFill>
              </a:rPr>
              <a:t>mysql.db</a:t>
            </a:r>
          </a:p>
        </p:txBody>
      </p:sp>
    </p:spTree>
    <p:extLst>
      <p:ext uri="{BB962C8B-B14F-4D97-AF65-F5344CB8AC3E}">
        <p14:creationId xmlns:p14="http://schemas.microsoft.com/office/powerpoint/2010/main" val="1164170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Enumeración Avanzada</a:t>
            </a:r>
          </a:p>
        </p:txBody>
      </p:sp>
      <p:sp>
        <p:nvSpPr>
          <p:cNvPr id="3" name="2 Marcador de contenido"/>
          <p:cNvSpPr>
            <a:spLocks noGrp="1"/>
          </p:cNvSpPr>
          <p:nvPr>
            <p:ph idx="1"/>
          </p:nvPr>
        </p:nvSpPr>
        <p:spPr/>
        <p:txBody>
          <a:bodyPr/>
          <a:lstStyle/>
          <a:p>
            <a:pPr marL="0" indent="0">
              <a:buNone/>
            </a:pPr>
            <a:r>
              <a:rPr lang="es-BO" dirty="0"/>
              <a:t>MS SQL Server</a:t>
            </a:r>
          </a:p>
          <a:p>
            <a:pPr marL="0" indent="0">
              <a:buNone/>
            </a:pPr>
            <a:r>
              <a:rPr lang="es-BO" dirty="0">
                <a:solidFill>
                  <a:srgbClr val="FF0000"/>
                </a:solidFill>
              </a:rPr>
              <a:t>sysobjects</a:t>
            </a:r>
          </a:p>
          <a:p>
            <a:pPr marL="0" indent="0">
              <a:buNone/>
            </a:pPr>
            <a:r>
              <a:rPr lang="es-BO" dirty="0">
                <a:solidFill>
                  <a:srgbClr val="FF0000"/>
                </a:solidFill>
              </a:rPr>
              <a:t>syscolumns</a:t>
            </a:r>
          </a:p>
          <a:p>
            <a:pPr marL="0" indent="0">
              <a:buNone/>
            </a:pPr>
            <a:r>
              <a:rPr lang="es-BO" dirty="0">
                <a:solidFill>
                  <a:srgbClr val="FF0000"/>
                </a:solidFill>
              </a:rPr>
              <a:t>systypes</a:t>
            </a:r>
          </a:p>
          <a:p>
            <a:pPr marL="0" indent="0">
              <a:buNone/>
            </a:pPr>
            <a:r>
              <a:rPr lang="es-BO" dirty="0">
                <a:solidFill>
                  <a:srgbClr val="FF0000"/>
                </a:solidFill>
              </a:rPr>
              <a:t>sysdatabases</a:t>
            </a:r>
          </a:p>
        </p:txBody>
      </p:sp>
    </p:spTree>
    <p:extLst>
      <p:ext uri="{BB962C8B-B14F-4D97-AF65-F5344CB8AC3E}">
        <p14:creationId xmlns:p14="http://schemas.microsoft.com/office/powerpoint/2010/main" val="4188709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Transfiriendo la DB a la máquina del usuario</a:t>
            </a:r>
          </a:p>
        </p:txBody>
      </p:sp>
      <p:sp>
        <p:nvSpPr>
          <p:cNvPr id="3" name="2 Marcador de contenido"/>
          <p:cNvSpPr>
            <a:spLocks noGrp="1"/>
          </p:cNvSpPr>
          <p:nvPr>
            <p:ph idx="1"/>
          </p:nvPr>
        </p:nvSpPr>
        <p:spPr/>
        <p:txBody>
          <a:bodyPr/>
          <a:lstStyle/>
          <a:p>
            <a:pPr marL="0" indent="0">
              <a:buNone/>
            </a:pPr>
            <a:r>
              <a:rPr lang="es-BO" dirty="0"/>
              <a:t>SQL Server puede ser vinculado a la DB del atacante utilizando OPENROWSET</a:t>
            </a:r>
          </a:p>
        </p:txBody>
      </p:sp>
    </p:spTree>
    <p:extLst>
      <p:ext uri="{BB962C8B-B14F-4D97-AF65-F5344CB8AC3E}">
        <p14:creationId xmlns:p14="http://schemas.microsoft.com/office/powerpoint/2010/main" val="3412394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Interacción con el S.O.</a:t>
            </a:r>
          </a:p>
        </p:txBody>
      </p:sp>
      <p:sp>
        <p:nvSpPr>
          <p:cNvPr id="3" name="2 Marcador de contenido"/>
          <p:cNvSpPr>
            <a:spLocks noGrp="1"/>
          </p:cNvSpPr>
          <p:nvPr>
            <p:ph idx="1"/>
          </p:nvPr>
        </p:nvSpPr>
        <p:spPr/>
        <p:txBody>
          <a:bodyPr/>
          <a:lstStyle/>
          <a:p>
            <a:pPr marL="0" indent="0">
              <a:buNone/>
            </a:pPr>
            <a:r>
              <a:rPr lang="es-BO" dirty="0"/>
              <a:t>Hay maneras de interactuar con el S.O.</a:t>
            </a:r>
          </a:p>
          <a:p>
            <a:pPr marL="0" indent="0">
              <a:buNone/>
            </a:pPr>
            <a:r>
              <a:rPr lang="es-BO" dirty="0"/>
              <a:t>1. Leyendo y escribiendo archivos del sistema desde el disco.</a:t>
            </a:r>
          </a:p>
          <a:p>
            <a:pPr marL="0" indent="0">
              <a:buNone/>
            </a:pPr>
            <a:r>
              <a:rPr lang="es-BO" dirty="0"/>
              <a:t>2. Ejecución de comandos directa vía shell remota.</a:t>
            </a:r>
          </a:p>
        </p:txBody>
      </p:sp>
    </p:spTree>
    <p:extLst>
      <p:ext uri="{BB962C8B-B14F-4D97-AF65-F5344CB8AC3E}">
        <p14:creationId xmlns:p14="http://schemas.microsoft.com/office/powerpoint/2010/main" val="3971835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Encontrar passwords y ejecutar comandos</a:t>
            </a:r>
          </a:p>
        </p:txBody>
      </p:sp>
      <p:sp>
        <p:nvSpPr>
          <p:cNvPr id="3" name="2 Marcador de contenido"/>
          <p:cNvSpPr>
            <a:spLocks noGrp="1"/>
          </p:cNvSpPr>
          <p:nvPr>
            <p:ph idx="1"/>
          </p:nvPr>
        </p:nvSpPr>
        <p:spPr/>
        <p:txBody>
          <a:bodyPr/>
          <a:lstStyle/>
          <a:p>
            <a:pPr marL="0" indent="0">
              <a:buNone/>
            </a:pPr>
            <a:r>
              <a:rPr lang="es-BO" dirty="0"/>
              <a:t>Ambos métodos están restringidos por los privilegios y permisos de la DB.</a:t>
            </a:r>
          </a:p>
        </p:txBody>
      </p:sp>
    </p:spTree>
    <p:extLst>
      <p:ext uri="{BB962C8B-B14F-4D97-AF65-F5344CB8AC3E}">
        <p14:creationId xmlns:p14="http://schemas.microsoft.com/office/powerpoint/2010/main" val="2998835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Interacción con el FileSystem</a:t>
            </a:r>
          </a:p>
        </p:txBody>
      </p:sp>
      <p:sp>
        <p:nvSpPr>
          <p:cNvPr id="3" name="2 Marcador de contenido"/>
          <p:cNvSpPr>
            <a:spLocks noGrp="1"/>
          </p:cNvSpPr>
          <p:nvPr>
            <p:ph idx="1"/>
          </p:nvPr>
        </p:nvSpPr>
        <p:spPr/>
        <p:txBody>
          <a:bodyPr/>
          <a:lstStyle/>
          <a:p>
            <a:pPr marL="0" indent="0">
              <a:buNone/>
            </a:pPr>
            <a:r>
              <a:rPr lang="es-BO" dirty="0">
                <a:solidFill>
                  <a:srgbClr val="FF0000"/>
                </a:solidFill>
              </a:rPr>
              <a:t>LOAD_FILE()</a:t>
            </a:r>
          </a:p>
          <a:p>
            <a:pPr marL="0" indent="0">
              <a:buNone/>
            </a:pPr>
            <a:r>
              <a:rPr lang="es-BO" dirty="0"/>
              <a:t>Es utilizada para leer y retornar los contenidos de un archivo localizado en un servidor MySQL.</a:t>
            </a:r>
          </a:p>
          <a:p>
            <a:pPr marL="0" indent="0">
              <a:buNone/>
            </a:pPr>
            <a:endParaRPr lang="es-BO" dirty="0"/>
          </a:p>
          <a:p>
            <a:pPr marL="0" indent="0">
              <a:buNone/>
            </a:pPr>
            <a:r>
              <a:rPr lang="es-BO" dirty="0">
                <a:solidFill>
                  <a:srgbClr val="FF0000"/>
                </a:solidFill>
              </a:rPr>
              <a:t>INTO OUTFILE()</a:t>
            </a:r>
          </a:p>
          <a:p>
            <a:pPr marL="0" indent="0">
              <a:buNone/>
            </a:pPr>
            <a:r>
              <a:rPr lang="es-BO" dirty="0"/>
              <a:t>Para ejecutar una consulta y arrojar los resultados en un archivo.</a:t>
            </a:r>
          </a:p>
        </p:txBody>
      </p:sp>
    </p:spTree>
    <p:extLst>
      <p:ext uri="{BB962C8B-B14F-4D97-AF65-F5344CB8AC3E}">
        <p14:creationId xmlns:p14="http://schemas.microsoft.com/office/powerpoint/2010/main" val="291404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a:t>
            </a:r>
          </a:p>
        </p:txBody>
      </p:sp>
      <p:sp>
        <p:nvSpPr>
          <p:cNvPr id="3" name="2 Marcador de contenido"/>
          <p:cNvSpPr>
            <a:spLocks noGrp="1"/>
          </p:cNvSpPr>
          <p:nvPr>
            <p:ph idx="1"/>
          </p:nvPr>
        </p:nvSpPr>
        <p:spPr/>
        <p:txBody>
          <a:bodyPr/>
          <a:lstStyle/>
          <a:p>
            <a:pPr marL="0" indent="0">
              <a:buNone/>
            </a:pPr>
            <a:r>
              <a:rPr lang="es-BO" dirty="0"/>
              <a:t>BSQLHacker: Herramienta automatizada SQL Injection que soporta Blind SQL Injection, Time Based Blind SQL Injection, Deep Blind SQL Injection, Error Based SQL Injection.</a:t>
            </a:r>
          </a:p>
        </p:txBody>
      </p:sp>
    </p:spTree>
    <p:extLst>
      <p:ext uri="{BB962C8B-B14F-4D97-AF65-F5344CB8AC3E}">
        <p14:creationId xmlns:p14="http://schemas.microsoft.com/office/powerpoint/2010/main" val="138410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¿Qué es SQL Injection?</a:t>
            </a:r>
          </a:p>
        </p:txBody>
      </p:sp>
      <p:sp>
        <p:nvSpPr>
          <p:cNvPr id="3" name="2 Marcador de contenido"/>
          <p:cNvSpPr>
            <a:spLocks noGrp="1"/>
          </p:cNvSpPr>
          <p:nvPr>
            <p:ph idx="1"/>
          </p:nvPr>
        </p:nvSpPr>
        <p:spPr/>
        <p:txBody>
          <a:bodyPr/>
          <a:lstStyle/>
          <a:p>
            <a:pPr marL="0" indent="0">
              <a:buNone/>
            </a:pPr>
            <a:r>
              <a:rPr lang="es-BO" dirty="0"/>
              <a:t>Es una técnica utilizada para tomar ventaja de las vulnerabilidades de entrada no válida para pasar los comando SQL a aplicaciones Web para su ejecución.</a:t>
            </a:r>
          </a:p>
        </p:txBody>
      </p:sp>
    </p:spTree>
    <p:extLst>
      <p:ext uri="{BB962C8B-B14F-4D97-AF65-F5344CB8AC3E}">
        <p14:creationId xmlns:p14="http://schemas.microsoft.com/office/powerpoint/2010/main" val="2900509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a:t>
            </a:r>
          </a:p>
        </p:txBody>
      </p:sp>
      <p:sp>
        <p:nvSpPr>
          <p:cNvPr id="3" name="2 Marcador de contenido"/>
          <p:cNvSpPr>
            <a:spLocks noGrp="1"/>
          </p:cNvSpPr>
          <p:nvPr>
            <p:ph idx="1"/>
          </p:nvPr>
        </p:nvSpPr>
        <p:spPr/>
        <p:txBody>
          <a:bodyPr>
            <a:normAutofit lnSpcReduction="10000"/>
          </a:bodyPr>
          <a:lstStyle/>
          <a:p>
            <a:pPr marL="0" indent="0">
              <a:buNone/>
            </a:pPr>
            <a:r>
              <a:rPr lang="es-BO" sz="2800" dirty="0"/>
              <a:t>Marathon Tool: Para enviar consultas pesadas para realizar ataque Time-Based Blind SQL Injection.</a:t>
            </a:r>
          </a:p>
          <a:p>
            <a:r>
              <a:rPr lang="es-BO" sz="2800" dirty="0"/>
              <a:t>Extracción del esquema de DB desde SQL Server, Oracle y MySQL.</a:t>
            </a:r>
          </a:p>
          <a:p>
            <a:r>
              <a:rPr lang="es-BO" sz="2800" dirty="0"/>
              <a:t>Inyección de parámetros utilizando HTTP GET o POST.</a:t>
            </a:r>
          </a:p>
          <a:p>
            <a:r>
              <a:rPr lang="es-BO" sz="2800" dirty="0"/>
              <a:t>Soporta SSL.</a:t>
            </a:r>
          </a:p>
          <a:p>
            <a:r>
              <a:rPr lang="es-BO" sz="2800" dirty="0"/>
              <a:t>Conexión HTTP proxy disponible.</a:t>
            </a:r>
          </a:p>
          <a:p>
            <a:r>
              <a:rPr lang="es-BO" sz="2800" dirty="0"/>
              <a:t>Métodos de autenticación: anonymous, basíc, digest y NTLM.</a:t>
            </a:r>
          </a:p>
        </p:txBody>
      </p:sp>
    </p:spTree>
    <p:extLst>
      <p:ext uri="{BB962C8B-B14F-4D97-AF65-F5344CB8AC3E}">
        <p14:creationId xmlns:p14="http://schemas.microsoft.com/office/powerpoint/2010/main" val="1422069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a:t>
            </a:r>
          </a:p>
        </p:txBody>
      </p:sp>
      <p:sp>
        <p:nvSpPr>
          <p:cNvPr id="3" name="2 Marcador de contenido"/>
          <p:cNvSpPr>
            <a:spLocks noGrp="1"/>
          </p:cNvSpPr>
          <p:nvPr>
            <p:ph idx="1"/>
          </p:nvPr>
        </p:nvSpPr>
        <p:spPr/>
        <p:txBody>
          <a:bodyPr/>
          <a:lstStyle/>
          <a:p>
            <a:pPr marL="0" indent="0">
              <a:buNone/>
            </a:pPr>
            <a:r>
              <a:rPr lang="es-BO" dirty="0"/>
              <a:t>Con Havij un atacante puede realizar un fingerprint, recibir Hashes usuarios y contraseñas, dumpear tablas y columnas, etc.</a:t>
            </a:r>
          </a:p>
        </p:txBody>
      </p:sp>
    </p:spTree>
    <p:extLst>
      <p:ext uri="{BB962C8B-B14F-4D97-AF65-F5344CB8AC3E}">
        <p14:creationId xmlns:p14="http://schemas.microsoft.com/office/powerpoint/2010/main" val="850617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Evadiendo IDS</a:t>
            </a:r>
          </a:p>
        </p:txBody>
      </p:sp>
      <p:sp>
        <p:nvSpPr>
          <p:cNvPr id="3" name="2 Marcador de contenido"/>
          <p:cNvSpPr>
            <a:spLocks noGrp="1"/>
          </p:cNvSpPr>
          <p:nvPr>
            <p:ph idx="1"/>
          </p:nvPr>
        </p:nvSpPr>
        <p:spPr/>
        <p:txBody>
          <a:bodyPr>
            <a:normAutofit lnSpcReduction="10000"/>
          </a:bodyPr>
          <a:lstStyle/>
          <a:p>
            <a:pPr marL="0" indent="0">
              <a:buNone/>
            </a:pPr>
            <a:r>
              <a:rPr lang="es-BO" dirty="0"/>
              <a:t>Los ataques utilizan técnicas de evasión para ocultar cadenas de entradas para impedir la detección de los sistemas de detección de firmas.</a:t>
            </a:r>
          </a:p>
          <a:p>
            <a:pPr marL="0" indent="0">
              <a:buNone/>
            </a:pPr>
            <a:r>
              <a:rPr lang="es-BO" dirty="0"/>
              <a:t>Los sistemas de detección basados en firmas construyen cadenas de ataques de SQL Injection (firmas) y luego compara las cadenas ingresadas con la firma de base de datos para detectar ataques.</a:t>
            </a:r>
          </a:p>
        </p:txBody>
      </p:sp>
    </p:spTree>
    <p:extLst>
      <p:ext uri="{BB962C8B-B14F-4D97-AF65-F5344CB8AC3E}">
        <p14:creationId xmlns:p14="http://schemas.microsoft.com/office/powerpoint/2010/main" val="1161197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Tipos de Técnicas de evasión de firma</a:t>
            </a:r>
          </a:p>
        </p:txBody>
      </p:sp>
      <p:sp>
        <p:nvSpPr>
          <p:cNvPr id="3" name="2 Marcador de contenido"/>
          <p:cNvSpPr>
            <a:spLocks noGrp="1"/>
          </p:cNvSpPr>
          <p:nvPr>
            <p:ph idx="1"/>
          </p:nvPr>
        </p:nvSpPr>
        <p:spPr/>
        <p:txBody>
          <a:bodyPr/>
          <a:lstStyle/>
          <a:p>
            <a:r>
              <a:rPr lang="es-BO" dirty="0"/>
              <a:t>Matches sofisticados: Utilizar alternativamente la expresión "OR 1=1"</a:t>
            </a:r>
          </a:p>
          <a:p>
            <a:r>
              <a:rPr lang="es-BO" dirty="0"/>
              <a:t>Codificación HEX. Para representar una cadena SQL.</a:t>
            </a:r>
          </a:p>
          <a:p>
            <a:r>
              <a:rPr lang="es-BO" dirty="0"/>
              <a:t>Comentario in-line. Oculta las cadenas ingresadas insertando comentarios in-line entre las palabras clave SQL.</a:t>
            </a:r>
          </a:p>
          <a:p>
            <a:r>
              <a:rPr lang="es-BO" dirty="0"/>
              <a:t>Codificación de caracteres.</a:t>
            </a:r>
          </a:p>
        </p:txBody>
      </p:sp>
    </p:spTree>
    <p:extLst>
      <p:ext uri="{BB962C8B-B14F-4D97-AF65-F5344CB8AC3E}">
        <p14:creationId xmlns:p14="http://schemas.microsoft.com/office/powerpoint/2010/main" val="2081248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Técnicas de evasión de firma</a:t>
            </a:r>
          </a:p>
        </p:txBody>
      </p:sp>
      <p:sp>
        <p:nvSpPr>
          <p:cNvPr id="3" name="2 Marcador de contenido"/>
          <p:cNvSpPr>
            <a:spLocks noGrp="1"/>
          </p:cNvSpPr>
          <p:nvPr>
            <p:ph idx="1"/>
          </p:nvPr>
        </p:nvSpPr>
        <p:spPr/>
        <p:txBody>
          <a:bodyPr/>
          <a:lstStyle/>
          <a:p>
            <a:pPr marL="0" indent="0">
              <a:buNone/>
            </a:pPr>
            <a:r>
              <a:rPr lang="es-BO" dirty="0"/>
              <a:t>Técnica de evasión: Codificación HEX</a:t>
            </a:r>
          </a:p>
          <a:p>
            <a:pPr marL="0" indent="0">
              <a:buNone/>
            </a:pPr>
            <a:r>
              <a:rPr lang="es-BO" dirty="0"/>
              <a:t>Utiliza codificación hexadecimal para representar una cadena. Por ej, la cadena "SELECT" puede ser representada por el número hexadecimal: 0x736556c656174, lo cual no será detectado por los mecanismos de protección de firmas.</a:t>
            </a:r>
          </a:p>
        </p:txBody>
      </p:sp>
    </p:spTree>
    <p:extLst>
      <p:ext uri="{BB962C8B-B14F-4D97-AF65-F5344CB8AC3E}">
        <p14:creationId xmlns:p14="http://schemas.microsoft.com/office/powerpoint/2010/main" val="3206232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Técnicas de evasión de firma</a:t>
            </a:r>
          </a:p>
        </p:txBody>
      </p:sp>
      <p:sp>
        <p:nvSpPr>
          <p:cNvPr id="3" name="2 Marcador de contenido"/>
          <p:cNvSpPr>
            <a:spLocks noGrp="1"/>
          </p:cNvSpPr>
          <p:nvPr>
            <p:ph idx="1"/>
          </p:nvPr>
        </p:nvSpPr>
        <p:spPr/>
        <p:txBody>
          <a:bodyPr/>
          <a:lstStyle/>
          <a:p>
            <a:pPr marL="0" indent="0">
              <a:buNone/>
            </a:pPr>
            <a:r>
              <a:rPr lang="es-BO" dirty="0"/>
              <a:t>Técnica de evasión: Manipulando espacios en blanco</a:t>
            </a:r>
          </a:p>
          <a:p>
            <a:pPr marL="0" indent="0">
              <a:buNone/>
            </a:pPr>
            <a:r>
              <a:rPr lang="es-BO" dirty="0"/>
              <a:t>- Obstaculiza la entrada de cadenas quitando o agregando espacios en blanco entre la keyword SQL y la cadena o números.</a:t>
            </a:r>
          </a:p>
          <a:p>
            <a:pPr marL="0" indent="0">
              <a:buNone/>
            </a:pPr>
            <a:r>
              <a:rPr lang="es-BO" dirty="0"/>
              <a:t>Dropping spaces: 'OR'1=1' (sin espacios)</a:t>
            </a:r>
          </a:p>
        </p:txBody>
      </p:sp>
    </p:spTree>
    <p:extLst>
      <p:ext uri="{BB962C8B-B14F-4D97-AF65-F5344CB8AC3E}">
        <p14:creationId xmlns:p14="http://schemas.microsoft.com/office/powerpoint/2010/main" val="2291349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Técnicas de evasión de firma</a:t>
            </a:r>
          </a:p>
        </p:txBody>
      </p:sp>
      <p:sp>
        <p:nvSpPr>
          <p:cNvPr id="3" name="2 Marcador de contenido"/>
          <p:cNvSpPr>
            <a:spLocks noGrp="1"/>
          </p:cNvSpPr>
          <p:nvPr>
            <p:ph idx="1"/>
          </p:nvPr>
        </p:nvSpPr>
        <p:spPr/>
        <p:txBody>
          <a:bodyPr/>
          <a:lstStyle/>
          <a:p>
            <a:pPr marL="0" indent="0">
              <a:buNone/>
            </a:pPr>
            <a:r>
              <a:rPr lang="es-BO" dirty="0"/>
              <a:t>Técnica de evasión: Comentario in-line</a:t>
            </a:r>
          </a:p>
          <a:p>
            <a:pPr marL="0" indent="0">
              <a:buNone/>
            </a:pPr>
            <a:r>
              <a:rPr lang="es-BO" dirty="0"/>
              <a:t>Espacios en blanco entre las palabras clave SWL son remplazadas agregando comentarios /* */</a:t>
            </a:r>
          </a:p>
          <a:p>
            <a:pPr marL="0" indent="0">
              <a:buNone/>
            </a:pPr>
            <a:r>
              <a:rPr lang="es-BO" dirty="0"/>
              <a:t>UNION/**/SELECT/**/.....</a:t>
            </a:r>
          </a:p>
        </p:txBody>
      </p:sp>
    </p:spTree>
    <p:extLst>
      <p:ext uri="{BB962C8B-B14F-4D97-AF65-F5344CB8AC3E}">
        <p14:creationId xmlns:p14="http://schemas.microsoft.com/office/powerpoint/2010/main" val="2637671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Técnicas de evasión de firma</a:t>
            </a:r>
          </a:p>
        </p:txBody>
      </p:sp>
      <p:sp>
        <p:nvSpPr>
          <p:cNvPr id="3" name="2 Marcador de contenido"/>
          <p:cNvSpPr>
            <a:spLocks noGrp="1"/>
          </p:cNvSpPr>
          <p:nvPr>
            <p:ph idx="1"/>
          </p:nvPr>
        </p:nvSpPr>
        <p:spPr/>
        <p:txBody>
          <a:bodyPr/>
          <a:lstStyle/>
          <a:p>
            <a:pPr marL="0" indent="0">
              <a:buNone/>
            </a:pPr>
            <a:r>
              <a:rPr lang="es-BO" dirty="0"/>
              <a:t>Técnica de evasión: Codificación Char</a:t>
            </a:r>
          </a:p>
          <a:p>
            <a:pPr marL="0" indent="0">
              <a:buNone/>
            </a:pPr>
            <a:r>
              <a:rPr lang="es-BO" dirty="0"/>
              <a:t>La función Char() puede ser utilizado para inyectar declaraciones dentro de MySQL sin utilizar dobles cotas 'or username line char(37); </a:t>
            </a:r>
          </a:p>
          <a:p>
            <a:pPr marL="0" indent="0">
              <a:buNone/>
            </a:pPr>
            <a:r>
              <a:rPr lang="es-BO" dirty="0"/>
              <a:t>' union select * from users where login = char(114,111,111,116);</a:t>
            </a:r>
          </a:p>
        </p:txBody>
      </p:sp>
    </p:spTree>
    <p:extLst>
      <p:ext uri="{BB962C8B-B14F-4D97-AF65-F5344CB8AC3E}">
        <p14:creationId xmlns:p14="http://schemas.microsoft.com/office/powerpoint/2010/main" val="501890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Técnicas de evasión de firma</a:t>
            </a:r>
          </a:p>
        </p:txBody>
      </p:sp>
      <p:sp>
        <p:nvSpPr>
          <p:cNvPr id="3" name="2 Marcador de contenido"/>
          <p:cNvSpPr>
            <a:spLocks noGrp="1"/>
          </p:cNvSpPr>
          <p:nvPr>
            <p:ph idx="1"/>
          </p:nvPr>
        </p:nvSpPr>
        <p:spPr/>
        <p:txBody>
          <a:bodyPr>
            <a:normAutofit lnSpcReduction="10000"/>
          </a:bodyPr>
          <a:lstStyle/>
          <a:p>
            <a:pPr marL="0" indent="0">
              <a:buNone/>
            </a:pPr>
            <a:r>
              <a:rPr lang="es-BO" dirty="0"/>
              <a:t>Técnica de evasión: Concatenación de cadena</a:t>
            </a:r>
          </a:p>
          <a:p>
            <a:pPr marL="0" indent="0">
              <a:buNone/>
            </a:pPr>
            <a:r>
              <a:rPr lang="es-BO" dirty="0"/>
              <a:t>Dividir instrucciones para impedir la detección de firmas utilizando comandos de ejecución que permitan concatenar texto en el servidor de DB.</a:t>
            </a:r>
          </a:p>
          <a:p>
            <a:pPr marL="0" indent="0">
              <a:buNone/>
            </a:pPr>
            <a:r>
              <a:rPr lang="es-BO" dirty="0"/>
              <a:t>MS SQL: EXEC ('DRO' + 'P T' + 'AB' + 'LE')</a:t>
            </a:r>
          </a:p>
          <a:p>
            <a:pPr marL="0" indent="0">
              <a:buNone/>
            </a:pPr>
            <a:r>
              <a:rPr lang="es-BO" dirty="0"/>
              <a:t>MySQL: EXECUTE CONCAT ('INSE','R T US','ER')</a:t>
            </a:r>
          </a:p>
        </p:txBody>
      </p:sp>
    </p:spTree>
    <p:extLst>
      <p:ext uri="{BB962C8B-B14F-4D97-AF65-F5344CB8AC3E}">
        <p14:creationId xmlns:p14="http://schemas.microsoft.com/office/powerpoint/2010/main" val="615014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Técnicas de evasión de firma</a:t>
            </a:r>
          </a:p>
        </p:txBody>
      </p:sp>
      <p:sp>
        <p:nvSpPr>
          <p:cNvPr id="3" name="2 Marcador de contenido"/>
          <p:cNvSpPr>
            <a:spLocks noGrp="1"/>
          </p:cNvSpPr>
          <p:nvPr>
            <p:ph idx="1"/>
          </p:nvPr>
        </p:nvSpPr>
        <p:spPr/>
        <p:txBody>
          <a:bodyPr/>
          <a:lstStyle/>
          <a:p>
            <a:pPr marL="0" indent="0">
              <a:buNone/>
            </a:pPr>
            <a:r>
              <a:rPr lang="es-BO" dirty="0"/>
              <a:t>Técnica Códigos ocultos</a:t>
            </a:r>
          </a:p>
        </p:txBody>
      </p:sp>
    </p:spTree>
    <p:extLst>
      <p:ext uri="{BB962C8B-B14F-4D97-AF65-F5344CB8AC3E}">
        <p14:creationId xmlns:p14="http://schemas.microsoft.com/office/powerpoint/2010/main" val="76008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¿Qué es SQL Injection?</a:t>
            </a:r>
          </a:p>
        </p:txBody>
      </p:sp>
      <p:sp>
        <p:nvSpPr>
          <p:cNvPr id="3" name="2 Marcador de contenido"/>
          <p:cNvSpPr>
            <a:spLocks noGrp="1"/>
          </p:cNvSpPr>
          <p:nvPr>
            <p:ph idx="1"/>
          </p:nvPr>
        </p:nvSpPr>
        <p:spPr/>
        <p:txBody>
          <a:bodyPr/>
          <a:lstStyle/>
          <a:p>
            <a:pPr marL="0" indent="0">
              <a:buNone/>
            </a:pPr>
            <a:r>
              <a:rPr lang="es-BO" dirty="0"/>
              <a:t>SQL Injection puede ser utilizado para realizar los siguientes tipos de ataque:</a:t>
            </a:r>
          </a:p>
          <a:p>
            <a:r>
              <a:rPr lang="es-BO" dirty="0"/>
              <a:t>Salto en la autenticación.</a:t>
            </a:r>
          </a:p>
          <a:p>
            <a:r>
              <a:rPr lang="es-BO" dirty="0"/>
              <a:t>Revelación de información.</a:t>
            </a:r>
          </a:p>
          <a:p>
            <a:r>
              <a:rPr lang="es-BO" dirty="0"/>
              <a:t>Integridad de los datos comprometida.</a:t>
            </a:r>
          </a:p>
          <a:p>
            <a:r>
              <a:rPr lang="es-BO" dirty="0"/>
              <a:t>Disponibilidad de los datos comprometida.</a:t>
            </a:r>
          </a:p>
          <a:p>
            <a:r>
              <a:rPr lang="es-BO" dirty="0"/>
              <a:t>Ejecución de código remoto.</a:t>
            </a:r>
          </a:p>
        </p:txBody>
      </p:sp>
    </p:spTree>
    <p:extLst>
      <p:ext uri="{BB962C8B-B14F-4D97-AF65-F5344CB8AC3E}">
        <p14:creationId xmlns:p14="http://schemas.microsoft.com/office/powerpoint/2010/main" val="1237267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defenderse contra ataques SQL Injection?</a:t>
            </a:r>
          </a:p>
        </p:txBody>
      </p:sp>
      <p:sp>
        <p:nvSpPr>
          <p:cNvPr id="3" name="2 Marcador de contenido"/>
          <p:cNvSpPr>
            <a:spLocks noGrp="1"/>
          </p:cNvSpPr>
          <p:nvPr>
            <p:ph idx="1"/>
          </p:nvPr>
        </p:nvSpPr>
        <p:spPr/>
        <p:txBody>
          <a:bodyPr>
            <a:normAutofit fontScale="92500"/>
          </a:bodyPr>
          <a:lstStyle/>
          <a:p>
            <a:r>
              <a:rPr lang="es-BO" sz="2800" dirty="0"/>
              <a:t>No hacer supuestos sobre tamaño, tipo  o contenido de los datos cuando es recibida por la aplicación.</a:t>
            </a:r>
          </a:p>
          <a:p>
            <a:r>
              <a:rPr lang="es-BO" sz="2800" dirty="0"/>
              <a:t>Probar el tamaño y el tipo de datos de entrada y forzar límites apropiados para prevenir buffer overruns.</a:t>
            </a:r>
          </a:p>
          <a:p>
            <a:r>
              <a:rPr lang="es-BO" sz="2800" dirty="0"/>
              <a:t>Probar el contenido de las cadenas de variables y aceptar solo valores esperados.</a:t>
            </a:r>
          </a:p>
          <a:p>
            <a:r>
              <a:rPr lang="es-BO" sz="2800" dirty="0"/>
              <a:t>Rechazar entradas que contengan datos binarios, secuencias escape, y caracteres comentario.</a:t>
            </a:r>
          </a:p>
        </p:txBody>
      </p:sp>
    </p:spTree>
    <p:extLst>
      <p:ext uri="{BB962C8B-B14F-4D97-AF65-F5344CB8AC3E}">
        <p14:creationId xmlns:p14="http://schemas.microsoft.com/office/powerpoint/2010/main" val="4170982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800" dirty="0"/>
              <a:t>¿Cómo defenderse contra ataques SQL Injection?</a:t>
            </a:r>
          </a:p>
        </p:txBody>
      </p:sp>
      <p:sp>
        <p:nvSpPr>
          <p:cNvPr id="3" name="2 Marcador de contenido"/>
          <p:cNvSpPr>
            <a:spLocks noGrp="1"/>
          </p:cNvSpPr>
          <p:nvPr>
            <p:ph idx="1"/>
          </p:nvPr>
        </p:nvSpPr>
        <p:spPr/>
        <p:txBody>
          <a:bodyPr>
            <a:normAutofit lnSpcReduction="10000"/>
          </a:bodyPr>
          <a:lstStyle/>
          <a:p>
            <a:r>
              <a:rPr lang="es-BO" sz="2700" dirty="0"/>
              <a:t>Nunca construir declaraciones de transacciones SQL directamente desde la entrada del usuario y utilizar procedimientos almacenados para validar la entrada del usuario.</a:t>
            </a:r>
          </a:p>
          <a:p>
            <a:r>
              <a:rPr lang="es-BO" sz="2700" dirty="0"/>
              <a:t>Implementar capas múltiples de validación y nunca concatenar entradas de usuarios que no son válidas.</a:t>
            </a:r>
          </a:p>
          <a:p>
            <a:r>
              <a:rPr lang="es-BO" sz="2700" dirty="0"/>
              <a:t>Que la entrada sea tratada como un valor literal en vez de un código ejecutable.</a:t>
            </a:r>
          </a:p>
          <a:p>
            <a:r>
              <a:rPr lang="es-BO" sz="2700" dirty="0"/>
              <a:t>Los checks y tipos deben ser forzados utilizando colección de parámetro.</a:t>
            </a:r>
          </a:p>
        </p:txBody>
      </p:sp>
    </p:spTree>
    <p:extLst>
      <p:ext uri="{BB962C8B-B14F-4D97-AF65-F5344CB8AC3E}">
        <p14:creationId xmlns:p14="http://schemas.microsoft.com/office/powerpoint/2010/main" val="2766094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Herramientas de detección de SQL Injection</a:t>
            </a:r>
          </a:p>
        </p:txBody>
      </p:sp>
      <p:sp>
        <p:nvSpPr>
          <p:cNvPr id="3" name="2 Marcador de contenido"/>
          <p:cNvSpPr>
            <a:spLocks noGrp="1"/>
          </p:cNvSpPr>
          <p:nvPr>
            <p:ph idx="1"/>
          </p:nvPr>
        </p:nvSpPr>
        <p:spPr/>
        <p:txBody>
          <a:bodyPr/>
          <a:lstStyle/>
          <a:p>
            <a:r>
              <a:rPr lang="es-BO" dirty="0"/>
              <a:t>Microsoft Source Code Analyzer: Para encontrar vulnerabilidades de SQL Injection en código ASP. Escanea código fuente ASP y genera advertencias relacionadas a vulnerabilidades SQL Injection de primer orden y segundo orden.</a:t>
            </a:r>
          </a:p>
        </p:txBody>
      </p:sp>
    </p:spTree>
    <p:extLst>
      <p:ext uri="{BB962C8B-B14F-4D97-AF65-F5344CB8AC3E}">
        <p14:creationId xmlns:p14="http://schemas.microsoft.com/office/powerpoint/2010/main" val="2221266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800" dirty="0"/>
              <a:t>Herramientas de detección de SQL Injection</a:t>
            </a:r>
          </a:p>
        </p:txBody>
      </p:sp>
      <p:sp>
        <p:nvSpPr>
          <p:cNvPr id="3" name="2 Marcador de contenido"/>
          <p:cNvSpPr>
            <a:spLocks noGrp="1"/>
          </p:cNvSpPr>
          <p:nvPr>
            <p:ph idx="1"/>
          </p:nvPr>
        </p:nvSpPr>
        <p:spPr/>
        <p:txBody>
          <a:bodyPr/>
          <a:lstStyle/>
          <a:p>
            <a:r>
              <a:rPr lang="es-BO" dirty="0"/>
              <a:t>Microsoft UrlScan: Restringe los tipos de solicitudes HTTP que el IIS procesa. Bloquea solicitudes HTTP específicas, previniendo potencial solicitudes perjudiciales de las aplicaciones que llegan en el servidor.</a:t>
            </a:r>
          </a:p>
        </p:txBody>
      </p:sp>
    </p:spTree>
    <p:extLst>
      <p:ext uri="{BB962C8B-B14F-4D97-AF65-F5344CB8AC3E}">
        <p14:creationId xmlns:p14="http://schemas.microsoft.com/office/powerpoint/2010/main" val="188364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800" dirty="0"/>
              <a:t>Herramientas de detección de SQL Injection</a:t>
            </a:r>
          </a:p>
        </p:txBody>
      </p:sp>
      <p:sp>
        <p:nvSpPr>
          <p:cNvPr id="3" name="2 Marcador de contenido"/>
          <p:cNvSpPr>
            <a:spLocks noGrp="1"/>
          </p:cNvSpPr>
          <p:nvPr>
            <p:ph idx="1"/>
          </p:nvPr>
        </p:nvSpPr>
        <p:spPr/>
        <p:txBody>
          <a:bodyPr>
            <a:normAutofit fontScale="92500"/>
          </a:bodyPr>
          <a:lstStyle/>
          <a:p>
            <a:r>
              <a:rPr lang="es-BO" dirty="0"/>
              <a:t>dotDefender: Wen Application Firewall. Complementa al firewall de red, IPS y otros. Inspecciona tráfico HTTP/HTTPS sospechoso. Detecta y bloquea ataques SQL Injection.</a:t>
            </a:r>
          </a:p>
          <a:p>
            <a:r>
              <a:rPr lang="es-BO" dirty="0"/>
              <a:t>IMB AppScan: Escaneador de seguridad en las aplicaciones Web. Previene ataques SQL Injection en los Sitios Web. Escanea sitios en búsqueda de malware introducido. </a:t>
            </a:r>
          </a:p>
        </p:txBody>
      </p:sp>
    </p:spTree>
    <p:extLst>
      <p:ext uri="{BB962C8B-B14F-4D97-AF65-F5344CB8AC3E}">
        <p14:creationId xmlns:p14="http://schemas.microsoft.com/office/powerpoint/2010/main" val="1916085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Reglas Snort para detectar ataques SQL Injection</a:t>
            </a:r>
          </a:p>
        </p:txBody>
      </p:sp>
      <p:sp>
        <p:nvSpPr>
          <p:cNvPr id="3" name="2 Marcador de contenido"/>
          <p:cNvSpPr>
            <a:spLocks noGrp="1"/>
          </p:cNvSpPr>
          <p:nvPr>
            <p:ph idx="1"/>
          </p:nvPr>
        </p:nvSpPr>
        <p:spPr/>
        <p:txBody>
          <a:bodyPr/>
          <a:lstStyle/>
          <a:p>
            <a:pPr marL="0" indent="0">
              <a:buNone/>
            </a:pPr>
            <a:r>
              <a:rPr lang="es-BO" dirty="0">
                <a:solidFill>
                  <a:srgbClr val="FF0000"/>
                </a:solidFill>
              </a:rPr>
              <a:t>/(\%27|(\')|(\-\)|(\%23)|(#)/ix</a:t>
            </a:r>
          </a:p>
          <a:p>
            <a:pPr marL="0" indent="0">
              <a:buNone/>
            </a:pPr>
            <a:r>
              <a:rPr lang="es-BO" dirty="0">
                <a:solidFill>
                  <a:srgbClr val="FF0000"/>
                </a:solidFill>
              </a:rPr>
              <a:t>/exec*\s|\+)+*s|x)p\w+/ix</a:t>
            </a:r>
          </a:p>
          <a:p>
            <a:pPr marL="0" indent="0">
              <a:buNone/>
            </a:pPr>
            <a:r>
              <a:rPr lang="es-BO" dirty="0">
                <a:solidFill>
                  <a:srgbClr val="FF0000"/>
                </a:solidFill>
              </a:rPr>
              <a:t>i((\%27)|(\'))union/ix</a:t>
            </a:r>
          </a:p>
          <a:p>
            <a:pPr marL="0" indent="0">
              <a:buNone/>
            </a:pPr>
            <a:r>
              <a:rPr lang="es-BO" dirty="0">
                <a:solidFill>
                  <a:srgbClr val="FF0000"/>
                </a:solidFill>
              </a:rPr>
              <a:t>/\w*((\%27)|(\'))((\%6F)|o|(\%4F))((\%72)|r|(\%52))/ix</a:t>
            </a:r>
          </a:p>
        </p:txBody>
      </p:sp>
    </p:spTree>
    <p:extLst>
      <p:ext uri="{BB962C8B-B14F-4D97-AF65-F5344CB8AC3E}">
        <p14:creationId xmlns:p14="http://schemas.microsoft.com/office/powerpoint/2010/main" val="446337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2534808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¿Qué es SQL Injection?</a:t>
            </a:r>
          </a:p>
        </p:txBody>
      </p:sp>
      <p:sp>
        <p:nvSpPr>
          <p:cNvPr id="3" name="2 Marcador de contenido"/>
          <p:cNvSpPr>
            <a:spLocks noGrp="1"/>
          </p:cNvSpPr>
          <p:nvPr>
            <p:ph idx="1"/>
          </p:nvPr>
        </p:nvSpPr>
        <p:spPr/>
        <p:txBody>
          <a:bodyPr>
            <a:normAutofit lnSpcReduction="10000"/>
          </a:bodyPr>
          <a:lstStyle/>
          <a:p>
            <a:pPr marL="0" indent="0">
              <a:buNone/>
            </a:pPr>
            <a:r>
              <a:rPr lang="es-BO" dirty="0"/>
              <a:t>Ejemplo de consulta SQL normal</a:t>
            </a:r>
          </a:p>
          <a:p>
            <a:pPr marL="0" indent="0">
              <a:buNone/>
            </a:pPr>
            <a:r>
              <a:rPr lang="es-BO" dirty="0">
                <a:solidFill>
                  <a:srgbClr val="FF0000"/>
                </a:solidFill>
              </a:rPr>
              <a:t>SELECT Count(*) FROM Users WHERE UserName='Jason' AND Password='Sprinfield'</a:t>
            </a:r>
          </a:p>
          <a:p>
            <a:pPr marL="0" indent="0">
              <a:buNone/>
            </a:pPr>
            <a:endParaRPr lang="es-BO" dirty="0"/>
          </a:p>
          <a:p>
            <a:pPr marL="0" indent="0">
              <a:buNone/>
            </a:pPr>
            <a:r>
              <a:rPr lang="es-BO" dirty="0"/>
              <a:t>Ejemplo de SQL Injection</a:t>
            </a:r>
          </a:p>
          <a:p>
            <a:pPr marL="0" indent="0">
              <a:buNone/>
            </a:pPr>
            <a:r>
              <a:rPr lang="es-BO" dirty="0">
                <a:solidFill>
                  <a:srgbClr val="FF0000"/>
                </a:solidFill>
              </a:rPr>
              <a:t>SELECT Count(*) FROM Users WHERE UserName='Blah' or 1=1 </a:t>
            </a:r>
          </a:p>
          <a:p>
            <a:pPr marL="0" indent="0">
              <a:buNone/>
            </a:pPr>
            <a:r>
              <a:rPr lang="es-BO" dirty="0">
                <a:solidFill>
                  <a:srgbClr val="FF0000"/>
                </a:solidFill>
              </a:rPr>
              <a:t>--AND Password='Sprinfield'</a:t>
            </a:r>
          </a:p>
        </p:txBody>
      </p:sp>
    </p:spTree>
    <p:extLst>
      <p:ext uri="{BB962C8B-B14F-4D97-AF65-F5344CB8AC3E}">
        <p14:creationId xmlns:p14="http://schemas.microsoft.com/office/powerpoint/2010/main" val="153973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Detección de SQL Injection</a:t>
            </a:r>
          </a:p>
        </p:txBody>
      </p:sp>
      <p:sp>
        <p:nvSpPr>
          <p:cNvPr id="3" name="2 Marcador de contenido"/>
          <p:cNvSpPr>
            <a:spLocks noGrp="1"/>
          </p:cNvSpPr>
          <p:nvPr>
            <p:ph idx="1"/>
          </p:nvPr>
        </p:nvSpPr>
        <p:spPr/>
        <p:txBody>
          <a:bodyPr/>
          <a:lstStyle/>
          <a:p>
            <a:pPr marL="0" indent="0">
              <a:buNone/>
            </a:pPr>
            <a:r>
              <a:rPr lang="es-BO" dirty="0"/>
              <a:t>Paso 1: Revisar si la aplicación Web se conecta a un servidor de DB para acceder a algún dato.</a:t>
            </a:r>
          </a:p>
          <a:p>
            <a:pPr marL="0" indent="0">
              <a:buNone/>
            </a:pPr>
            <a:r>
              <a:rPr lang="es-BO" dirty="0"/>
              <a:t>Paso 2: Listar todos los campos de entrada, archivos ocultos, y solicitudes de post.</a:t>
            </a:r>
          </a:p>
          <a:p>
            <a:pPr marL="0" indent="0">
              <a:buNone/>
            </a:pPr>
            <a:r>
              <a:rPr lang="es-BO" dirty="0"/>
              <a:t>Paso 3. Intentar inyectar códigos dentro de los campos de entrada para generar un error.</a:t>
            </a:r>
          </a:p>
        </p:txBody>
      </p:sp>
    </p:spTree>
    <p:extLst>
      <p:ext uri="{BB962C8B-B14F-4D97-AF65-F5344CB8AC3E}">
        <p14:creationId xmlns:p14="http://schemas.microsoft.com/office/powerpoint/2010/main" val="129106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Detección de SQL Injection</a:t>
            </a:r>
          </a:p>
        </p:txBody>
      </p:sp>
      <p:sp>
        <p:nvSpPr>
          <p:cNvPr id="3" name="2 Marcador de contenido"/>
          <p:cNvSpPr>
            <a:spLocks noGrp="1"/>
          </p:cNvSpPr>
          <p:nvPr>
            <p:ph idx="1"/>
          </p:nvPr>
        </p:nvSpPr>
        <p:spPr/>
        <p:txBody>
          <a:bodyPr>
            <a:normAutofit lnSpcReduction="10000"/>
          </a:bodyPr>
          <a:lstStyle/>
          <a:p>
            <a:pPr marL="0" indent="0">
              <a:buNone/>
            </a:pPr>
            <a:r>
              <a:rPr lang="es-BO" dirty="0"/>
              <a:t>Paso 4. Intentar insertar una valor de cadena donde un número es esperado en el campo de entrada.</a:t>
            </a:r>
          </a:p>
          <a:p>
            <a:pPr marL="0" indent="0">
              <a:buNone/>
            </a:pPr>
            <a:r>
              <a:rPr lang="es-BO" dirty="0"/>
              <a:t>Paso 5. El operador UNION es utilizado en SQL Injections para unir una consulta a la consulta original.</a:t>
            </a:r>
          </a:p>
          <a:p>
            <a:pPr marL="0" indent="0">
              <a:buNone/>
            </a:pPr>
            <a:r>
              <a:rPr lang="es-BO" dirty="0"/>
              <a:t>Paso 6. Detallar los mensajes de error proveer una riqueza de información a un atacante para ejecutar SQL Injection.</a:t>
            </a:r>
          </a:p>
          <a:p>
            <a:pPr marL="0" indent="0">
              <a:buNone/>
            </a:pPr>
            <a:endParaRPr lang="es-BO" dirty="0"/>
          </a:p>
        </p:txBody>
      </p:sp>
    </p:spTree>
    <p:extLst>
      <p:ext uri="{BB962C8B-B14F-4D97-AF65-F5344CB8AC3E}">
        <p14:creationId xmlns:p14="http://schemas.microsoft.com/office/powerpoint/2010/main" val="83492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Métodos adicionales para detectar SQL Injection</a:t>
            </a:r>
          </a:p>
        </p:txBody>
      </p:sp>
      <p:sp>
        <p:nvSpPr>
          <p:cNvPr id="3" name="2 Marcador de contenido"/>
          <p:cNvSpPr>
            <a:spLocks noGrp="1"/>
          </p:cNvSpPr>
          <p:nvPr>
            <p:ph idx="1"/>
          </p:nvPr>
        </p:nvSpPr>
        <p:spPr/>
        <p:txBody>
          <a:bodyPr>
            <a:normAutofit fontScale="92500" lnSpcReduction="10000"/>
          </a:bodyPr>
          <a:lstStyle/>
          <a:p>
            <a:pPr marL="0" indent="0">
              <a:buNone/>
            </a:pPr>
            <a:r>
              <a:rPr lang="en-US" dirty="0"/>
              <a:t>Fuzzing Testing. Function Testing. Static/Dynamic Testing.</a:t>
            </a:r>
          </a:p>
          <a:p>
            <a:pPr marL="0" indent="0">
              <a:buNone/>
            </a:pPr>
            <a:r>
              <a:rPr lang="en-US" dirty="0"/>
              <a:t>Ejemplo de function testing:</a:t>
            </a:r>
          </a:p>
          <a:p>
            <a:pPr marL="0" indent="0">
              <a:buNone/>
            </a:pPr>
            <a:r>
              <a:rPr lang="en-US" sz="2400" dirty="0">
                <a:solidFill>
                  <a:srgbClr val="FF0000"/>
                </a:solidFill>
              </a:rPr>
              <a:t>http://juggyboy/?parameter=123</a:t>
            </a:r>
          </a:p>
          <a:p>
            <a:pPr marL="0" indent="0">
              <a:buNone/>
            </a:pPr>
            <a:r>
              <a:rPr lang="en-US" sz="2400" dirty="0">
                <a:solidFill>
                  <a:srgbClr val="FF0000"/>
                </a:solidFill>
              </a:rPr>
              <a:t>http://juggyboy/?parameter=1'</a:t>
            </a:r>
          </a:p>
          <a:p>
            <a:pPr marL="0" indent="0">
              <a:buNone/>
            </a:pPr>
            <a:r>
              <a:rPr lang="en-US" sz="2400" dirty="0">
                <a:solidFill>
                  <a:srgbClr val="FF0000"/>
                </a:solidFill>
              </a:rPr>
              <a:t>http://juggyboy/?parameter=1'#</a:t>
            </a:r>
          </a:p>
          <a:p>
            <a:pPr marL="0" indent="0">
              <a:buNone/>
            </a:pPr>
            <a:r>
              <a:rPr lang="en-US" sz="2400" dirty="0">
                <a:solidFill>
                  <a:srgbClr val="FF0000"/>
                </a:solidFill>
              </a:rPr>
              <a:t>http://juggyboy/?parameter=1"</a:t>
            </a:r>
          </a:p>
          <a:p>
            <a:pPr marL="0" indent="0">
              <a:buNone/>
            </a:pPr>
            <a:r>
              <a:rPr lang="en-US" sz="2400" dirty="0">
                <a:solidFill>
                  <a:srgbClr val="FF0000"/>
                </a:solidFill>
              </a:rPr>
              <a:t>http://juggyboy/?parameter=1 AND 1=!--</a:t>
            </a:r>
          </a:p>
          <a:p>
            <a:pPr marL="0" indent="0">
              <a:buNone/>
            </a:pPr>
            <a:r>
              <a:rPr lang="en-US" sz="2400" dirty="0">
                <a:solidFill>
                  <a:srgbClr val="FF0000"/>
                </a:solidFill>
              </a:rPr>
              <a:t>http://juggyboy/?parameter=1 AND 1=2--</a:t>
            </a:r>
          </a:p>
          <a:p>
            <a:pPr marL="0" indent="0">
              <a:buNone/>
            </a:pPr>
            <a:r>
              <a:rPr lang="en-US" sz="2400" dirty="0">
                <a:solidFill>
                  <a:srgbClr val="FF0000"/>
                </a:solidFill>
              </a:rPr>
              <a:t>http://juggyboy/?parameter=1'/*</a:t>
            </a:r>
          </a:p>
          <a:p>
            <a:pPr marL="0" indent="0">
              <a:buNone/>
            </a:pPr>
            <a:r>
              <a:rPr lang="en-US" sz="2400" dirty="0">
                <a:solidFill>
                  <a:srgbClr val="FF0000"/>
                </a:solidFill>
              </a:rPr>
              <a:t>http://juggyboy/?parameter=1 order by 1000</a:t>
            </a:r>
            <a:endParaRPr lang="es-BO" sz="2400" dirty="0">
              <a:solidFill>
                <a:srgbClr val="FF0000"/>
              </a:solidFill>
            </a:endParaRPr>
          </a:p>
        </p:txBody>
      </p:sp>
    </p:spTree>
    <p:extLst>
      <p:ext uri="{BB962C8B-B14F-4D97-AF65-F5344CB8AC3E}">
        <p14:creationId xmlns:p14="http://schemas.microsoft.com/office/powerpoint/2010/main" val="159648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n-US" dirty="0"/>
              <a:t>SQL Injection Black Box Pen Testing</a:t>
            </a:r>
            <a:endParaRPr lang="es-BO" dirty="0"/>
          </a:p>
        </p:txBody>
      </p:sp>
      <p:sp>
        <p:nvSpPr>
          <p:cNvPr id="3" name="2 Marcador de contenido"/>
          <p:cNvSpPr>
            <a:spLocks noGrp="1"/>
          </p:cNvSpPr>
          <p:nvPr>
            <p:ph idx="1"/>
          </p:nvPr>
        </p:nvSpPr>
        <p:spPr/>
        <p:txBody>
          <a:bodyPr>
            <a:normAutofit fontScale="92500"/>
          </a:bodyPr>
          <a:lstStyle/>
          <a:p>
            <a:r>
              <a:rPr lang="es-BO" sz="3000" dirty="0"/>
              <a:t>Detectando problemas SQL Injection. Enviando comillas simples para atrapar instancias donde la entrada del usuario no está saneada. Dobles comillas para capturar instancias donde la entrada del usuario no está saneada.</a:t>
            </a:r>
          </a:p>
          <a:p>
            <a:r>
              <a:rPr lang="es-BO" sz="3000" dirty="0"/>
              <a:t>Detectando Modificación SQL. Utilizar brackets ] como carácter de entrada para capturar instancias donde la entrada del usuario es utilizada como parte de un identificador SQL sin ser saneado.</a:t>
            </a:r>
          </a:p>
        </p:txBody>
      </p:sp>
    </p:spTree>
    <p:extLst>
      <p:ext uri="{BB962C8B-B14F-4D97-AF65-F5344CB8AC3E}">
        <p14:creationId xmlns:p14="http://schemas.microsoft.com/office/powerpoint/2010/main" val="3447541391"/>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29</TotalTime>
  <Words>2069</Words>
  <Application>Microsoft Office PowerPoint</Application>
  <PresentationFormat>On-screen Show (4:3)</PresentationFormat>
  <Paragraphs>195</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Microsoft New Tai Lue</vt:lpstr>
      <vt:lpstr>Blue-Grey-PowerPoint-Template</vt:lpstr>
      <vt:lpstr>14. SQL Injection</vt:lpstr>
      <vt:lpstr>Introducción</vt:lpstr>
      <vt:lpstr>¿Qué es SQL Injection?</vt:lpstr>
      <vt:lpstr>¿Qué es SQL Injection?</vt:lpstr>
      <vt:lpstr>¿Qué es SQL Injection?</vt:lpstr>
      <vt:lpstr>Detección de SQL Injection</vt:lpstr>
      <vt:lpstr>Detección de SQL Injection</vt:lpstr>
      <vt:lpstr>Métodos adicionales para detectar SQL Injection</vt:lpstr>
      <vt:lpstr>SQL Injection Black Box Pen Testing</vt:lpstr>
      <vt:lpstr>SQL Injection Black Box Pen Testing</vt:lpstr>
      <vt:lpstr>Tipos de SQL Injection</vt:lpstr>
      <vt:lpstr>Ataque simple SQL Injection</vt:lpstr>
      <vt:lpstr>Ejemplo UNION SQL Injection</vt:lpstr>
      <vt:lpstr>SQL Injection Error Based</vt:lpstr>
      <vt:lpstr>SQL Injection ciega</vt:lpstr>
      <vt:lpstr>Metodología SQL Injection</vt:lpstr>
      <vt:lpstr>Metodología SQL Injection</vt:lpstr>
      <vt:lpstr>SQL Avanzada</vt:lpstr>
      <vt:lpstr>Extrayendo información a través de los mensajes de error</vt:lpstr>
      <vt:lpstr>Entendiendo las consultas SQL</vt:lpstr>
      <vt:lpstr>Enumeración de DB, tabla y columna</vt:lpstr>
      <vt:lpstr>Enumeración Avanzada</vt:lpstr>
      <vt:lpstr>Enumeración Avanzada</vt:lpstr>
      <vt:lpstr>Enumeración Avanzada</vt:lpstr>
      <vt:lpstr>Transfiriendo la DB a la máquina del usuario</vt:lpstr>
      <vt:lpstr>Interacción con el S.O.</vt:lpstr>
      <vt:lpstr>Encontrar passwords y ejecutar comandos</vt:lpstr>
      <vt:lpstr>Interacción con el FileSystem</vt:lpstr>
      <vt:lpstr>Herramientas</vt:lpstr>
      <vt:lpstr>Herramientas</vt:lpstr>
      <vt:lpstr>Herramientas</vt:lpstr>
      <vt:lpstr>Evadiendo IDS</vt:lpstr>
      <vt:lpstr>Tipos de Técnicas de evasión de firma</vt:lpstr>
      <vt:lpstr>Tipos de Técnicas de evasión de firma</vt:lpstr>
      <vt:lpstr>Tipos de Técnicas de evasión de firma</vt:lpstr>
      <vt:lpstr>Tipos de Técnicas de evasión de firma</vt:lpstr>
      <vt:lpstr>Tipos de Técnicas de evasión de firma</vt:lpstr>
      <vt:lpstr>Tipos de Técnicas de evasión de firma</vt:lpstr>
      <vt:lpstr>Tipos de Técnicas de evasión de firma</vt:lpstr>
      <vt:lpstr>¿Cómo defenderse contra ataques SQL Injection?</vt:lpstr>
      <vt:lpstr>¿Cómo defenderse contra ataques SQL Injection?</vt:lpstr>
      <vt:lpstr>Herramientas de detección de SQL Injection</vt:lpstr>
      <vt:lpstr>Herramientas de detección de SQL Injection</vt:lpstr>
      <vt:lpstr>Herramientas de detección de SQL Injection</vt:lpstr>
      <vt:lpstr>Reglas Snort para detectar ataques SQL Injection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21</cp:revision>
  <dcterms:created xsi:type="dcterms:W3CDTF">2013-11-09T01:50:01Z</dcterms:created>
  <dcterms:modified xsi:type="dcterms:W3CDTF">2021-08-22T06:12:23Z</dcterms:modified>
</cp:coreProperties>
</file>