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4" r:id="rId62"/>
    <p:sldId id="375" r:id="rId63"/>
    <p:sldId id="376" r:id="rId64"/>
    <p:sldId id="377" r:id="rId65"/>
    <p:sldId id="378" r:id="rId66"/>
    <p:sldId id="379" r:id="rId67"/>
    <p:sldId id="380" r:id="rId68"/>
    <p:sldId id="381" r:id="rId69"/>
    <p:sldId id="382" r:id="rId70"/>
    <p:sldId id="383" r:id="rId71"/>
    <p:sldId id="384" r:id="rId72"/>
    <p:sldId id="385" r:id="rId73"/>
    <p:sldId id="386" r:id="rId74"/>
    <p:sldId id="387" r:id="rId75"/>
    <p:sldId id="388" r:id="rId76"/>
    <p:sldId id="389" r:id="rId77"/>
    <p:sldId id="390" r:id="rId78"/>
    <p:sldId id="391" r:id="rId79"/>
    <p:sldId id="392" r:id="rId80"/>
    <p:sldId id="393" r:id="rId81"/>
    <p:sldId id="394" r:id="rId82"/>
    <p:sldId id="395" r:id="rId83"/>
    <p:sldId id="396" r:id="rId84"/>
    <p:sldId id="403" r:id="rId85"/>
    <p:sldId id="398" r:id="rId86"/>
    <p:sldId id="404" r:id="rId87"/>
    <p:sldId id="405" r:id="rId88"/>
    <p:sldId id="407" r:id="rId89"/>
    <p:sldId id="406" r:id="rId90"/>
    <p:sldId id="408" r:id="rId91"/>
    <p:sldId id="409" r:id="rId92"/>
    <p:sldId id="402" r:id="rId93"/>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15. Hackeando Redes Inalámbricas</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97905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Encriptación Wi-Fi</a:t>
            </a:r>
          </a:p>
        </p:txBody>
      </p:sp>
      <p:sp>
        <p:nvSpPr>
          <p:cNvPr id="3" name="2 Marcador de contenido"/>
          <p:cNvSpPr>
            <a:spLocks noGrp="1"/>
          </p:cNvSpPr>
          <p:nvPr>
            <p:ph idx="1"/>
          </p:nvPr>
        </p:nvSpPr>
        <p:spPr/>
        <p:txBody>
          <a:bodyPr>
            <a:normAutofit lnSpcReduction="10000"/>
          </a:bodyPr>
          <a:lstStyle/>
          <a:p>
            <a:r>
              <a:rPr lang="es-BO" sz="2600" dirty="0"/>
              <a:t>LEAP: Autenticación WLAN desarrollada por Cisco.</a:t>
            </a:r>
          </a:p>
          <a:p>
            <a:r>
              <a:rPr lang="es-BO" sz="2600" dirty="0"/>
              <a:t>RADIUS: Autenticación centralizada y sistema de administración de autorización.</a:t>
            </a:r>
          </a:p>
          <a:p>
            <a:r>
              <a:rPr lang="es-BO" sz="2600" dirty="0"/>
              <a:t>801.11i: Es un estándar IEEE qe especifica mecanismos de seguridad para 802.11.</a:t>
            </a:r>
          </a:p>
          <a:p>
            <a:r>
              <a:rPr lang="es-BO" sz="2600" dirty="0"/>
              <a:t>AES: Encriptación de llave simétrica, utilizada en WPA2 como remplazo de TKIP.</a:t>
            </a:r>
          </a:p>
          <a:p>
            <a:r>
              <a:rPr lang="es-BO" sz="2600" dirty="0"/>
              <a:t>EAP: Utiliza métodos de autenticación múltiple, como token cards, kerberos, certificados, etc.</a:t>
            </a:r>
          </a:p>
          <a:p>
            <a:r>
              <a:rPr lang="es-BO" sz="2600" dirty="0"/>
              <a:t>CCMP Utiliza claves de 128 bits con un vector de inicialización (IV) para detección de repetición.</a:t>
            </a:r>
          </a:p>
        </p:txBody>
      </p:sp>
    </p:spTree>
    <p:extLst>
      <p:ext uri="{BB962C8B-B14F-4D97-AF65-F5344CB8AC3E}">
        <p14:creationId xmlns:p14="http://schemas.microsoft.com/office/powerpoint/2010/main" val="289349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romper la encriptación WEP?</a:t>
            </a:r>
          </a:p>
        </p:txBody>
      </p:sp>
      <p:sp>
        <p:nvSpPr>
          <p:cNvPr id="3" name="2 Marcador de contenido"/>
          <p:cNvSpPr>
            <a:spLocks noGrp="1"/>
          </p:cNvSpPr>
          <p:nvPr>
            <p:ph idx="1"/>
          </p:nvPr>
        </p:nvSpPr>
        <p:spPr/>
        <p:txBody>
          <a:bodyPr>
            <a:normAutofit lnSpcReduction="10000"/>
          </a:bodyPr>
          <a:lstStyle/>
          <a:p>
            <a:r>
              <a:rPr lang="es-BO" dirty="0"/>
              <a:t>Iniciar la interfaz wireless en modo monitoreo en el canal específico del AP.</a:t>
            </a:r>
          </a:p>
          <a:p>
            <a:r>
              <a:rPr lang="es-BO" dirty="0"/>
              <a:t>Probar la capacidad de inyección del dispositivo en el AP.</a:t>
            </a:r>
          </a:p>
          <a:p>
            <a:r>
              <a:rPr lang="es-BO" dirty="0"/>
              <a:t>Utilizar herramientas como aireplay-ng para falsificar una autenticación con el AP.</a:t>
            </a:r>
          </a:p>
          <a:p>
            <a:r>
              <a:rPr lang="es-BO" dirty="0"/>
              <a:t>Arrancar la herramienta sniffing como airodump-ng o Cain &amp; Abel con filtro bssid para conectar un IV único.</a:t>
            </a:r>
          </a:p>
        </p:txBody>
      </p:sp>
    </p:spTree>
    <p:extLst>
      <p:ext uri="{BB962C8B-B14F-4D97-AF65-F5344CB8AC3E}">
        <p14:creationId xmlns:p14="http://schemas.microsoft.com/office/powerpoint/2010/main" val="176727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900" dirty="0"/>
              <a:t>¿Cómo romper la encriptación WEP?</a:t>
            </a:r>
          </a:p>
        </p:txBody>
      </p:sp>
      <p:sp>
        <p:nvSpPr>
          <p:cNvPr id="3" name="2 Marcador de contenido"/>
          <p:cNvSpPr>
            <a:spLocks noGrp="1"/>
          </p:cNvSpPr>
          <p:nvPr>
            <p:ph idx="1"/>
          </p:nvPr>
        </p:nvSpPr>
        <p:spPr/>
        <p:txBody>
          <a:bodyPr/>
          <a:lstStyle/>
          <a:p>
            <a:r>
              <a:rPr lang="es-BO" dirty="0"/>
              <a:t>Iniciar una herramienta de encriptación de paquetes WI-FI como aireplay-ng en modo ARP request replay para inyectar paquetes.</a:t>
            </a:r>
          </a:p>
          <a:p>
            <a:r>
              <a:rPr lang="es-BO" dirty="0"/>
              <a:t>Ejecutar una herramienta como Cain &amp; Abel o aircrack-ng para extraer la llave de encriptación del IV.</a:t>
            </a:r>
          </a:p>
          <a:p>
            <a:endParaRPr lang="es-BO" dirty="0"/>
          </a:p>
        </p:txBody>
      </p:sp>
    </p:spTree>
    <p:extLst>
      <p:ext uri="{BB962C8B-B14F-4D97-AF65-F5344CB8AC3E}">
        <p14:creationId xmlns:p14="http://schemas.microsoft.com/office/powerpoint/2010/main" val="1744226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romper la encriptación WPA/WPA2?</a:t>
            </a:r>
          </a:p>
        </p:txBody>
      </p:sp>
      <p:sp>
        <p:nvSpPr>
          <p:cNvPr id="3" name="2 Marcador de contenido"/>
          <p:cNvSpPr>
            <a:spLocks noGrp="1"/>
          </p:cNvSpPr>
          <p:nvPr>
            <p:ph idx="1"/>
          </p:nvPr>
        </p:nvSpPr>
        <p:spPr/>
        <p:txBody>
          <a:bodyPr>
            <a:normAutofit lnSpcReduction="10000"/>
          </a:bodyPr>
          <a:lstStyle/>
          <a:p>
            <a:pPr marL="0" indent="0">
              <a:buNone/>
            </a:pPr>
            <a:r>
              <a:rPr lang="es-BO" sz="3000" dirty="0"/>
              <a:t>WPA PSK: Utiliza una clave predefinida para inicializar el TKIP. Ataque de diccionario</a:t>
            </a:r>
          </a:p>
          <a:p>
            <a:r>
              <a:rPr lang="es-BO" sz="3000" dirty="0"/>
              <a:t>Claves WPA por fuerza bruta: Con herramientas como aircrack, aireplay, KisMac para realizar el ataque de fuerza bruta.</a:t>
            </a:r>
          </a:p>
          <a:p>
            <a:r>
              <a:rPr lang="es-BO" sz="3000" dirty="0"/>
              <a:t>Ataque offline: Estar cerca del AP unos segundos para capturar la autenticación handshake WPA/WPA2, capturando los paquetes correctos, se puede crackear las claves </a:t>
            </a:r>
          </a:p>
          <a:p>
            <a:endParaRPr lang="es-BO" dirty="0"/>
          </a:p>
        </p:txBody>
      </p:sp>
    </p:spTree>
    <p:extLst>
      <p:ext uri="{BB962C8B-B14F-4D97-AF65-F5344CB8AC3E}">
        <p14:creationId xmlns:p14="http://schemas.microsoft.com/office/powerpoint/2010/main" val="212783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900" dirty="0"/>
              <a:t>¿Cómo romper la encriptación WPA/WPA2?</a:t>
            </a:r>
          </a:p>
        </p:txBody>
      </p:sp>
      <p:sp>
        <p:nvSpPr>
          <p:cNvPr id="3" name="2 Marcador de contenido"/>
          <p:cNvSpPr>
            <a:spLocks noGrp="1"/>
          </p:cNvSpPr>
          <p:nvPr>
            <p:ph idx="1"/>
          </p:nvPr>
        </p:nvSpPr>
        <p:spPr/>
        <p:txBody>
          <a:bodyPr/>
          <a:lstStyle/>
          <a:p>
            <a:pPr marL="0" indent="0">
              <a:buNone/>
            </a:pPr>
            <a:r>
              <a:rPr lang="es-BO" dirty="0"/>
              <a:t>WPA offline.</a:t>
            </a:r>
          </a:p>
          <a:p>
            <a:r>
              <a:rPr lang="es-BO" dirty="0"/>
              <a:t>Ataque de de-autenticación: Forzar a un cliente conectado a desconectarse, luego capturar la reconexión y paquete de autenticación utilizando herramientas como airplay, luego realizar un ataque de diccionario fuerza bruta al PMK.</a:t>
            </a:r>
          </a:p>
          <a:p>
            <a:endParaRPr lang="es-BO" dirty="0"/>
          </a:p>
        </p:txBody>
      </p:sp>
    </p:spTree>
    <p:extLst>
      <p:ext uri="{BB962C8B-B14F-4D97-AF65-F5344CB8AC3E}">
        <p14:creationId xmlns:p14="http://schemas.microsoft.com/office/powerpoint/2010/main" val="261085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¿Cómo defenderse?</a:t>
            </a:r>
          </a:p>
        </p:txBody>
      </p:sp>
      <p:sp>
        <p:nvSpPr>
          <p:cNvPr id="3" name="2 Marcador de contenido"/>
          <p:cNvSpPr>
            <a:spLocks noGrp="1"/>
          </p:cNvSpPr>
          <p:nvPr>
            <p:ph idx="1"/>
          </p:nvPr>
        </p:nvSpPr>
        <p:spPr/>
        <p:txBody>
          <a:bodyPr>
            <a:normAutofit lnSpcReduction="10000"/>
          </a:bodyPr>
          <a:lstStyle/>
          <a:p>
            <a:r>
              <a:rPr lang="es-BO" dirty="0"/>
              <a:t>Con contraseñas sumamente complicadas será casi imposible crackear.</a:t>
            </a:r>
          </a:p>
          <a:p>
            <a:r>
              <a:rPr lang="es-BO" dirty="0"/>
              <a:t>Utilizar encriptación AES/CCMP.</a:t>
            </a:r>
          </a:p>
          <a:p>
            <a:r>
              <a:rPr lang="es-BO" dirty="0"/>
              <a:t>Seleccionar una passphrase random, con un mínimo de 20 caracteres.</a:t>
            </a:r>
          </a:p>
          <a:p>
            <a:r>
              <a:rPr lang="es-BO" dirty="0"/>
              <a:t>Utilizar VPN, Remote Access VPN, Extranet VPN, Intranet VPN, etc. Implementar Network Access Control (NAC) o Network Access Protection (NAP).</a:t>
            </a:r>
          </a:p>
        </p:txBody>
      </p:sp>
    </p:spTree>
    <p:extLst>
      <p:ext uri="{BB962C8B-B14F-4D97-AF65-F5344CB8AC3E}">
        <p14:creationId xmlns:p14="http://schemas.microsoft.com/office/powerpoint/2010/main" val="121335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normAutofit fontScale="92500"/>
          </a:bodyPr>
          <a:lstStyle/>
          <a:p>
            <a:r>
              <a:rPr lang="es-BO" dirty="0"/>
              <a:t>Ataques de Control de Acceso: Los ataques de control de acceso Wireless tienen como objetivo penetrar una red evadiendo los controles de medida de acceso WLAN.</a:t>
            </a:r>
          </a:p>
          <a:p>
            <a:r>
              <a:rPr lang="es-BO" dirty="0"/>
              <a:t>Ataques de integridad: Los atacantes envían control falsificado, administración o marcos sobre la red wifi para dirigir mal los dispositivos para realizar otro tipo de ataque (Ej: DoS).</a:t>
            </a:r>
          </a:p>
        </p:txBody>
      </p:sp>
    </p:spTree>
    <p:extLst>
      <p:ext uri="{BB962C8B-B14F-4D97-AF65-F5344CB8AC3E}">
        <p14:creationId xmlns:p14="http://schemas.microsoft.com/office/powerpoint/2010/main" val="4074718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lstStyle/>
          <a:p>
            <a:r>
              <a:rPr lang="es-BO" dirty="0"/>
              <a:t>Ataques de confidencialidad: Estos ataques intentan interceptar información confidencial enviadas sobre las asociaciones wifi.</a:t>
            </a:r>
          </a:p>
          <a:p>
            <a:r>
              <a:rPr lang="es-BO" dirty="0"/>
              <a:t>Ataques de disponibilidad: Los ataques DoS tienen como objetivo impedir que los usuarios legítimos accedan a sus recursos en la red Wifi.</a:t>
            </a:r>
          </a:p>
        </p:txBody>
      </p:sp>
    </p:spTree>
    <p:extLst>
      <p:ext uri="{BB962C8B-B14F-4D97-AF65-F5344CB8AC3E}">
        <p14:creationId xmlns:p14="http://schemas.microsoft.com/office/powerpoint/2010/main" val="8039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normAutofit lnSpcReduction="10000"/>
          </a:bodyPr>
          <a:lstStyle/>
          <a:p>
            <a:r>
              <a:rPr lang="es-BO" sz="2600" dirty="0"/>
              <a:t>Ataques de autenticación: Tienen como objetivo robar la identidad de los clientes wifi, información personal, credenciales de inicio se sesión, etc. para obtener acceso no autorizado a los recursos de la red.</a:t>
            </a:r>
          </a:p>
          <a:p>
            <a:r>
              <a:rPr lang="es-BO" sz="2600" dirty="0"/>
              <a:t>Ataque Rogue AP: Son AP puestos dentro de la red 802.11 y pueden ser utilizados para hijackear las conexiones de usuarios legítimos de la red. Cuando un usuario inicia su equipo, estos AP ofrecerán conectarse a la red de la NIC del usuario. Todo el tráfico del usuario pasará por este AP, así habilitara un sniffer.</a:t>
            </a:r>
          </a:p>
        </p:txBody>
      </p:sp>
    </p:spTree>
    <p:extLst>
      <p:ext uri="{BB962C8B-B14F-4D97-AF65-F5344CB8AC3E}">
        <p14:creationId xmlns:p14="http://schemas.microsoft.com/office/powerpoint/2010/main" val="218290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lstStyle/>
          <a:p>
            <a:r>
              <a:rPr lang="es-BO" dirty="0"/>
              <a:t>Client mis-association: El atacante configura un AP roque fuera del perímetro de la red y atrae al empleado de la organización a conectarse a él. Una vez asociado, los empleados pueden saltar las políticas de seguridad de la empresa.</a:t>
            </a:r>
          </a:p>
        </p:txBody>
      </p:sp>
    </p:spTree>
    <p:extLst>
      <p:ext uri="{BB962C8B-B14F-4D97-AF65-F5344CB8AC3E}">
        <p14:creationId xmlns:p14="http://schemas.microsoft.com/office/powerpoint/2010/main" val="35844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3" name="2 Marcador de contenido"/>
          <p:cNvSpPr>
            <a:spLocks noGrp="1"/>
          </p:cNvSpPr>
          <p:nvPr>
            <p:ph idx="1"/>
          </p:nvPr>
        </p:nvSpPr>
        <p:spPr/>
        <p:txBody>
          <a:bodyPr/>
          <a:lstStyle/>
          <a:p>
            <a:r>
              <a:rPr lang="es-BO" dirty="0"/>
              <a:t>Extensión de una red cableada.</a:t>
            </a:r>
          </a:p>
          <a:p>
            <a:pPr marL="0" indent="0">
              <a:buNone/>
            </a:pPr>
            <a:r>
              <a:rPr lang="es-BO" dirty="0"/>
              <a:t> Access Points múltiples.</a:t>
            </a:r>
          </a:p>
          <a:p>
            <a:r>
              <a:rPr lang="es-BO" dirty="0"/>
              <a:t>Conexión de Redes Lan-a-Lan</a:t>
            </a:r>
          </a:p>
          <a:p>
            <a:r>
              <a:rPr lang="es-BO" dirty="0"/>
              <a:t>3g Hotspot</a:t>
            </a:r>
          </a:p>
        </p:txBody>
      </p:sp>
      <p:sp>
        <p:nvSpPr>
          <p:cNvPr id="2" name="1 Título"/>
          <p:cNvSpPr>
            <a:spLocks noGrp="1"/>
          </p:cNvSpPr>
          <p:nvPr>
            <p:ph type="title"/>
          </p:nvPr>
        </p:nvSpPr>
        <p:spPr/>
        <p:txBody>
          <a:bodyPr/>
          <a:lstStyle/>
          <a:p>
            <a:r>
              <a:rPr lang="es-BO" dirty="0"/>
              <a:t>Tipos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1700808"/>
            <a:ext cx="13239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840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normAutofit lnSpcReduction="10000"/>
          </a:bodyPr>
          <a:lstStyle/>
          <a:p>
            <a:r>
              <a:rPr lang="es-BO" dirty="0"/>
              <a:t>Ataques de mala configuración AP: </a:t>
            </a:r>
          </a:p>
          <a:p>
            <a:pPr lvl="1"/>
            <a:r>
              <a:rPr lang="es-BO" dirty="0"/>
              <a:t>SSID Broadcast. Los AP son configurados para difundir SSIDs a los usuarios autorizados.</a:t>
            </a:r>
          </a:p>
          <a:p>
            <a:pPr lvl="1"/>
            <a:r>
              <a:rPr lang="es-BO" dirty="0"/>
              <a:t>Password débil. Para verificar usuarios autorizados, los administradores de la red incorrectamente utilizan los SSIDs y las contraseñas.</a:t>
            </a:r>
          </a:p>
          <a:p>
            <a:pPr lvl="1"/>
            <a:r>
              <a:rPr lang="es-BO" dirty="0"/>
              <a:t>Error de configuración. Permite a los intrusos robar el SSID y así engañar al AP que tienen permiso de conectarse.</a:t>
            </a:r>
          </a:p>
        </p:txBody>
      </p:sp>
    </p:spTree>
    <p:extLst>
      <p:ext uri="{BB962C8B-B14F-4D97-AF65-F5344CB8AC3E}">
        <p14:creationId xmlns:p14="http://schemas.microsoft.com/office/powerpoint/2010/main" val="202964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normAutofit lnSpcReduction="10000"/>
          </a:bodyPr>
          <a:lstStyle/>
          <a:p>
            <a:r>
              <a:rPr lang="es-BO" dirty="0"/>
              <a:t>Asociación no autorizada: Los AP software son tarjetas o WLAN radios embebidos en algunos PDSs y laptops que pueden ser utilizados para lanzar inadvertidamente un programa virus. Los atacantes infectan el equipo de la víctima y activan software APs permitiendo tener una conexión no autorizada a la red de la empresa. El atacante se conecta a la red a través de software AP en vez del AP real.</a:t>
            </a:r>
          </a:p>
        </p:txBody>
      </p:sp>
    </p:spTree>
    <p:extLst>
      <p:ext uri="{BB962C8B-B14F-4D97-AF65-F5344CB8AC3E}">
        <p14:creationId xmlns:p14="http://schemas.microsoft.com/office/powerpoint/2010/main" val="697399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normAutofit fontScale="92500"/>
          </a:bodyPr>
          <a:lstStyle/>
          <a:p>
            <a:r>
              <a:rPr lang="es-BO" sz="3000" dirty="0"/>
              <a:t>Ataque de conexión Ad Hoc: Comunica clientes wifi directamente y no requiere AP. Es inseguro porque no provee autenticación o encriptación seguras. El atacante puede conectarse fácilmente y comprometer el S.O. del cliente.</a:t>
            </a:r>
          </a:p>
          <a:p>
            <a:r>
              <a:rPr lang="es-BO" sz="3000" dirty="0"/>
              <a:t>Ataques HoneySpot: El atacante atrapa las víctimas utilizando hotspots falsos.</a:t>
            </a:r>
          </a:p>
          <a:p>
            <a:r>
              <a:rPr lang="es-BO" sz="3000" dirty="0"/>
              <a:t>AP MAC Spoofing: El hacker falsifica la dirección MAC de un cliente WLAN, enmascarándose en un cliente autorizado</a:t>
            </a:r>
            <a:r>
              <a:rPr lang="es-BO" dirty="0"/>
              <a:t>.</a:t>
            </a:r>
          </a:p>
        </p:txBody>
      </p:sp>
    </p:spTree>
    <p:extLst>
      <p:ext uri="{BB962C8B-B14F-4D97-AF65-F5344CB8AC3E}">
        <p14:creationId xmlns:p14="http://schemas.microsoft.com/office/powerpoint/2010/main" val="2493682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lstStyle/>
          <a:p>
            <a:r>
              <a:rPr lang="es-BO" dirty="0"/>
              <a:t>Ataque DoS: Interrumpe las conexiones wifi difundiendo comandos de-autenticación. Fuerza a los clientes a desconectarse del AP.</a:t>
            </a:r>
          </a:p>
          <a:p>
            <a:endParaRPr lang="es-BO" dirty="0"/>
          </a:p>
        </p:txBody>
      </p:sp>
    </p:spTree>
    <p:extLst>
      <p:ext uri="{BB962C8B-B14F-4D97-AF65-F5344CB8AC3E}">
        <p14:creationId xmlns:p14="http://schemas.microsoft.com/office/powerpoint/2010/main" val="3889409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Wireless</a:t>
            </a:r>
          </a:p>
        </p:txBody>
      </p:sp>
      <p:sp>
        <p:nvSpPr>
          <p:cNvPr id="3" name="2 Marcador de contenido"/>
          <p:cNvSpPr>
            <a:spLocks noGrp="1"/>
          </p:cNvSpPr>
          <p:nvPr>
            <p:ph idx="1"/>
          </p:nvPr>
        </p:nvSpPr>
        <p:spPr/>
        <p:txBody>
          <a:bodyPr>
            <a:normAutofit fontScale="92500"/>
          </a:bodyPr>
          <a:lstStyle/>
          <a:p>
            <a:r>
              <a:rPr lang="es-BO" sz="2600" dirty="0"/>
              <a:t>Ataque Jamming Signal (Bloqueo de señal): Utilizando un amplificador de alto poder, derriba las conexiones, estas señales generadas por estos dispositivos (jamming devices) aparentan ser una transmisión 802.11, pero en realidad es un ataque DoS.</a:t>
            </a:r>
          </a:p>
          <a:p>
            <a:r>
              <a:rPr lang="es-BO" sz="2600" dirty="0"/>
              <a:t>Ejemplos de dispositivos Jamming:</a:t>
            </a:r>
          </a:p>
          <a:p>
            <a:pPr lvl="1"/>
            <a:r>
              <a:rPr lang="es-BO" sz="2100" dirty="0"/>
              <a:t>MGT-P6 PGS Jammer</a:t>
            </a:r>
          </a:p>
          <a:p>
            <a:pPr lvl="1"/>
            <a:r>
              <a:rPr lang="es-BO" sz="2100" dirty="0"/>
              <a:t>MGT-02 Jammer</a:t>
            </a:r>
          </a:p>
          <a:p>
            <a:pPr lvl="1"/>
            <a:r>
              <a:rPr lang="es-BO" sz="2100" dirty="0"/>
              <a:t>MGT-MP200 Jammer</a:t>
            </a:r>
          </a:p>
          <a:p>
            <a:pPr lvl="1"/>
            <a:r>
              <a:rPr lang="es-BO" sz="2100" dirty="0"/>
              <a:t>MGT-03 Jammer</a:t>
            </a:r>
          </a:p>
          <a:p>
            <a:pPr lvl="1"/>
            <a:r>
              <a:rPr lang="es-BO" sz="2100" dirty="0"/>
              <a:t>MGT-P6 WI-FI Jammer</a:t>
            </a:r>
          </a:p>
          <a:p>
            <a:pPr lvl="1"/>
            <a:r>
              <a:rPr lang="es-BO" sz="2100" dirty="0"/>
              <a:t>MGT-P3x13 Jammer</a:t>
            </a:r>
          </a:p>
        </p:txBody>
      </p:sp>
    </p:spTree>
    <p:extLst>
      <p:ext uri="{BB962C8B-B14F-4D97-AF65-F5344CB8AC3E}">
        <p14:creationId xmlns:p14="http://schemas.microsoft.com/office/powerpoint/2010/main" val="2369988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Metodología Wireless Hacking</a:t>
            </a:r>
          </a:p>
        </p:txBody>
      </p:sp>
      <p:sp>
        <p:nvSpPr>
          <p:cNvPr id="3" name="2 Marcador de contenido"/>
          <p:cNvSpPr>
            <a:spLocks noGrp="1"/>
          </p:cNvSpPr>
          <p:nvPr>
            <p:ph idx="1"/>
          </p:nvPr>
        </p:nvSpPr>
        <p:spPr/>
        <p:txBody>
          <a:bodyPr/>
          <a:lstStyle/>
          <a:p>
            <a:pPr marL="0" indent="0">
              <a:buNone/>
            </a:pPr>
            <a:r>
              <a:rPr lang="es-BO" dirty="0"/>
              <a:t>Metodología: Su objetivo es comprometer una red Wi-Fi, para obtener acceso no autorizado a los recursos de la red.</a:t>
            </a:r>
          </a:p>
          <a:p>
            <a:r>
              <a:rPr lang="es-BO" dirty="0"/>
              <a:t>WI-FI Discovery</a:t>
            </a:r>
          </a:p>
          <a:p>
            <a:r>
              <a:rPr lang="es-BO" dirty="0"/>
              <a:t>GPS Mapping</a:t>
            </a:r>
          </a:p>
          <a:p>
            <a:r>
              <a:rPr lang="es-BO" dirty="0"/>
              <a:t>Wireless Traffic Analysis</a:t>
            </a:r>
          </a:p>
          <a:p>
            <a:r>
              <a:rPr lang="es-BO" dirty="0"/>
              <a:t>Launch Wireless Attacks</a:t>
            </a:r>
          </a:p>
          <a:p>
            <a:r>
              <a:rPr lang="es-BO" dirty="0"/>
              <a:t>Crack Wi-Fi encryption</a:t>
            </a:r>
          </a:p>
        </p:txBody>
      </p:sp>
    </p:spTree>
    <p:extLst>
      <p:ext uri="{BB962C8B-B14F-4D97-AF65-F5344CB8AC3E}">
        <p14:creationId xmlns:p14="http://schemas.microsoft.com/office/powerpoint/2010/main" val="272883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Encontrar redes Wi-Fi para atacarlas</a:t>
            </a:r>
          </a:p>
        </p:txBody>
      </p:sp>
      <p:sp>
        <p:nvSpPr>
          <p:cNvPr id="3" name="2 Marcador de contenido"/>
          <p:cNvSpPr>
            <a:spLocks noGrp="1"/>
          </p:cNvSpPr>
          <p:nvPr>
            <p:ph idx="1"/>
          </p:nvPr>
        </p:nvSpPr>
        <p:spPr/>
        <p:txBody>
          <a:bodyPr/>
          <a:lstStyle/>
          <a:p>
            <a:pPr marL="0" indent="0">
              <a:buNone/>
            </a:pPr>
            <a:r>
              <a:rPr lang="es-BO" dirty="0"/>
              <a:t>Revisar redes potenciales que estén en un rango para encontrar la mejor para atacar.</a:t>
            </a:r>
          </a:p>
          <a:p>
            <a:pPr marL="0" indent="0">
              <a:buNone/>
            </a:pPr>
            <a:r>
              <a:rPr lang="es-BO" dirty="0"/>
              <a:t>Para descubrir redes Wi-Fi se necesita: Laptop con tarjeta wifi, antena wifi externa, programas de descubrimiento.</a:t>
            </a:r>
          </a:p>
          <a:p>
            <a:pPr marL="0" indent="0">
              <a:buNone/>
            </a:pPr>
            <a:r>
              <a:rPr lang="es-BO" dirty="0"/>
              <a:t>Herramientas utilizadas: inSSIDer, NetSurveyor, NetStumbler, Vistumbler, etc.</a:t>
            </a:r>
          </a:p>
        </p:txBody>
      </p:sp>
    </p:spTree>
    <p:extLst>
      <p:ext uri="{BB962C8B-B14F-4D97-AF65-F5344CB8AC3E}">
        <p14:creationId xmlns:p14="http://schemas.microsoft.com/office/powerpoint/2010/main" val="1757455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Footprint la red Wireless.</a:t>
            </a:r>
          </a:p>
        </p:txBody>
      </p:sp>
      <p:sp>
        <p:nvSpPr>
          <p:cNvPr id="3" name="2 Marcador de contenido"/>
          <p:cNvSpPr>
            <a:spLocks noGrp="1"/>
          </p:cNvSpPr>
          <p:nvPr>
            <p:ph idx="1"/>
          </p:nvPr>
        </p:nvSpPr>
        <p:spPr/>
        <p:txBody>
          <a:bodyPr>
            <a:normAutofit/>
          </a:bodyPr>
          <a:lstStyle/>
          <a:p>
            <a:pPr marL="0" indent="0">
              <a:buNone/>
            </a:pPr>
            <a:r>
              <a:rPr lang="es-BO" sz="2800" dirty="0"/>
              <a:t>Los ataques comienzan descubriendo y footprint la red wireless en modo activo o pasivo.</a:t>
            </a:r>
          </a:p>
          <a:p>
            <a:r>
              <a:rPr lang="es-BO" sz="2800" dirty="0"/>
              <a:t>Método Pasivo: Un atacante puede utilizar el camino pasivo para detectar la existencia de un AP olfateando los paquetes desde las ondas, que revelarán el AP, SSID.</a:t>
            </a:r>
          </a:p>
          <a:p>
            <a:r>
              <a:rPr lang="es-BO" sz="2800" dirty="0"/>
              <a:t>Método activo: El dispositivo wifi del atacante envía una sondeo con el SSID para ver si el AP responde. Si el dispositivo no tiene el SSID al principio, enviará un sondeo con SSID vacío.</a:t>
            </a:r>
          </a:p>
        </p:txBody>
      </p:sp>
    </p:spTree>
    <p:extLst>
      <p:ext uri="{BB962C8B-B14F-4D97-AF65-F5344CB8AC3E}">
        <p14:creationId xmlns:p14="http://schemas.microsoft.com/office/powerpoint/2010/main" val="327252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Footprint la red Wireless.</a:t>
            </a:r>
          </a:p>
        </p:txBody>
      </p:sp>
      <p:sp>
        <p:nvSpPr>
          <p:cNvPr id="3" name="2 Marcador de contenido"/>
          <p:cNvSpPr>
            <a:spLocks noGrp="1"/>
          </p:cNvSpPr>
          <p:nvPr>
            <p:ph idx="1"/>
          </p:nvPr>
        </p:nvSpPr>
        <p:spPr/>
        <p:txBody>
          <a:bodyPr/>
          <a:lstStyle/>
          <a:p>
            <a:pPr marL="0" indent="0">
              <a:buNone/>
            </a:pPr>
            <a:r>
              <a:rPr lang="es-BO" dirty="0"/>
              <a:t>Herramientas: inSSIDer, NetSurveyor, NetStumbler, Vistumbler, WirelessMon, etc.</a:t>
            </a:r>
          </a:p>
        </p:txBody>
      </p:sp>
    </p:spTree>
    <p:extLst>
      <p:ext uri="{BB962C8B-B14F-4D97-AF65-F5344CB8AC3E}">
        <p14:creationId xmlns:p14="http://schemas.microsoft.com/office/powerpoint/2010/main" val="3656340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GPS Mapping</a:t>
            </a:r>
          </a:p>
        </p:txBody>
      </p:sp>
      <p:sp>
        <p:nvSpPr>
          <p:cNvPr id="3" name="2 Marcador de contenido"/>
          <p:cNvSpPr>
            <a:spLocks noGrp="1"/>
          </p:cNvSpPr>
          <p:nvPr>
            <p:ph idx="1"/>
          </p:nvPr>
        </p:nvSpPr>
        <p:spPr/>
        <p:txBody>
          <a:bodyPr/>
          <a:lstStyle/>
          <a:p>
            <a:pPr marL="0" indent="0">
              <a:buNone/>
            </a:pPr>
            <a:r>
              <a:rPr lang="es-BO" dirty="0"/>
              <a:t>Los atacantes crean un mapeo de redes Wifi descubiertas y crean una base de datos con estadísticas recolectadas por las herramientas de descubrimiento WiFi. Luego se rastrea la locación de las redes WiFi descubiertas y sube las coordenadas a sitios como WIGLE. Los atacantes comparten esta información a la comunidad hacking.</a:t>
            </a:r>
          </a:p>
        </p:txBody>
      </p:sp>
    </p:spTree>
    <p:extLst>
      <p:ext uri="{BB962C8B-B14F-4D97-AF65-F5344CB8AC3E}">
        <p14:creationId xmlns:p14="http://schemas.microsoft.com/office/powerpoint/2010/main" val="365421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Estándares</a:t>
            </a:r>
          </a:p>
        </p:txBody>
      </p:sp>
      <p:sp>
        <p:nvSpPr>
          <p:cNvPr id="3" name="2 Marcador de contenido"/>
          <p:cNvSpPr>
            <a:spLocks noGrp="1"/>
          </p:cNvSpPr>
          <p:nvPr>
            <p:ph idx="1"/>
          </p:nvPr>
        </p:nvSpPr>
        <p:spPr/>
        <p:txBody>
          <a:bodyPr/>
          <a:lstStyle/>
          <a:p>
            <a:r>
              <a:rPr lang="es-BO" dirty="0"/>
              <a:t>802.11a: Hasta 54 Mbps, frecuencia 5 GHz.</a:t>
            </a:r>
          </a:p>
          <a:p>
            <a:r>
              <a:rPr lang="es-BO" dirty="0"/>
              <a:t>802.11b: Hasta 11 Mbps, frecuencia 2.5 GHz.</a:t>
            </a:r>
          </a:p>
          <a:p>
            <a:r>
              <a:rPr lang="es-BO" dirty="0"/>
              <a:t>802.11g: Hasta 54 Mbps, frecuencia 2.4 GHz.</a:t>
            </a:r>
          </a:p>
          <a:p>
            <a:r>
              <a:rPr lang="es-BO" dirty="0"/>
              <a:t>802.11i: WLAN encriptación mejorada para los estándares anteriores.</a:t>
            </a:r>
          </a:p>
        </p:txBody>
      </p:sp>
    </p:spTree>
    <p:extLst>
      <p:ext uri="{BB962C8B-B14F-4D97-AF65-F5344CB8AC3E}">
        <p14:creationId xmlns:p14="http://schemas.microsoft.com/office/powerpoint/2010/main" val="2605296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GPS Mapping</a:t>
            </a:r>
          </a:p>
        </p:txBody>
      </p:sp>
      <p:sp>
        <p:nvSpPr>
          <p:cNvPr id="3" name="2 Marcador de contenido"/>
          <p:cNvSpPr>
            <a:spLocks noGrp="1"/>
          </p:cNvSpPr>
          <p:nvPr>
            <p:ph idx="1"/>
          </p:nvPr>
        </p:nvSpPr>
        <p:spPr/>
        <p:txBody>
          <a:bodyPr/>
          <a:lstStyle/>
          <a:p>
            <a:pPr marL="0" indent="0">
              <a:buNone/>
            </a:pPr>
            <a:r>
              <a:rPr lang="es-BO" dirty="0"/>
              <a:t>Herramienta WIGLE: Consolida locaciones e información sobre redes wifi.</a:t>
            </a:r>
          </a:p>
          <a:p>
            <a:pPr marL="0" indent="0">
              <a:buNone/>
            </a:pPr>
            <a:endParaRPr lang="es-BO" dirty="0"/>
          </a:p>
          <a:p>
            <a:pPr marL="0" indent="0">
              <a:buNone/>
            </a:pPr>
            <a:r>
              <a:rPr lang="es-BO" dirty="0"/>
              <a:t>Herramienta: Skyhook: Determina la locación de los WPF (WIFI Positioning System) a una base de datos masiva mundial.</a:t>
            </a:r>
          </a:p>
        </p:txBody>
      </p:sp>
    </p:spTree>
    <p:extLst>
      <p:ext uri="{BB962C8B-B14F-4D97-AF65-F5344CB8AC3E}">
        <p14:creationId xmlns:p14="http://schemas.microsoft.com/office/powerpoint/2010/main" val="2622986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descubrir redes Wifi utilizando Wardriving?</a:t>
            </a:r>
          </a:p>
        </p:txBody>
      </p:sp>
      <p:sp>
        <p:nvSpPr>
          <p:cNvPr id="3" name="2 Marcador de contenido"/>
          <p:cNvSpPr>
            <a:spLocks noGrp="1"/>
          </p:cNvSpPr>
          <p:nvPr>
            <p:ph idx="1"/>
          </p:nvPr>
        </p:nvSpPr>
        <p:spPr/>
        <p:txBody>
          <a:bodyPr>
            <a:normAutofit lnSpcReduction="10000"/>
          </a:bodyPr>
          <a:lstStyle/>
          <a:p>
            <a:pPr marL="0" indent="0">
              <a:buNone/>
            </a:pPr>
            <a:r>
              <a:rPr lang="es-BO" dirty="0"/>
              <a:t>Paso 1. Registrar en Wigle y descargar los mapas de su área.</a:t>
            </a:r>
          </a:p>
          <a:p>
            <a:pPr marL="0" indent="0">
              <a:buNone/>
            </a:pPr>
            <a:r>
              <a:rPr lang="es-BO" dirty="0"/>
              <a:t>Paso 2. Conectar la antena, el dispositivo GPS a la laptop vía USB.</a:t>
            </a:r>
          </a:p>
          <a:p>
            <a:pPr marL="0" indent="0">
              <a:buNone/>
            </a:pPr>
            <a:r>
              <a:rPr lang="es-BO" dirty="0"/>
              <a:t>Paso 3. Instalar y ejecutar NetStumbler y WIGLE y encender el GPS.</a:t>
            </a:r>
          </a:p>
          <a:p>
            <a:pPr marL="0" indent="0">
              <a:buNone/>
            </a:pPr>
            <a:r>
              <a:rPr lang="es-BO" dirty="0"/>
              <a:t>Paso 4. Conducir un auto a 35 mph o menos (a mayores velocidades la antena no podrá detectar WIFI)</a:t>
            </a:r>
          </a:p>
        </p:txBody>
      </p:sp>
    </p:spTree>
    <p:extLst>
      <p:ext uri="{BB962C8B-B14F-4D97-AF65-F5344CB8AC3E}">
        <p14:creationId xmlns:p14="http://schemas.microsoft.com/office/powerpoint/2010/main" val="184653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800" dirty="0"/>
              <a:t>¿Cómo descubrir redes Wifi utilizando Wardriving?</a:t>
            </a:r>
          </a:p>
        </p:txBody>
      </p:sp>
      <p:sp>
        <p:nvSpPr>
          <p:cNvPr id="3" name="2 Marcador de contenido"/>
          <p:cNvSpPr>
            <a:spLocks noGrp="1"/>
          </p:cNvSpPr>
          <p:nvPr>
            <p:ph idx="1"/>
          </p:nvPr>
        </p:nvSpPr>
        <p:spPr/>
        <p:txBody>
          <a:bodyPr/>
          <a:lstStyle/>
          <a:p>
            <a:pPr marL="0" indent="0">
              <a:buNone/>
            </a:pPr>
            <a:r>
              <a:rPr lang="es-BO" dirty="0"/>
              <a:t>Paso 5. Capturar y guardar los logs del NetStumbler que contiene las coordenadas GPS</a:t>
            </a:r>
          </a:p>
          <a:p>
            <a:pPr marL="0" indent="0">
              <a:buNone/>
            </a:pPr>
            <a:r>
              <a:rPr lang="es-BO" dirty="0"/>
              <a:t>Paso 6. Subir el log a WIGLE y grafica los puntos en un mapa.</a:t>
            </a:r>
          </a:p>
          <a:p>
            <a:pPr marL="0" indent="0">
              <a:buNone/>
            </a:pPr>
            <a:endParaRPr lang="es-BO" dirty="0"/>
          </a:p>
        </p:txBody>
      </p:sp>
    </p:spTree>
    <p:extLst>
      <p:ext uri="{BB962C8B-B14F-4D97-AF65-F5344CB8AC3E}">
        <p14:creationId xmlns:p14="http://schemas.microsoft.com/office/powerpoint/2010/main" val="2923383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Wireless Traffic Analysis</a:t>
            </a:r>
          </a:p>
        </p:txBody>
      </p:sp>
      <p:sp>
        <p:nvSpPr>
          <p:cNvPr id="3" name="2 Marcador de contenido"/>
          <p:cNvSpPr>
            <a:spLocks noGrp="1"/>
          </p:cNvSpPr>
          <p:nvPr>
            <p:ph idx="1"/>
          </p:nvPr>
        </p:nvSpPr>
        <p:spPr/>
        <p:txBody>
          <a:bodyPr>
            <a:normAutofit fontScale="92500" lnSpcReduction="10000"/>
          </a:bodyPr>
          <a:lstStyle/>
          <a:p>
            <a:r>
              <a:rPr lang="es-BO" sz="2800" dirty="0"/>
              <a:t>Identificar vulnerabilidades. Permite a los atacantes a identificar vulnerabilidades, determinar la estrategia apropiada y de esa manera se puede realizar un ataque sniff y analizar los paquetes de la red.</a:t>
            </a:r>
          </a:p>
          <a:p>
            <a:r>
              <a:rPr lang="es-BO" sz="2800" dirty="0"/>
              <a:t>Reconocimiento WiFI: Analizan la red para determinar SSID difundidos, presencia de varias AP, posibilidad de recuperar SSIDs, métodos de autenticación utilizados, algoritmos de encriptación WLAN.</a:t>
            </a:r>
          </a:p>
          <a:p>
            <a:pPr marL="0" indent="0">
              <a:buNone/>
            </a:pPr>
            <a:r>
              <a:rPr lang="es-BO" sz="2800" dirty="0"/>
              <a:t>Herramientas: Wireshark/Pilot Tool. Omnipeek. CommView. AirMagnet WIFI Analyzer.</a:t>
            </a:r>
          </a:p>
        </p:txBody>
      </p:sp>
    </p:spTree>
    <p:extLst>
      <p:ext uri="{BB962C8B-B14F-4D97-AF65-F5344CB8AC3E}">
        <p14:creationId xmlns:p14="http://schemas.microsoft.com/office/powerpoint/2010/main" val="1571720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Tarjetas y chipsets Wireless</a:t>
            </a:r>
          </a:p>
        </p:txBody>
      </p:sp>
      <p:sp>
        <p:nvSpPr>
          <p:cNvPr id="3" name="2 Marcador de contenido"/>
          <p:cNvSpPr>
            <a:spLocks noGrp="1"/>
          </p:cNvSpPr>
          <p:nvPr>
            <p:ph idx="1"/>
          </p:nvPr>
        </p:nvSpPr>
        <p:spPr/>
        <p:txBody>
          <a:bodyPr/>
          <a:lstStyle/>
          <a:p>
            <a:r>
              <a:rPr lang="es-BO" dirty="0"/>
              <a:t>Determinar los requerimientos wifi.</a:t>
            </a:r>
          </a:p>
          <a:p>
            <a:r>
              <a:rPr lang="es-BO" dirty="0"/>
              <a:t>Aprender sobre las capacidades de la tarjeta wifi.</a:t>
            </a:r>
          </a:p>
          <a:p>
            <a:r>
              <a:rPr lang="es-BO" dirty="0"/>
              <a:t>Determinar el chipset de la tarjeta wifi.</a:t>
            </a:r>
          </a:p>
          <a:p>
            <a:r>
              <a:rPr lang="es-BO" dirty="0"/>
              <a:t>Verificar las capacidades del chipset.</a:t>
            </a:r>
          </a:p>
          <a:p>
            <a:r>
              <a:rPr lang="es-BO" dirty="0"/>
              <a:t>Determinar los controladores y parches requeridos.</a:t>
            </a:r>
          </a:p>
        </p:txBody>
      </p:sp>
    </p:spTree>
    <p:extLst>
      <p:ext uri="{BB962C8B-B14F-4D97-AF65-F5344CB8AC3E}">
        <p14:creationId xmlns:p14="http://schemas.microsoft.com/office/powerpoint/2010/main" val="1538550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Tarjetas y chipsets Wireless</a:t>
            </a:r>
          </a:p>
        </p:txBody>
      </p:sp>
      <p:sp>
        <p:nvSpPr>
          <p:cNvPr id="3" name="2 Marcador de contenido"/>
          <p:cNvSpPr>
            <a:spLocks noGrp="1"/>
          </p:cNvSpPr>
          <p:nvPr>
            <p:ph idx="1"/>
          </p:nvPr>
        </p:nvSpPr>
        <p:spPr/>
        <p:txBody>
          <a:bodyPr>
            <a:normAutofit fontScale="92500"/>
          </a:bodyPr>
          <a:lstStyle/>
          <a:p>
            <a:r>
              <a:rPr lang="es-BO" sz="2600" dirty="0"/>
              <a:t>WiFI USB Dongle: AirPcap. Captura dados 802.11. Decripta frames. Inyección de tráfico. Trabaja con Wireshark</a:t>
            </a:r>
          </a:p>
          <a:p>
            <a:endParaRPr lang="es-BO" sz="2600" dirty="0"/>
          </a:p>
          <a:p>
            <a:r>
              <a:rPr lang="es-BO" sz="2600" dirty="0"/>
              <a:t>Wifi Packet Sniffer: Wi-Fi Pilot. Mide el canal de utilización wireless. Ayuda a identificar las redes wireless rogue. Provee informes profesionales y detallados.</a:t>
            </a:r>
          </a:p>
          <a:p>
            <a:endParaRPr lang="es-BO" sz="2600" dirty="0"/>
          </a:p>
          <a:p>
            <a:r>
              <a:rPr lang="es-BO" sz="2600" dirty="0"/>
              <a:t>Wi-Fi Packet Sniffer OmniPeek: Visibilidad y análisis en tiempo real. Actividad de la red wireless. Monitoreo comprensible.</a:t>
            </a:r>
          </a:p>
        </p:txBody>
      </p:sp>
    </p:spTree>
    <p:extLst>
      <p:ext uri="{BB962C8B-B14F-4D97-AF65-F5344CB8AC3E}">
        <p14:creationId xmlns:p14="http://schemas.microsoft.com/office/powerpoint/2010/main" val="2917262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¿Qué es Análisis de espectro?</a:t>
            </a:r>
          </a:p>
        </p:txBody>
      </p:sp>
      <p:sp>
        <p:nvSpPr>
          <p:cNvPr id="3" name="2 Marcador de contenido"/>
          <p:cNvSpPr>
            <a:spLocks noGrp="1"/>
          </p:cNvSpPr>
          <p:nvPr>
            <p:ph idx="1"/>
          </p:nvPr>
        </p:nvSpPr>
        <p:spPr/>
        <p:txBody>
          <a:bodyPr/>
          <a:lstStyle/>
          <a:p>
            <a:r>
              <a:rPr lang="es-BO" dirty="0"/>
              <a:t>Examinan el radio de transmisión WiFi, y mide la amplitud de las señales. Emplea análisis estadístico. Fuentes de interferencia. Detección de ataques. AirMagnet Wi-FI </a:t>
            </a:r>
          </a:p>
          <a:p>
            <a:endParaRPr lang="es-BO" dirty="0"/>
          </a:p>
          <a:p>
            <a:pPr marL="0" indent="0">
              <a:buNone/>
            </a:pPr>
            <a:r>
              <a:rPr lang="es-BO" dirty="0"/>
              <a:t>Analyzer, Wi-Spky and Chanalyzer, WifiEagle, etc.</a:t>
            </a:r>
          </a:p>
        </p:txBody>
      </p:sp>
    </p:spTree>
    <p:extLst>
      <p:ext uri="{BB962C8B-B14F-4D97-AF65-F5344CB8AC3E}">
        <p14:creationId xmlns:p14="http://schemas.microsoft.com/office/powerpoint/2010/main" val="730840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Lanzamiento de ataques Wireless</a:t>
            </a:r>
          </a:p>
        </p:txBody>
      </p:sp>
      <p:sp>
        <p:nvSpPr>
          <p:cNvPr id="3" name="2 Marcador de contenido"/>
          <p:cNvSpPr>
            <a:spLocks noGrp="1"/>
          </p:cNvSpPr>
          <p:nvPr>
            <p:ph idx="1"/>
          </p:nvPr>
        </p:nvSpPr>
        <p:spPr/>
        <p:txBody>
          <a:bodyPr/>
          <a:lstStyle/>
          <a:p>
            <a:pPr marL="0" indent="0">
              <a:buNone/>
            </a:pPr>
            <a:r>
              <a:rPr lang="es-BO" dirty="0"/>
              <a:t>Aircrack-ng suite: Consiste en un detector, packet sniffer, WEP y WPA/WPA2-PSK cracker y herramienta de análisis para WIFI. Trabaja en Windows y Linux.</a:t>
            </a:r>
          </a:p>
          <a:p>
            <a:pPr marL="0" indent="0">
              <a:buNone/>
            </a:pPr>
            <a:endParaRPr lang="es-BO" dirty="0"/>
          </a:p>
          <a:p>
            <a:pPr marL="0" indent="0">
              <a:buNone/>
            </a:pPr>
            <a:r>
              <a:rPr lang="es-BO" dirty="0"/>
              <a:t>La suite consta de:</a:t>
            </a:r>
          </a:p>
        </p:txBody>
      </p:sp>
    </p:spTree>
    <p:extLst>
      <p:ext uri="{BB962C8B-B14F-4D97-AF65-F5344CB8AC3E}">
        <p14:creationId xmlns:p14="http://schemas.microsoft.com/office/powerpoint/2010/main" val="3613073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a:bodyPr>
          <a:lstStyle/>
          <a:p>
            <a:r>
              <a:rPr lang="es-BO" dirty="0"/>
              <a:t>Airbase-ng: Caputara handshare WPA/WPA2, puede actuar como un AP ad-hoc.</a:t>
            </a:r>
          </a:p>
          <a:p>
            <a:r>
              <a:rPr lang="es-BO" dirty="0"/>
              <a:t>Aireplay-ng: Utilizado para la generación de tráfico, autenticación falsa, packet replay, solicitud de inyección ARP.</a:t>
            </a:r>
          </a:p>
          <a:p>
            <a:r>
              <a:rPr lang="es-BO" dirty="0"/>
              <a:t>Airmon-ng: Habilita el modo monitor para las interfaces wireless.</a:t>
            </a:r>
          </a:p>
          <a:p>
            <a:r>
              <a:rPr lang="es-BO" dirty="0"/>
              <a:t>Aircrack-ng: Cracking tool WEP, WPA/WPA2-PSK de facto.</a:t>
            </a:r>
          </a:p>
        </p:txBody>
      </p:sp>
    </p:spTree>
    <p:extLst>
      <p:ext uri="{BB962C8B-B14F-4D97-AF65-F5344CB8AC3E}">
        <p14:creationId xmlns:p14="http://schemas.microsoft.com/office/powerpoint/2010/main" val="2849027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a:bodyPr>
          <a:lstStyle/>
          <a:p>
            <a:r>
              <a:rPr lang="es-BO" dirty="0"/>
              <a:t>Aircrack-ng: Cracking tool WEP, WPA/WPA2-PSK de facto.</a:t>
            </a:r>
          </a:p>
          <a:p>
            <a:r>
              <a:rPr lang="es-BO" dirty="0"/>
              <a:t>Airgraph-ng: Crea una relación cliente a AP.</a:t>
            </a:r>
          </a:p>
          <a:p>
            <a:r>
              <a:rPr lang="es-BO" dirty="0"/>
              <a:t>Airtub-ng: Inyecta marcos dentro de una red WPA TKIP.</a:t>
            </a:r>
          </a:p>
          <a:p>
            <a:r>
              <a:rPr lang="es-BO" dirty="0"/>
              <a:t>Airdecap-ng: Decripta WEP/WPA/WPA2 y puede ser utilizado para despojar los encabezados wireless de los paquetes WiFi.</a:t>
            </a:r>
          </a:p>
        </p:txBody>
      </p:sp>
    </p:spTree>
    <p:extLst>
      <p:ext uri="{BB962C8B-B14F-4D97-AF65-F5344CB8AC3E}">
        <p14:creationId xmlns:p14="http://schemas.microsoft.com/office/powerpoint/2010/main" val="1774367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Estándares</a:t>
            </a:r>
          </a:p>
        </p:txBody>
      </p:sp>
      <p:sp>
        <p:nvSpPr>
          <p:cNvPr id="3" name="2 Marcador de contenido"/>
          <p:cNvSpPr>
            <a:spLocks noGrp="1"/>
          </p:cNvSpPr>
          <p:nvPr>
            <p:ph idx="1"/>
          </p:nvPr>
        </p:nvSpPr>
        <p:spPr/>
        <p:txBody>
          <a:bodyPr>
            <a:normAutofit lnSpcReduction="10000"/>
          </a:bodyPr>
          <a:lstStyle/>
          <a:p>
            <a:r>
              <a:rPr lang="es-BO" dirty="0"/>
              <a:t>802.11n: Múltiples entradas y salidas (MIMO) para darle más velocidad (más de 100 Mbps) y más rango.</a:t>
            </a:r>
          </a:p>
          <a:p>
            <a:r>
              <a:rPr lang="es-BO" dirty="0"/>
              <a:t>802.16: Grupo de estándares para Metropolitan Area Networks (MANs).</a:t>
            </a:r>
          </a:p>
          <a:p>
            <a:r>
              <a:rPr lang="es-BO" dirty="0"/>
              <a:t>Bluetooth: Suporta un pequeño rango (10 metros) y relativamente poco ancho de banda (1-3 Mbps) diseñado para redes de pequeño poder</a:t>
            </a:r>
          </a:p>
          <a:p>
            <a:endParaRPr lang="es-BO" dirty="0"/>
          </a:p>
        </p:txBody>
      </p:sp>
    </p:spTree>
    <p:extLst>
      <p:ext uri="{BB962C8B-B14F-4D97-AF65-F5344CB8AC3E}">
        <p14:creationId xmlns:p14="http://schemas.microsoft.com/office/powerpoint/2010/main" val="323428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lnSpcReduction="10000"/>
          </a:bodyPr>
          <a:lstStyle/>
          <a:p>
            <a:r>
              <a:rPr lang="es-BO" sz="3000" dirty="0"/>
              <a:t>Easside-ng: Permite comunicar vía AP WEP (encriptado) sin saber la clave WEP.</a:t>
            </a:r>
          </a:p>
          <a:p>
            <a:r>
              <a:rPr lang="es-BO" sz="3000" dirty="0"/>
              <a:t>Airdeclak-ng: Quita el encubrimiento de un archivo pcap.</a:t>
            </a:r>
          </a:p>
          <a:p>
            <a:r>
              <a:rPr lang="es-BO" sz="3000" dirty="0"/>
              <a:t>Airodump-ng: Utilizado para capturar paquetes de marcos 802.11 y capturar los IVs WEP.</a:t>
            </a:r>
          </a:p>
          <a:p>
            <a:r>
              <a:rPr lang="es-BO" sz="3000" dirty="0"/>
              <a:t>Packetforge-ng: Utilizado para crear paquetes encriptados que sub consecuentemente pueden ser utilizados para inyección.</a:t>
            </a:r>
          </a:p>
        </p:txBody>
      </p:sp>
    </p:spTree>
    <p:extLst>
      <p:ext uri="{BB962C8B-B14F-4D97-AF65-F5344CB8AC3E}">
        <p14:creationId xmlns:p14="http://schemas.microsoft.com/office/powerpoint/2010/main" val="1133806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a:bodyPr>
          <a:lstStyle/>
          <a:p>
            <a:r>
              <a:rPr lang="es-BO" dirty="0"/>
              <a:t>Airdriver-ng: Provee información del estado de los controladores wireless en su sistema.</a:t>
            </a:r>
          </a:p>
          <a:p>
            <a:r>
              <a:rPr lang="es-BO" dirty="0"/>
              <a:t>Airlib-ng: Almacena y administra eesid y listas de contraseña utilizadas para crackear WPA/WPA2.</a:t>
            </a:r>
          </a:p>
          <a:p>
            <a:r>
              <a:rPr lang="es-BO" dirty="0"/>
              <a:t>Tkiptun-ng: Crea una interfaz de túnel virtual para monitorear tráfico encriptado e inyectar tráfico arbitrario dentro de la red.</a:t>
            </a:r>
          </a:p>
        </p:txBody>
      </p:sp>
    </p:spTree>
    <p:extLst>
      <p:ext uri="{BB962C8B-B14F-4D97-AF65-F5344CB8AC3E}">
        <p14:creationId xmlns:p14="http://schemas.microsoft.com/office/powerpoint/2010/main" val="3398654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a:bodyPr>
          <a:lstStyle/>
          <a:p>
            <a:r>
              <a:rPr lang="es-BO" dirty="0"/>
              <a:t>Airdrop-ng: Utilizado para el objetivo, reglas basadas en de-autenticación de usuarios.</a:t>
            </a:r>
          </a:p>
          <a:p>
            <a:r>
              <a:rPr lang="es-BO" dirty="0"/>
              <a:t>Airserv-ng: Permite múltiples programas utilizar independientemente la tarjeta wifi medíante una conexión TCP cliente servidor.</a:t>
            </a:r>
          </a:p>
          <a:p>
            <a:r>
              <a:rPr lang="es-BO" dirty="0"/>
              <a:t>Wesside-ng: Incorpora un número de técnicas para obtener claves WEP sin problemas en minutos.</a:t>
            </a:r>
          </a:p>
        </p:txBody>
      </p:sp>
    </p:spTree>
    <p:extLst>
      <p:ext uri="{BB962C8B-B14F-4D97-AF65-F5344CB8AC3E}">
        <p14:creationId xmlns:p14="http://schemas.microsoft.com/office/powerpoint/2010/main" val="4117246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lnSpcReduction="10000"/>
          </a:bodyPr>
          <a:lstStyle/>
          <a:p>
            <a:pPr marL="0" indent="0">
              <a:buNone/>
            </a:pPr>
            <a:r>
              <a:rPr lang="es-BO" dirty="0"/>
              <a:t>Paso 1: Ejecutar airmon-ng en modo monitoreo.</a:t>
            </a:r>
          </a:p>
          <a:p>
            <a:pPr marL="0" indent="0">
              <a:buNone/>
            </a:pPr>
            <a:r>
              <a:rPr lang="es-BO" dirty="0"/>
              <a:t>Paso 2: Iniciar airdump para descubrir SSIDs en la interface.</a:t>
            </a:r>
          </a:p>
          <a:p>
            <a:pPr marL="0" indent="0">
              <a:buNone/>
            </a:pPr>
            <a:r>
              <a:rPr lang="es-BO" dirty="0"/>
              <a:t>Paso 3: De-autenticar (deauth) al cliente para revelar el SSID escondido utilizando aireplay-ng.</a:t>
            </a:r>
          </a:p>
          <a:p>
            <a:pPr marL="0" indent="0">
              <a:buNone/>
            </a:pPr>
            <a:r>
              <a:rPr lang="es-BO" dirty="0"/>
              <a:t>Paso 4: Cambiar a airodump para ver el SSID revelado.</a:t>
            </a:r>
          </a:p>
        </p:txBody>
      </p:sp>
    </p:spTree>
    <p:extLst>
      <p:ext uri="{BB962C8B-B14F-4D97-AF65-F5344CB8AC3E}">
        <p14:creationId xmlns:p14="http://schemas.microsoft.com/office/powerpoint/2010/main" val="459505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a:bodyPr>
          <a:lstStyle/>
          <a:p>
            <a:pPr marL="0" indent="0">
              <a:buNone/>
            </a:pPr>
            <a:r>
              <a:rPr lang="es-BO" dirty="0"/>
              <a:t>Ataque de fragmentación</a:t>
            </a:r>
          </a:p>
          <a:p>
            <a:r>
              <a:rPr lang="es-BO" dirty="0"/>
              <a:t>Puede obtener 1500 bytes de PRGA (pseudo random generation algorithm). Este ataque no recupera la clave WEP por si solo. El PRGA puede utilizarse para generar paquetes con packetforge-ng que es utilizado para varios ataques de inyección. Requiere al menos un paquete de dato para ser recibido desde el AP para iniciar el ataque.</a:t>
            </a:r>
          </a:p>
        </p:txBody>
      </p:sp>
    </p:spTree>
    <p:extLst>
      <p:ext uri="{BB962C8B-B14F-4D97-AF65-F5344CB8AC3E}">
        <p14:creationId xmlns:p14="http://schemas.microsoft.com/office/powerpoint/2010/main" val="2310284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¿Como lanzar un ataque MAC Spoofing?</a:t>
            </a:r>
          </a:p>
          <a:p>
            <a:pPr marL="0" indent="0">
              <a:buNone/>
            </a:pPr>
            <a:r>
              <a:rPr lang="es-BO" dirty="0"/>
              <a:t>Para cambiar la dirección MAC en Linux:</a:t>
            </a:r>
          </a:p>
          <a:p>
            <a:pPr marL="0" indent="0">
              <a:buNone/>
            </a:pPr>
            <a:endParaRPr lang="es-BO" dirty="0"/>
          </a:p>
          <a:p>
            <a:pPr marL="0" indent="0">
              <a:buNone/>
            </a:pPr>
            <a:r>
              <a:rPr lang="es-BO" dirty="0">
                <a:solidFill>
                  <a:srgbClr val="FF0000"/>
                </a:solidFill>
              </a:rPr>
              <a:t>ifconfig wlan0 down</a:t>
            </a:r>
          </a:p>
          <a:p>
            <a:pPr marL="0" indent="0">
              <a:buNone/>
            </a:pPr>
            <a:r>
              <a:rPr lang="es-BO" dirty="0">
                <a:solidFill>
                  <a:srgbClr val="FF0000"/>
                </a:solidFill>
              </a:rPr>
              <a:t>ifconfig wlan0 hw ether 02:25:ab:4c:2a:bc</a:t>
            </a:r>
          </a:p>
          <a:p>
            <a:pPr marL="0" indent="0">
              <a:buNone/>
            </a:pPr>
            <a:r>
              <a:rPr lang="es-BO" dirty="0">
                <a:solidFill>
                  <a:srgbClr val="FF0000"/>
                </a:solidFill>
              </a:rPr>
              <a:t>ifconfig wlan0 up</a:t>
            </a:r>
          </a:p>
          <a:p>
            <a:pPr marL="0" indent="0">
              <a:buNone/>
            </a:pPr>
            <a:endParaRPr lang="es-BO" dirty="0">
              <a:solidFill>
                <a:srgbClr val="FF0000"/>
              </a:solidFill>
            </a:endParaRPr>
          </a:p>
          <a:p>
            <a:pPr marL="0" indent="0">
              <a:buNone/>
            </a:pPr>
            <a:r>
              <a:rPr lang="es-BO" dirty="0"/>
              <a:t>SMAC para cambiar en Windows, genera MAC de acuerdo al fabricante seleccionado.</a:t>
            </a:r>
          </a:p>
        </p:txBody>
      </p:sp>
    </p:spTree>
    <p:extLst>
      <p:ext uri="{BB962C8B-B14F-4D97-AF65-F5344CB8AC3E}">
        <p14:creationId xmlns:p14="http://schemas.microsoft.com/office/powerpoint/2010/main" val="1421943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lstStyle/>
          <a:p>
            <a:pPr marL="0" indent="0">
              <a:buNone/>
            </a:pPr>
            <a:r>
              <a:rPr lang="es-BO" dirty="0"/>
              <a:t>DoS: Ataques de De-autenticación y desasociación</a:t>
            </a:r>
          </a:p>
        </p:txBody>
      </p:sp>
    </p:spTree>
    <p:extLst>
      <p:ext uri="{BB962C8B-B14F-4D97-AF65-F5344CB8AC3E}">
        <p14:creationId xmlns:p14="http://schemas.microsoft.com/office/powerpoint/2010/main" val="457036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lnSpcReduction="10000"/>
          </a:bodyPr>
          <a:lstStyle/>
          <a:p>
            <a:pPr marL="0" indent="0">
              <a:buNone/>
            </a:pPr>
            <a:r>
              <a:rPr lang="es-BO" dirty="0"/>
              <a:t>Ataque MitM utilizando Aircrack-ng</a:t>
            </a:r>
          </a:p>
          <a:p>
            <a:pPr marL="0" indent="0">
              <a:buNone/>
            </a:pPr>
            <a:r>
              <a:rPr lang="es-BO" dirty="0"/>
              <a:t>Paso 1: Ejecutar airmon-ng en modo monitoreo.</a:t>
            </a:r>
          </a:p>
          <a:p>
            <a:pPr marL="0" indent="0">
              <a:buNone/>
            </a:pPr>
            <a:r>
              <a:rPr lang="es-BO" dirty="0"/>
              <a:t>Paso 2: Ejecutar airodump para descubrir SSIDs en la interfaz.</a:t>
            </a:r>
          </a:p>
          <a:p>
            <a:pPr marL="0" indent="0">
              <a:buNone/>
            </a:pPr>
            <a:r>
              <a:rPr lang="es-BO" dirty="0"/>
              <a:t>Paso 3: De-autenticar el cliente utilizando aireplay-ng.</a:t>
            </a:r>
          </a:p>
          <a:p>
            <a:pPr marL="0" indent="0">
              <a:buNone/>
            </a:pPr>
            <a:r>
              <a:rPr lang="es-BO" dirty="0"/>
              <a:t>Paso 4: Asocial la tarjeta wireless con el AP que se está accediendo con aireplay-ng.</a:t>
            </a:r>
          </a:p>
        </p:txBody>
      </p:sp>
    </p:spTree>
    <p:extLst>
      <p:ext uri="{BB962C8B-B14F-4D97-AF65-F5344CB8AC3E}">
        <p14:creationId xmlns:p14="http://schemas.microsoft.com/office/powerpoint/2010/main" val="3532098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lstStyle/>
          <a:p>
            <a:pPr marL="0" indent="0">
              <a:buNone/>
            </a:pPr>
            <a:r>
              <a:rPr lang="es-BO" dirty="0"/>
              <a:t>Ataque Wireless ARP Poisoning</a:t>
            </a:r>
          </a:p>
        </p:txBody>
      </p:sp>
    </p:spTree>
    <p:extLst>
      <p:ext uri="{BB962C8B-B14F-4D97-AF65-F5344CB8AC3E}">
        <p14:creationId xmlns:p14="http://schemas.microsoft.com/office/powerpoint/2010/main" val="214316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lnSpcReduction="10000"/>
          </a:bodyPr>
          <a:lstStyle/>
          <a:p>
            <a:pPr marL="0" indent="0">
              <a:buNone/>
            </a:pPr>
            <a:r>
              <a:rPr lang="es-BO" sz="3000" dirty="0"/>
              <a:t>Rogue Access Point</a:t>
            </a:r>
          </a:p>
          <a:p>
            <a:r>
              <a:rPr lang="es-BO" sz="3000" dirty="0"/>
              <a:t>Elegir una localidad apropiada para colocar el rogue AP que permite mayor cobertura desde tu punto de conexión.</a:t>
            </a:r>
          </a:p>
          <a:p>
            <a:r>
              <a:rPr lang="es-BO" sz="3000" dirty="0"/>
              <a:t>Deshabilitar la difusión SSID (modo silencioso) y las características de administración para impedir detección.</a:t>
            </a:r>
          </a:p>
          <a:p>
            <a:r>
              <a:rPr lang="es-BO" sz="3000" dirty="0"/>
              <a:t>Colocar el AP detrás del firewall si es posible para impedir scaners de red.</a:t>
            </a:r>
          </a:p>
          <a:p>
            <a:pPr marL="0" indent="0">
              <a:buNone/>
            </a:pPr>
            <a:r>
              <a:rPr lang="es-BO" sz="3000" dirty="0"/>
              <a:t>- Implementar el rogue AP por periodos cortos.</a:t>
            </a:r>
          </a:p>
        </p:txBody>
      </p:sp>
    </p:spTree>
    <p:extLst>
      <p:ext uri="{BB962C8B-B14F-4D97-AF65-F5344CB8AC3E}">
        <p14:creationId xmlns:p14="http://schemas.microsoft.com/office/powerpoint/2010/main" val="42302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Service Set Identifier (SSID)</a:t>
            </a:r>
          </a:p>
        </p:txBody>
      </p:sp>
      <p:sp>
        <p:nvSpPr>
          <p:cNvPr id="3" name="2 Marcador de contenido"/>
          <p:cNvSpPr>
            <a:spLocks noGrp="1"/>
          </p:cNvSpPr>
          <p:nvPr>
            <p:ph idx="1"/>
          </p:nvPr>
        </p:nvSpPr>
        <p:spPr/>
        <p:txBody>
          <a:bodyPr/>
          <a:lstStyle/>
          <a:p>
            <a:pPr marL="0" indent="0">
              <a:buNone/>
            </a:pPr>
            <a:r>
              <a:rPr lang="es-BO" dirty="0"/>
              <a:t>Identificador de una red Wi-Fi. Es una clave secreta, no una clave pública.</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924944"/>
            <a:ext cx="56292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272991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fontScale="92500"/>
          </a:bodyPr>
          <a:lstStyle/>
          <a:p>
            <a:pPr marL="0" indent="0">
              <a:buNone/>
            </a:pPr>
            <a:r>
              <a:rPr lang="es-BO" sz="3000" dirty="0"/>
              <a:t>Evil Twin: Es un AP que pretende ser un AP legítimo replicando un nombre de red. El atacante configura el rogue AP fuera del perímetro de la red y atrae al usuario a iniciar sesión con el AP equivocado. una vez asociado, los usuarios pueden saltar la política de seguridad tanto a los atacantes acceso a los datos de la red. Evil Twin puede ser configurado con un SSID residencial común, hotspot SSID, o SSID de la WLAn de la compañía.</a:t>
            </a:r>
          </a:p>
        </p:txBody>
      </p:sp>
    </p:spTree>
    <p:extLst>
      <p:ext uri="{BB962C8B-B14F-4D97-AF65-F5344CB8AC3E}">
        <p14:creationId xmlns:p14="http://schemas.microsoft.com/office/powerpoint/2010/main" val="482134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Lanzamiento de ataques Wireless</a:t>
            </a:r>
          </a:p>
        </p:txBody>
      </p:sp>
      <p:sp>
        <p:nvSpPr>
          <p:cNvPr id="3" name="2 Marcador de contenido"/>
          <p:cNvSpPr>
            <a:spLocks noGrp="1"/>
          </p:cNvSpPr>
          <p:nvPr>
            <p:ph idx="1"/>
          </p:nvPr>
        </p:nvSpPr>
        <p:spPr/>
        <p:txBody>
          <a:bodyPr>
            <a:normAutofit lnSpcReduction="10000"/>
          </a:bodyPr>
          <a:lstStyle/>
          <a:p>
            <a:pPr marL="0" indent="0">
              <a:buNone/>
            </a:pPr>
            <a:r>
              <a:rPr lang="es-BO" dirty="0"/>
              <a:t>¿Cómo configurar un hotspot falso (Evil Twin)?</a:t>
            </a:r>
          </a:p>
          <a:p>
            <a:pPr marL="0" indent="0">
              <a:buNone/>
            </a:pPr>
            <a:r>
              <a:rPr lang="es-BO" dirty="0"/>
              <a:t>1. Se necesita de una laptop con conexión a Internet (3G o conexión con cable) y un mini AP.</a:t>
            </a:r>
          </a:p>
          <a:p>
            <a:pPr marL="0" indent="0">
              <a:buNone/>
            </a:pPr>
            <a:r>
              <a:rPr lang="es-BO" dirty="0"/>
              <a:t>2. Habilitar Internet Conexion Sharing en Windows 7 o Internet Sharing en Mac OS X.</a:t>
            </a:r>
          </a:p>
          <a:p>
            <a:pPr marL="0" indent="0">
              <a:buNone/>
            </a:pPr>
            <a:r>
              <a:rPr lang="es-BO" dirty="0"/>
              <a:t>3. Difundir la conexión WIFI y ejecutar un programa sniffer para capturar contraseñas.</a:t>
            </a:r>
          </a:p>
        </p:txBody>
      </p:sp>
    </p:spTree>
    <p:extLst>
      <p:ext uri="{BB962C8B-B14F-4D97-AF65-F5344CB8AC3E}">
        <p14:creationId xmlns:p14="http://schemas.microsoft.com/office/powerpoint/2010/main" val="3133516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Crack al cifrado Wifi</a:t>
            </a:r>
          </a:p>
        </p:txBody>
      </p:sp>
      <p:sp>
        <p:nvSpPr>
          <p:cNvPr id="3" name="2 Marcador de contenido"/>
          <p:cNvSpPr>
            <a:spLocks noGrp="1"/>
          </p:cNvSpPr>
          <p:nvPr>
            <p:ph idx="1"/>
          </p:nvPr>
        </p:nvSpPr>
        <p:spPr/>
        <p:txBody>
          <a:bodyPr/>
          <a:lstStyle/>
          <a:p>
            <a:pPr marL="0" indent="0">
              <a:buNone/>
            </a:pPr>
            <a:r>
              <a:rPr lang="es-BO" dirty="0"/>
              <a:t>¿Cómo crackear WEP utilizando Aircrack?</a:t>
            </a:r>
          </a:p>
          <a:p>
            <a:pPr marL="0" indent="0">
              <a:buNone/>
            </a:pPr>
            <a:r>
              <a:rPr lang="es-BO" dirty="0"/>
              <a:t>1: </a:t>
            </a:r>
            <a:r>
              <a:rPr lang="es-BO" dirty="0">
                <a:solidFill>
                  <a:srgbClr val="FF0000"/>
                </a:solidFill>
              </a:rPr>
              <a:t>airmon-ng start eth1</a:t>
            </a:r>
          </a:p>
          <a:p>
            <a:pPr marL="0" indent="0">
              <a:buNone/>
            </a:pPr>
            <a:r>
              <a:rPr lang="es-BO" dirty="0"/>
              <a:t>2: </a:t>
            </a:r>
            <a:r>
              <a:rPr lang="es-BO" dirty="0">
                <a:solidFill>
                  <a:srgbClr val="FF0000"/>
                </a:solidFill>
              </a:rPr>
              <a:t>airodump-ng --ivs --write capture eth1</a:t>
            </a:r>
          </a:p>
          <a:p>
            <a:pPr marL="0" indent="0">
              <a:buNone/>
            </a:pPr>
            <a:r>
              <a:rPr lang="es-BO" dirty="0"/>
              <a:t>3: </a:t>
            </a:r>
            <a:r>
              <a:rPr lang="es-BO" dirty="0">
                <a:solidFill>
                  <a:srgbClr val="FF0000"/>
                </a:solidFill>
              </a:rPr>
              <a:t>aireplay-ng -1 0 -e SECRET_SSID -a 1e:64:51:3b:ff:3e -h a7:71:fe:8e:d8:25 eth1</a:t>
            </a:r>
          </a:p>
          <a:p>
            <a:pPr marL="0" indent="0">
              <a:buNone/>
            </a:pPr>
            <a:r>
              <a:rPr lang="es-BO" dirty="0"/>
              <a:t>4: </a:t>
            </a:r>
            <a:r>
              <a:rPr lang="es-BO" dirty="0">
                <a:solidFill>
                  <a:srgbClr val="FF0000"/>
                </a:solidFill>
              </a:rPr>
              <a:t>aireplay-ng -3 -b 1e:64:51:eb:ff:3e -h a7:71:fe:8e:d8:25 eth1</a:t>
            </a:r>
          </a:p>
          <a:p>
            <a:pPr marL="0" indent="0">
              <a:buNone/>
            </a:pPr>
            <a:r>
              <a:rPr lang="es-BO" dirty="0"/>
              <a:t>5: </a:t>
            </a:r>
            <a:r>
              <a:rPr lang="es-BO" dirty="0">
                <a:solidFill>
                  <a:srgbClr val="FF0000"/>
                </a:solidFill>
              </a:rPr>
              <a:t>aircrack-ng -s capture.ivs</a:t>
            </a:r>
          </a:p>
        </p:txBody>
      </p:sp>
    </p:spTree>
    <p:extLst>
      <p:ext uri="{BB962C8B-B14F-4D97-AF65-F5344CB8AC3E}">
        <p14:creationId xmlns:p14="http://schemas.microsoft.com/office/powerpoint/2010/main" val="1387340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Crack al cifrado Wifi</a:t>
            </a:r>
          </a:p>
        </p:txBody>
      </p:sp>
      <p:sp>
        <p:nvSpPr>
          <p:cNvPr id="3" name="2 Marcador de contenido"/>
          <p:cNvSpPr>
            <a:spLocks noGrp="1"/>
          </p:cNvSpPr>
          <p:nvPr>
            <p:ph idx="1"/>
          </p:nvPr>
        </p:nvSpPr>
        <p:spPr/>
        <p:txBody>
          <a:bodyPr/>
          <a:lstStyle/>
          <a:p>
            <a:pPr marL="0" indent="0">
              <a:buNone/>
            </a:pPr>
            <a:r>
              <a:rPr lang="es-BO" dirty="0"/>
              <a:t>¿Cómo crackear WPA-PSK utilizando aircrack?</a:t>
            </a:r>
          </a:p>
          <a:p>
            <a:pPr marL="0" indent="0">
              <a:buNone/>
            </a:pPr>
            <a:r>
              <a:rPr lang="es-BO" dirty="0"/>
              <a:t>Paso 1: Monitorear el tráfico wireless con </a:t>
            </a:r>
            <a:r>
              <a:rPr lang="es-BO" dirty="0">
                <a:solidFill>
                  <a:srgbClr val="FF0000"/>
                </a:solidFill>
              </a:rPr>
              <a:t>airmon-ng</a:t>
            </a:r>
          </a:p>
          <a:p>
            <a:pPr marL="0" indent="0">
              <a:buNone/>
            </a:pPr>
            <a:r>
              <a:rPr lang="es-BO" dirty="0">
                <a:solidFill>
                  <a:srgbClr val="FF0000"/>
                </a:solidFill>
              </a:rPr>
              <a:t>airmon-ng start eth1</a:t>
            </a:r>
          </a:p>
          <a:p>
            <a:pPr marL="0" indent="0">
              <a:buNone/>
            </a:pPr>
            <a:r>
              <a:rPr lang="es-BO" dirty="0"/>
              <a:t>Paso 2: Recolectar los datos del tráfico con </a:t>
            </a:r>
            <a:r>
              <a:rPr lang="es-BO" dirty="0">
                <a:solidFill>
                  <a:srgbClr val="FF0000"/>
                </a:solidFill>
              </a:rPr>
              <a:t>airodump-ng</a:t>
            </a:r>
          </a:p>
          <a:p>
            <a:pPr marL="0" indent="0">
              <a:buNone/>
            </a:pPr>
            <a:r>
              <a:rPr lang="es-BO" dirty="0">
                <a:solidFill>
                  <a:srgbClr val="FF0000"/>
                </a:solidFill>
              </a:rPr>
              <a:t>airodump-ng --write capture eth1r</a:t>
            </a:r>
          </a:p>
        </p:txBody>
      </p:sp>
    </p:spTree>
    <p:extLst>
      <p:ext uri="{BB962C8B-B14F-4D97-AF65-F5344CB8AC3E}">
        <p14:creationId xmlns:p14="http://schemas.microsoft.com/office/powerpoint/2010/main" val="2758750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Crack al cifrado Wifi</a:t>
            </a:r>
          </a:p>
        </p:txBody>
      </p:sp>
      <p:sp>
        <p:nvSpPr>
          <p:cNvPr id="3" name="2 Marcador de contenido"/>
          <p:cNvSpPr>
            <a:spLocks noGrp="1"/>
          </p:cNvSpPr>
          <p:nvPr>
            <p:ph idx="1"/>
          </p:nvPr>
        </p:nvSpPr>
        <p:spPr/>
        <p:txBody>
          <a:bodyPr>
            <a:normAutofit lnSpcReduction="10000"/>
          </a:bodyPr>
          <a:lstStyle/>
          <a:p>
            <a:pPr marL="0" indent="0">
              <a:buNone/>
            </a:pPr>
            <a:r>
              <a:rPr lang="es-BO" dirty="0"/>
              <a:t>Paso 3: De-autenticar el cliente utilizando aireplay-ng. El cliente intentará autenticar con AP lo que conducirá a capturar a airodump el paquete de autenticación (WPA handshake).</a:t>
            </a:r>
          </a:p>
          <a:p>
            <a:pPr marL="0" indent="0">
              <a:buNone/>
            </a:pPr>
            <a:r>
              <a:rPr lang="es-BO" dirty="0">
                <a:solidFill>
                  <a:srgbClr val="FF0000"/>
                </a:solidFill>
              </a:rPr>
              <a:t>aireplay-ng --deauth 11 -a 02:24:2B:CD:68:EE</a:t>
            </a:r>
          </a:p>
          <a:p>
            <a:pPr marL="0" indent="0">
              <a:buNone/>
            </a:pPr>
            <a:r>
              <a:rPr lang="es-BO" dirty="0"/>
              <a:t>Paso 4: Ejecutar el archivo de captura a través de aircrack-ng</a:t>
            </a:r>
          </a:p>
          <a:p>
            <a:pPr marL="0" indent="0">
              <a:buNone/>
            </a:pPr>
            <a:r>
              <a:rPr lang="es-BO" dirty="0">
                <a:solidFill>
                  <a:srgbClr val="FF0000"/>
                </a:solidFill>
              </a:rPr>
              <a:t>aircrack-ng.exe -a 2 -w capture.cap</a:t>
            </a:r>
          </a:p>
        </p:txBody>
      </p:sp>
    </p:spTree>
    <p:extLst>
      <p:ext uri="{BB962C8B-B14F-4D97-AF65-F5344CB8AC3E}">
        <p14:creationId xmlns:p14="http://schemas.microsoft.com/office/powerpoint/2010/main" val="1457852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Crack al cifrado Wifi</a:t>
            </a:r>
          </a:p>
        </p:txBody>
      </p:sp>
      <p:sp>
        <p:nvSpPr>
          <p:cNvPr id="3" name="2 Marcador de contenido"/>
          <p:cNvSpPr>
            <a:spLocks noGrp="1"/>
          </p:cNvSpPr>
          <p:nvPr>
            <p:ph idx="1"/>
          </p:nvPr>
        </p:nvSpPr>
        <p:spPr/>
        <p:txBody>
          <a:bodyPr/>
          <a:lstStyle/>
          <a:p>
            <a:pPr marL="0" indent="0">
              <a:buNone/>
            </a:pPr>
            <a:r>
              <a:rPr lang="es-BO" dirty="0"/>
              <a:t>Herramienta de crack WPA: KisMAC</a:t>
            </a:r>
          </a:p>
          <a:p>
            <a:pPr marL="0" indent="0">
              <a:buNone/>
            </a:pPr>
            <a:r>
              <a:rPr lang="es-BO" dirty="0"/>
              <a:t>Se puede realizar ataques de fuerza bruta a las contraseñas WEP y WPA. Trabaja en MAC OS X</a:t>
            </a:r>
          </a:p>
        </p:txBody>
      </p:sp>
    </p:spTree>
    <p:extLst>
      <p:ext uri="{BB962C8B-B14F-4D97-AF65-F5344CB8AC3E}">
        <p14:creationId xmlns:p14="http://schemas.microsoft.com/office/powerpoint/2010/main" val="272522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Crack al cifrado Wifi</a:t>
            </a:r>
          </a:p>
        </p:txBody>
      </p:sp>
      <p:sp>
        <p:nvSpPr>
          <p:cNvPr id="3" name="2 Marcador de contenido"/>
          <p:cNvSpPr>
            <a:spLocks noGrp="1"/>
          </p:cNvSpPr>
          <p:nvPr>
            <p:ph idx="1"/>
          </p:nvPr>
        </p:nvSpPr>
        <p:spPr/>
        <p:txBody>
          <a:bodyPr>
            <a:normAutofit lnSpcReduction="10000"/>
          </a:bodyPr>
          <a:lstStyle/>
          <a:p>
            <a:pPr marL="0" indent="0">
              <a:buNone/>
            </a:pPr>
            <a:r>
              <a:rPr lang="es-BO" dirty="0"/>
              <a:t>Crackeando WEP utilizando Cain &amp; Abel. Esta herramienta implementa cracking estático y el método PTW cracking para recuperar claves WEP.</a:t>
            </a:r>
          </a:p>
          <a:p>
            <a:pPr marL="0" indent="0">
              <a:buNone/>
            </a:pPr>
            <a:endParaRPr lang="es-BO" dirty="0"/>
          </a:p>
          <a:p>
            <a:pPr marL="0" indent="0">
              <a:buNone/>
            </a:pPr>
            <a:r>
              <a:rPr lang="es-BO" dirty="0"/>
              <a:t>Fuerza bruta en WPA utilizando Cain &amp; Abel. Se sniffea la red wireless y crackea las contraseñas WPA-PSK utilizando diccionario y fuerza bruta.</a:t>
            </a:r>
          </a:p>
        </p:txBody>
      </p:sp>
    </p:spTree>
    <p:extLst>
      <p:ext uri="{BB962C8B-B14F-4D97-AF65-F5344CB8AC3E}">
        <p14:creationId xmlns:p14="http://schemas.microsoft.com/office/powerpoint/2010/main" val="4039859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Crack al cifrado Wifi</a:t>
            </a:r>
          </a:p>
        </p:txBody>
      </p:sp>
      <p:sp>
        <p:nvSpPr>
          <p:cNvPr id="3" name="2 Marcador de contenido"/>
          <p:cNvSpPr>
            <a:spLocks noGrp="1"/>
          </p:cNvSpPr>
          <p:nvPr>
            <p:ph idx="1"/>
          </p:nvPr>
        </p:nvSpPr>
        <p:spPr/>
        <p:txBody>
          <a:bodyPr/>
          <a:lstStyle/>
          <a:p>
            <a:pPr marL="0" indent="0">
              <a:buNone/>
            </a:pPr>
            <a:r>
              <a:rPr lang="es-BO" dirty="0"/>
              <a:t>Herramienta de crack WPA: Elcomsoft Wireless Security Auditor. Permite a los administradores de la red auditar redes wireless accesibles. Viene con un un sniffer de redes wireless (con adaptadores AirPcap). Revisa la fortaleza de las contraseñas WPA/WPA2-PSK que protegen la red.</a:t>
            </a:r>
          </a:p>
        </p:txBody>
      </p:sp>
    </p:spTree>
    <p:extLst>
      <p:ext uri="{BB962C8B-B14F-4D97-AF65-F5344CB8AC3E}">
        <p14:creationId xmlns:p14="http://schemas.microsoft.com/office/powerpoint/2010/main" val="335559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Crack al cifrado Wifi</a:t>
            </a:r>
          </a:p>
        </p:txBody>
      </p:sp>
      <p:sp>
        <p:nvSpPr>
          <p:cNvPr id="3" name="2 Marcador de contenido"/>
          <p:cNvSpPr>
            <a:spLocks noGrp="1"/>
          </p:cNvSpPr>
          <p:nvPr>
            <p:ph idx="1"/>
          </p:nvPr>
        </p:nvSpPr>
        <p:spPr/>
        <p:txBody>
          <a:bodyPr/>
          <a:lstStyle/>
          <a:p>
            <a:pPr marL="0" indent="0">
              <a:buNone/>
            </a:pPr>
            <a:r>
              <a:rPr lang="es-BO" dirty="0"/>
              <a:t>WI-FI Sniffer: Kismet. Capa 2 detector de red, sniffer e IDS. Identifica redes colectando paquetes pasivamente. Detecta redes escondidas y la presencia de redes no balizamiento, vía tráfico de datos.</a:t>
            </a:r>
          </a:p>
        </p:txBody>
      </p:sp>
    </p:spTree>
    <p:extLst>
      <p:ext uri="{BB962C8B-B14F-4D97-AF65-F5344CB8AC3E}">
        <p14:creationId xmlns:p14="http://schemas.microsoft.com/office/powerpoint/2010/main" val="3818417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Bluetooth Hacking</a:t>
            </a:r>
          </a:p>
        </p:txBody>
      </p:sp>
      <p:sp>
        <p:nvSpPr>
          <p:cNvPr id="3" name="2 Marcador de contenido"/>
          <p:cNvSpPr>
            <a:spLocks noGrp="1"/>
          </p:cNvSpPr>
          <p:nvPr>
            <p:ph idx="1"/>
          </p:nvPr>
        </p:nvSpPr>
        <p:spPr/>
        <p:txBody>
          <a:bodyPr/>
          <a:lstStyle/>
          <a:p>
            <a:pPr marL="0" indent="0">
              <a:buNone/>
            </a:pPr>
            <a:r>
              <a:rPr lang="es-BO" dirty="0"/>
              <a:t>Se refiere a la explotación de vulnerabilidades de la pila Bluetooth que comprometen datos sensibles en dispositivos y redes Bluetooth.</a:t>
            </a:r>
          </a:p>
        </p:txBody>
      </p:sp>
    </p:spTree>
    <p:extLst>
      <p:ext uri="{BB962C8B-B14F-4D97-AF65-F5344CB8AC3E}">
        <p14:creationId xmlns:p14="http://schemas.microsoft.com/office/powerpoint/2010/main" val="31543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Wi-Fi Hotspot Finder</a:t>
            </a:r>
          </a:p>
        </p:txBody>
      </p:sp>
      <p:sp>
        <p:nvSpPr>
          <p:cNvPr id="3" name="2 Marcador de contenido"/>
          <p:cNvSpPr>
            <a:spLocks noGrp="1"/>
          </p:cNvSpPr>
          <p:nvPr>
            <p:ph idx="1"/>
          </p:nvPr>
        </p:nvSpPr>
        <p:spPr/>
        <p:txBody>
          <a:bodyPr/>
          <a:lstStyle/>
          <a:p>
            <a:pPr marL="0" indent="0">
              <a:buNone/>
            </a:pPr>
            <a:r>
              <a:rPr lang="es-BO" dirty="0"/>
              <a:t>jiwire.com. Es un hotspot que muestra más de 338,271 hotspots gratuitas y pagadas en 144 países.</a:t>
            </a:r>
          </a:p>
          <a:p>
            <a:pPr marL="0" indent="0">
              <a:buNone/>
            </a:pPr>
            <a:endParaRPr lang="es-BO" dirty="0"/>
          </a:p>
          <a:p>
            <a:pPr marL="0" indent="0">
              <a:buNone/>
            </a:pPr>
            <a:r>
              <a:rPr lang="es-BO" dirty="0"/>
              <a:t>Otro: WeFi.com</a:t>
            </a:r>
          </a:p>
        </p:txBody>
      </p:sp>
    </p:spTree>
    <p:extLst>
      <p:ext uri="{BB962C8B-B14F-4D97-AF65-F5344CB8AC3E}">
        <p14:creationId xmlns:p14="http://schemas.microsoft.com/office/powerpoint/2010/main" val="13267447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Bluetotth Hacking</a:t>
            </a:r>
          </a:p>
        </p:txBody>
      </p:sp>
      <p:sp>
        <p:nvSpPr>
          <p:cNvPr id="3" name="2 Marcador de contenido"/>
          <p:cNvSpPr>
            <a:spLocks noGrp="1"/>
          </p:cNvSpPr>
          <p:nvPr>
            <p:ph idx="1"/>
          </p:nvPr>
        </p:nvSpPr>
        <p:spPr/>
        <p:txBody>
          <a:bodyPr>
            <a:normAutofit fontScale="92500" lnSpcReduction="10000"/>
          </a:bodyPr>
          <a:lstStyle/>
          <a:p>
            <a:r>
              <a:rPr lang="es-BO" sz="2800" dirty="0"/>
              <a:t>Bluemacking: Ataque DoS que hace overflow a  dispositivos bluetooth con paquetes aleatorios causando que el dispositivo se bloqueé.</a:t>
            </a:r>
          </a:p>
          <a:p>
            <a:r>
              <a:rPr lang="es-BO" sz="2800" dirty="0"/>
              <a:t>Blue Snarfning: El robo de la información de un dispositivo wireless a través de una conexión Bluetooth.</a:t>
            </a:r>
          </a:p>
          <a:p>
            <a:r>
              <a:rPr lang="es-BO" sz="2800" dirty="0"/>
              <a:t>Bluejacking: Arte de enviar mensajes no solicitados a través de dispositivos Bluetooth como PDS o celulares.</a:t>
            </a:r>
          </a:p>
          <a:p>
            <a:r>
              <a:rPr lang="es-BO" sz="2800" dirty="0"/>
              <a:t>BlueSniff: Prueba de concepto para utilidad wardriving Bluetooth.</a:t>
            </a:r>
          </a:p>
        </p:txBody>
      </p:sp>
    </p:spTree>
    <p:extLst>
      <p:ext uri="{BB962C8B-B14F-4D97-AF65-F5344CB8AC3E}">
        <p14:creationId xmlns:p14="http://schemas.microsoft.com/office/powerpoint/2010/main" val="231761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Pila Bluetooth</a:t>
            </a:r>
          </a:p>
        </p:txBody>
      </p:sp>
      <p:sp>
        <p:nvSpPr>
          <p:cNvPr id="3" name="2 Marcador de contenido"/>
          <p:cNvSpPr>
            <a:spLocks noGrp="1"/>
          </p:cNvSpPr>
          <p:nvPr>
            <p:ph idx="1"/>
          </p:nvPr>
        </p:nvSpPr>
        <p:spPr/>
        <p:txBody>
          <a:bodyPr/>
          <a:lstStyle/>
          <a:p>
            <a:pPr marL="0" indent="0">
              <a:buNone/>
            </a:pPr>
            <a:r>
              <a:rPr lang="es-BO" dirty="0"/>
              <a:t>Modos de descubrimiento</a:t>
            </a:r>
          </a:p>
          <a:p>
            <a:pPr marL="0" indent="0">
              <a:buNone/>
            </a:pPr>
            <a:r>
              <a:rPr lang="es-BO" dirty="0"/>
              <a:t>1. Discoverable: Envía respuestas de consulta a todas las consultas.</a:t>
            </a:r>
          </a:p>
          <a:p>
            <a:pPr marL="0" indent="0">
              <a:buNone/>
            </a:pPr>
            <a:r>
              <a:rPr lang="es-BO" dirty="0"/>
              <a:t>2. Limited discoverable: Visible por un cierto periodo de tiempo.</a:t>
            </a:r>
          </a:p>
          <a:p>
            <a:pPr marL="0" indent="0">
              <a:buNone/>
            </a:pPr>
            <a:r>
              <a:rPr lang="es-BO" dirty="0"/>
              <a:t>3. Non-discoverable: Nunca responde a un scan de consulta.</a:t>
            </a:r>
          </a:p>
        </p:txBody>
      </p:sp>
    </p:spTree>
    <p:extLst>
      <p:ext uri="{BB962C8B-B14F-4D97-AF65-F5344CB8AC3E}">
        <p14:creationId xmlns:p14="http://schemas.microsoft.com/office/powerpoint/2010/main" val="4255143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Pila Bluetooth</a:t>
            </a:r>
          </a:p>
        </p:txBody>
      </p:sp>
      <p:sp>
        <p:nvSpPr>
          <p:cNvPr id="3" name="2 Marcador de contenido"/>
          <p:cNvSpPr>
            <a:spLocks noGrp="1"/>
          </p:cNvSpPr>
          <p:nvPr>
            <p:ph idx="1"/>
          </p:nvPr>
        </p:nvSpPr>
        <p:spPr/>
        <p:txBody>
          <a:bodyPr/>
          <a:lstStyle/>
          <a:p>
            <a:pPr marL="0" indent="0">
              <a:buNone/>
            </a:pPr>
            <a:r>
              <a:rPr lang="es-BO" dirty="0"/>
              <a:t>Modos de emparejamiento</a:t>
            </a:r>
          </a:p>
          <a:p>
            <a:pPr marL="0" indent="0">
              <a:buNone/>
            </a:pPr>
            <a:r>
              <a:rPr lang="es-BO" dirty="0"/>
              <a:t>1. Non-pairable mode: Rechaza cada consulta de vinculación.</a:t>
            </a:r>
          </a:p>
          <a:p>
            <a:pPr marL="0" indent="0">
              <a:buNone/>
            </a:pPr>
            <a:r>
              <a:rPr lang="es-BO" dirty="0"/>
              <a:t>2. Pairable mode: Se asociará a la petición.</a:t>
            </a:r>
          </a:p>
        </p:txBody>
      </p:sp>
    </p:spTree>
    <p:extLst>
      <p:ext uri="{BB962C8B-B14F-4D97-AF65-F5344CB8AC3E}">
        <p14:creationId xmlns:p14="http://schemas.microsoft.com/office/powerpoint/2010/main" val="785629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Amenazas Bluetooth</a:t>
            </a:r>
          </a:p>
        </p:txBody>
      </p:sp>
      <p:sp>
        <p:nvSpPr>
          <p:cNvPr id="3" name="2 Marcador de contenido"/>
          <p:cNvSpPr>
            <a:spLocks noGrp="1"/>
          </p:cNvSpPr>
          <p:nvPr>
            <p:ph idx="1"/>
          </p:nvPr>
        </p:nvSpPr>
        <p:spPr/>
        <p:txBody>
          <a:bodyPr>
            <a:normAutofit fontScale="92500"/>
          </a:bodyPr>
          <a:lstStyle/>
          <a:p>
            <a:r>
              <a:rPr lang="es-BO" dirty="0"/>
              <a:t>Fuga de calendarios y libros de direcciones.</a:t>
            </a:r>
          </a:p>
          <a:p>
            <a:r>
              <a:rPr lang="es-BO" dirty="0"/>
              <a:t>Dispositivos de escucha.</a:t>
            </a:r>
          </a:p>
          <a:p>
            <a:r>
              <a:rPr lang="es-BO" dirty="0"/>
              <a:t>Envío de mensajes SMS.</a:t>
            </a:r>
          </a:p>
          <a:p>
            <a:r>
              <a:rPr lang="es-BO" dirty="0"/>
              <a:t>Causa pérdida financiera.</a:t>
            </a:r>
          </a:p>
          <a:p>
            <a:r>
              <a:rPr lang="es-BO" dirty="0"/>
              <a:t>Control remoto.</a:t>
            </a:r>
          </a:p>
          <a:p>
            <a:r>
              <a:rPr lang="es-BO" dirty="0"/>
              <a:t>Ingeniería social.</a:t>
            </a:r>
          </a:p>
          <a:p>
            <a:r>
              <a:rPr lang="es-BO" dirty="0"/>
              <a:t>Código malicioso.</a:t>
            </a:r>
          </a:p>
          <a:p>
            <a:r>
              <a:rPr lang="es-BO" dirty="0"/>
              <a:t>Vulnerabilidades del protocolo.</a:t>
            </a:r>
          </a:p>
        </p:txBody>
      </p:sp>
    </p:spTree>
    <p:extLst>
      <p:ext uri="{BB962C8B-B14F-4D97-AF65-F5344CB8AC3E}">
        <p14:creationId xmlns:p14="http://schemas.microsoft.com/office/powerpoint/2010/main" val="754747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¿Como realizar bluejack a una víctima?</a:t>
            </a:r>
          </a:p>
        </p:txBody>
      </p:sp>
      <p:sp>
        <p:nvSpPr>
          <p:cNvPr id="3" name="2 Marcador de contenido"/>
          <p:cNvSpPr>
            <a:spLocks noGrp="1"/>
          </p:cNvSpPr>
          <p:nvPr>
            <p:ph idx="1"/>
          </p:nvPr>
        </p:nvSpPr>
        <p:spPr/>
        <p:txBody>
          <a:bodyPr/>
          <a:lstStyle/>
          <a:p>
            <a:pPr marL="0" indent="0">
              <a:buNone/>
            </a:pPr>
            <a:r>
              <a:rPr lang="es-BO" dirty="0"/>
              <a:t>Paso 1: Seleccionar un área, café internet, celular, shopping center, etc.. Ir a contactos en tu libro de direcciones.</a:t>
            </a:r>
          </a:p>
          <a:p>
            <a:pPr marL="0" indent="0">
              <a:buNone/>
            </a:pPr>
            <a:endParaRPr lang="es-BO" dirty="0"/>
          </a:p>
          <a:p>
            <a:pPr marL="0" indent="0">
              <a:buNone/>
            </a:pPr>
            <a:r>
              <a:rPr lang="es-BO" dirty="0"/>
              <a:t>Paso 2. Crear un nuevo contacto, en el libro. Ingresar el mensaje en el campo nombre, ej: "quis</a:t>
            </a:r>
          </a:p>
        </p:txBody>
      </p:sp>
    </p:spTree>
    <p:extLst>
      <p:ext uri="{BB962C8B-B14F-4D97-AF65-F5344CB8AC3E}">
        <p14:creationId xmlns:p14="http://schemas.microsoft.com/office/powerpoint/2010/main" val="1261978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realizar bluejack a una víctima?</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Paso 3. Guardar el nuevo contacto con el texto del nombre y sin número de teléfono. Elegir enviar vía Bluetooth. Esto buscará cualquier dispositivo Bluetooth en el  rango quisieras ir a una cita conmigo?</a:t>
            </a:r>
          </a:p>
          <a:p>
            <a:pPr marL="0" indent="0">
              <a:buNone/>
            </a:pPr>
            <a:endParaRPr lang="es-BO" sz="2600" dirty="0"/>
          </a:p>
          <a:p>
            <a:pPr marL="0" indent="0">
              <a:buNone/>
            </a:pPr>
            <a:r>
              <a:rPr lang="es-BO" sz="2600" dirty="0"/>
              <a:t>Paso 4. Elegir un teléfono desde la lista descubierta pro el bluetooth y enviar el contacto. Recibirá un mensaje "tarjeta enviada" y luego podrás escuchar por el tono de mensaje de SMS de la víctima.</a:t>
            </a:r>
            <a:br>
              <a:rPr lang="es-BO" sz="2600" dirty="0"/>
            </a:br>
            <a:endParaRPr lang="es-BO" sz="2600" dirty="0"/>
          </a:p>
          <a:p>
            <a:pPr marL="0" indent="0">
              <a:buNone/>
            </a:pPr>
            <a:r>
              <a:rPr lang="es-BO" sz="2400" dirty="0"/>
              <a:t>Bluejacking es un nuevo término utilizado que define la actividad de enviar mensajes anónimos en dispositivos Bluetooth vía protocolo OBEX.</a:t>
            </a:r>
          </a:p>
        </p:txBody>
      </p:sp>
    </p:spTree>
    <p:extLst>
      <p:ext uri="{BB962C8B-B14F-4D97-AF65-F5344CB8AC3E}">
        <p14:creationId xmlns:p14="http://schemas.microsoft.com/office/powerpoint/2010/main" val="1989499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realizar bluejack a una víctima?</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Herramienta hacking bluetooth: Super Bluetooth Hack</a:t>
            </a:r>
          </a:p>
          <a:p>
            <a:pPr marL="0" indent="0">
              <a:buNone/>
            </a:pPr>
            <a:r>
              <a:rPr lang="es-BO" dirty="0"/>
              <a:t>Es un troyano bluetooth, que controla y lee información desde el celular de la víctima. Utiliza comandos at bluetooth para acceder/hackear teléfonos bluetooth. Una vez infectado, habilita a los atacantes a leer mensajes y contactos, cambiar perfil, manipular ringtones, reiniciar el celular, opciones de fábrica, etc.</a:t>
            </a:r>
          </a:p>
        </p:txBody>
      </p:sp>
    </p:spTree>
    <p:extLst>
      <p:ext uri="{BB962C8B-B14F-4D97-AF65-F5344CB8AC3E}">
        <p14:creationId xmlns:p14="http://schemas.microsoft.com/office/powerpoint/2010/main" val="4077546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¿Como realizar bluejack a una víctima?</a:t>
            </a:r>
          </a:p>
        </p:txBody>
      </p:sp>
      <p:sp>
        <p:nvSpPr>
          <p:cNvPr id="3" name="2 Marcador de contenido"/>
          <p:cNvSpPr>
            <a:spLocks noGrp="1"/>
          </p:cNvSpPr>
          <p:nvPr>
            <p:ph idx="1"/>
          </p:nvPr>
        </p:nvSpPr>
        <p:spPr/>
        <p:txBody>
          <a:bodyPr>
            <a:normAutofit lnSpcReduction="10000"/>
          </a:bodyPr>
          <a:lstStyle/>
          <a:p>
            <a:r>
              <a:rPr lang="es-BO" sz="2600" dirty="0"/>
              <a:t>Herramienta hacking bluetooth: Phonesnoop: Es un spyware BlackBerry que habilita al atacante a activar remotamente el micrófono del BlackBerry y escuchar sonidos cerca de él. </a:t>
            </a:r>
          </a:p>
          <a:p>
            <a:endParaRPr lang="es-BO" sz="2600" dirty="0"/>
          </a:p>
          <a:p>
            <a:r>
              <a:rPr lang="es-BO" sz="2600" dirty="0"/>
              <a:t>Otra herramienta: BlueScanner: Es una herramienta de valoración para Windows. Descubre tipos de dispositivo (teléfono, computadora, teclado, pda, etc.) y los servicios publicados por los dispositivos. Guarda toda la información que puede ser adquirida por el dispositivo, sin intento de autenticar con el dispositivo remoto.</a:t>
            </a:r>
          </a:p>
        </p:txBody>
      </p:sp>
    </p:spTree>
    <p:extLst>
      <p:ext uri="{BB962C8B-B14F-4D97-AF65-F5344CB8AC3E}">
        <p14:creationId xmlns:p14="http://schemas.microsoft.com/office/powerpoint/2010/main" val="4258202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a:xfrm>
            <a:off x="457200" y="1600200"/>
            <a:ext cx="8435280" cy="4525963"/>
          </a:xfrm>
        </p:spPr>
        <p:txBody>
          <a:bodyPr>
            <a:normAutofit/>
          </a:bodyPr>
          <a:lstStyle/>
          <a:p>
            <a:pPr marL="0" indent="0">
              <a:buNone/>
            </a:pPr>
            <a:r>
              <a:rPr lang="es-BO" sz="3100" dirty="0"/>
              <a:t>¿Cómo defenderse contra Bluetooth Hacking?</a:t>
            </a:r>
          </a:p>
          <a:p>
            <a:r>
              <a:rPr lang="es-BO" sz="3100" dirty="0"/>
              <a:t>Utilizar patrones no regulares como PIN keys.</a:t>
            </a:r>
          </a:p>
          <a:p>
            <a:r>
              <a:rPr lang="es-BO" sz="3100" dirty="0"/>
              <a:t>Habilitar encriptación.</a:t>
            </a:r>
          </a:p>
          <a:p>
            <a:r>
              <a:rPr lang="es-BO" sz="3100" dirty="0"/>
              <a:t>Revisar todos los dispositivos vinculados.</a:t>
            </a:r>
          </a:p>
          <a:p>
            <a:r>
              <a:rPr lang="es-BO" sz="3100" dirty="0"/>
              <a:t>Mantener el BT en estado deshabilitado.</a:t>
            </a:r>
          </a:p>
          <a:p>
            <a:r>
              <a:rPr lang="es-BO" sz="3100" dirty="0"/>
              <a:t>Mantener el BT en modo no descubrimiento (oculto).</a:t>
            </a:r>
          </a:p>
          <a:p>
            <a:r>
              <a:rPr lang="es-BO" sz="3100" dirty="0"/>
              <a:t>No aceptar solicitudes inesperadas.</a:t>
            </a:r>
          </a:p>
        </p:txBody>
      </p:sp>
    </p:spTree>
    <p:extLst>
      <p:ext uri="{BB962C8B-B14F-4D97-AF65-F5344CB8AC3E}">
        <p14:creationId xmlns:p14="http://schemas.microsoft.com/office/powerpoint/2010/main" val="1403440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detectar y bloquear Rogue AP?</a:t>
            </a:r>
          </a:p>
        </p:txBody>
      </p:sp>
      <p:sp>
        <p:nvSpPr>
          <p:cNvPr id="3" name="2 Marcador de contenido"/>
          <p:cNvSpPr>
            <a:spLocks noGrp="1"/>
          </p:cNvSpPr>
          <p:nvPr>
            <p:ph idx="1"/>
          </p:nvPr>
        </p:nvSpPr>
        <p:spPr/>
        <p:txBody>
          <a:bodyPr>
            <a:normAutofit lnSpcReduction="10000"/>
          </a:bodyPr>
          <a:lstStyle/>
          <a:p>
            <a:pPr marL="0" indent="0">
              <a:buNone/>
            </a:pPr>
            <a:r>
              <a:rPr lang="es-BO" sz="3100" dirty="0"/>
              <a:t>Detectando</a:t>
            </a:r>
          </a:p>
          <a:p>
            <a:r>
              <a:rPr lang="es-BO" sz="3100" dirty="0"/>
              <a:t>RF sensores son enchufados en toda la red cableada.</a:t>
            </a:r>
          </a:p>
          <a:p>
            <a:r>
              <a:rPr lang="es-BO" sz="3100" dirty="0"/>
              <a:t>AP Scanning, AP que tienen la funcionalidad de detectar APs vecinos operando cerca.</a:t>
            </a:r>
          </a:p>
          <a:p>
            <a:r>
              <a:rPr lang="es-BO" sz="3100" dirty="0"/>
              <a:t>Utilizando wired side inputs: Software que detecta dispositivos en la WAN incluyendo Telnet, SNMP, CDP (Cisco Discovery Protocol) utilizando protocolos múltiples.</a:t>
            </a:r>
          </a:p>
        </p:txBody>
      </p:sp>
    </p:spTree>
    <p:extLst>
      <p:ext uri="{BB962C8B-B14F-4D97-AF65-F5344CB8AC3E}">
        <p14:creationId xmlns:p14="http://schemas.microsoft.com/office/powerpoint/2010/main" val="353670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antena</a:t>
            </a:r>
          </a:p>
        </p:txBody>
      </p:sp>
      <p:sp>
        <p:nvSpPr>
          <p:cNvPr id="3" name="2 Marcador de contenido"/>
          <p:cNvSpPr>
            <a:spLocks noGrp="1"/>
          </p:cNvSpPr>
          <p:nvPr>
            <p:ph idx="1"/>
          </p:nvPr>
        </p:nvSpPr>
        <p:spPr/>
        <p:txBody>
          <a:bodyPr>
            <a:normAutofit fontScale="92500" lnSpcReduction="20000"/>
          </a:bodyPr>
          <a:lstStyle/>
          <a:p>
            <a:r>
              <a:rPr lang="es-BO" dirty="0"/>
              <a:t>Antena omnidireccional: Provee 360 grados, utilizada pos las estaciones base.</a:t>
            </a:r>
          </a:p>
          <a:p>
            <a:r>
              <a:rPr lang="es-BO" dirty="0"/>
              <a:t>Antena con rejilla parabólica: Basado en el principio del plato satelital. Puede obtener señales Wi-Fi de 10 millas de distancia o más. Permite</a:t>
            </a:r>
          </a:p>
          <a:p>
            <a:pPr marL="0" indent="0">
              <a:buNone/>
            </a:pPr>
            <a:r>
              <a:rPr lang="es-BO" dirty="0"/>
              <a:t>a los atacantes tener mejor</a:t>
            </a:r>
          </a:p>
          <a:p>
            <a:pPr marL="0" indent="0">
              <a:buNone/>
            </a:pPr>
            <a:r>
              <a:rPr lang="es-BO" dirty="0"/>
              <a:t>señal y más poder para </a:t>
            </a:r>
          </a:p>
          <a:p>
            <a:pPr marL="0" indent="0">
              <a:buNone/>
            </a:pPr>
            <a:r>
              <a:rPr lang="es-BO" dirty="0"/>
              <a:t>Ataques de capa 1 DoS </a:t>
            </a:r>
          </a:p>
          <a:p>
            <a:pPr marL="0" indent="0">
              <a:buNone/>
            </a:pPr>
            <a:r>
              <a:rPr lang="es-BO" dirty="0"/>
              <a:t>y MITM.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315302"/>
            <a:ext cx="3057252" cy="2138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86093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900" dirty="0"/>
              <a:t>¿Cómo detectar y bloquear Rogue AP?</a:t>
            </a:r>
          </a:p>
        </p:txBody>
      </p:sp>
      <p:sp>
        <p:nvSpPr>
          <p:cNvPr id="3" name="2 Marcador de contenido"/>
          <p:cNvSpPr>
            <a:spLocks noGrp="1"/>
          </p:cNvSpPr>
          <p:nvPr>
            <p:ph idx="1"/>
          </p:nvPr>
        </p:nvSpPr>
        <p:spPr/>
        <p:txBody>
          <a:bodyPr/>
          <a:lstStyle/>
          <a:p>
            <a:pPr marL="0" indent="0">
              <a:buNone/>
            </a:pPr>
            <a:r>
              <a:rPr lang="es-BO" dirty="0"/>
              <a:t>Bloqueando</a:t>
            </a:r>
          </a:p>
          <a:p>
            <a:r>
              <a:rPr lang="es-BO" dirty="0"/>
              <a:t>Denegando servicio wireless a nuevos clientes lanzando ataques DoS en un Rogue AP. Bloqueando el puerto del switch que esta conectado o manualmente localizar el AP y sacarlo físicamente de la red LAN.</a:t>
            </a:r>
          </a:p>
        </p:txBody>
      </p:sp>
    </p:spTree>
    <p:extLst>
      <p:ext uri="{BB962C8B-B14F-4D97-AF65-F5344CB8AC3E}">
        <p14:creationId xmlns:p14="http://schemas.microsoft.com/office/powerpoint/2010/main" val="34826260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Capas de seguridad Wireless</a:t>
            </a:r>
          </a:p>
        </p:txBody>
      </p:sp>
      <p:sp>
        <p:nvSpPr>
          <p:cNvPr id="3" name="2 Marcador de contenido"/>
          <p:cNvSpPr>
            <a:spLocks noGrp="1"/>
          </p:cNvSpPr>
          <p:nvPr>
            <p:ph idx="1"/>
          </p:nvPr>
        </p:nvSpPr>
        <p:spPr/>
        <p:txBody>
          <a:bodyPr>
            <a:normAutofit fontScale="92500" lnSpcReduction="10000"/>
          </a:bodyPr>
          <a:lstStyle/>
          <a:p>
            <a:r>
              <a:rPr lang="es-BO" sz="3100" dirty="0"/>
              <a:t>Seguridad de la señal Wireless: Wireless IDS Seguridad de espectro RF.</a:t>
            </a:r>
          </a:p>
          <a:p>
            <a:r>
              <a:rPr lang="es-BO" sz="3100" dirty="0"/>
              <a:t>Seguridad del dispositivo: Vulnerabilidades y parches.</a:t>
            </a:r>
          </a:p>
          <a:p>
            <a:r>
              <a:rPr lang="es-BO" sz="3100" dirty="0"/>
              <a:t>Protección de la red: Autenticación fuerte.</a:t>
            </a:r>
          </a:p>
          <a:p>
            <a:r>
              <a:rPr lang="es-BO" sz="3100" dirty="0"/>
              <a:t>Protección al usuario final: Sateful Firewalls por el usuario.</a:t>
            </a:r>
          </a:p>
          <a:p>
            <a:r>
              <a:rPr lang="es-BO" sz="3100" dirty="0"/>
              <a:t>Protección de datos: WPA2 y AES.</a:t>
            </a:r>
          </a:p>
          <a:p>
            <a:r>
              <a:rPr lang="es-BO" sz="3100" dirty="0"/>
              <a:t>Conexión segura: Autenticación pre-empaquetada, encriptación centralizada.</a:t>
            </a:r>
          </a:p>
        </p:txBody>
      </p:sp>
    </p:spTree>
    <p:extLst>
      <p:ext uri="{BB962C8B-B14F-4D97-AF65-F5344CB8AC3E}">
        <p14:creationId xmlns:p14="http://schemas.microsoft.com/office/powerpoint/2010/main" val="557104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400" dirty="0"/>
              <a:t>¿Cómo defenderse contra ataques en contra la Wireless?</a:t>
            </a:r>
          </a:p>
        </p:txBody>
      </p:sp>
      <p:sp>
        <p:nvSpPr>
          <p:cNvPr id="3" name="2 Marcador de contenido"/>
          <p:cNvSpPr>
            <a:spLocks noGrp="1"/>
          </p:cNvSpPr>
          <p:nvPr>
            <p:ph idx="1"/>
          </p:nvPr>
        </p:nvSpPr>
        <p:spPr/>
        <p:txBody>
          <a:bodyPr>
            <a:normAutofit fontScale="92500" lnSpcReduction="20000"/>
          </a:bodyPr>
          <a:lstStyle/>
          <a:p>
            <a:r>
              <a:rPr lang="es-BO" sz="2900" dirty="0"/>
              <a:t>Cambiar el SSID por defecto luego de la configuración WLAN.</a:t>
            </a:r>
          </a:p>
          <a:p>
            <a:r>
              <a:rPr lang="es-BO" sz="2900" dirty="0"/>
              <a:t>- Configurar la contraseña de acceso al router y habilitar protección firewall.</a:t>
            </a:r>
          </a:p>
          <a:p>
            <a:r>
              <a:rPr lang="es-BO" sz="2900" dirty="0"/>
              <a:t>- Deshabilitar difusión SSID.</a:t>
            </a:r>
          </a:p>
          <a:p>
            <a:r>
              <a:rPr lang="es-BO" sz="2900" dirty="0"/>
              <a:t>- Deshabilitar inicio de sesión de router remota y administración wireless.</a:t>
            </a:r>
          </a:p>
          <a:p>
            <a:r>
              <a:rPr lang="es-BO" sz="2900" dirty="0"/>
              <a:t>- Habilitar el filtrado de direcciones MAC en el AP o router.</a:t>
            </a:r>
          </a:p>
          <a:p>
            <a:r>
              <a:rPr lang="es-BO" sz="2900" dirty="0"/>
              <a:t>- Habilitar la encriptación y AP y cambiar también la passphrase.</a:t>
            </a:r>
          </a:p>
        </p:txBody>
      </p:sp>
    </p:spTree>
    <p:extLst>
      <p:ext uri="{BB962C8B-B14F-4D97-AF65-F5344CB8AC3E}">
        <p14:creationId xmlns:p14="http://schemas.microsoft.com/office/powerpoint/2010/main" val="17157981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Mejores prácticas de opciones SSID</a:t>
            </a:r>
          </a:p>
        </p:txBody>
      </p:sp>
      <p:sp>
        <p:nvSpPr>
          <p:cNvPr id="3" name="2 Marcador de contenido"/>
          <p:cNvSpPr>
            <a:spLocks noGrp="1"/>
          </p:cNvSpPr>
          <p:nvPr>
            <p:ph idx="1"/>
          </p:nvPr>
        </p:nvSpPr>
        <p:spPr/>
        <p:txBody>
          <a:bodyPr/>
          <a:lstStyle/>
          <a:p>
            <a:r>
              <a:rPr lang="es-BO" dirty="0"/>
              <a:t>Utilizar encubrimiento SSID para mantener ciertos mensajes wireless por defecto desde la difusión del ID a todos.</a:t>
            </a:r>
          </a:p>
          <a:p>
            <a:r>
              <a:rPr lang="es-BO" dirty="0"/>
              <a:t>No utilizar tu SSID, nombre de compañía, de red o cualquier otra cadena fácil de adivinar en las passphrases.</a:t>
            </a:r>
          </a:p>
          <a:p>
            <a:r>
              <a:rPr lang="es-BO" dirty="0"/>
              <a:t>Colocar firewall o filtrar paquetes entre el AP y la Intranet corporativa.</a:t>
            </a:r>
          </a:p>
        </p:txBody>
      </p:sp>
    </p:spTree>
    <p:extLst>
      <p:ext uri="{BB962C8B-B14F-4D97-AF65-F5344CB8AC3E}">
        <p14:creationId xmlns:p14="http://schemas.microsoft.com/office/powerpoint/2010/main" val="75800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Mejores prácticas de opciones SSID</a:t>
            </a:r>
          </a:p>
        </p:txBody>
      </p:sp>
      <p:sp>
        <p:nvSpPr>
          <p:cNvPr id="3" name="2 Marcador de contenido"/>
          <p:cNvSpPr>
            <a:spLocks noGrp="1"/>
          </p:cNvSpPr>
          <p:nvPr>
            <p:ph idx="1"/>
          </p:nvPr>
        </p:nvSpPr>
        <p:spPr/>
        <p:txBody>
          <a:bodyPr/>
          <a:lstStyle/>
          <a:p>
            <a:r>
              <a:rPr lang="es-BO" dirty="0"/>
              <a:t>Limitar la fortaleza de la red wireless de manera que no pueda ser detectada fuera de los límites de la organización.</a:t>
            </a:r>
          </a:p>
          <a:p>
            <a:r>
              <a:rPr lang="es-BO" dirty="0"/>
              <a:t>Revisar los dispositivos wireless para problemas de configuración.</a:t>
            </a:r>
          </a:p>
          <a:p>
            <a:r>
              <a:rPr lang="es-BO" dirty="0"/>
              <a:t>Implementar distintas técnicas para cifrar el tráfico, como IPSec sobre Wireless.</a:t>
            </a:r>
          </a:p>
        </p:txBody>
      </p:sp>
    </p:spTree>
    <p:extLst>
      <p:ext uri="{BB962C8B-B14F-4D97-AF65-F5344CB8AC3E}">
        <p14:creationId xmlns:p14="http://schemas.microsoft.com/office/powerpoint/2010/main" val="1548152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Mejores prácticas para la autenticación WiFi.</a:t>
            </a:r>
          </a:p>
        </p:txBody>
      </p:sp>
      <p:sp>
        <p:nvSpPr>
          <p:cNvPr id="3" name="2 Marcador de contenido"/>
          <p:cNvSpPr>
            <a:spLocks noGrp="1"/>
          </p:cNvSpPr>
          <p:nvPr>
            <p:ph idx="1"/>
          </p:nvPr>
        </p:nvSpPr>
        <p:spPr/>
        <p:txBody>
          <a:bodyPr>
            <a:normAutofit fontScale="92500"/>
          </a:bodyPr>
          <a:lstStyle/>
          <a:p>
            <a:r>
              <a:rPr lang="es-BO" dirty="0"/>
              <a:t>Elegir WPA en vez de WEP.</a:t>
            </a:r>
          </a:p>
          <a:p>
            <a:r>
              <a:rPr lang="es-BO" dirty="0"/>
              <a:t>Implementar WPA2 Enterprise si es posible.</a:t>
            </a:r>
          </a:p>
          <a:p>
            <a:r>
              <a:rPr lang="es-BO" dirty="0"/>
              <a:t>Deshabilitar la red cuando no se la necesite.</a:t>
            </a:r>
          </a:p>
          <a:p>
            <a:r>
              <a:rPr lang="es-BO" dirty="0"/>
              <a:t>Colocar los AP en una locación segura.</a:t>
            </a:r>
          </a:p>
          <a:p>
            <a:r>
              <a:rPr lang="es-BO" dirty="0"/>
              <a:t>Mantener los controladores del equipo wireless actualizados.</a:t>
            </a:r>
          </a:p>
          <a:p>
            <a:r>
              <a:rPr lang="es-BO" dirty="0"/>
              <a:t>Utilizar servidor centralizado para autenticación.</a:t>
            </a:r>
          </a:p>
        </p:txBody>
      </p:sp>
    </p:spTree>
    <p:extLst>
      <p:ext uri="{BB962C8B-B14F-4D97-AF65-F5344CB8AC3E}">
        <p14:creationId xmlns:p14="http://schemas.microsoft.com/office/powerpoint/2010/main" val="17507918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Herramientas de Seguridad Wireless</a:t>
            </a:r>
          </a:p>
        </p:txBody>
      </p:sp>
      <p:sp>
        <p:nvSpPr>
          <p:cNvPr id="3" name="2 Marcador de contenido"/>
          <p:cNvSpPr>
            <a:spLocks noGrp="1"/>
          </p:cNvSpPr>
          <p:nvPr>
            <p:ph idx="1"/>
          </p:nvPr>
        </p:nvSpPr>
        <p:spPr/>
        <p:txBody>
          <a:bodyPr/>
          <a:lstStyle/>
          <a:p>
            <a:pPr marL="0" indent="0">
              <a:buNone/>
            </a:pPr>
            <a:r>
              <a:rPr lang="es-BO" dirty="0"/>
              <a:t>Sistemas de prevención de intrusión Wireless: Protege a las redes wireless de amenazas, permite a los administradores detectar y prevenir varios ataques a la red.</a:t>
            </a:r>
          </a:p>
        </p:txBody>
      </p:sp>
    </p:spTree>
    <p:extLst>
      <p:ext uri="{BB962C8B-B14F-4D97-AF65-F5344CB8AC3E}">
        <p14:creationId xmlns:p14="http://schemas.microsoft.com/office/powerpoint/2010/main" val="2597454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 Wireless</a:t>
            </a:r>
          </a:p>
        </p:txBody>
      </p:sp>
      <p:sp>
        <p:nvSpPr>
          <p:cNvPr id="3" name="2 Marcador de contenido"/>
          <p:cNvSpPr>
            <a:spLocks noGrp="1"/>
          </p:cNvSpPr>
          <p:nvPr>
            <p:ph idx="1"/>
          </p:nvPr>
        </p:nvSpPr>
        <p:spPr>
          <a:xfrm>
            <a:off x="446856" y="1596214"/>
            <a:ext cx="8229600" cy="4569371"/>
          </a:xfrm>
        </p:spPr>
        <p:txBody>
          <a:bodyPr/>
          <a:lstStyle/>
          <a:p>
            <a:pPr marL="0" indent="0">
              <a:buNone/>
            </a:pPr>
            <a:r>
              <a:rPr lang="es-BO" dirty="0"/>
              <a:t>Herramienta de auditoría de seguridad Wireless: Airmagnet Wifi Analyzer. Audita y busca problemas. Detecta amenazas de seguridad. Detecta ataques WiFi. Puede localizar dispositivos no autorizados (rogue).</a:t>
            </a:r>
          </a:p>
        </p:txBody>
      </p:sp>
    </p:spTree>
    <p:extLst>
      <p:ext uri="{BB962C8B-B14F-4D97-AF65-F5344CB8AC3E}">
        <p14:creationId xmlns:p14="http://schemas.microsoft.com/office/powerpoint/2010/main" val="3426762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 Wireless</a:t>
            </a:r>
          </a:p>
        </p:txBody>
      </p:sp>
      <p:sp>
        <p:nvSpPr>
          <p:cNvPr id="3" name="2 Marcador de contenido"/>
          <p:cNvSpPr>
            <a:spLocks noGrp="1"/>
          </p:cNvSpPr>
          <p:nvPr>
            <p:ph idx="1"/>
          </p:nvPr>
        </p:nvSpPr>
        <p:spPr/>
        <p:txBody>
          <a:bodyPr/>
          <a:lstStyle/>
          <a:p>
            <a:pPr marL="0" indent="0">
              <a:buNone/>
            </a:pPr>
            <a:r>
              <a:rPr lang="es-BO" dirty="0"/>
              <a:t>Airdefense. Monitorea el wireless, protege de intrusos. Detecta rogues. Sensores distribuidos para monitorear tráfico 802.11. Amenazas existentes y de día zero. </a:t>
            </a:r>
          </a:p>
          <a:p>
            <a:pPr marL="0" indent="0">
              <a:buNone/>
            </a:pPr>
            <a:r>
              <a:rPr lang="es-BO" dirty="0"/>
              <a:t>Investigación forense.</a:t>
            </a:r>
          </a:p>
        </p:txBody>
      </p:sp>
    </p:spTree>
    <p:extLst>
      <p:ext uri="{BB962C8B-B14F-4D97-AF65-F5344CB8AC3E}">
        <p14:creationId xmlns:p14="http://schemas.microsoft.com/office/powerpoint/2010/main" val="2006285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 Wireless</a:t>
            </a:r>
          </a:p>
        </p:txBody>
      </p:sp>
      <p:sp>
        <p:nvSpPr>
          <p:cNvPr id="3" name="2 Marcador de contenido"/>
          <p:cNvSpPr>
            <a:spLocks noGrp="1"/>
          </p:cNvSpPr>
          <p:nvPr>
            <p:ph idx="1"/>
          </p:nvPr>
        </p:nvSpPr>
        <p:spPr/>
        <p:txBody>
          <a:bodyPr/>
          <a:lstStyle/>
          <a:p>
            <a:pPr marL="0" indent="0">
              <a:buNone/>
            </a:pPr>
            <a:r>
              <a:rPr lang="es-BO" dirty="0"/>
              <a:t>Adaptive Wireless IPS. Provee detección de amenazas y mitigación contra ataques maliciosos. Detecta, analiza e identifica amenazas wireless.</a:t>
            </a:r>
          </a:p>
        </p:txBody>
      </p:sp>
    </p:spTree>
    <p:extLst>
      <p:ext uri="{BB962C8B-B14F-4D97-AF65-F5344CB8AC3E}">
        <p14:creationId xmlns:p14="http://schemas.microsoft.com/office/powerpoint/2010/main" val="428631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Tipos de antena</a:t>
            </a:r>
          </a:p>
        </p:txBody>
      </p:sp>
      <p:sp>
        <p:nvSpPr>
          <p:cNvPr id="3" name="2 Marcador de contenido"/>
          <p:cNvSpPr>
            <a:spLocks noGrp="1"/>
          </p:cNvSpPr>
          <p:nvPr>
            <p:ph idx="1"/>
          </p:nvPr>
        </p:nvSpPr>
        <p:spPr/>
        <p:txBody>
          <a:bodyPr/>
          <a:lstStyle/>
          <a:p>
            <a:r>
              <a:rPr lang="es-BO" dirty="0"/>
              <a:t>Antena Yagi: Antena unidireccional comúnmente utilizada en comunicaciones de frecuencia de banda de 10 MHz a VHF y UHF.</a:t>
            </a:r>
          </a:p>
          <a:p>
            <a:r>
              <a:rPr lang="es-BO" dirty="0"/>
              <a:t>Antena Dipole: Bidireccional, utilizada para soportar conexiones de cliente en vez de aplicaciones site-to-site</a:t>
            </a:r>
          </a:p>
          <a:p>
            <a:endParaRPr lang="es-BO" dirty="0"/>
          </a:p>
        </p:txBody>
      </p:sp>
    </p:spTree>
    <p:extLst>
      <p:ext uri="{BB962C8B-B14F-4D97-AF65-F5344CB8AC3E}">
        <p14:creationId xmlns:p14="http://schemas.microsoft.com/office/powerpoint/2010/main" val="27417372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 Wireless</a:t>
            </a:r>
          </a:p>
        </p:txBody>
      </p:sp>
      <p:sp>
        <p:nvSpPr>
          <p:cNvPr id="3" name="2 Marcador de contenido"/>
          <p:cNvSpPr>
            <a:spLocks noGrp="1"/>
          </p:cNvSpPr>
          <p:nvPr>
            <p:ph idx="1"/>
          </p:nvPr>
        </p:nvSpPr>
        <p:spPr/>
        <p:txBody>
          <a:bodyPr/>
          <a:lstStyle/>
          <a:p>
            <a:pPr marL="0" indent="0">
              <a:buNone/>
            </a:pPr>
            <a:r>
              <a:rPr lang="es-BO" dirty="0"/>
              <a:t>Aruba RFProtect WIPS. Detección de intrusos, mitigación contra amenazas automáticas para la evaluación forense. Reporte de complimiento automático.</a:t>
            </a:r>
          </a:p>
        </p:txBody>
      </p:sp>
    </p:spTree>
    <p:extLst>
      <p:ext uri="{BB962C8B-B14F-4D97-AF65-F5344CB8AC3E}">
        <p14:creationId xmlns:p14="http://schemas.microsoft.com/office/powerpoint/2010/main" val="38877388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Test de Intrusión a Redes Inalámbricas</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Proceso de evaluar activamente información sobre medidas de seguridad implementadas en una red wifi y analizar debilidades de diseño, fallas técnicas y vulnerabilidades.</a:t>
            </a:r>
          </a:p>
          <a:p>
            <a:pPr marL="0" indent="0">
              <a:buNone/>
            </a:pPr>
            <a:endParaRPr lang="es-BO" dirty="0"/>
          </a:p>
          <a:p>
            <a:r>
              <a:rPr lang="es-BO" dirty="0"/>
              <a:t>Evaluaciones de amenazas. Identificar las amenazas de wireless.</a:t>
            </a:r>
          </a:p>
          <a:p>
            <a:r>
              <a:rPr lang="es-BO" dirty="0"/>
              <a:t>Actualizando infraestructura. Cambiar o actualizar la infraestructura existente del software, hardware o diseño de red.</a:t>
            </a:r>
          </a:p>
        </p:txBody>
      </p:sp>
    </p:spTree>
    <p:extLst>
      <p:ext uri="{BB962C8B-B14F-4D97-AF65-F5344CB8AC3E}">
        <p14:creationId xmlns:p14="http://schemas.microsoft.com/office/powerpoint/2010/main" val="29721402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a Redes Inalámbricas</a:t>
            </a:r>
          </a:p>
        </p:txBody>
      </p:sp>
      <p:sp>
        <p:nvSpPr>
          <p:cNvPr id="3" name="2 Marcador de contenido"/>
          <p:cNvSpPr>
            <a:spLocks noGrp="1"/>
          </p:cNvSpPr>
          <p:nvPr>
            <p:ph idx="1"/>
          </p:nvPr>
        </p:nvSpPr>
        <p:spPr>
          <a:xfrm>
            <a:off x="323528" y="1600200"/>
            <a:ext cx="8640960" cy="4525963"/>
          </a:xfrm>
        </p:spPr>
        <p:txBody>
          <a:bodyPr>
            <a:normAutofit lnSpcReduction="10000"/>
          </a:bodyPr>
          <a:lstStyle/>
          <a:p>
            <a:r>
              <a:rPr lang="es-BO" sz="2600" dirty="0"/>
              <a:t>Prevención de Riesgo y respuesta. provee un acercamiento comprensivo de los pasos de preparación que pueden ser tomados para prevenir explotaciones venideras.</a:t>
            </a:r>
          </a:p>
          <a:p>
            <a:r>
              <a:rPr lang="es-BO" sz="2600" dirty="0"/>
              <a:t>Auditoría de Control de Seguridad. Para probar y validar la protección y controles de seguridad wireless.</a:t>
            </a:r>
          </a:p>
          <a:p>
            <a:r>
              <a:rPr lang="es-BO" sz="2600" dirty="0"/>
              <a:t>Detección de robo de datos. Encontrar corrientes de datos sensibles olfateando el tráfico.</a:t>
            </a:r>
          </a:p>
          <a:p>
            <a:r>
              <a:rPr lang="es-BO" sz="2600" dirty="0"/>
              <a:t>Administración de información del sistema. Recolectar información en los protocolos de seguridad, fortaleza de la red y dispositivos conectados.</a:t>
            </a:r>
          </a:p>
        </p:txBody>
      </p:sp>
    </p:spTree>
    <p:extLst>
      <p:ext uri="{BB962C8B-B14F-4D97-AF65-F5344CB8AC3E}">
        <p14:creationId xmlns:p14="http://schemas.microsoft.com/office/powerpoint/2010/main" val="2328792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0787" y="564468"/>
            <a:ext cx="9002425" cy="5729063"/>
          </a:xfrm>
          <a:prstGeom prst="rect">
            <a:avLst/>
          </a:prstGeom>
        </p:spPr>
      </p:pic>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22425937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 de Intrusión LEAP</a:t>
            </a:r>
          </a:p>
        </p:txBody>
      </p:sp>
    </p:spTree>
    <p:extLst>
      <p:ext uri="{BB962C8B-B14F-4D97-AF65-F5344CB8AC3E}">
        <p14:creationId xmlns:p14="http://schemas.microsoft.com/office/powerpoint/2010/main" val="22230240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835696" y="171537"/>
            <a:ext cx="5256584" cy="6257757"/>
          </a:xfrm>
          <a:prstGeom prst="rect">
            <a:avLst/>
          </a:prstGeom>
        </p:spPr>
      </p:pic>
      <p:sp>
        <p:nvSpPr>
          <p:cNvPr id="3" name="2 Marcador de contenido"/>
          <p:cNvSpPr>
            <a:spLocks noGrp="1"/>
          </p:cNvSpPr>
          <p:nvPr>
            <p:ph idx="1"/>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0581114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 de Intrusión a cifrado WPA/WPA2</a:t>
            </a:r>
          </a:p>
        </p:txBody>
      </p:sp>
    </p:spTree>
    <p:extLst>
      <p:ext uri="{BB962C8B-B14F-4D97-AF65-F5344CB8AC3E}">
        <p14:creationId xmlns:p14="http://schemas.microsoft.com/office/powerpoint/2010/main" val="32312234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297691" y="404664"/>
            <a:ext cx="6626578" cy="6120680"/>
          </a:xfrm>
          <a:prstGeom prst="rect">
            <a:avLst/>
          </a:prstGeom>
        </p:spPr>
      </p:pic>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9513071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 de Intrusión a cifrado WEP</a:t>
            </a:r>
          </a:p>
        </p:txBody>
      </p:sp>
    </p:spTree>
    <p:extLst>
      <p:ext uri="{BB962C8B-B14F-4D97-AF65-F5344CB8AC3E}">
        <p14:creationId xmlns:p14="http://schemas.microsoft.com/office/powerpoint/2010/main" val="31662970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531570" y="620688"/>
            <a:ext cx="6080860" cy="5616624"/>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78860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Encriptación Wi-Fi</a:t>
            </a:r>
          </a:p>
        </p:txBody>
      </p:sp>
      <p:sp>
        <p:nvSpPr>
          <p:cNvPr id="3" name="2 Marcador de contenido"/>
          <p:cNvSpPr>
            <a:spLocks noGrp="1"/>
          </p:cNvSpPr>
          <p:nvPr>
            <p:ph idx="1"/>
          </p:nvPr>
        </p:nvSpPr>
        <p:spPr/>
        <p:txBody>
          <a:bodyPr>
            <a:normAutofit fontScale="92500"/>
          </a:bodyPr>
          <a:lstStyle/>
          <a:p>
            <a:pPr marL="0" indent="0">
              <a:buNone/>
            </a:pPr>
            <a:r>
              <a:rPr lang="es-BO" sz="2800" dirty="0"/>
              <a:t>Tipos de encriptación</a:t>
            </a:r>
          </a:p>
          <a:p>
            <a:r>
              <a:rPr lang="es-BO" sz="2800" dirty="0"/>
              <a:t>WEP: Obsoleto y con poca seguridad, puede ser crackeado fácilmente.</a:t>
            </a:r>
          </a:p>
          <a:p>
            <a:r>
              <a:rPr lang="es-BO" sz="2800" dirty="0"/>
              <a:t>WPA: Utiliza encriptación 48 bit IV, 32 bit CRC y TKIP.</a:t>
            </a:r>
          </a:p>
          <a:p>
            <a:r>
              <a:rPr lang="es-BO" sz="2800" dirty="0"/>
              <a:t>WPA2: Utiliza encriptación de datos AES (128 bit) y CCMP.</a:t>
            </a:r>
          </a:p>
          <a:p>
            <a:r>
              <a:rPr lang="es-BO" sz="2800" dirty="0"/>
              <a:t>WPA2 Enterprise: Integra estándares de encriptación EAP con encriptación WPA.</a:t>
            </a:r>
          </a:p>
          <a:p>
            <a:r>
              <a:rPr lang="es-BO" sz="2800" dirty="0"/>
              <a:t>TKIP: Protocolo de seguridad utilizado en WPA en remplazo para WEP.</a:t>
            </a:r>
          </a:p>
        </p:txBody>
      </p:sp>
    </p:spTree>
    <p:extLst>
      <p:ext uri="{BB962C8B-B14F-4D97-AF65-F5344CB8AC3E}">
        <p14:creationId xmlns:p14="http://schemas.microsoft.com/office/powerpoint/2010/main" val="28129157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Test de Intrusión a red WLAN sin cifrar</a:t>
            </a:r>
          </a:p>
        </p:txBody>
      </p:sp>
    </p:spTree>
    <p:extLst>
      <p:ext uri="{BB962C8B-B14F-4D97-AF65-F5344CB8AC3E}">
        <p14:creationId xmlns:p14="http://schemas.microsoft.com/office/powerpoint/2010/main" val="12695578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19672" y="430112"/>
            <a:ext cx="5976664" cy="6070920"/>
          </a:xfrm>
          <a:prstGeom prst="rect">
            <a:avLst/>
          </a:prstGeom>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87534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700109592"/>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70</TotalTime>
  <Words>4404</Words>
  <Application>Microsoft Office PowerPoint</Application>
  <PresentationFormat>On-screen Show (4:3)</PresentationFormat>
  <Paragraphs>358</Paragraphs>
  <Slides>92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Arial</vt:lpstr>
      <vt:lpstr>Calibri</vt:lpstr>
      <vt:lpstr>Microsoft New Tai Lue</vt:lpstr>
      <vt:lpstr>Blue-Grey-PowerPoint-Template</vt:lpstr>
      <vt:lpstr>15. Hackeando Redes Inalámbricas</vt:lpstr>
      <vt:lpstr>Tipos</vt:lpstr>
      <vt:lpstr>Estándares</vt:lpstr>
      <vt:lpstr>Estándares</vt:lpstr>
      <vt:lpstr>Service Set Identifier (SSID)</vt:lpstr>
      <vt:lpstr>Wi-Fi Hotspot Finder</vt:lpstr>
      <vt:lpstr>Tipos de antena</vt:lpstr>
      <vt:lpstr>Tipos de antena</vt:lpstr>
      <vt:lpstr>Encriptación Wi-Fi</vt:lpstr>
      <vt:lpstr>Encriptación Wi-Fi</vt:lpstr>
      <vt:lpstr>¿Cómo romper la encriptación WEP?</vt:lpstr>
      <vt:lpstr>¿Cómo romper la encriptación WEP?</vt:lpstr>
      <vt:lpstr>¿Cómo romper la encriptación WPA/WPA2?</vt:lpstr>
      <vt:lpstr>¿Cómo romper la encriptación WPA/WPA2?</vt:lpstr>
      <vt:lpstr>¿Cómo defenderse?</vt:lpstr>
      <vt:lpstr>Amenazas Wireless</vt:lpstr>
      <vt:lpstr>Amenazas Wireless</vt:lpstr>
      <vt:lpstr>Amenazas Wireless</vt:lpstr>
      <vt:lpstr>Amenazas Wireless</vt:lpstr>
      <vt:lpstr>Amenazas Wireless</vt:lpstr>
      <vt:lpstr>Amenazas Wireless</vt:lpstr>
      <vt:lpstr>Amenazas Wireless</vt:lpstr>
      <vt:lpstr>Amenazas Wireless</vt:lpstr>
      <vt:lpstr>Amenazas Wireless</vt:lpstr>
      <vt:lpstr>Metodología Wireless Hacking</vt:lpstr>
      <vt:lpstr>Encontrar redes Wi-Fi para atacarlas</vt:lpstr>
      <vt:lpstr>Footprint la red Wireless.</vt:lpstr>
      <vt:lpstr>Footprint la red Wireless.</vt:lpstr>
      <vt:lpstr>GPS Mapping</vt:lpstr>
      <vt:lpstr>GPS Mapping</vt:lpstr>
      <vt:lpstr>¿Cómo descubrir redes Wifi utilizando Wardriving?</vt:lpstr>
      <vt:lpstr>¿Cómo descubrir redes Wifi utilizando Wardriving?</vt:lpstr>
      <vt:lpstr>Wireless Traffic Analysis</vt:lpstr>
      <vt:lpstr>Tarjetas y chipsets Wireless</vt:lpstr>
      <vt:lpstr>Tarjetas y chipsets Wireless</vt:lpstr>
      <vt:lpstr>¿Qué es Análisis de espectro?</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Lanzamiento de ataques Wireless</vt:lpstr>
      <vt:lpstr>Crack al cifrado Wifi</vt:lpstr>
      <vt:lpstr>Crack al cifrado Wifi</vt:lpstr>
      <vt:lpstr>Crack al cifrado Wifi</vt:lpstr>
      <vt:lpstr>Crack al cifrado Wifi</vt:lpstr>
      <vt:lpstr>Crack al cifrado Wifi</vt:lpstr>
      <vt:lpstr>Crack al cifrado Wifi</vt:lpstr>
      <vt:lpstr>Crack al cifrado Wifi</vt:lpstr>
      <vt:lpstr>Bluetooth Hacking</vt:lpstr>
      <vt:lpstr>Bluetotth Hacking</vt:lpstr>
      <vt:lpstr>Pila Bluetooth</vt:lpstr>
      <vt:lpstr>Pila Bluetooth</vt:lpstr>
      <vt:lpstr>Amenazas Bluetooth</vt:lpstr>
      <vt:lpstr>¿Como realizar bluejack a una víctima?</vt:lpstr>
      <vt:lpstr>¿Como realizar bluejack a una víctima?</vt:lpstr>
      <vt:lpstr>¿Como realizar bluejack a una víctima?</vt:lpstr>
      <vt:lpstr>¿Como realizar bluejack a una víctima?</vt:lpstr>
      <vt:lpstr>Contramedidas</vt:lpstr>
      <vt:lpstr>¿Cómo detectar y bloquear Rogue AP?</vt:lpstr>
      <vt:lpstr>¿Cómo detectar y bloquear Rogue AP?</vt:lpstr>
      <vt:lpstr>Capas de seguridad Wireless</vt:lpstr>
      <vt:lpstr>¿Cómo defenderse contra ataques en contra la Wireless?</vt:lpstr>
      <vt:lpstr>Mejores prácticas de opciones SSID</vt:lpstr>
      <vt:lpstr>Mejores prácticas de opciones SSID</vt:lpstr>
      <vt:lpstr>Mejores prácticas para la autenticación WiFi.</vt:lpstr>
      <vt:lpstr>Herramientas de Seguridad Wireless</vt:lpstr>
      <vt:lpstr>Herramientas de Seguridad Wireless</vt:lpstr>
      <vt:lpstr>Herramientas de Seguridad Wireless</vt:lpstr>
      <vt:lpstr>Herramientas de Seguridad Wireless</vt:lpstr>
      <vt:lpstr>Herramientas de Seguridad Wireless</vt:lpstr>
      <vt:lpstr>Test de Intrusión a Redes Inalámbricas</vt:lpstr>
      <vt:lpstr>Test de Intrusión a Redes Inalámbricas</vt:lpstr>
      <vt:lpstr>PowerPoint Presentation</vt:lpstr>
      <vt:lpstr>Test de Intrusión LEAP</vt:lpstr>
      <vt:lpstr>PowerPoint Presentation</vt:lpstr>
      <vt:lpstr>Test de Intrusión a cifrado WPA/WPA2</vt:lpstr>
      <vt:lpstr>PowerPoint Presentation</vt:lpstr>
      <vt:lpstr>Test de Intrusión a cifrado WEP</vt:lpstr>
      <vt:lpstr>PowerPoint Presentation</vt:lpstr>
      <vt:lpstr>Test de Intrusión a red WLAN sin cifrar</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36</cp:revision>
  <dcterms:created xsi:type="dcterms:W3CDTF">2013-11-09T01:50:01Z</dcterms:created>
  <dcterms:modified xsi:type="dcterms:W3CDTF">2021-08-22T06:14:27Z</dcterms:modified>
</cp:coreProperties>
</file>