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4" r:id="rId2"/>
    <p:sldId id="315" r:id="rId3"/>
    <p:sldId id="316" r:id="rId4"/>
    <p:sldId id="317" r:id="rId5"/>
    <p:sldId id="318" r:id="rId6"/>
    <p:sldId id="319" r:id="rId7"/>
    <p:sldId id="320" r:id="rId8"/>
    <p:sldId id="321" r:id="rId9"/>
    <p:sldId id="322"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337" r:id="rId25"/>
    <p:sldId id="338" r:id="rId26"/>
    <p:sldId id="339" r:id="rId27"/>
    <p:sldId id="340" r:id="rId28"/>
    <p:sldId id="341" r:id="rId29"/>
    <p:sldId id="342" r:id="rId30"/>
    <p:sldId id="343" r:id="rId31"/>
    <p:sldId id="344" r:id="rId32"/>
    <p:sldId id="345" r:id="rId33"/>
    <p:sldId id="346" r:id="rId34"/>
    <p:sldId id="347" r:id="rId35"/>
    <p:sldId id="348" r:id="rId36"/>
    <p:sldId id="349" r:id="rId37"/>
    <p:sldId id="350" r:id="rId38"/>
    <p:sldId id="351" r:id="rId39"/>
    <p:sldId id="352" r:id="rId40"/>
    <p:sldId id="353" r:id="rId41"/>
    <p:sldId id="354" r:id="rId42"/>
    <p:sldId id="355" r:id="rId43"/>
    <p:sldId id="356" r:id="rId44"/>
    <p:sldId id="357" r:id="rId45"/>
    <p:sldId id="358" r:id="rId46"/>
    <p:sldId id="359" r:id="rId47"/>
    <p:sldId id="360" r:id="rId48"/>
    <p:sldId id="361" r:id="rId49"/>
    <p:sldId id="362" r:id="rId50"/>
    <p:sldId id="363" r:id="rId51"/>
    <p:sldId id="364" r:id="rId52"/>
    <p:sldId id="365" r:id="rId53"/>
    <p:sldId id="366" r:id="rId54"/>
    <p:sldId id="367" r:id="rId55"/>
    <p:sldId id="368" r:id="rId56"/>
    <p:sldId id="369" r:id="rId57"/>
    <p:sldId id="370" r:id="rId58"/>
    <p:sldId id="371" r:id="rId59"/>
    <p:sldId id="372" r:id="rId60"/>
    <p:sldId id="373" r:id="rId61"/>
    <p:sldId id="374" r:id="rId62"/>
    <p:sldId id="375" r:id="rId63"/>
    <p:sldId id="376" r:id="rId64"/>
    <p:sldId id="377" r:id="rId65"/>
    <p:sldId id="378" r:id="rId66"/>
    <p:sldId id="379" r:id="rId67"/>
    <p:sldId id="380" r:id="rId68"/>
    <p:sldId id="381" r:id="rId69"/>
    <p:sldId id="382" r:id="rId70"/>
    <p:sldId id="383" r:id="rId71"/>
    <p:sldId id="384" r:id="rId72"/>
    <p:sldId id="385" r:id="rId73"/>
    <p:sldId id="386" r:id="rId74"/>
    <p:sldId id="387" r:id="rId75"/>
    <p:sldId id="388" r:id="rId76"/>
    <p:sldId id="389" r:id="rId77"/>
    <p:sldId id="390" r:id="rId78"/>
    <p:sldId id="391" r:id="rId79"/>
    <p:sldId id="392" r:id="rId80"/>
    <p:sldId id="393" r:id="rId81"/>
    <p:sldId id="394" r:id="rId82"/>
    <p:sldId id="395" r:id="rId83"/>
    <p:sldId id="396" r:id="rId84"/>
    <p:sldId id="397" r:id="rId85"/>
    <p:sldId id="399" r:id="rId86"/>
    <p:sldId id="400" r:id="rId87"/>
    <p:sldId id="401" r:id="rId88"/>
  </p:sldIdLst>
  <p:sldSz cx="9144000" cy="6858000" type="screen4x3"/>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7" d="100"/>
          <a:sy n="67" d="100"/>
        </p:scale>
        <p:origin x="1284"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Autofit/>
          </a:bodyPr>
          <a:lstStyle>
            <a:lvl1pPr>
              <a:defRPr sz="5400"/>
            </a:lvl1pPr>
          </a:lstStyle>
          <a:p>
            <a:r>
              <a:rPr lang="es-ES"/>
              <a:t>Haga clic para modificar el estilo de título del patrón</a:t>
            </a:r>
            <a:endParaRPr lang="bs-Latn-BA" dirty="0"/>
          </a:p>
        </p:txBody>
      </p:sp>
      <p:sp>
        <p:nvSpPr>
          <p:cNvPr id="3" name="Subtitle 2"/>
          <p:cNvSpPr>
            <a:spLocks noGrp="1"/>
          </p:cNvSpPr>
          <p:nvPr>
            <p:ph type="subTitle" idx="1"/>
          </p:nvPr>
        </p:nvSpPr>
        <p:spPr>
          <a:xfrm>
            <a:off x="1371600" y="3717032"/>
            <a:ext cx="6400800" cy="504056"/>
          </a:xfrm>
        </p:spPr>
        <p:txBody>
          <a:bodyPr anchor="ct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bs-Latn-BA" dirty="0"/>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240649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bs-Latn-BA"/>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137818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bs-Latn-B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4194088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lstStyle>
            <a:lvl1pPr>
              <a:defRPr b="1">
                <a:solidFill>
                  <a:schemeClr val="bg1"/>
                </a:solidFill>
                <a:latin typeface="Microsoft New Tai Lue" pitchFamily="34" charset="0"/>
                <a:cs typeface="Microsoft New Tai Lue" pitchFamily="34" charset="0"/>
              </a:defRPr>
            </a:lvl1pPr>
          </a:lstStyle>
          <a:p>
            <a:r>
              <a:rPr lang="es-ES"/>
              <a:t>Haga clic para modificar el estilo de título del patrón</a:t>
            </a:r>
            <a:endParaRPr lang="bs-Latn-BA" dirty="0"/>
          </a:p>
        </p:txBody>
      </p:sp>
      <p:sp>
        <p:nvSpPr>
          <p:cNvPr id="3" name="Content Placeholder 2"/>
          <p:cNvSpPr>
            <a:spLocks noGrp="1"/>
          </p:cNvSpPr>
          <p:nvPr>
            <p:ph idx="1"/>
          </p:nvPr>
        </p:nvSpPr>
        <p:spPr/>
        <p:txBody>
          <a:bodyPr/>
          <a:lstStyle>
            <a:lvl1pPr>
              <a:defRPr>
                <a:solidFill>
                  <a:schemeClr val="bg1"/>
                </a:solidFill>
                <a:latin typeface="Microsoft New Tai Lue" pitchFamily="34" charset="0"/>
                <a:cs typeface="Microsoft New Tai Lue" pitchFamily="34" charset="0"/>
              </a:defRPr>
            </a:lvl1pPr>
            <a:lvl2pPr>
              <a:defRPr>
                <a:solidFill>
                  <a:schemeClr val="bg1"/>
                </a:solidFill>
                <a:latin typeface="Microsoft New Tai Lue" pitchFamily="34" charset="0"/>
                <a:cs typeface="Microsoft New Tai Lue" pitchFamily="34" charset="0"/>
              </a:defRPr>
            </a:lvl2pPr>
            <a:lvl3pPr>
              <a:defRPr>
                <a:solidFill>
                  <a:schemeClr val="bg1"/>
                </a:solidFill>
                <a:latin typeface="Microsoft New Tai Lue" pitchFamily="34" charset="0"/>
                <a:cs typeface="Microsoft New Tai Lue" pitchFamily="34" charset="0"/>
              </a:defRPr>
            </a:lvl3pPr>
            <a:lvl4pPr>
              <a:defRPr>
                <a:solidFill>
                  <a:schemeClr val="bg1"/>
                </a:solidFill>
                <a:latin typeface="Microsoft New Tai Lue" pitchFamily="34" charset="0"/>
                <a:cs typeface="Microsoft New Tai Lue" pitchFamily="34" charset="0"/>
              </a:defRPr>
            </a:lvl4pPr>
            <a:lvl5pPr>
              <a:defRPr>
                <a:solidFill>
                  <a:schemeClr val="bg1"/>
                </a:solidFill>
                <a:latin typeface="Microsoft New Tai Lue" pitchFamily="34" charset="0"/>
                <a:cs typeface="Microsoft New Tai Lue"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dirty="0"/>
          </a:p>
        </p:txBody>
      </p:sp>
      <p:sp>
        <p:nvSpPr>
          <p:cNvPr id="4" name="Date Placeholder 3"/>
          <p:cNvSpPr>
            <a:spLocks noGrp="1"/>
          </p:cNvSpPr>
          <p:nvPr>
            <p:ph type="dt" sz="half" idx="10"/>
          </p:nvPr>
        </p:nvSpPr>
        <p:spPr>
          <a:xfrm>
            <a:off x="464840" y="6498803"/>
            <a:ext cx="2133600" cy="365125"/>
          </a:xfrm>
        </p:spPr>
        <p:txBody>
          <a:bodyPr/>
          <a:lstStyle>
            <a:lvl1pPr>
              <a:defRPr>
                <a:solidFill>
                  <a:schemeClr val="bg1"/>
                </a:solidFill>
                <a:latin typeface="Microsoft New Tai Lue" pitchFamily="34" charset="0"/>
                <a:cs typeface="Microsoft New Tai Lue" pitchFamily="34" charset="0"/>
              </a:defRPr>
            </a:lvl1pPr>
          </a:lstStyle>
          <a:p>
            <a:fld id="{4BEA1FFC-0729-4B4E-874A-BB33F34F7B19}" type="datetimeFigureOut">
              <a:rPr lang="bs-Latn-BA" smtClean="0"/>
              <a:pPr/>
              <a:t>22. 8. 2021.</a:t>
            </a:fld>
            <a:endParaRPr lang="bs-Latn-BA"/>
          </a:p>
        </p:txBody>
      </p:sp>
      <p:sp>
        <p:nvSpPr>
          <p:cNvPr id="5" name="Footer Placeholder 4"/>
          <p:cNvSpPr>
            <a:spLocks noGrp="1"/>
          </p:cNvSpPr>
          <p:nvPr>
            <p:ph type="ftr" sz="quarter" idx="11"/>
          </p:nvPr>
        </p:nvSpPr>
        <p:spPr>
          <a:xfrm>
            <a:off x="3131840" y="6498803"/>
            <a:ext cx="2895600" cy="365125"/>
          </a:xfrm>
        </p:spPr>
        <p:txBody>
          <a:bodyPr/>
          <a:lstStyle>
            <a:lvl1pPr>
              <a:defRPr>
                <a:solidFill>
                  <a:schemeClr val="bg1"/>
                </a:solidFill>
                <a:latin typeface="Microsoft New Tai Lue" pitchFamily="34" charset="0"/>
                <a:cs typeface="Microsoft New Tai Lue" pitchFamily="34" charset="0"/>
              </a:defRPr>
            </a:lvl1pPr>
          </a:lstStyle>
          <a:p>
            <a:endParaRPr lang="bs-Latn-BA" dirty="0"/>
          </a:p>
        </p:txBody>
      </p:sp>
      <p:sp>
        <p:nvSpPr>
          <p:cNvPr id="6" name="Slide Number Placeholder 5"/>
          <p:cNvSpPr>
            <a:spLocks noGrp="1"/>
          </p:cNvSpPr>
          <p:nvPr>
            <p:ph type="sldNum" sz="quarter" idx="12"/>
          </p:nvPr>
        </p:nvSpPr>
        <p:spPr>
          <a:xfrm>
            <a:off x="6560840" y="6498803"/>
            <a:ext cx="2133600" cy="365125"/>
          </a:xfrm>
        </p:spPr>
        <p:txBody>
          <a:bodyPr/>
          <a:lstStyle>
            <a:lvl1pPr>
              <a:defRPr>
                <a:solidFill>
                  <a:schemeClr val="bg1"/>
                </a:solidFill>
                <a:latin typeface="Microsoft New Tai Lue" pitchFamily="34" charset="0"/>
                <a:cs typeface="Microsoft New Tai Lue" pitchFamily="34" charset="0"/>
              </a:defRPr>
            </a:lvl1p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2340254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bs-Latn-BA"/>
          </a:p>
        </p:txBody>
      </p:sp>
      <p:sp>
        <p:nvSpPr>
          <p:cNvPr id="3" name="Text Placeholder 2"/>
          <p:cNvSpPr>
            <a:spLocks noGrp="1"/>
          </p:cNvSpPr>
          <p:nvPr>
            <p:ph type="body" idx="1"/>
          </p:nvPr>
        </p:nvSpPr>
        <p:spPr>
          <a:xfrm>
            <a:off x="722313" y="3861048"/>
            <a:ext cx="7772400" cy="432048"/>
          </a:xfrm>
        </p:spPr>
        <p:txBody>
          <a:bodyPr anchor="ctr"/>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1721858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bs-Latn-B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5" name="Date Placeholder 4"/>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896292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bs-Latn-B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7" name="Date Placeholder 6"/>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8" name="Footer Placeholder 7"/>
          <p:cNvSpPr>
            <a:spLocks noGrp="1"/>
          </p:cNvSpPr>
          <p:nvPr>
            <p:ph type="ftr" sz="quarter" idx="11"/>
          </p:nvPr>
        </p:nvSpPr>
        <p:spPr/>
        <p:txBody>
          <a:bodyPr/>
          <a:lstStyle/>
          <a:p>
            <a:endParaRPr lang="bs-Latn-BA"/>
          </a:p>
        </p:txBody>
      </p:sp>
      <p:sp>
        <p:nvSpPr>
          <p:cNvPr id="9" name="Slide Number Placeholder 8"/>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2071443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bs-Latn-BA"/>
          </a:p>
        </p:txBody>
      </p:sp>
      <p:sp>
        <p:nvSpPr>
          <p:cNvPr id="3" name="Date Placeholder 2"/>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4" name="Footer Placeholder 3"/>
          <p:cNvSpPr>
            <a:spLocks noGrp="1"/>
          </p:cNvSpPr>
          <p:nvPr>
            <p:ph type="ftr" sz="quarter" idx="11"/>
          </p:nvPr>
        </p:nvSpPr>
        <p:spPr/>
        <p:txBody>
          <a:bodyPr/>
          <a:lstStyle/>
          <a:p>
            <a:endParaRPr lang="bs-Latn-BA"/>
          </a:p>
        </p:txBody>
      </p:sp>
      <p:sp>
        <p:nvSpPr>
          <p:cNvPr id="5" name="Slide Number Placeholder 4"/>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213394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3" name="Footer Placeholder 2"/>
          <p:cNvSpPr>
            <a:spLocks noGrp="1"/>
          </p:cNvSpPr>
          <p:nvPr>
            <p:ph type="ftr" sz="quarter" idx="11"/>
          </p:nvPr>
        </p:nvSpPr>
        <p:spPr/>
        <p:txBody>
          <a:bodyPr/>
          <a:lstStyle/>
          <a:p>
            <a:endParaRPr lang="bs-Latn-BA"/>
          </a:p>
        </p:txBody>
      </p:sp>
      <p:sp>
        <p:nvSpPr>
          <p:cNvPr id="4" name="Slide Number Placeholder 3"/>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753561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bs-Latn-B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800301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bs-Latn-B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bs-Latn-B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14899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19256" cy="1143000"/>
          </a:xfrm>
          <a:prstGeom prst="rect">
            <a:avLst/>
          </a:prstGeom>
          <a:solidFill>
            <a:schemeClr val="tx1">
              <a:alpha val="57000"/>
            </a:schemeClr>
          </a:solidFill>
        </p:spPr>
        <p:txBody>
          <a:bodyPr vert="horz" lIns="91440" tIns="45720" rIns="91440" bIns="45720" rtlCol="0" anchor="ctr">
            <a:noAutofit/>
          </a:bodyPr>
          <a:lstStyle/>
          <a:p>
            <a:r>
              <a:rPr lang="es-ES"/>
              <a:t>Haga clic para modificar el estilo de título del patrón</a:t>
            </a:r>
            <a:endParaRPr lang="bs-Latn-BA" dirty="0"/>
          </a:p>
        </p:txBody>
      </p:sp>
      <p:sp>
        <p:nvSpPr>
          <p:cNvPr id="3" name="Text Placeholder 2"/>
          <p:cNvSpPr>
            <a:spLocks noGrp="1"/>
          </p:cNvSpPr>
          <p:nvPr>
            <p:ph type="body" idx="1"/>
          </p:nvPr>
        </p:nvSpPr>
        <p:spPr>
          <a:xfrm>
            <a:off x="457200" y="1556792"/>
            <a:ext cx="8229600" cy="4569371"/>
          </a:xfrm>
          <a:prstGeom prst="rect">
            <a:avLst/>
          </a:prstGeom>
          <a:solidFill>
            <a:schemeClr val="tx1">
              <a:alpha val="57000"/>
            </a:schemeClr>
          </a:solidFill>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dirty="0"/>
          </a:p>
        </p:txBody>
      </p:sp>
      <p:sp>
        <p:nvSpPr>
          <p:cNvPr id="4" name="Date Placeholder 3"/>
          <p:cNvSpPr>
            <a:spLocks noGrp="1"/>
          </p:cNvSpPr>
          <p:nvPr>
            <p:ph type="dt" sz="half" idx="2"/>
          </p:nvPr>
        </p:nvSpPr>
        <p:spPr>
          <a:xfrm>
            <a:off x="457200" y="6448251"/>
            <a:ext cx="2133600" cy="365125"/>
          </a:xfrm>
          <a:prstGeom prst="rect">
            <a:avLst/>
          </a:prstGeom>
        </p:spPr>
        <p:txBody>
          <a:bodyPr vert="horz" lIns="91440" tIns="45720" rIns="91440" bIns="45720" rtlCol="0" anchor="ctr"/>
          <a:lstStyle>
            <a:lvl1pPr algn="l">
              <a:defRPr sz="1200">
                <a:solidFill>
                  <a:schemeClr val="bg1"/>
                </a:solidFill>
              </a:defRPr>
            </a:lvl1pPr>
          </a:lstStyle>
          <a:p>
            <a:fld id="{4BEA1FFC-0729-4B4E-874A-BB33F34F7B19}" type="datetimeFigureOut">
              <a:rPr lang="bs-Latn-BA" smtClean="0"/>
              <a:pPr/>
              <a:t>22. 8. 2021.</a:t>
            </a:fld>
            <a:endParaRPr lang="bs-Latn-BA"/>
          </a:p>
        </p:txBody>
      </p:sp>
      <p:sp>
        <p:nvSpPr>
          <p:cNvPr id="5" name="Footer Placeholder 4"/>
          <p:cNvSpPr>
            <a:spLocks noGrp="1"/>
          </p:cNvSpPr>
          <p:nvPr>
            <p:ph type="ftr" sz="quarter" idx="3"/>
          </p:nvPr>
        </p:nvSpPr>
        <p:spPr>
          <a:xfrm>
            <a:off x="3124200" y="6448251"/>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bs-Latn-BA"/>
          </a:p>
        </p:txBody>
      </p:sp>
      <p:sp>
        <p:nvSpPr>
          <p:cNvPr id="6" name="Slide Number Placeholder 5"/>
          <p:cNvSpPr>
            <a:spLocks noGrp="1"/>
          </p:cNvSpPr>
          <p:nvPr>
            <p:ph type="sldNum" sz="quarter" idx="4"/>
          </p:nvPr>
        </p:nvSpPr>
        <p:spPr>
          <a:xfrm>
            <a:off x="6553200" y="6448251"/>
            <a:ext cx="2133600" cy="365125"/>
          </a:xfrm>
          <a:prstGeom prst="rect">
            <a:avLst/>
          </a:prstGeom>
        </p:spPr>
        <p:txBody>
          <a:bodyPr vert="horz" lIns="91440" tIns="45720" rIns="91440" bIns="45720" rtlCol="0" anchor="ctr"/>
          <a:lstStyle>
            <a:lvl1pPr algn="r">
              <a:defRPr sz="1200">
                <a:solidFill>
                  <a:schemeClr val="bg1"/>
                </a:solidFill>
              </a:defRPr>
            </a:lvl1p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1413176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5400" b="1" kern="1200">
          <a:solidFill>
            <a:schemeClr val="bg1"/>
          </a:solidFill>
          <a:latin typeface="Microsoft New Tai Lue" pitchFamily="34" charset="0"/>
          <a:ea typeface="+mj-ea"/>
          <a:cs typeface="Microsoft New Tai Lue"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icrosoft New Tai Lue" pitchFamily="34" charset="0"/>
          <a:ea typeface="+mn-ea"/>
          <a:cs typeface="Microsoft New Tai Lue"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icrosoft New Tai Lue" pitchFamily="34" charset="0"/>
          <a:ea typeface="+mn-ea"/>
          <a:cs typeface="Microsoft New Tai Lue"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icrosoft New Tai Lue" pitchFamily="34" charset="0"/>
          <a:ea typeface="+mn-ea"/>
          <a:cs typeface="Microsoft New Tai Lue"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www.anonymouse.org/" TargetMode="External"/><Relationship Id="rId2" Type="http://schemas.openxmlformats.org/officeDocument/2006/relationships/hyperlink" Target="http://www.anonymizer.com/" TargetMode="External"/><Relationship Id="rId1" Type="http://schemas.openxmlformats.org/officeDocument/2006/relationships/slideLayout" Target="../slideLayouts/slideLayout2.xml"/><Relationship Id="rId6" Type="http://schemas.openxmlformats.org/officeDocument/2006/relationships/hyperlink" Target="http://www.dailybestlinks.com/" TargetMode="External"/><Relationship Id="rId5" Type="http://schemas.openxmlformats.org/officeDocument/2006/relationships/hyperlink" Target="http://www.bumsk.com/" TargetMode="External"/><Relationship Id="rId4" Type="http://schemas.openxmlformats.org/officeDocument/2006/relationships/hyperlink" Target="http://www.proxify.com/"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050" name="Rectangle 2"/>
          <p:cNvSpPr>
            <a:spLocks noGrp="1" noChangeArrowheads="1"/>
          </p:cNvSpPr>
          <p:nvPr>
            <p:ph type="ctrTitle"/>
          </p:nvPr>
        </p:nvSpPr>
        <p:spPr/>
        <p:txBody>
          <a:bodyPr/>
          <a:lstStyle/>
          <a:p>
            <a:r>
              <a:rPr lang="es-BO" dirty="0"/>
              <a:t>17. Evadiendo</a:t>
            </a:r>
            <a:r>
              <a:rPr lang="en-US" dirty="0"/>
              <a:t> IDS, Firewalls y Honeypots</a:t>
            </a:r>
            <a:endParaRPr lang="es-BO" dirty="0"/>
          </a:p>
        </p:txBody>
      </p:sp>
      <p:sp>
        <p:nvSpPr>
          <p:cNvPr id="2051" name="Rectangle 3"/>
          <p:cNvSpPr>
            <a:spLocks noGrp="1" noChangeArrowheads="1"/>
          </p:cNvSpPr>
          <p:nvPr>
            <p:ph type="subTitle" idx="1"/>
          </p:nvPr>
        </p:nvSpPr>
        <p:spPr/>
        <p:txBody>
          <a:bodyPr>
            <a:normAutofit fontScale="92500" lnSpcReduction="20000"/>
          </a:bodyPr>
          <a:lstStyle/>
          <a:p>
            <a:r>
              <a:rPr lang="es-BO" dirty="0" err="1"/>
              <a:t>arpahacker</a:t>
            </a:r>
            <a:r>
              <a:rPr lang="es-BO" dirty="0"/>
              <a:t> - </a:t>
            </a:r>
            <a:r>
              <a:rPr lang="es-BO" dirty="0" err="1"/>
              <a:t>julioiglesiasp</a:t>
            </a:r>
            <a:endParaRPr lang="es-BO" dirty="0"/>
          </a:p>
        </p:txBody>
      </p:sp>
    </p:spTree>
    <p:extLst>
      <p:ext uri="{BB962C8B-B14F-4D97-AF65-F5344CB8AC3E}">
        <p14:creationId xmlns:p14="http://schemas.microsoft.com/office/powerpoint/2010/main" val="811338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Firewall</a:t>
            </a:r>
          </a:p>
        </p:txBody>
      </p:sp>
      <p:sp>
        <p:nvSpPr>
          <p:cNvPr id="3" name="2 Marcador de contenido"/>
          <p:cNvSpPr>
            <a:spLocks noGrp="1"/>
          </p:cNvSpPr>
          <p:nvPr>
            <p:ph idx="1"/>
          </p:nvPr>
        </p:nvSpPr>
        <p:spPr/>
        <p:txBody>
          <a:bodyPr>
            <a:normAutofit fontScale="92500"/>
          </a:bodyPr>
          <a:lstStyle/>
          <a:p>
            <a:pPr marL="0" indent="0">
              <a:buNone/>
            </a:pPr>
            <a:r>
              <a:rPr lang="es-BO" sz="3000" dirty="0"/>
              <a:t>Software o hardware o una combinación de ambos diseñado para impedir acceso no autorizado a la red privada. Es colocado en un punto de unión o puerta de enlace entre dos redes, que usualmente es una red privada y una pública (internet).Examina todos los mensajes que entran o salen de la intranet y bloquea aquellos que no cumplen criterios específicos de seguridad. Pueden ser afectados por el tipo de tráfico o por la fuente o direcciones destino y puertos.</a:t>
            </a:r>
          </a:p>
        </p:txBody>
      </p:sp>
    </p:spTree>
    <p:extLst>
      <p:ext uri="{BB962C8B-B14F-4D97-AF65-F5344CB8AC3E}">
        <p14:creationId xmlns:p14="http://schemas.microsoft.com/office/powerpoint/2010/main" val="743142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Arquitectura del Firewall</a:t>
            </a:r>
          </a:p>
        </p:txBody>
      </p:sp>
      <p:sp>
        <p:nvSpPr>
          <p:cNvPr id="3" name="2 Marcador de contenido"/>
          <p:cNvSpPr>
            <a:spLocks noGrp="1"/>
          </p:cNvSpPr>
          <p:nvPr>
            <p:ph idx="1"/>
          </p:nvPr>
        </p:nvSpPr>
        <p:spPr/>
        <p:txBody>
          <a:bodyPr>
            <a:normAutofit lnSpcReduction="10000"/>
          </a:bodyPr>
          <a:lstStyle/>
          <a:p>
            <a:pPr marL="0" indent="0">
              <a:buNone/>
            </a:pPr>
            <a:r>
              <a:rPr lang="es-BO" sz="3100" dirty="0"/>
              <a:t>Host Bastión: Es un sistema de cómputo diseñado para proteger los recursos de la red de un ataque.</a:t>
            </a:r>
          </a:p>
          <a:p>
            <a:pPr marL="0" indent="0">
              <a:buNone/>
            </a:pPr>
            <a:r>
              <a:rPr lang="es-BO" sz="3100" dirty="0"/>
              <a:t>El tráfico de entrada o salida de la red, pasa por el firewall. </a:t>
            </a:r>
          </a:p>
          <a:p>
            <a:pPr marL="0" indent="0">
              <a:buNone/>
            </a:pPr>
            <a:r>
              <a:rPr lang="es-BO" sz="3100" dirty="0"/>
              <a:t>Tiene dos interfaces:	</a:t>
            </a:r>
          </a:p>
          <a:p>
            <a:r>
              <a:rPr lang="es-BO" sz="3100" dirty="0"/>
              <a:t>Interfaz privada, conectada directamente a Internet	</a:t>
            </a:r>
          </a:p>
          <a:p>
            <a:r>
              <a:rPr lang="es-BO" sz="3100" dirty="0"/>
              <a:t>Interfaz pública, conectada a la intranet</a:t>
            </a:r>
            <a:r>
              <a:rPr lang="es-BO" dirty="0"/>
              <a:t>.</a:t>
            </a:r>
          </a:p>
        </p:txBody>
      </p:sp>
    </p:spTree>
    <p:extLst>
      <p:ext uri="{BB962C8B-B14F-4D97-AF65-F5344CB8AC3E}">
        <p14:creationId xmlns:p14="http://schemas.microsoft.com/office/powerpoint/2010/main" val="2517629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a:t>Arquitectura del Firewall</a:t>
            </a:r>
          </a:p>
        </p:txBody>
      </p:sp>
      <p:sp>
        <p:nvSpPr>
          <p:cNvPr id="3" name="2 Marcador de contenido"/>
          <p:cNvSpPr>
            <a:spLocks noGrp="1"/>
          </p:cNvSpPr>
          <p:nvPr>
            <p:ph idx="1"/>
          </p:nvPr>
        </p:nvSpPr>
        <p:spPr/>
        <p:txBody>
          <a:bodyPr/>
          <a:lstStyle/>
          <a:p>
            <a:endParaRPr lang="es-BO"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532" y="2000250"/>
            <a:ext cx="8244916" cy="3805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Tree>
    <p:extLst>
      <p:ext uri="{BB962C8B-B14F-4D97-AF65-F5344CB8AC3E}">
        <p14:creationId xmlns:p14="http://schemas.microsoft.com/office/powerpoint/2010/main" val="138992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Screened subnet</a:t>
            </a:r>
          </a:p>
        </p:txBody>
      </p:sp>
      <p:sp>
        <p:nvSpPr>
          <p:cNvPr id="3" name="2 Marcador de contenido"/>
          <p:cNvSpPr>
            <a:spLocks noGrp="1"/>
          </p:cNvSpPr>
          <p:nvPr>
            <p:ph idx="1"/>
          </p:nvPr>
        </p:nvSpPr>
        <p:spPr/>
        <p:txBody>
          <a:bodyPr/>
          <a:lstStyle/>
          <a:p>
            <a:pPr marL="0" indent="0">
              <a:buNone/>
            </a:pPr>
            <a:r>
              <a:rPr lang="es-BO" dirty="0"/>
              <a:t>O DMZ contiene hosts que ofrecen servicios públicos.</a:t>
            </a:r>
          </a:p>
          <a:p>
            <a:pPr marL="0" indent="0">
              <a:buNone/>
            </a:pPr>
            <a:r>
              <a:rPr lang="es-BO" dirty="0"/>
              <a:t>La zona pública está conectada directamente a Internet y no tiene hosts controlador por la organización.</a:t>
            </a:r>
          </a:p>
          <a:p>
            <a:pPr marL="0" indent="0">
              <a:buNone/>
            </a:pPr>
            <a:r>
              <a:rPr lang="es-BO" dirty="0"/>
              <a:t>La zona privada tiene sistemas que los usuarios de internet no tienen acceso de negocio.</a:t>
            </a:r>
          </a:p>
        </p:txBody>
      </p:sp>
    </p:spTree>
    <p:extLst>
      <p:ext uri="{BB962C8B-B14F-4D97-AF65-F5344CB8AC3E}">
        <p14:creationId xmlns:p14="http://schemas.microsoft.com/office/powerpoint/2010/main" val="552565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Zona desmilitarizada</a:t>
            </a:r>
          </a:p>
        </p:txBody>
      </p:sp>
      <p:sp>
        <p:nvSpPr>
          <p:cNvPr id="3" name="2 Marcador de contenido"/>
          <p:cNvSpPr>
            <a:spLocks noGrp="1"/>
          </p:cNvSpPr>
          <p:nvPr>
            <p:ph idx="1"/>
          </p:nvPr>
        </p:nvSpPr>
        <p:spPr/>
        <p:txBody>
          <a:bodyPr>
            <a:normAutofit lnSpcReduction="10000"/>
          </a:bodyPr>
          <a:lstStyle/>
          <a:p>
            <a:r>
              <a:rPr lang="es-BO" dirty="0"/>
              <a:t>Es una red que sirve como buffer (regulador) entre la red interna segura y la insegura Internet.</a:t>
            </a:r>
          </a:p>
          <a:p>
            <a:r>
              <a:rPr lang="es-BO" dirty="0"/>
              <a:t>Es creada utilizando firewall entre tres o más interfaces de red                            asignada con roles                            específicos como Red                                     Interna confiada, red                                          DMZ y la red externa.</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3933056"/>
            <a:ext cx="3041767" cy="242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810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Tipos de firewall</a:t>
            </a:r>
          </a:p>
        </p:txBody>
      </p:sp>
      <p:sp>
        <p:nvSpPr>
          <p:cNvPr id="3" name="2 Marcador de contenido"/>
          <p:cNvSpPr>
            <a:spLocks noGrp="1"/>
          </p:cNvSpPr>
          <p:nvPr>
            <p:ph idx="1"/>
          </p:nvPr>
        </p:nvSpPr>
        <p:spPr/>
        <p:txBody>
          <a:bodyPr/>
          <a:lstStyle/>
          <a:p>
            <a:r>
              <a:rPr lang="es-BO" dirty="0"/>
              <a:t>Filtro de paquetes.</a:t>
            </a:r>
          </a:p>
          <a:p>
            <a:r>
              <a:rPr lang="es-BO" dirty="0"/>
              <a:t>Firewall de inspección de estado multicapa.</a:t>
            </a:r>
          </a:p>
          <a:p>
            <a:r>
              <a:rPr lang="es-BO" dirty="0"/>
              <a:t>Puertas de enlaces a nivel de aplicación.</a:t>
            </a:r>
          </a:p>
          <a:p>
            <a:r>
              <a:rPr lang="es-BO" dirty="0"/>
              <a:t>Puertas de enlaces a nivel de circuito.</a:t>
            </a:r>
          </a:p>
        </p:txBody>
      </p:sp>
    </p:spTree>
    <p:extLst>
      <p:ext uri="{BB962C8B-B14F-4D97-AF65-F5344CB8AC3E}">
        <p14:creationId xmlns:p14="http://schemas.microsoft.com/office/powerpoint/2010/main" val="680742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Filtrado de paquetes Firewall</a:t>
            </a:r>
          </a:p>
        </p:txBody>
      </p:sp>
      <p:sp>
        <p:nvSpPr>
          <p:cNvPr id="3" name="2 Marcador de contenido"/>
          <p:cNvSpPr>
            <a:spLocks noGrp="1"/>
          </p:cNvSpPr>
          <p:nvPr>
            <p:ph idx="1"/>
          </p:nvPr>
        </p:nvSpPr>
        <p:spPr/>
        <p:txBody>
          <a:bodyPr>
            <a:normAutofit fontScale="92500"/>
          </a:bodyPr>
          <a:lstStyle/>
          <a:p>
            <a:pPr marL="0" indent="0">
              <a:buNone/>
            </a:pPr>
            <a:r>
              <a:rPr lang="es-BO" sz="2600" dirty="0"/>
              <a:t>Trabaja en la capa red del modelo OSI (o capa IP de TCP/IP), usualmente son parte de un router.</a:t>
            </a:r>
          </a:p>
          <a:p>
            <a:pPr marL="0" indent="0">
              <a:buNone/>
            </a:pPr>
            <a:r>
              <a:rPr lang="es-BO" sz="2600" dirty="0"/>
              <a:t>Cada paquete es comparado con un conjunto de criterios antes de ser renviado.</a:t>
            </a:r>
          </a:p>
          <a:p>
            <a:pPr marL="0" indent="0">
              <a:buNone/>
            </a:pPr>
            <a:r>
              <a:rPr lang="es-BO" sz="2600" dirty="0"/>
              <a:t>Dependiendo del paquete y del criterio, el firewall puede:	</a:t>
            </a:r>
          </a:p>
          <a:p>
            <a:r>
              <a:rPr lang="es-BO" sz="2600" dirty="0"/>
              <a:t>Dropear el paquete.	</a:t>
            </a:r>
          </a:p>
          <a:p>
            <a:r>
              <a:rPr lang="es-BO" sz="2600" dirty="0"/>
              <a:t>Renviarlo, o enviar un mensaje al que lo originó.</a:t>
            </a:r>
          </a:p>
          <a:p>
            <a:pPr marL="0" indent="0">
              <a:buNone/>
            </a:pPr>
            <a:endParaRPr lang="es-BO" sz="2600" dirty="0"/>
          </a:p>
          <a:p>
            <a:pPr marL="0" indent="0">
              <a:buNone/>
            </a:pPr>
            <a:r>
              <a:rPr lang="es-BO" sz="2600" dirty="0"/>
              <a:t>Las reglas pueden incluir la dirección IP fuente y destino, el número de puerto fuente y destino, y el protocolo utilizado.</a:t>
            </a:r>
          </a:p>
        </p:txBody>
      </p:sp>
    </p:spTree>
    <p:extLst>
      <p:ext uri="{BB962C8B-B14F-4D97-AF65-F5344CB8AC3E}">
        <p14:creationId xmlns:p14="http://schemas.microsoft.com/office/powerpoint/2010/main" val="598392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Firewall de puerta de enlace a nivel de circuito</a:t>
            </a:r>
          </a:p>
        </p:txBody>
      </p:sp>
      <p:sp>
        <p:nvSpPr>
          <p:cNvPr id="3" name="2 Marcador de contenido"/>
          <p:cNvSpPr>
            <a:spLocks noGrp="1"/>
          </p:cNvSpPr>
          <p:nvPr>
            <p:ph idx="1"/>
          </p:nvPr>
        </p:nvSpPr>
        <p:spPr/>
        <p:txBody>
          <a:bodyPr>
            <a:normAutofit fontScale="92500"/>
          </a:bodyPr>
          <a:lstStyle/>
          <a:p>
            <a:pPr marL="0" indent="0">
              <a:buNone/>
            </a:pPr>
            <a:r>
              <a:rPr lang="es-BO" sz="3000" dirty="0"/>
              <a:t>Trabajan en la capa de sesión del modelo OSI o en la capa TCP de TCP/IP.</a:t>
            </a:r>
          </a:p>
          <a:p>
            <a:pPr marL="0" indent="0">
              <a:buNone/>
            </a:pPr>
            <a:r>
              <a:rPr lang="es-BO" sz="3000" dirty="0"/>
              <a:t>Monitorean el handshaking TCP entre paquetes para determinar si la sesión solicitada es legítima.</a:t>
            </a:r>
          </a:p>
          <a:p>
            <a:pPr marL="0" indent="0">
              <a:buNone/>
            </a:pPr>
            <a:r>
              <a:rPr lang="es-BO" sz="3000" dirty="0"/>
              <a:t>La información es pasada a un equipo remoto a través de una puerta de enlace a nivel de circuito.</a:t>
            </a:r>
          </a:p>
          <a:p>
            <a:pPr marL="0" indent="0">
              <a:buNone/>
            </a:pPr>
            <a:r>
              <a:rPr lang="es-BO" sz="3000" dirty="0"/>
              <a:t>Estos gateways esconden la información acerca de las redes que ellos protegen, pero no filtran paquetes individuales.</a:t>
            </a:r>
          </a:p>
        </p:txBody>
      </p:sp>
    </p:spTree>
    <p:extLst>
      <p:ext uri="{BB962C8B-B14F-4D97-AF65-F5344CB8AC3E}">
        <p14:creationId xmlns:p14="http://schemas.microsoft.com/office/powerpoint/2010/main" val="866318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Firewall a nivel de aplicación</a:t>
            </a:r>
          </a:p>
        </p:txBody>
      </p:sp>
      <p:sp>
        <p:nvSpPr>
          <p:cNvPr id="3" name="2 Marcador de contenido"/>
          <p:cNvSpPr>
            <a:spLocks noGrp="1"/>
          </p:cNvSpPr>
          <p:nvPr>
            <p:ph idx="1"/>
          </p:nvPr>
        </p:nvSpPr>
        <p:spPr/>
        <p:txBody>
          <a:bodyPr>
            <a:normAutofit lnSpcReduction="10000"/>
          </a:bodyPr>
          <a:lstStyle/>
          <a:p>
            <a:pPr marL="0" indent="0">
              <a:buNone/>
            </a:pPr>
            <a:r>
              <a:rPr lang="es-BO" sz="3000" dirty="0"/>
              <a:t>O proxis, pueden filtrar paquetes en la capa aplicación del modelo OSI.</a:t>
            </a:r>
          </a:p>
          <a:p>
            <a:pPr marL="0" indent="0">
              <a:buNone/>
            </a:pPr>
            <a:r>
              <a:rPr lang="es-BO" sz="3000" dirty="0"/>
              <a:t>Los paquetes de entrada o salida no pueden acceder a servicios si es que no hay proxy.</a:t>
            </a:r>
          </a:p>
          <a:p>
            <a:pPr marL="0" indent="0">
              <a:buNone/>
            </a:pPr>
            <a:r>
              <a:rPr lang="es-BO" sz="3000" dirty="0"/>
              <a:t>Un gateway configurado para ser proxy no permitirá ningún tráfico FTP, gopher, telnet o cualquier otro.</a:t>
            </a:r>
          </a:p>
          <a:p>
            <a:pPr marL="0" indent="0">
              <a:buNone/>
            </a:pPr>
            <a:r>
              <a:rPr lang="es-BO" sz="3000" dirty="0"/>
              <a:t>Como esta aplicación examina paquetes en la capa aplicación, puede filtrar comandos de aplicación específicos como http:post y get.</a:t>
            </a:r>
          </a:p>
        </p:txBody>
      </p:sp>
    </p:spTree>
    <p:extLst>
      <p:ext uri="{BB962C8B-B14F-4D97-AF65-F5344CB8AC3E}">
        <p14:creationId xmlns:p14="http://schemas.microsoft.com/office/powerpoint/2010/main" val="4092850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Firewall de inspección multicapa Stateful</a:t>
            </a:r>
          </a:p>
        </p:txBody>
      </p:sp>
      <p:sp>
        <p:nvSpPr>
          <p:cNvPr id="3" name="2 Marcador de contenido"/>
          <p:cNvSpPr>
            <a:spLocks noGrp="1"/>
          </p:cNvSpPr>
          <p:nvPr>
            <p:ph idx="1"/>
          </p:nvPr>
        </p:nvSpPr>
        <p:spPr/>
        <p:txBody>
          <a:bodyPr>
            <a:normAutofit lnSpcReduction="10000"/>
          </a:bodyPr>
          <a:lstStyle/>
          <a:p>
            <a:r>
              <a:rPr lang="es-BO" dirty="0"/>
              <a:t>Combina los aspectos de los otros tres tipos de firewall.</a:t>
            </a:r>
          </a:p>
          <a:p>
            <a:r>
              <a:rPr lang="es-BO" dirty="0"/>
              <a:t>Filtran los paquetes en la capa red para determinar si los paquetes de la sesión son legítimos y evalúan el contenido de los paquetes en la capa de aplicación.</a:t>
            </a:r>
          </a:p>
          <a:p>
            <a:pPr marL="0" indent="0">
              <a:buNone/>
            </a:pPr>
            <a:r>
              <a:rPr lang="es-BO" dirty="0"/>
              <a:t>El tráfico es filtrado en tres capas basado en el rango de una aplicación específica, sesión y reglas de filtrado de paquetes.</a:t>
            </a:r>
          </a:p>
        </p:txBody>
      </p:sp>
    </p:spTree>
    <p:extLst>
      <p:ext uri="{BB962C8B-B14F-4D97-AF65-F5344CB8AC3E}">
        <p14:creationId xmlns:p14="http://schemas.microsoft.com/office/powerpoint/2010/main" val="3312615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Sistema de Detección de Intrusos</a:t>
            </a:r>
          </a:p>
        </p:txBody>
      </p:sp>
      <p:sp>
        <p:nvSpPr>
          <p:cNvPr id="3" name="2 Marcador de contenido"/>
          <p:cNvSpPr>
            <a:spLocks noGrp="1"/>
          </p:cNvSpPr>
          <p:nvPr>
            <p:ph idx="1"/>
          </p:nvPr>
        </p:nvSpPr>
        <p:spPr/>
        <p:txBody>
          <a:bodyPr>
            <a:normAutofit fontScale="92500"/>
          </a:bodyPr>
          <a:lstStyle/>
          <a:p>
            <a:pPr marL="0" indent="0">
              <a:buNone/>
            </a:pPr>
            <a:r>
              <a:rPr lang="es-BO" sz="2800" dirty="0"/>
              <a:t>Un Sistema de Detección de Intrusos (IDS) obtiene información de entre un equipo o una red, para identificarlas violaciones posibles de la política de seguridad, incluyendo acceso no autorizado, así como su mal uso. Un IDS es también referido como un "packet-sniffer" que intercepta paquetes viajando a lo largo de varios medios de comunicación y protocolos, generalmente TCP/IP. Los paquetes son analizados luego de que son capturados. Un IDS evalúa una sospecha de intrusión una vez que toma lugar y señala una alarma.</a:t>
            </a:r>
          </a:p>
        </p:txBody>
      </p:sp>
    </p:spTree>
    <p:extLst>
      <p:ext uri="{BB962C8B-B14F-4D97-AF65-F5344CB8AC3E}">
        <p14:creationId xmlns:p14="http://schemas.microsoft.com/office/powerpoint/2010/main" val="804206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Identificación de Firewall: Escaneo de puertos</a:t>
            </a:r>
          </a:p>
        </p:txBody>
      </p:sp>
      <p:sp>
        <p:nvSpPr>
          <p:cNvPr id="3" name="2 Marcador de contenido"/>
          <p:cNvSpPr>
            <a:spLocks noGrp="1"/>
          </p:cNvSpPr>
          <p:nvPr>
            <p:ph idx="1"/>
          </p:nvPr>
        </p:nvSpPr>
        <p:spPr/>
        <p:txBody>
          <a:bodyPr>
            <a:normAutofit lnSpcReduction="10000"/>
          </a:bodyPr>
          <a:lstStyle/>
          <a:p>
            <a:r>
              <a:rPr lang="es-BO" dirty="0"/>
              <a:t>Ayuda al atacante a encontrar que puertos están disponibles, consiste en enviar mensajes a cada puerto, uno por vez.</a:t>
            </a:r>
          </a:p>
          <a:p>
            <a:r>
              <a:rPr lang="es-BO" dirty="0"/>
              <a:t>Algunos firewalls serán identificados únicamente utilizando un simple escaneo de puertos.</a:t>
            </a:r>
          </a:p>
          <a:p>
            <a:r>
              <a:rPr lang="es-BO" dirty="0"/>
              <a:t>El tipo de respuesta recibida indican si el puerto está en uso y por ende puede probar fortaleza o debilidad.</a:t>
            </a:r>
          </a:p>
        </p:txBody>
      </p:sp>
    </p:spTree>
    <p:extLst>
      <p:ext uri="{BB962C8B-B14F-4D97-AF65-F5344CB8AC3E}">
        <p14:creationId xmlns:p14="http://schemas.microsoft.com/office/powerpoint/2010/main" val="2063394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Identificación de Firewall: Firewalking</a:t>
            </a:r>
          </a:p>
        </p:txBody>
      </p:sp>
      <p:sp>
        <p:nvSpPr>
          <p:cNvPr id="3" name="2 Marcador de contenido"/>
          <p:cNvSpPr>
            <a:spLocks noGrp="1"/>
          </p:cNvSpPr>
          <p:nvPr>
            <p:ph idx="1"/>
          </p:nvPr>
        </p:nvSpPr>
        <p:spPr/>
        <p:txBody>
          <a:bodyPr>
            <a:normAutofit lnSpcReduction="10000"/>
          </a:bodyPr>
          <a:lstStyle/>
          <a:p>
            <a:r>
              <a:rPr lang="es-BO" dirty="0"/>
              <a:t>Es una técnica de pruebas de vulnerabilidad de un firewall y mapeo de routers de una red que se encuentra detrás del firewall.</a:t>
            </a:r>
          </a:p>
          <a:p>
            <a:r>
              <a:rPr lang="es-BO" dirty="0"/>
              <a:t>Si el paquete pasa por el gateway, es renviado al próximo salto donde el TTL iguala a cero y elige un mensaje TTL "excedido en tránsito", en este punto el paquete es descartado.</a:t>
            </a:r>
          </a:p>
        </p:txBody>
      </p:sp>
    </p:spTree>
    <p:extLst>
      <p:ext uri="{BB962C8B-B14F-4D97-AF65-F5344CB8AC3E}">
        <p14:creationId xmlns:p14="http://schemas.microsoft.com/office/powerpoint/2010/main" val="2293283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Identificación de Firewall: Firewalking</a:t>
            </a:r>
          </a:p>
        </p:txBody>
      </p:sp>
      <p:sp>
        <p:nvSpPr>
          <p:cNvPr id="3" name="2 Marcador de contenido"/>
          <p:cNvSpPr>
            <a:spLocks noGrp="1"/>
          </p:cNvSpPr>
          <p:nvPr>
            <p:ph idx="1"/>
          </p:nvPr>
        </p:nvSpPr>
        <p:spPr/>
        <p:txBody>
          <a:bodyPr>
            <a:normAutofit lnSpcReduction="10000"/>
          </a:bodyPr>
          <a:lstStyle/>
          <a:p>
            <a:r>
              <a:rPr lang="es-BO" dirty="0"/>
              <a:t>Firewalking es similar al tracerounting y trabaja enviando paquetes TCP y UDP dentro del firewall que tienen un TTL configurado en un salto más grande que el firewall apuntado.</a:t>
            </a:r>
          </a:p>
          <a:p>
            <a:r>
              <a:rPr lang="es-BO" dirty="0"/>
              <a:t>Utilizando este método, el acceso a la información en el firewall puede ser determinado si paquetes de sondeo sucesivos son enviados.</a:t>
            </a:r>
          </a:p>
        </p:txBody>
      </p:sp>
    </p:spTree>
    <p:extLst>
      <p:ext uri="{BB962C8B-B14F-4D97-AF65-F5344CB8AC3E}">
        <p14:creationId xmlns:p14="http://schemas.microsoft.com/office/powerpoint/2010/main" val="1715257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Identificación de Firewall: Banner Grabbing</a:t>
            </a:r>
          </a:p>
        </p:txBody>
      </p:sp>
      <p:sp>
        <p:nvSpPr>
          <p:cNvPr id="3" name="2 Marcador de contenido"/>
          <p:cNvSpPr>
            <a:spLocks noGrp="1"/>
          </p:cNvSpPr>
          <p:nvPr>
            <p:ph idx="1"/>
          </p:nvPr>
        </p:nvSpPr>
        <p:spPr/>
        <p:txBody>
          <a:bodyPr>
            <a:normAutofit fontScale="92500"/>
          </a:bodyPr>
          <a:lstStyle/>
          <a:p>
            <a:pPr marL="0" indent="0">
              <a:buNone/>
            </a:pPr>
            <a:r>
              <a:rPr lang="es-BO" sz="2900" dirty="0"/>
              <a:t>Los banners son mensajes enviados por los servicios de red mientras están conectado al servicio que anuncian la ejecución de un servicio en el sistema.</a:t>
            </a:r>
          </a:p>
          <a:p>
            <a:pPr marL="0" indent="0">
              <a:buNone/>
            </a:pPr>
            <a:r>
              <a:rPr lang="es-BO" sz="2900" dirty="0"/>
              <a:t>Banner grabbing es un método simple de detección de S.O. que ayuda a detectar servicios ejecutados por firewall.</a:t>
            </a:r>
          </a:p>
          <a:p>
            <a:pPr marL="0" indent="0">
              <a:buNone/>
            </a:pPr>
            <a:r>
              <a:rPr lang="es-BO" sz="2900" dirty="0"/>
              <a:t>Los tres servicios principales enviados son FTP, telnet y Servidores Web.</a:t>
            </a:r>
          </a:p>
          <a:p>
            <a:pPr marL="0" indent="0">
              <a:buNone/>
            </a:pPr>
            <a:r>
              <a:rPr lang="es-BO" sz="2900" dirty="0"/>
              <a:t>Un ejemplo de banner grabbing SMTP es: telnet mail.gargetcompany.org 25</a:t>
            </a:r>
          </a:p>
        </p:txBody>
      </p:sp>
    </p:spTree>
    <p:extLst>
      <p:ext uri="{BB962C8B-B14F-4D97-AF65-F5344CB8AC3E}">
        <p14:creationId xmlns:p14="http://schemas.microsoft.com/office/powerpoint/2010/main" val="3795697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Honeypot</a:t>
            </a:r>
          </a:p>
        </p:txBody>
      </p:sp>
      <p:sp>
        <p:nvSpPr>
          <p:cNvPr id="3" name="2 Marcador de contenido"/>
          <p:cNvSpPr>
            <a:spLocks noGrp="1"/>
          </p:cNvSpPr>
          <p:nvPr>
            <p:ph idx="1"/>
          </p:nvPr>
        </p:nvSpPr>
        <p:spPr/>
        <p:txBody>
          <a:bodyPr>
            <a:normAutofit fontScale="92500" lnSpcReduction="10000"/>
          </a:bodyPr>
          <a:lstStyle/>
          <a:p>
            <a:pPr marL="0" indent="0">
              <a:buNone/>
            </a:pPr>
            <a:r>
              <a:rPr lang="es-BO" sz="3000" dirty="0"/>
              <a:t>Es una información de un recurso del sistema que está expresamente configurado para atraer y atrapar personas que intentan penetrar la red de una organización.</a:t>
            </a:r>
          </a:p>
          <a:p>
            <a:pPr marL="0" indent="0">
              <a:buNone/>
            </a:pPr>
            <a:r>
              <a:rPr lang="es-BO" sz="3000" dirty="0"/>
              <a:t>No tiene actividad autorizada, no tiene ningún valor de producción y es como un sondeo, ataque o compromiso.</a:t>
            </a:r>
          </a:p>
          <a:p>
            <a:pPr marL="0" indent="0">
              <a:buNone/>
            </a:pPr>
            <a:r>
              <a:rPr lang="es-BO" sz="3000" dirty="0"/>
              <a:t>Puede ser utilizado para registrar intentos de acceso a aquellos puertos incluyendo los keystrokes del atacante. Puede enviar mensajes de advertencia tempranos.</a:t>
            </a:r>
          </a:p>
        </p:txBody>
      </p:sp>
    </p:spTree>
    <p:extLst>
      <p:ext uri="{BB962C8B-B14F-4D97-AF65-F5344CB8AC3E}">
        <p14:creationId xmlns:p14="http://schemas.microsoft.com/office/powerpoint/2010/main" val="209841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noFill/>
        </p:spPr>
        <p:txBody>
          <a:bodyPr/>
          <a:lstStyle/>
          <a:p>
            <a:endParaRPr lang="es-BO" dirty="0"/>
          </a:p>
        </p:txBody>
      </p:sp>
      <p:sp>
        <p:nvSpPr>
          <p:cNvPr id="3" name="2 Marcador de contenido"/>
          <p:cNvSpPr>
            <a:spLocks noGrp="1"/>
          </p:cNvSpPr>
          <p:nvPr>
            <p:ph idx="1"/>
          </p:nvPr>
        </p:nvSpPr>
        <p:spPr>
          <a:noFill/>
        </p:spPr>
        <p:txBody>
          <a:bodyPr/>
          <a:lstStyle/>
          <a:p>
            <a:endParaRPr lang="es-BO" dirty="0"/>
          </a:p>
        </p:txBody>
      </p:sp>
      <p:pic>
        <p:nvPicPr>
          <p:cNvPr id="4" name="Picture 2" descr="http://honeypots.files.wordpress.com/2009/05/honeyp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7" y="404664"/>
            <a:ext cx="7204035" cy="6048672"/>
          </a:xfrm>
          <a:prstGeom prst="rect">
            <a:avLst/>
          </a:prstGeom>
          <a:noFill/>
          <a:extLst>
            <a:ext uri="{909E8E84-426E-40DD-AFC4-6F175D3DCCD1}">
              <a14:hiddenFill xmlns:a14="http://schemas.microsoft.com/office/drawing/2010/main">
                <a:solidFill>
                  <a:srgbClr val="FFFFFF"/>
                </a:solidFill>
              </a14:hiddenFill>
            </a:ext>
          </a:extLst>
        </p:spPr>
      </p:pic>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Tree>
    <p:extLst>
      <p:ext uri="{BB962C8B-B14F-4D97-AF65-F5344CB8AC3E}">
        <p14:creationId xmlns:p14="http://schemas.microsoft.com/office/powerpoint/2010/main" val="4169586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Tipos de honeypots</a:t>
            </a:r>
          </a:p>
        </p:txBody>
      </p:sp>
      <p:sp>
        <p:nvSpPr>
          <p:cNvPr id="3" name="2 Marcador de contenido"/>
          <p:cNvSpPr>
            <a:spLocks noGrp="1"/>
          </p:cNvSpPr>
          <p:nvPr>
            <p:ph idx="1"/>
          </p:nvPr>
        </p:nvSpPr>
        <p:spPr/>
        <p:txBody>
          <a:bodyPr>
            <a:normAutofit fontScale="92500"/>
          </a:bodyPr>
          <a:lstStyle/>
          <a:p>
            <a:pPr marL="0" indent="0">
              <a:buNone/>
            </a:pPr>
            <a:r>
              <a:rPr lang="es-BO" sz="2800" dirty="0"/>
              <a:t>Honeypot de poca interacción</a:t>
            </a:r>
          </a:p>
          <a:p>
            <a:r>
              <a:rPr lang="es-BO" sz="2800" dirty="0"/>
              <a:t>Trabajan emulando servicios y programas que pueden ser encontrados en un sistema individual.</a:t>
            </a:r>
          </a:p>
          <a:p>
            <a:r>
              <a:rPr lang="es-BO" sz="2800" dirty="0"/>
              <a:t>Si el atacante hace algo que la emulación no espera, el honeypot simplemente generará un mensaje de error.</a:t>
            </a:r>
          </a:p>
          <a:p>
            <a:r>
              <a:rPr lang="es-BO" sz="2800" dirty="0"/>
              <a:t>Captura cantidades limitadas de información, principalmente datos transaccionales y alguna interacción limitada.</a:t>
            </a:r>
          </a:p>
          <a:p>
            <a:pPr marL="0" indent="0">
              <a:buNone/>
            </a:pPr>
            <a:r>
              <a:rPr lang="es-BO" sz="2800" dirty="0"/>
              <a:t>Ej: Specter, Honeyd, KFSensor</a:t>
            </a:r>
          </a:p>
        </p:txBody>
      </p:sp>
    </p:spTree>
    <p:extLst>
      <p:ext uri="{BB962C8B-B14F-4D97-AF65-F5344CB8AC3E}">
        <p14:creationId xmlns:p14="http://schemas.microsoft.com/office/powerpoint/2010/main" val="1474674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Tipos de honeypots</a:t>
            </a:r>
          </a:p>
        </p:txBody>
      </p:sp>
      <p:sp>
        <p:nvSpPr>
          <p:cNvPr id="3" name="2 Marcador de contenido"/>
          <p:cNvSpPr>
            <a:spLocks noGrp="1"/>
          </p:cNvSpPr>
          <p:nvPr>
            <p:ph idx="1"/>
          </p:nvPr>
        </p:nvSpPr>
        <p:spPr/>
        <p:txBody>
          <a:bodyPr>
            <a:normAutofit lnSpcReduction="10000"/>
          </a:bodyPr>
          <a:lstStyle/>
          <a:p>
            <a:pPr marL="0" indent="0">
              <a:buNone/>
            </a:pPr>
            <a:r>
              <a:rPr lang="es-BO" sz="2600" dirty="0"/>
              <a:t>Honeypot de elevada interacción</a:t>
            </a:r>
          </a:p>
          <a:p>
            <a:r>
              <a:rPr lang="es-BO" sz="2600" dirty="0"/>
              <a:t>Sistemas, redes o equipos enteros, para tener controlada un área donde los atacantes pueden interactuar con aplicaciones y programas reales.</a:t>
            </a:r>
          </a:p>
          <a:p>
            <a:r>
              <a:rPr lang="es-BO" sz="2600" dirty="0"/>
              <a:t>Se basan en dispositivos de borde para controlar el tráfico para que los atacantes puedan ingresar, pero la actividad de afuera es estrechamente controlada.- Captura mucha más información, incluyendo nuevas herramientas, comunicaciones y keystrokes de los atacantes.</a:t>
            </a:r>
          </a:p>
          <a:p>
            <a:pPr marL="0" indent="0">
              <a:buNone/>
            </a:pPr>
            <a:r>
              <a:rPr lang="es-BO" sz="2600" dirty="0"/>
              <a:t>Ej: Symantec Decoy Server y Honeynets</a:t>
            </a:r>
          </a:p>
        </p:txBody>
      </p:sp>
    </p:spTree>
    <p:extLst>
      <p:ext uri="{BB962C8B-B14F-4D97-AF65-F5344CB8AC3E}">
        <p14:creationId xmlns:p14="http://schemas.microsoft.com/office/powerpoint/2010/main" val="437975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¿Cómo configurar un Honeypot?</a:t>
            </a:r>
          </a:p>
        </p:txBody>
      </p:sp>
      <p:sp>
        <p:nvSpPr>
          <p:cNvPr id="3" name="2 Marcador de contenido"/>
          <p:cNvSpPr>
            <a:spLocks noGrp="1"/>
          </p:cNvSpPr>
          <p:nvPr>
            <p:ph idx="1"/>
          </p:nvPr>
        </p:nvSpPr>
        <p:spPr/>
        <p:txBody>
          <a:bodyPr>
            <a:normAutofit lnSpcReduction="10000"/>
          </a:bodyPr>
          <a:lstStyle/>
          <a:p>
            <a:r>
              <a:rPr lang="es-BO" dirty="0"/>
              <a:t>Descargar o comprar un software honeypot.</a:t>
            </a:r>
          </a:p>
          <a:p>
            <a:r>
              <a:rPr lang="es-BO" dirty="0"/>
              <a:t>Para Linux algunos son: Tini Honeypot, LaBrea, Honeyd.</a:t>
            </a:r>
          </a:p>
          <a:p>
            <a:r>
              <a:rPr lang="es-BO" dirty="0"/>
              <a:t>KFSensor para Windows.</a:t>
            </a:r>
          </a:p>
          <a:p>
            <a:r>
              <a:rPr lang="es-BO" dirty="0"/>
              <a:t>Iniciar sesión como administrador al equipo para instalarlo.</a:t>
            </a:r>
          </a:p>
          <a:p>
            <a:r>
              <a:rPr lang="es-BO" dirty="0"/>
              <a:t>Instalar el software en su equipo, elegir full versión.</a:t>
            </a:r>
          </a:p>
        </p:txBody>
      </p:sp>
    </p:spTree>
    <p:extLst>
      <p:ext uri="{BB962C8B-B14F-4D97-AF65-F5344CB8AC3E}">
        <p14:creationId xmlns:p14="http://schemas.microsoft.com/office/powerpoint/2010/main" val="731672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n-US" dirty="0"/>
              <a:t>IDS, Firewall y Sistema Honeyspot</a:t>
            </a:r>
            <a:endParaRPr lang="es-BO" dirty="0"/>
          </a:p>
        </p:txBody>
      </p:sp>
      <p:sp>
        <p:nvSpPr>
          <p:cNvPr id="3" name="2 Marcador de contenido"/>
          <p:cNvSpPr>
            <a:spLocks noGrp="1"/>
          </p:cNvSpPr>
          <p:nvPr>
            <p:ph idx="1"/>
          </p:nvPr>
        </p:nvSpPr>
        <p:spPr/>
        <p:txBody>
          <a:bodyPr/>
          <a:lstStyle/>
          <a:p>
            <a:pPr marL="0" indent="0">
              <a:buNone/>
            </a:pPr>
            <a:r>
              <a:rPr lang="es-BO" dirty="0"/>
              <a:t>Herramienta IDS Snort: OpenSource, en tiempo real analiza el tráfico y loggin de paquetes en las redes IP. Realiza análisis de protocolo y contenido. Detecta varios ataques y sondeos.</a:t>
            </a:r>
          </a:p>
        </p:txBody>
      </p:sp>
    </p:spTree>
    <p:extLst>
      <p:ext uri="{BB962C8B-B14F-4D97-AF65-F5344CB8AC3E}">
        <p14:creationId xmlns:p14="http://schemas.microsoft.com/office/powerpoint/2010/main" val="2017152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Maneras de detectar una intrusión</a:t>
            </a:r>
          </a:p>
        </p:txBody>
      </p:sp>
      <p:sp>
        <p:nvSpPr>
          <p:cNvPr id="3" name="2 Marcador de contenido"/>
          <p:cNvSpPr>
            <a:spLocks noGrp="1"/>
          </p:cNvSpPr>
          <p:nvPr>
            <p:ph idx="1"/>
          </p:nvPr>
        </p:nvSpPr>
        <p:spPr/>
        <p:txBody>
          <a:bodyPr>
            <a:normAutofit lnSpcReduction="10000"/>
          </a:bodyPr>
          <a:lstStyle/>
          <a:p>
            <a:pPr marL="0" indent="0">
              <a:buNone/>
            </a:pPr>
            <a:r>
              <a:rPr lang="es-BO" sz="2700" dirty="0"/>
              <a:t>Existen tres maneras de detectar una intrusión:</a:t>
            </a:r>
          </a:p>
          <a:p>
            <a:r>
              <a:rPr lang="es-BO" sz="2700" dirty="0"/>
              <a:t>Reconocimiento de firma: También conocido como detección de mal uso. Intenta identificar eventos que usen mal un sistema.</a:t>
            </a:r>
          </a:p>
          <a:p>
            <a:r>
              <a:rPr lang="es-BO" sz="2700" dirty="0"/>
              <a:t>Detección de anomalía: Detecta la intrusión basada en características de comportamiento fijas de los usuarios y componentes en un sistema de cómputo.</a:t>
            </a:r>
          </a:p>
          <a:p>
            <a:r>
              <a:rPr lang="es-BO" sz="2700" dirty="0"/>
              <a:t>Detección de anomalía de protocolo: En este tipo de detección, los modelos son construidos en protocolos TCP/IP utilizando sus especificaciones.</a:t>
            </a:r>
          </a:p>
        </p:txBody>
      </p:sp>
    </p:spTree>
    <p:extLst>
      <p:ext uri="{BB962C8B-B14F-4D97-AF65-F5344CB8AC3E}">
        <p14:creationId xmlns:p14="http://schemas.microsoft.com/office/powerpoint/2010/main" val="29652676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¿Cómo funciona Snort?</a:t>
            </a:r>
          </a:p>
        </p:txBody>
      </p:sp>
      <p:sp>
        <p:nvSpPr>
          <p:cNvPr id="3" name="2 Marcador de contenido"/>
          <p:cNvSpPr>
            <a:spLocks noGrp="1"/>
          </p:cNvSpPr>
          <p:nvPr>
            <p:ph idx="1"/>
          </p:nvPr>
        </p:nvSpPr>
        <p:spPr/>
        <p:txBody>
          <a:bodyPr>
            <a:normAutofit lnSpcReduction="10000"/>
          </a:bodyPr>
          <a:lstStyle/>
          <a:p>
            <a:r>
              <a:rPr lang="es-BO" sz="3000" dirty="0"/>
              <a:t>Decodificador: Guarda los paquetes capturados dentro de una pila, identifica los protocolos de nivel de vínculo y decodifica el IP.</a:t>
            </a:r>
          </a:p>
          <a:p>
            <a:r>
              <a:rPr lang="es-BO" sz="3000" dirty="0"/>
              <a:t>Motor de detección: Compara paquetes con reglas previamente cargadas en la memoria.</a:t>
            </a:r>
          </a:p>
          <a:p>
            <a:r>
              <a:rPr lang="es-BO" sz="3000" dirty="0"/>
              <a:t>Plugins de salida: Estos módulos formatean las notificaciones para el usuario para que acceda de distintas maneras (consola, archivos externos, bases de datos, etc.)</a:t>
            </a:r>
          </a:p>
        </p:txBody>
      </p:sp>
    </p:spTree>
    <p:extLst>
      <p:ext uri="{BB962C8B-B14F-4D97-AF65-F5344CB8AC3E}">
        <p14:creationId xmlns:p14="http://schemas.microsoft.com/office/powerpoint/2010/main" val="21484589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Reglas Snort</a:t>
            </a:r>
          </a:p>
        </p:txBody>
      </p:sp>
      <p:sp>
        <p:nvSpPr>
          <p:cNvPr id="3" name="2 Marcador de contenido"/>
          <p:cNvSpPr>
            <a:spLocks noGrp="1"/>
          </p:cNvSpPr>
          <p:nvPr>
            <p:ph idx="1"/>
          </p:nvPr>
        </p:nvSpPr>
        <p:spPr/>
        <p:txBody>
          <a:bodyPr/>
          <a:lstStyle/>
          <a:p>
            <a:r>
              <a:rPr lang="es-BO" dirty="0"/>
              <a:t>El motor de reglas de Snort escribe sus propias reglas.</a:t>
            </a:r>
          </a:p>
          <a:p>
            <a:r>
              <a:rPr lang="es-BO" dirty="0"/>
              <a:t>Ayudan a diferenciar entre actividades de internet normales y maliciosas.</a:t>
            </a:r>
          </a:p>
          <a:p>
            <a:r>
              <a:rPr lang="es-BO" dirty="0"/>
              <a:t>Deben estar contenidas en una línea, el analizador de regla no admite reglas en múltiples líneas.</a:t>
            </a:r>
          </a:p>
        </p:txBody>
      </p:sp>
    </p:spTree>
    <p:extLst>
      <p:ext uri="{BB962C8B-B14F-4D97-AF65-F5344CB8AC3E}">
        <p14:creationId xmlns:p14="http://schemas.microsoft.com/office/powerpoint/2010/main" val="205272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Regla de acciones y protocolos IP</a:t>
            </a:r>
          </a:p>
        </p:txBody>
      </p:sp>
      <p:sp>
        <p:nvSpPr>
          <p:cNvPr id="3" name="2 Marcador de contenido"/>
          <p:cNvSpPr>
            <a:spLocks noGrp="1"/>
          </p:cNvSpPr>
          <p:nvPr>
            <p:ph idx="1"/>
          </p:nvPr>
        </p:nvSpPr>
        <p:spPr/>
        <p:txBody>
          <a:bodyPr>
            <a:normAutofit fontScale="92500"/>
          </a:bodyPr>
          <a:lstStyle/>
          <a:p>
            <a:r>
              <a:rPr lang="es-BO" dirty="0"/>
              <a:t>Regla de acciones: El encabezado de la regla almacena información completa sobre un paquete y determina la acción que aplicará.</a:t>
            </a:r>
          </a:p>
          <a:p>
            <a:r>
              <a:rPr lang="es-BO" dirty="0"/>
              <a:t>Alerta a Snort cuando encuentra un paquete con una regla determinada.</a:t>
            </a:r>
          </a:p>
          <a:p>
            <a:r>
              <a:rPr lang="es-BO" dirty="0"/>
              <a:t>Hay tres acciones:	</a:t>
            </a:r>
          </a:p>
          <a:p>
            <a:pPr lvl="1"/>
            <a:r>
              <a:rPr lang="es-BO" dirty="0"/>
              <a:t>Alerta.	</a:t>
            </a:r>
          </a:p>
          <a:p>
            <a:pPr lvl="1"/>
            <a:r>
              <a:rPr lang="es-BO" dirty="0"/>
              <a:t>Registra.	</a:t>
            </a:r>
          </a:p>
          <a:p>
            <a:pPr lvl="1"/>
            <a:r>
              <a:rPr lang="es-BO" dirty="0"/>
              <a:t>Ignora.</a:t>
            </a:r>
          </a:p>
        </p:txBody>
      </p:sp>
    </p:spTree>
    <p:extLst>
      <p:ext uri="{BB962C8B-B14F-4D97-AF65-F5344CB8AC3E}">
        <p14:creationId xmlns:p14="http://schemas.microsoft.com/office/powerpoint/2010/main" val="4547007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Autofit/>
          </a:bodyPr>
          <a:lstStyle/>
          <a:p>
            <a:r>
              <a:rPr lang="es-BO" sz="4400" dirty="0"/>
              <a:t>Reglas Snort: El Operador de dirección y direcciones IP</a:t>
            </a:r>
          </a:p>
        </p:txBody>
      </p:sp>
      <p:sp>
        <p:nvSpPr>
          <p:cNvPr id="3" name="2 Marcador de contenido"/>
          <p:cNvSpPr>
            <a:spLocks noGrp="1"/>
          </p:cNvSpPr>
          <p:nvPr>
            <p:ph idx="1"/>
          </p:nvPr>
        </p:nvSpPr>
        <p:spPr/>
        <p:txBody>
          <a:bodyPr/>
          <a:lstStyle/>
          <a:p>
            <a:pPr marL="0" indent="0">
              <a:buNone/>
            </a:pPr>
            <a:r>
              <a:rPr lang="es-BO" dirty="0"/>
              <a:t>Operador de dirección: Indica la dirección del tráfico. Puede ser uni o bidireccional -&gt; &lt;&gt;Ejemplo: </a:t>
            </a:r>
          </a:p>
          <a:p>
            <a:pPr marL="0" indent="0">
              <a:buNone/>
            </a:pPr>
            <a:r>
              <a:rPr lang="es-BO" i="1" dirty="0">
                <a:solidFill>
                  <a:srgbClr val="FF0000"/>
                </a:solidFill>
              </a:rPr>
              <a:t>log !192.168.1.0/24 any &lt;&gt; 192.168.1.0/24 23</a:t>
            </a:r>
          </a:p>
        </p:txBody>
      </p:sp>
    </p:spTree>
    <p:extLst>
      <p:ext uri="{BB962C8B-B14F-4D97-AF65-F5344CB8AC3E}">
        <p14:creationId xmlns:p14="http://schemas.microsoft.com/office/powerpoint/2010/main" val="13905331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Direcciones IP</a:t>
            </a:r>
          </a:p>
        </p:txBody>
      </p:sp>
      <p:sp>
        <p:nvSpPr>
          <p:cNvPr id="3" name="2 Marcador de contenido"/>
          <p:cNvSpPr>
            <a:spLocks noGrp="1"/>
          </p:cNvSpPr>
          <p:nvPr>
            <p:ph idx="1"/>
          </p:nvPr>
        </p:nvSpPr>
        <p:spPr/>
        <p:txBody>
          <a:bodyPr/>
          <a:lstStyle/>
          <a:p>
            <a:r>
              <a:rPr lang="es-BO" dirty="0"/>
              <a:t>Información de direcciones IP y puertos.</a:t>
            </a:r>
          </a:p>
          <a:p>
            <a:r>
              <a:rPr lang="es-BO" dirty="0"/>
              <a:t>Utilizar la palabra "any" para definir cualquier dirección IP.</a:t>
            </a:r>
          </a:p>
          <a:p>
            <a:pPr marL="0" indent="0">
              <a:buNone/>
            </a:pPr>
            <a:r>
              <a:rPr lang="es-BO" dirty="0"/>
              <a:t>Ejemplo: </a:t>
            </a:r>
          </a:p>
          <a:p>
            <a:pPr marL="0" indent="0">
              <a:buNone/>
            </a:pPr>
            <a:r>
              <a:rPr lang="es-BO" i="1" dirty="0">
                <a:solidFill>
                  <a:srgbClr val="FF0000"/>
                </a:solidFill>
              </a:rPr>
              <a:t>alert tcp !192.168.1.0/24 any -&gt; 192.168.1.0/24 111 (content:"|00 01 86 a5|"; msg: "external mountd access";)</a:t>
            </a:r>
          </a:p>
        </p:txBody>
      </p:sp>
    </p:spTree>
    <p:extLst>
      <p:ext uri="{BB962C8B-B14F-4D97-AF65-F5344CB8AC3E}">
        <p14:creationId xmlns:p14="http://schemas.microsoft.com/office/powerpoint/2010/main" val="41802461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Reglas Snort: Números de puertos</a:t>
            </a:r>
          </a:p>
        </p:txBody>
      </p:sp>
      <p:sp>
        <p:nvSpPr>
          <p:cNvPr id="3" name="2 Marcador de contenido"/>
          <p:cNvSpPr>
            <a:spLocks noGrp="1"/>
          </p:cNvSpPr>
          <p:nvPr>
            <p:ph idx="1"/>
          </p:nvPr>
        </p:nvSpPr>
        <p:spPr/>
        <p:txBody>
          <a:bodyPr/>
          <a:lstStyle/>
          <a:p>
            <a:r>
              <a:rPr lang="es-BO" dirty="0"/>
              <a:t>Ejemplo: </a:t>
            </a:r>
          </a:p>
          <a:p>
            <a:endParaRPr lang="es-BO" dirty="0"/>
          </a:p>
          <a:p>
            <a:pPr marL="0" indent="0">
              <a:buNone/>
            </a:pPr>
            <a:r>
              <a:rPr lang="es-BO" sz="2600" i="1" dirty="0">
                <a:solidFill>
                  <a:srgbClr val="FF0000"/>
                </a:solidFill>
              </a:rPr>
              <a:t>log tcp any any -&gt; 192.168.1.0/24 !6000:6010</a:t>
            </a:r>
          </a:p>
          <a:p>
            <a:endParaRPr lang="es-BO" sz="2600" i="1" dirty="0">
              <a:solidFill>
                <a:srgbClr val="FF0000"/>
              </a:solidFill>
            </a:endParaRPr>
          </a:p>
          <a:p>
            <a:pPr marL="0" indent="0">
              <a:buNone/>
            </a:pPr>
            <a:r>
              <a:rPr lang="es-BO" sz="2600" i="1" dirty="0">
                <a:solidFill>
                  <a:srgbClr val="FF0000"/>
                </a:solidFill>
              </a:rPr>
              <a:t>log udp any any -&gt; 98.168.1.0/24:1024. Registra el tráfico UDP q venga de cualquier puerto y ´puerto destino desde 1 a 1024.</a:t>
            </a:r>
          </a:p>
          <a:p>
            <a:endParaRPr lang="es-BO" sz="2600" dirty="0"/>
          </a:p>
        </p:txBody>
      </p:sp>
    </p:spTree>
    <p:extLst>
      <p:ext uri="{BB962C8B-B14F-4D97-AF65-F5344CB8AC3E}">
        <p14:creationId xmlns:p14="http://schemas.microsoft.com/office/powerpoint/2010/main" val="30911148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Reglas Snort: Números de puertos</a:t>
            </a:r>
          </a:p>
        </p:txBody>
      </p:sp>
      <p:sp>
        <p:nvSpPr>
          <p:cNvPr id="3" name="2 Marcador de contenido"/>
          <p:cNvSpPr>
            <a:spLocks noGrp="1"/>
          </p:cNvSpPr>
          <p:nvPr>
            <p:ph idx="1"/>
          </p:nvPr>
        </p:nvSpPr>
        <p:spPr/>
        <p:txBody>
          <a:bodyPr/>
          <a:lstStyle/>
          <a:p>
            <a:pPr marL="0" indent="0">
              <a:buNone/>
            </a:pPr>
            <a:r>
              <a:rPr lang="es-BO" i="1" dirty="0">
                <a:solidFill>
                  <a:srgbClr val="FF0000"/>
                </a:solidFill>
              </a:rPr>
              <a:t>log tcp any any -&gt; 192.168.1.0/24:5000. Registra tráfico TCP desde cualquier puerto a puertos menores o iguales a 5000</a:t>
            </a:r>
          </a:p>
          <a:p>
            <a:endParaRPr lang="es-BO" i="1" dirty="0">
              <a:solidFill>
                <a:srgbClr val="FF0000"/>
              </a:solidFill>
            </a:endParaRPr>
          </a:p>
          <a:p>
            <a:pPr marL="0" indent="0">
              <a:buNone/>
            </a:pPr>
            <a:r>
              <a:rPr lang="es-BO" i="1" dirty="0">
                <a:solidFill>
                  <a:srgbClr val="FF0000"/>
                </a:solidFill>
              </a:rPr>
              <a:t>log tcp any :1024-&gt; 192.168.1.0/24 400: Registra tráfico desde puertos privilegiados menores o iguales a 1024 yendo a puertos mayores o iguale a 400.</a:t>
            </a:r>
          </a:p>
          <a:p>
            <a:pPr marL="0" indent="0">
              <a:buNone/>
            </a:pPr>
            <a:endParaRPr lang="es-BO" dirty="0"/>
          </a:p>
        </p:txBody>
      </p:sp>
    </p:spTree>
    <p:extLst>
      <p:ext uri="{BB962C8B-B14F-4D97-AF65-F5344CB8AC3E}">
        <p14:creationId xmlns:p14="http://schemas.microsoft.com/office/powerpoint/2010/main" val="25510086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Herramienta IDS: Tipping Point</a:t>
            </a:r>
          </a:p>
        </p:txBody>
      </p:sp>
      <p:sp>
        <p:nvSpPr>
          <p:cNvPr id="3" name="2 Marcador de contenido"/>
          <p:cNvSpPr>
            <a:spLocks noGrp="1"/>
          </p:cNvSpPr>
          <p:nvPr>
            <p:ph idx="1"/>
          </p:nvPr>
        </p:nvSpPr>
        <p:spPr/>
        <p:txBody>
          <a:bodyPr/>
          <a:lstStyle/>
          <a:p>
            <a:r>
              <a:rPr lang="es-BO" dirty="0"/>
              <a:t>Es insertado sin problemas y transparente dentro de la red, es un dispositivo in-line.</a:t>
            </a:r>
          </a:p>
          <a:p>
            <a:r>
              <a:rPr lang="es-BO" dirty="0"/>
              <a:t>Cada paquete es inspeccionado a fondo para determinar si son maliciosos o legítimos.</a:t>
            </a:r>
          </a:p>
          <a:p>
            <a:r>
              <a:rPr lang="es-BO" dirty="0"/>
              <a:t>Provee protección de rendimiento, aplicación e infraestructura a velocidades gigabit de inspección de paquetes.</a:t>
            </a:r>
          </a:p>
        </p:txBody>
      </p:sp>
    </p:spTree>
    <p:extLst>
      <p:ext uri="{BB962C8B-B14F-4D97-AF65-F5344CB8AC3E}">
        <p14:creationId xmlns:p14="http://schemas.microsoft.com/office/powerpoint/2010/main" val="34439306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Herramienta IDS: Tipping Point</a:t>
            </a:r>
          </a:p>
        </p:txBody>
      </p:sp>
      <p:sp>
        <p:nvSpPr>
          <p:cNvPr id="3" name="2 Marcador de contenido"/>
          <p:cNvSpPr>
            <a:spLocks noGrp="1"/>
          </p:cNvSpPr>
          <p:nvPr>
            <p:ph idx="1"/>
          </p:nvPr>
        </p:nvSpPr>
        <p:spPr/>
        <p:txBody>
          <a:bodyPr/>
          <a:lstStyle/>
          <a:p>
            <a:pPr marL="0" indent="0">
              <a:buNone/>
            </a:pPr>
            <a:r>
              <a:rPr lang="es-BO" dirty="0"/>
              <a:t>Firewall: Subnet Personal Firewall.</a:t>
            </a:r>
          </a:p>
        </p:txBody>
      </p:sp>
    </p:spTree>
    <p:extLst>
      <p:ext uri="{BB962C8B-B14F-4D97-AF65-F5344CB8AC3E}">
        <p14:creationId xmlns:p14="http://schemas.microsoft.com/office/powerpoint/2010/main" val="28895768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Herramienta Honeypot: KFSensor</a:t>
            </a:r>
          </a:p>
        </p:txBody>
      </p:sp>
      <p:sp>
        <p:nvSpPr>
          <p:cNvPr id="3" name="2 Marcador de contenido"/>
          <p:cNvSpPr>
            <a:spLocks noGrp="1"/>
          </p:cNvSpPr>
          <p:nvPr>
            <p:ph idx="1"/>
          </p:nvPr>
        </p:nvSpPr>
        <p:spPr/>
        <p:txBody>
          <a:bodyPr>
            <a:normAutofit fontScale="92500" lnSpcReduction="10000"/>
          </a:bodyPr>
          <a:lstStyle/>
          <a:p>
            <a:pPr marL="0" indent="0">
              <a:buNone/>
            </a:pPr>
            <a:r>
              <a:rPr lang="es-BO" dirty="0"/>
              <a:t>Características: </a:t>
            </a:r>
          </a:p>
          <a:p>
            <a:r>
              <a:rPr lang="es-BO" dirty="0"/>
              <a:t>Consola de administración GUI.</a:t>
            </a:r>
          </a:p>
          <a:p>
            <a:r>
              <a:rPr lang="es-BO" dirty="0"/>
              <a:t>Administración remota.</a:t>
            </a:r>
          </a:p>
          <a:p>
            <a:r>
              <a:rPr lang="es-BO" dirty="0"/>
              <a:t>Compatibilidad con el motor de firmas de Snort.</a:t>
            </a:r>
          </a:p>
          <a:p>
            <a:r>
              <a:rPr lang="es-BO" dirty="0"/>
              <a:t>Emulaciones para protocolos de red de Windows.</a:t>
            </a:r>
          </a:p>
          <a:p>
            <a:r>
              <a:rPr lang="es-BO" dirty="0"/>
              <a:t>Exporta registros en formatos múltiples.</a:t>
            </a:r>
          </a:p>
          <a:p>
            <a:r>
              <a:rPr lang="es-BO" dirty="0"/>
              <a:t>Protección contra ataques DoS.</a:t>
            </a:r>
          </a:p>
        </p:txBody>
      </p:sp>
    </p:spTree>
    <p:extLst>
      <p:ext uri="{BB962C8B-B14F-4D97-AF65-F5344CB8AC3E}">
        <p14:creationId xmlns:p14="http://schemas.microsoft.com/office/powerpoint/2010/main" val="1580087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Tipos de IDS</a:t>
            </a:r>
          </a:p>
        </p:txBody>
      </p:sp>
      <p:sp>
        <p:nvSpPr>
          <p:cNvPr id="3" name="2 Marcador de contenido"/>
          <p:cNvSpPr>
            <a:spLocks noGrp="1"/>
          </p:cNvSpPr>
          <p:nvPr>
            <p:ph idx="1"/>
          </p:nvPr>
        </p:nvSpPr>
        <p:spPr/>
        <p:txBody>
          <a:bodyPr>
            <a:normAutofit/>
          </a:bodyPr>
          <a:lstStyle/>
          <a:p>
            <a:r>
              <a:rPr lang="es-BO" sz="3000" dirty="0"/>
              <a:t>Basado en Red: Mecanismos que típicamente consiste en una caja negra que es colocada en una red en modo promiscuo, escuchando patrones indicativos de una intrusión.</a:t>
            </a:r>
          </a:p>
          <a:p>
            <a:r>
              <a:rPr lang="es-BO" sz="3000" dirty="0"/>
              <a:t>Basado en host: Usualmente incluye auditoría para eventos que ocurren en un host específico. No son tan comunes, debido a la sobrecarga que incurren al tener que monitorear cada evento del sistema.</a:t>
            </a:r>
          </a:p>
        </p:txBody>
      </p:sp>
    </p:spTree>
    <p:extLst>
      <p:ext uri="{BB962C8B-B14F-4D97-AF65-F5344CB8AC3E}">
        <p14:creationId xmlns:p14="http://schemas.microsoft.com/office/powerpoint/2010/main" val="21136454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Herramienta Honeypot: SPECTER</a:t>
            </a:r>
          </a:p>
        </p:txBody>
      </p:sp>
      <p:sp>
        <p:nvSpPr>
          <p:cNvPr id="3" name="2 Marcador de contenido"/>
          <p:cNvSpPr>
            <a:spLocks noGrp="1"/>
          </p:cNvSpPr>
          <p:nvPr>
            <p:ph idx="1"/>
          </p:nvPr>
        </p:nvSpPr>
        <p:spPr/>
        <p:txBody>
          <a:bodyPr/>
          <a:lstStyle/>
          <a:p>
            <a:r>
              <a:rPr lang="es-BO" dirty="0"/>
              <a:t>Es un IDS inteligente que ofrece servicios de Internet comunes como SMTP, FTP, POP3, HTTP Y TELNET.</a:t>
            </a:r>
          </a:p>
          <a:p>
            <a:r>
              <a:rPr lang="es-BO" dirty="0"/>
              <a:t>Provee varias cantidades de señuelos como imágenes, mp3, mensajes de correo, archivos de contraseñas, documentos y todo tipo de software.</a:t>
            </a:r>
          </a:p>
        </p:txBody>
      </p:sp>
    </p:spTree>
    <p:extLst>
      <p:ext uri="{BB962C8B-B14F-4D97-AF65-F5344CB8AC3E}">
        <p14:creationId xmlns:p14="http://schemas.microsoft.com/office/powerpoint/2010/main" val="12813276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Evasión de IDS</a:t>
            </a:r>
          </a:p>
        </p:txBody>
      </p:sp>
      <p:sp>
        <p:nvSpPr>
          <p:cNvPr id="3" name="2 Marcador de contenido"/>
          <p:cNvSpPr>
            <a:spLocks noGrp="1"/>
          </p:cNvSpPr>
          <p:nvPr>
            <p:ph idx="1"/>
          </p:nvPr>
        </p:nvSpPr>
        <p:spPr/>
        <p:txBody>
          <a:bodyPr>
            <a:normAutofit lnSpcReduction="10000"/>
          </a:bodyPr>
          <a:lstStyle/>
          <a:p>
            <a:pPr marL="0" indent="0">
              <a:buNone/>
            </a:pPr>
            <a:r>
              <a:rPr lang="es-BO" sz="2800" dirty="0"/>
              <a:t>Ataque de inserción</a:t>
            </a:r>
          </a:p>
          <a:p>
            <a:pPr marL="514350" indent="-514350">
              <a:buAutoNum type="arabicPeriod"/>
            </a:pPr>
            <a:r>
              <a:rPr lang="es-BO" sz="2800" dirty="0"/>
              <a:t>Un IDS confía y acepta un paquete que un sistema final ha rechazado.</a:t>
            </a:r>
          </a:p>
          <a:p>
            <a:pPr marL="514350" indent="-514350">
              <a:buAutoNum type="arabicPeriod"/>
            </a:pPr>
            <a:r>
              <a:rPr lang="es-BO" sz="2800" dirty="0"/>
              <a:t>Un atacante explota esta condición e inserta datos dentro del IDS.</a:t>
            </a:r>
          </a:p>
          <a:p>
            <a:pPr marL="514350" indent="-514350">
              <a:buAutoNum type="arabicPeriod"/>
            </a:pPr>
            <a:r>
              <a:rPr lang="es-BO" sz="2800" dirty="0"/>
              <a:t>Este ataque ocurre cuando el NIDS es menos restrictivo en los paquetes de procesamiento.</a:t>
            </a:r>
          </a:p>
          <a:p>
            <a:pPr marL="514350" indent="-514350">
              <a:buAutoNum type="arabicPeriod"/>
            </a:pPr>
            <a:r>
              <a:rPr lang="es-BO" sz="2800" dirty="0"/>
              <a:t>Un atacante utiliza estos paquetes para vencer al análisis de firma y solicitudes de envío.</a:t>
            </a:r>
          </a:p>
          <a:p>
            <a:pPr marL="514350" indent="-514350">
              <a:buAutoNum type="arabicPeriod"/>
            </a:pPr>
            <a:r>
              <a:rPr lang="es-BO" sz="2800" dirty="0"/>
              <a:t>El IDS obtiene más paquetes que el destino.</a:t>
            </a:r>
          </a:p>
        </p:txBody>
      </p:sp>
    </p:spTree>
    <p:extLst>
      <p:ext uri="{BB962C8B-B14F-4D97-AF65-F5344CB8AC3E}">
        <p14:creationId xmlns:p14="http://schemas.microsoft.com/office/powerpoint/2010/main" val="22593916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Evasión</a:t>
            </a:r>
          </a:p>
        </p:txBody>
      </p:sp>
      <p:sp>
        <p:nvSpPr>
          <p:cNvPr id="3" name="2 Marcador de contenido"/>
          <p:cNvSpPr>
            <a:spLocks noGrp="1"/>
          </p:cNvSpPr>
          <p:nvPr>
            <p:ph idx="1"/>
          </p:nvPr>
        </p:nvSpPr>
        <p:spPr/>
        <p:txBody>
          <a:bodyPr>
            <a:normAutofit lnSpcReduction="10000"/>
          </a:bodyPr>
          <a:lstStyle/>
          <a:p>
            <a:pPr marL="0" indent="0">
              <a:buNone/>
            </a:pPr>
            <a:r>
              <a:rPr lang="es-BO" sz="2600" dirty="0"/>
              <a:t>1. En esta técnica de evasión, un sistema final acepta el paquete que el IDS rechazó.</a:t>
            </a:r>
          </a:p>
          <a:p>
            <a:pPr marL="0" indent="0">
              <a:buNone/>
            </a:pPr>
            <a:r>
              <a:rPr lang="es-BO" sz="2600" dirty="0"/>
              <a:t>2. Utilizando esta técnica, un atacante explota el host.</a:t>
            </a:r>
          </a:p>
          <a:p>
            <a:pPr marL="0" indent="0">
              <a:buNone/>
            </a:pPr>
            <a:r>
              <a:rPr lang="es-BO" sz="2600" dirty="0"/>
              <a:t>3. El atacante envía porciones de solicitudes en paquetes que el IDS rechaza por error, permitiendo remover las partes de la corriente desde la vista del ID del sistema.</a:t>
            </a:r>
          </a:p>
          <a:p>
            <a:pPr marL="0" indent="0">
              <a:buNone/>
            </a:pPr>
            <a:r>
              <a:rPr lang="es-BO" sz="2600" dirty="0"/>
              <a:t>4. Ejemplo, si la secuencia maliciosa es enviada byte por byte y un byte es rechazado por el IDS, el IDS no puede detectar el ataque.</a:t>
            </a:r>
          </a:p>
          <a:p>
            <a:pPr marL="0" indent="0">
              <a:buNone/>
            </a:pPr>
            <a:r>
              <a:rPr lang="es-BO" sz="2600" dirty="0"/>
              <a:t>5. Aquí el IDS recibe menos paquetes que el destino.</a:t>
            </a:r>
          </a:p>
        </p:txBody>
      </p:sp>
    </p:spTree>
    <p:extLst>
      <p:ext uri="{BB962C8B-B14F-4D97-AF65-F5344CB8AC3E}">
        <p14:creationId xmlns:p14="http://schemas.microsoft.com/office/powerpoint/2010/main" val="28418063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Ataque DoS</a:t>
            </a:r>
          </a:p>
        </p:txBody>
      </p:sp>
      <p:sp>
        <p:nvSpPr>
          <p:cNvPr id="3" name="2 Marcador de contenido"/>
          <p:cNvSpPr>
            <a:spLocks noGrp="1"/>
          </p:cNvSpPr>
          <p:nvPr>
            <p:ph idx="1"/>
          </p:nvPr>
        </p:nvSpPr>
        <p:spPr/>
        <p:txBody>
          <a:bodyPr/>
          <a:lstStyle/>
          <a:p>
            <a:r>
              <a:rPr lang="es-BO" dirty="0"/>
              <a:t>Muchos IDS emplean servidores de loggin centrales que son utilizados exclusivamente para almacenar registros de alerta IDS.</a:t>
            </a:r>
          </a:p>
          <a:p>
            <a:r>
              <a:rPr lang="es-BO" dirty="0"/>
              <a:t>Si los atacantes saben la IP del servidor de logs central, ellos pueden alentarlo o incluso bloquearlo con un ataque DoS.</a:t>
            </a:r>
          </a:p>
        </p:txBody>
      </p:sp>
    </p:spTree>
    <p:extLst>
      <p:ext uri="{BB962C8B-B14F-4D97-AF65-F5344CB8AC3E}">
        <p14:creationId xmlns:p14="http://schemas.microsoft.com/office/powerpoint/2010/main" val="3813381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Ofuscar</a:t>
            </a:r>
          </a:p>
        </p:txBody>
      </p:sp>
      <p:sp>
        <p:nvSpPr>
          <p:cNvPr id="3" name="2 Marcador de contenido"/>
          <p:cNvSpPr>
            <a:spLocks noGrp="1"/>
          </p:cNvSpPr>
          <p:nvPr>
            <p:ph idx="1"/>
          </p:nvPr>
        </p:nvSpPr>
        <p:spPr/>
        <p:txBody>
          <a:bodyPr>
            <a:normAutofit fontScale="92500" lnSpcReduction="20000"/>
          </a:bodyPr>
          <a:lstStyle/>
          <a:p>
            <a:r>
              <a:rPr lang="es-BO" dirty="0"/>
              <a:t>Un IDS puede ser evadido ofuscando o codificando el payload del ataque.</a:t>
            </a:r>
          </a:p>
          <a:p>
            <a:r>
              <a:rPr lang="es-BO" dirty="0"/>
              <a:t>Un atacante manipula la ruta referenciada en una firma.</a:t>
            </a:r>
          </a:p>
          <a:p>
            <a:r>
              <a:rPr lang="es-BO" dirty="0"/>
              <a:t>Codificar paquetes de ataque que el IDS no reconoce, pero el IIS los decodificará y será atacado.</a:t>
            </a:r>
          </a:p>
          <a:p>
            <a:r>
              <a:rPr lang="es-BO" dirty="0"/>
              <a:t>Ataques a protocolos encriptados como HTTPS.</a:t>
            </a:r>
          </a:p>
          <a:p>
            <a:r>
              <a:rPr lang="es-BO" dirty="0"/>
              <a:t>Código polimórfico.</a:t>
            </a:r>
          </a:p>
        </p:txBody>
      </p:sp>
    </p:spTree>
    <p:extLst>
      <p:ext uri="{BB962C8B-B14F-4D97-AF65-F5344CB8AC3E}">
        <p14:creationId xmlns:p14="http://schemas.microsoft.com/office/powerpoint/2010/main" val="28783464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Generación de Falso Positivo</a:t>
            </a:r>
          </a:p>
        </p:txBody>
      </p:sp>
      <p:sp>
        <p:nvSpPr>
          <p:cNvPr id="3" name="2 Marcador de contenido"/>
          <p:cNvSpPr>
            <a:spLocks noGrp="1"/>
          </p:cNvSpPr>
          <p:nvPr>
            <p:ph idx="1"/>
          </p:nvPr>
        </p:nvSpPr>
        <p:spPr/>
        <p:txBody>
          <a:bodyPr/>
          <a:lstStyle/>
          <a:p>
            <a:r>
              <a:rPr lang="es-BO" dirty="0"/>
              <a:t>Otro ataque similar al método DoS es generando una gran cantidad de datos de alerta que deben ser registrados.</a:t>
            </a:r>
          </a:p>
          <a:p>
            <a:r>
              <a:rPr lang="es-BO" dirty="0"/>
              <a:t>Generar número largo de reportes falsos.- Mezclar ataques reales con falsos.</a:t>
            </a:r>
          </a:p>
          <a:p>
            <a:r>
              <a:rPr lang="es-BO" dirty="0"/>
              <a:t>Puede llegar a ser muy difícil diferenciar entre ataques legítimos y falsos positivos.- Generar falsos positivos específicos.</a:t>
            </a:r>
          </a:p>
        </p:txBody>
      </p:sp>
    </p:spTree>
    <p:extLst>
      <p:ext uri="{BB962C8B-B14F-4D97-AF65-F5344CB8AC3E}">
        <p14:creationId xmlns:p14="http://schemas.microsoft.com/office/powerpoint/2010/main" val="12400440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Empalme de sesión</a:t>
            </a:r>
          </a:p>
        </p:txBody>
      </p:sp>
      <p:sp>
        <p:nvSpPr>
          <p:cNvPr id="3" name="2 Marcador de contenido"/>
          <p:cNvSpPr>
            <a:spLocks noGrp="1"/>
          </p:cNvSpPr>
          <p:nvPr>
            <p:ph idx="1"/>
          </p:nvPr>
        </p:nvSpPr>
        <p:spPr/>
        <p:txBody>
          <a:bodyPr>
            <a:normAutofit fontScale="92500"/>
          </a:bodyPr>
          <a:lstStyle/>
          <a:p>
            <a:pPr marL="0" indent="0">
              <a:buNone/>
            </a:pPr>
            <a:r>
              <a:rPr lang="es-BO" sz="3000" dirty="0"/>
              <a:t>1. Es una técnica de evasión que explota algunos IDS no solicitan sesión de reconstrucción antes de realizar patrones parecidos en los datos.</a:t>
            </a:r>
          </a:p>
          <a:p>
            <a:pPr marL="0" indent="0">
              <a:buNone/>
            </a:pPr>
            <a:r>
              <a:rPr lang="es-BO" sz="3000" dirty="0"/>
              <a:t>2. La idea es empalmar datos entre varios paquetes, asegurando que los paquetes no muestren patrones en la firma IDS.</a:t>
            </a:r>
          </a:p>
          <a:p>
            <a:pPr marL="0" indent="0">
              <a:buNone/>
            </a:pPr>
            <a:r>
              <a:rPr lang="es-BO" sz="3000" dirty="0"/>
              <a:t>3. Si los atacantes saben qué IDS se está utilizando, se puede agregar retrasos entre paquetes para omitir la comprobación de montaje.</a:t>
            </a:r>
          </a:p>
        </p:txBody>
      </p:sp>
    </p:spTree>
    <p:extLst>
      <p:ext uri="{BB962C8B-B14F-4D97-AF65-F5344CB8AC3E}">
        <p14:creationId xmlns:p14="http://schemas.microsoft.com/office/powerpoint/2010/main" val="2645077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Empalme de sesión</a:t>
            </a:r>
          </a:p>
        </p:txBody>
      </p:sp>
      <p:sp>
        <p:nvSpPr>
          <p:cNvPr id="3" name="2 Marcador de contenido"/>
          <p:cNvSpPr>
            <a:spLocks noGrp="1"/>
          </p:cNvSpPr>
          <p:nvPr>
            <p:ph idx="1"/>
          </p:nvPr>
        </p:nvSpPr>
        <p:spPr/>
        <p:txBody>
          <a:bodyPr>
            <a:normAutofit fontScale="92500" lnSpcReduction="10000"/>
          </a:bodyPr>
          <a:lstStyle/>
          <a:p>
            <a:pPr marL="0" indent="0">
              <a:buNone/>
            </a:pPr>
            <a:r>
              <a:rPr lang="es-BO" dirty="0"/>
              <a:t>4. Muchos IDS re ensamblan las comunicaciones, así que si el paquete no fue recibido en un tiempo razonable, puede ser que el IDS haya detenido.</a:t>
            </a:r>
          </a:p>
          <a:p>
            <a:pPr marL="0" indent="0">
              <a:buNone/>
            </a:pPr>
            <a:r>
              <a:rPr lang="es-BO" dirty="0"/>
              <a:t>5. Si la aplicación bajo ataque mantiene una sesión activa más larga que el tiempo que el IDS tardará, el IDS se detendrá.</a:t>
            </a:r>
          </a:p>
          <a:p>
            <a:pPr marL="0" indent="0">
              <a:buNone/>
            </a:pPr>
            <a:r>
              <a:rPr lang="es-BO" dirty="0"/>
              <a:t>6. Como resultado, una sesión luego de que el IDS detenga el re ensamblaje, la sesión será susceptible a datos maliciosos.</a:t>
            </a:r>
          </a:p>
        </p:txBody>
      </p:sp>
    </p:spTree>
    <p:extLst>
      <p:ext uri="{BB962C8B-B14F-4D97-AF65-F5344CB8AC3E}">
        <p14:creationId xmlns:p14="http://schemas.microsoft.com/office/powerpoint/2010/main" val="40842964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Técnica de Evasión Unicode</a:t>
            </a:r>
          </a:p>
        </p:txBody>
      </p:sp>
      <p:sp>
        <p:nvSpPr>
          <p:cNvPr id="3" name="2 Marcador de contenido"/>
          <p:cNvSpPr>
            <a:spLocks noGrp="1"/>
          </p:cNvSpPr>
          <p:nvPr>
            <p:ph idx="1"/>
          </p:nvPr>
        </p:nvSpPr>
        <p:spPr/>
        <p:txBody>
          <a:bodyPr/>
          <a:lstStyle/>
          <a:p>
            <a:pPr marL="0" indent="0">
              <a:buNone/>
            </a:pPr>
            <a:r>
              <a:rPr lang="es-BO" dirty="0"/>
              <a:t>Representación de carácter que da a cada carácter un identificador único. Esto dificulta a los IDS porque es posible tener múltiples representaciones de un simple carácter. Por ejemplo el "\" puede ser representado como 5C, C19C y E0819C</a:t>
            </a:r>
          </a:p>
        </p:txBody>
      </p:sp>
    </p:spTree>
    <p:extLst>
      <p:ext uri="{BB962C8B-B14F-4D97-AF65-F5344CB8AC3E}">
        <p14:creationId xmlns:p14="http://schemas.microsoft.com/office/powerpoint/2010/main" val="9365765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Ataques Time-To-Live</a:t>
            </a:r>
          </a:p>
        </p:txBody>
      </p:sp>
      <p:sp>
        <p:nvSpPr>
          <p:cNvPr id="3" name="2 Marcador de contenido"/>
          <p:cNvSpPr>
            <a:spLocks noGrp="1"/>
          </p:cNvSpPr>
          <p:nvPr>
            <p:ph idx="1"/>
          </p:nvPr>
        </p:nvSpPr>
        <p:spPr/>
        <p:txBody>
          <a:bodyPr/>
          <a:lstStyle/>
          <a:p>
            <a:pPr marL="0" indent="0">
              <a:buNone/>
            </a:pPr>
            <a:r>
              <a:rPr lang="es-BO" dirty="0"/>
              <a:t>En este tipo de ataques, el atacante debe tener conocimiento sobre la topología de la red de la víctima. Esta información se puede obtener utilizando traceroute la cual da información sobre el número de routers entre el atacante y la víctima.</a:t>
            </a:r>
          </a:p>
        </p:txBody>
      </p:sp>
    </p:spTree>
    <p:extLst>
      <p:ext uri="{BB962C8B-B14F-4D97-AF65-F5344CB8AC3E}">
        <p14:creationId xmlns:p14="http://schemas.microsoft.com/office/powerpoint/2010/main" val="543402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Tipos de IDS</a:t>
            </a:r>
          </a:p>
        </p:txBody>
      </p:sp>
      <p:sp>
        <p:nvSpPr>
          <p:cNvPr id="3" name="2 Marcador de contenido"/>
          <p:cNvSpPr>
            <a:spLocks noGrp="1"/>
          </p:cNvSpPr>
          <p:nvPr>
            <p:ph idx="1"/>
          </p:nvPr>
        </p:nvSpPr>
        <p:spPr/>
        <p:txBody>
          <a:bodyPr>
            <a:normAutofit fontScale="92500" lnSpcReduction="10000"/>
          </a:bodyPr>
          <a:lstStyle/>
          <a:p>
            <a:r>
              <a:rPr lang="es-BO" dirty="0"/>
              <a:t>Monitoreando archivos de registro (Log): Estos mecanismos son programas que típicamente analizan archivos de registro luego de que un evento ha ocurrido, como intento de inicios de sesión fallidos.</a:t>
            </a:r>
          </a:p>
          <a:p>
            <a:r>
              <a:rPr lang="es-BO" dirty="0"/>
              <a:t>Revisión de integridad de archivo: Estos mecanismos revisan caballos de troya, o archivos que han sido modificados de otra manera, indicando que un intruso ya estuvo ahí. Ejemplo: Tripwire</a:t>
            </a:r>
          </a:p>
        </p:txBody>
      </p:sp>
    </p:spTree>
    <p:extLst>
      <p:ext uri="{BB962C8B-B14F-4D97-AF65-F5344CB8AC3E}">
        <p14:creationId xmlns:p14="http://schemas.microsoft.com/office/powerpoint/2010/main" val="14355516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Paquetes RST Inválidos</a:t>
            </a:r>
          </a:p>
        </p:txBody>
      </p:sp>
      <p:sp>
        <p:nvSpPr>
          <p:cNvPr id="3" name="2 Marcador de contenido"/>
          <p:cNvSpPr>
            <a:spLocks noGrp="1"/>
          </p:cNvSpPr>
          <p:nvPr>
            <p:ph idx="1"/>
          </p:nvPr>
        </p:nvSpPr>
        <p:spPr/>
        <p:txBody>
          <a:bodyPr>
            <a:normAutofit lnSpcReduction="10000"/>
          </a:bodyPr>
          <a:lstStyle/>
          <a:p>
            <a:pPr marL="0" indent="0">
              <a:buNone/>
            </a:pPr>
            <a:r>
              <a:rPr lang="es-BO" sz="2800" dirty="0"/>
              <a:t>1. El protocolo TCP utiliza las sumas de comprobación para asegurarse que la comunicación es posible.</a:t>
            </a:r>
          </a:p>
          <a:p>
            <a:pPr marL="0" indent="0">
              <a:buNone/>
            </a:pPr>
            <a:r>
              <a:rPr lang="es-BO" sz="2800" dirty="0"/>
              <a:t>2. Una lista de comprobación es agregada a cada segmento transmitido y es chequeado en el extremo receptor Cuando una suma de comprobación difiere de la suma de comprobación esperada por el host de recepción, el paquete es dropeado en el extremo receptor.</a:t>
            </a:r>
          </a:p>
          <a:p>
            <a:pPr marL="0" indent="0">
              <a:buNone/>
            </a:pPr>
            <a:r>
              <a:rPr lang="es-BO" sz="2800" dirty="0"/>
              <a:t>3. El protocolo TCP también utiliza un paquete RST para terminar una comunicación two-way</a:t>
            </a:r>
            <a:r>
              <a:rPr lang="es-BO" dirty="0"/>
              <a:t>.</a:t>
            </a:r>
          </a:p>
        </p:txBody>
      </p:sp>
    </p:spTree>
    <p:extLst>
      <p:ext uri="{BB962C8B-B14F-4D97-AF65-F5344CB8AC3E}">
        <p14:creationId xmlns:p14="http://schemas.microsoft.com/office/powerpoint/2010/main" val="27662001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Paquetes RST Inválidos</a:t>
            </a:r>
          </a:p>
        </p:txBody>
      </p:sp>
      <p:sp>
        <p:nvSpPr>
          <p:cNvPr id="3" name="2 Marcador de contenido"/>
          <p:cNvSpPr>
            <a:spLocks noGrp="1"/>
          </p:cNvSpPr>
          <p:nvPr>
            <p:ph idx="1"/>
          </p:nvPr>
        </p:nvSpPr>
        <p:spPr/>
        <p:txBody>
          <a:bodyPr>
            <a:normAutofit lnSpcReduction="10000"/>
          </a:bodyPr>
          <a:lstStyle/>
          <a:p>
            <a:pPr marL="0" indent="0">
              <a:buNone/>
            </a:pPr>
            <a:r>
              <a:rPr lang="es-BO" sz="2600" dirty="0"/>
              <a:t>4. Los atacantes pueden utilizar esta característica para eludir la dirección enviando paquetes RST con una suma de comprobación inválida, que causa que el IDS detenga el procesamiento del flujo porque el IDS cree que la comunicación ha terminado.</a:t>
            </a:r>
          </a:p>
          <a:p>
            <a:pPr marL="0" indent="0">
              <a:buNone/>
            </a:pPr>
            <a:r>
              <a:rPr lang="es-BO" sz="2600" dirty="0"/>
              <a:t>5. Sin embargo, el receptor final ve el paquete y verifica el valor de la suma de comprobación, luego dropea el paquete si es inválido</a:t>
            </a:r>
          </a:p>
          <a:p>
            <a:pPr marL="0" indent="0">
              <a:buNone/>
            </a:pPr>
            <a:r>
              <a:rPr lang="es-BO" sz="2600" dirty="0"/>
              <a:t>.6. Algunos sistemas IDS pueden interpretar este paquete con una terminación real de la comunicación y detiene el re ensamblaje de la comunicación.</a:t>
            </a:r>
          </a:p>
        </p:txBody>
      </p:sp>
    </p:spTree>
    <p:extLst>
      <p:ext uri="{BB962C8B-B14F-4D97-AF65-F5344CB8AC3E}">
        <p14:creationId xmlns:p14="http://schemas.microsoft.com/office/powerpoint/2010/main" val="36836124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Paquetes RST Inválidos</a:t>
            </a:r>
          </a:p>
        </p:txBody>
      </p:sp>
      <p:sp>
        <p:nvSpPr>
          <p:cNvPr id="3" name="2 Marcador de contenido"/>
          <p:cNvSpPr>
            <a:spLocks noGrp="1"/>
          </p:cNvSpPr>
          <p:nvPr>
            <p:ph idx="1"/>
          </p:nvPr>
        </p:nvSpPr>
        <p:spPr/>
        <p:txBody>
          <a:bodyPr/>
          <a:lstStyle/>
          <a:p>
            <a:pPr marL="0" indent="0">
              <a:buNone/>
            </a:pPr>
            <a:r>
              <a:rPr lang="es-BO" dirty="0"/>
              <a:t>7. Algunas instancias permiten a los atacantes continuar la comunicación con el receptor final confundiendo al IDS porque el receptor final acepta los paquetes que siguen al paquete RST con una suma de comprobación inválida.</a:t>
            </a:r>
          </a:p>
        </p:txBody>
      </p:sp>
    </p:spTree>
    <p:extLst>
      <p:ext uri="{BB962C8B-B14F-4D97-AF65-F5344CB8AC3E}">
        <p14:creationId xmlns:p14="http://schemas.microsoft.com/office/powerpoint/2010/main" val="24431304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Bandera de emergencia</a:t>
            </a:r>
          </a:p>
        </p:txBody>
      </p:sp>
      <p:sp>
        <p:nvSpPr>
          <p:cNvPr id="3" name="2 Marcador de contenido"/>
          <p:cNvSpPr>
            <a:spLocks noGrp="1"/>
          </p:cNvSpPr>
          <p:nvPr>
            <p:ph idx="1"/>
          </p:nvPr>
        </p:nvSpPr>
        <p:spPr/>
        <p:txBody>
          <a:bodyPr/>
          <a:lstStyle/>
          <a:p>
            <a:pPr marL="0" indent="0">
              <a:buNone/>
            </a:pPr>
            <a:r>
              <a:rPr lang="es-BO" dirty="0"/>
              <a:t>Es utilizada dentro del protocolo TCP para marcar los datos como urgentes. Utiliza un puntero que apunta al principio de la bandera de urgencia dentro del paquete. Cuando la bandera se establece, todos los datos antes del puntero son ignorados, y los datos a los cuales seña el puntero son procesados. </a:t>
            </a:r>
          </a:p>
        </p:txBody>
      </p:sp>
    </p:spTree>
    <p:extLst>
      <p:ext uri="{BB962C8B-B14F-4D97-AF65-F5344CB8AC3E}">
        <p14:creationId xmlns:p14="http://schemas.microsoft.com/office/powerpoint/2010/main" val="7315484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Bandera de emergencia</a:t>
            </a:r>
          </a:p>
        </p:txBody>
      </p:sp>
      <p:sp>
        <p:nvSpPr>
          <p:cNvPr id="3" name="2 Marcador de contenido"/>
          <p:cNvSpPr>
            <a:spLocks noGrp="1"/>
          </p:cNvSpPr>
          <p:nvPr>
            <p:ph idx="1"/>
          </p:nvPr>
        </p:nvSpPr>
        <p:spPr/>
        <p:txBody>
          <a:bodyPr/>
          <a:lstStyle/>
          <a:p>
            <a:pPr marL="0" indent="0">
              <a:buNone/>
            </a:pPr>
            <a:r>
              <a:rPr lang="es-BO" dirty="0"/>
              <a:t>Algunos IDS no toman en cuenta la característica de urgencia de TCP, lo que puede permitir a los atacantes evadir IDS. Los atacantes pueden colocar datos basura en el puntero de urgencia, y el IDS lee los datos sin consideración por de el flag de urgencia del host. Esto quiere decir que el IDS tiene más datos de los que el host puede procesar.</a:t>
            </a:r>
          </a:p>
        </p:txBody>
      </p:sp>
    </p:spTree>
    <p:extLst>
      <p:ext uri="{BB962C8B-B14F-4D97-AF65-F5344CB8AC3E}">
        <p14:creationId xmlns:p14="http://schemas.microsoft.com/office/powerpoint/2010/main" val="18427258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Código shell polimórfico</a:t>
            </a:r>
          </a:p>
        </p:txBody>
      </p:sp>
      <p:sp>
        <p:nvSpPr>
          <p:cNvPr id="3" name="2 Marcador de contenido"/>
          <p:cNvSpPr>
            <a:spLocks noGrp="1"/>
          </p:cNvSpPr>
          <p:nvPr>
            <p:ph idx="1"/>
          </p:nvPr>
        </p:nvSpPr>
        <p:spPr/>
        <p:txBody>
          <a:bodyPr>
            <a:normAutofit fontScale="92500"/>
          </a:bodyPr>
          <a:lstStyle/>
          <a:p>
            <a:pPr marL="0" indent="0">
              <a:buNone/>
            </a:pPr>
            <a:r>
              <a:rPr lang="es-BO" sz="3000" dirty="0"/>
              <a:t>1. Muchos IDS contienen firmas para las cadenas comúnmente utilizadas dentro del shellcode.</a:t>
            </a:r>
          </a:p>
          <a:p>
            <a:pPr marL="0" indent="0">
              <a:buNone/>
            </a:pPr>
            <a:r>
              <a:rPr lang="es-BO" sz="3000" dirty="0"/>
              <a:t>2. Esto es fácilmente saltado utilizando código shell codificado conteniendo un talón (stub) que codifica el shellcode que sigue.3. Esto significa que el shellcode puede ser completamente distinto cada vez que es enviado.</a:t>
            </a:r>
          </a:p>
          <a:p>
            <a:pPr marL="0" indent="0">
              <a:buNone/>
            </a:pPr>
            <a:r>
              <a:rPr lang="es-BO" sz="3000" dirty="0"/>
              <a:t>4. El Shellcode polimórfico permite a los atacante esconder su shellcode cifrándolo.</a:t>
            </a:r>
          </a:p>
        </p:txBody>
      </p:sp>
    </p:spTree>
    <p:extLst>
      <p:ext uri="{BB962C8B-B14F-4D97-AF65-F5344CB8AC3E}">
        <p14:creationId xmlns:p14="http://schemas.microsoft.com/office/powerpoint/2010/main" val="14916380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Código Shell Polimórfico</a:t>
            </a:r>
          </a:p>
        </p:txBody>
      </p:sp>
      <p:sp>
        <p:nvSpPr>
          <p:cNvPr id="3" name="2 Marcador de contenido"/>
          <p:cNvSpPr>
            <a:spLocks noGrp="1"/>
          </p:cNvSpPr>
          <p:nvPr>
            <p:ph idx="1"/>
          </p:nvPr>
        </p:nvSpPr>
        <p:spPr/>
        <p:txBody>
          <a:bodyPr/>
          <a:lstStyle/>
          <a:p>
            <a:pPr marL="0" indent="0">
              <a:buNone/>
            </a:pPr>
            <a:r>
              <a:rPr lang="es-BO" dirty="0"/>
              <a:t>5. Es difícil para los IDs identificar esto como shellcode.</a:t>
            </a:r>
          </a:p>
          <a:p>
            <a:pPr marL="0" indent="0">
              <a:buNone/>
            </a:pPr>
            <a:r>
              <a:rPr lang="es-BO" dirty="0"/>
              <a:t>6. Este método también esconde las cadenas comúnmente utilizadas dentro del shellcode, haciendo de las firmas de shellcode inservibles.</a:t>
            </a:r>
          </a:p>
          <a:p>
            <a:pPr marL="0" indent="0">
              <a:buNone/>
            </a:pPr>
            <a:endParaRPr lang="es-BO" dirty="0"/>
          </a:p>
        </p:txBody>
      </p:sp>
    </p:spTree>
    <p:extLst>
      <p:ext uri="{BB962C8B-B14F-4D97-AF65-F5344CB8AC3E}">
        <p14:creationId xmlns:p14="http://schemas.microsoft.com/office/powerpoint/2010/main" val="3449473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3" name="2 Marcador de contenido"/>
          <p:cNvSpPr>
            <a:spLocks noGrp="1"/>
          </p:cNvSpPr>
          <p:nvPr>
            <p:ph idx="1"/>
          </p:nvPr>
        </p:nvSpPr>
        <p:spPr/>
        <p:txBody>
          <a:bodyPr>
            <a:normAutofit fontScale="92500"/>
          </a:bodyPr>
          <a:lstStyle/>
          <a:p>
            <a:pPr marL="0" indent="0">
              <a:buNone/>
            </a:pPr>
            <a:r>
              <a:rPr lang="es-BO" sz="3000" dirty="0"/>
              <a:t>1. Muchas aplicaciones que trabajan con Medía como imágenes, videos y audio emplean algunos manera de comprensión para enviar a un formulario mas pequeño que el original lo cual incrementa la velocidad de transferencia de datos.</a:t>
            </a:r>
          </a:p>
          <a:p>
            <a:pPr marL="0" indent="0">
              <a:buNone/>
            </a:pPr>
            <a:r>
              <a:rPr lang="es-BO" sz="3000" dirty="0"/>
              <a:t>2. Cuando una falla es encontrada en estas aplicaciones, el ataque completo puede ocurrir dentro de los datos compresos y la IDS no tendrá manera de revisar el formato del archivo compreso.</a:t>
            </a:r>
          </a:p>
        </p:txBody>
      </p:sp>
      <p:sp>
        <p:nvSpPr>
          <p:cNvPr id="2" name="1 Título"/>
          <p:cNvSpPr>
            <a:spLocks noGrp="1"/>
          </p:cNvSpPr>
          <p:nvPr>
            <p:ph type="title"/>
          </p:nvPr>
        </p:nvSpPr>
        <p:spPr/>
        <p:txBody>
          <a:bodyPr/>
          <a:lstStyle/>
          <a:p>
            <a:r>
              <a:rPr lang="es-BO" dirty="0"/>
              <a:t>Ataques en la capa Aplicación</a:t>
            </a:r>
          </a:p>
        </p:txBody>
      </p:sp>
    </p:spTree>
    <p:extLst>
      <p:ext uri="{BB962C8B-B14F-4D97-AF65-F5344CB8AC3E}">
        <p14:creationId xmlns:p14="http://schemas.microsoft.com/office/powerpoint/2010/main" val="21330223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Ataques en la capa Aplicación</a:t>
            </a:r>
          </a:p>
        </p:txBody>
      </p:sp>
      <p:sp>
        <p:nvSpPr>
          <p:cNvPr id="3" name="2 Marcador de contenido"/>
          <p:cNvSpPr>
            <a:spLocks noGrp="1"/>
          </p:cNvSpPr>
          <p:nvPr>
            <p:ph idx="1"/>
          </p:nvPr>
        </p:nvSpPr>
        <p:spPr/>
        <p:txBody>
          <a:bodyPr>
            <a:normAutofit lnSpcReduction="10000"/>
          </a:bodyPr>
          <a:lstStyle/>
          <a:p>
            <a:pPr marL="0" indent="0">
              <a:buNone/>
            </a:pPr>
            <a:r>
              <a:rPr lang="es-BO" dirty="0"/>
              <a:t>3. Muchos IDS buscan por condiciones específicas. Sin embargo, hay momentos en que el ataque puede tomar distintas formas.</a:t>
            </a:r>
          </a:p>
          <a:p>
            <a:pPr marL="0" indent="0">
              <a:buNone/>
            </a:pPr>
            <a:r>
              <a:rPr lang="es-BO" dirty="0"/>
              <a:t>4. Por ejemplo, vulnerabilidades de overflow enteras pueden ser explotadas utilizando valores de integridad distintos.</a:t>
            </a:r>
          </a:p>
          <a:p>
            <a:pPr marL="0" indent="0">
              <a:buNone/>
            </a:pPr>
            <a:r>
              <a:rPr lang="es-BO" dirty="0"/>
              <a:t>5. Este hecho combinado con datos compresos hace la detección de formas extremadamente difícil.</a:t>
            </a:r>
          </a:p>
        </p:txBody>
      </p:sp>
    </p:spTree>
    <p:extLst>
      <p:ext uri="{BB962C8B-B14F-4D97-AF65-F5344CB8AC3E}">
        <p14:creationId xmlns:p14="http://schemas.microsoft.com/office/powerpoint/2010/main" val="942501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Desincronización: Pre Conexión SYN</a:t>
            </a:r>
          </a:p>
        </p:txBody>
      </p:sp>
      <p:sp>
        <p:nvSpPr>
          <p:cNvPr id="3" name="2 Marcador de contenido"/>
          <p:cNvSpPr>
            <a:spLocks noGrp="1"/>
          </p:cNvSpPr>
          <p:nvPr>
            <p:ph idx="1"/>
          </p:nvPr>
        </p:nvSpPr>
        <p:spPr/>
        <p:txBody>
          <a:bodyPr>
            <a:normAutofit fontScale="92500"/>
          </a:bodyPr>
          <a:lstStyle/>
          <a:p>
            <a:r>
              <a:rPr lang="es-BO" sz="2900" dirty="0"/>
              <a:t>Este ataque a "bind" para que el kernel asigne un puerto local al socket antes de llamar a "connect".</a:t>
            </a:r>
          </a:p>
          <a:p>
            <a:r>
              <a:rPr lang="es-BO" sz="2900" dirty="0"/>
              <a:t>enviar un SYN inicial antes de la conexión real con una suma de comprobación TCP inválida.</a:t>
            </a:r>
          </a:p>
          <a:p>
            <a:r>
              <a:rPr lang="es-BO" sz="2900" dirty="0"/>
              <a:t>Si el sniffer ignora subsecuentemente la conexión SYN, y no revisa la suma de comprobación TCP, entonces el ataque sincronizará el sniffer/IDS a una secuencia de números falsa antes de que la conexión real ocurra.</a:t>
            </a:r>
          </a:p>
        </p:txBody>
      </p:sp>
    </p:spTree>
    <p:extLst>
      <p:ext uri="{BB962C8B-B14F-4D97-AF65-F5344CB8AC3E}">
        <p14:creationId xmlns:p14="http://schemas.microsoft.com/office/powerpoint/2010/main" val="2826400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Sistemas Verificadores de Integridad (SIV)</a:t>
            </a:r>
          </a:p>
        </p:txBody>
      </p:sp>
      <p:sp>
        <p:nvSpPr>
          <p:cNvPr id="3" name="2 Marcador de contenido"/>
          <p:cNvSpPr>
            <a:spLocks noGrp="1"/>
          </p:cNvSpPr>
          <p:nvPr>
            <p:ph idx="1"/>
          </p:nvPr>
        </p:nvSpPr>
        <p:spPr/>
        <p:txBody>
          <a:bodyPr/>
          <a:lstStyle/>
          <a:p>
            <a:pPr marL="0" indent="0">
              <a:buNone/>
            </a:pPr>
            <a:r>
              <a:rPr lang="es-BO" dirty="0"/>
              <a:t>Tripwire es un SIV que monitorea archivos del sistema y detecta cambios realizados por un intruso.</a:t>
            </a:r>
          </a:p>
        </p:txBody>
      </p:sp>
    </p:spTree>
    <p:extLst>
      <p:ext uri="{BB962C8B-B14F-4D97-AF65-F5344CB8AC3E}">
        <p14:creationId xmlns:p14="http://schemas.microsoft.com/office/powerpoint/2010/main" val="4574696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Desincronización: Post Conexión SYN</a:t>
            </a:r>
          </a:p>
        </p:txBody>
      </p:sp>
      <p:sp>
        <p:nvSpPr>
          <p:cNvPr id="3" name="2 Marcador de contenido"/>
          <p:cNvSpPr>
            <a:spLocks noGrp="1"/>
          </p:cNvSpPr>
          <p:nvPr>
            <p:ph idx="1"/>
          </p:nvPr>
        </p:nvSpPr>
        <p:spPr/>
        <p:txBody>
          <a:bodyPr>
            <a:normAutofit fontScale="92500" lnSpcReduction="10000"/>
          </a:bodyPr>
          <a:lstStyle/>
          <a:p>
            <a:pPr marL="0" indent="0">
              <a:buNone/>
            </a:pPr>
            <a:r>
              <a:rPr lang="es-BO" sz="3000" dirty="0"/>
              <a:t>1. Para esta técnica se intenta desincronizar el IDS de la actual secuencia de números que el kernel está cumpliendo.</a:t>
            </a:r>
          </a:p>
          <a:p>
            <a:pPr marL="0" indent="0">
              <a:buNone/>
            </a:pPr>
            <a:r>
              <a:rPr lang="es-BO" sz="3000" dirty="0"/>
              <a:t>2. enviar un paquete luego dela conexión SYN en el flujo de datos, tendrá una secuencia de números divergente, pero por lo demás cumple todos los criterios necesarios para ser aceptado en el host objetivo.</a:t>
            </a:r>
          </a:p>
          <a:p>
            <a:pPr marL="0" indent="0">
              <a:buNone/>
            </a:pPr>
            <a:r>
              <a:rPr lang="es-BO" sz="3000" dirty="0"/>
              <a:t>3. Sin embargo, el host objetivo ignorará este paquete SYN, como se hace referencia a una conexión establecida.</a:t>
            </a:r>
          </a:p>
        </p:txBody>
      </p:sp>
    </p:spTree>
    <p:extLst>
      <p:ext uri="{BB962C8B-B14F-4D97-AF65-F5344CB8AC3E}">
        <p14:creationId xmlns:p14="http://schemas.microsoft.com/office/powerpoint/2010/main" val="12442414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sz="4900" dirty="0"/>
              <a:t>Desincronización: Post Conexión SYN</a:t>
            </a:r>
          </a:p>
        </p:txBody>
      </p:sp>
      <p:sp>
        <p:nvSpPr>
          <p:cNvPr id="3" name="2 Marcador de contenido"/>
          <p:cNvSpPr>
            <a:spLocks noGrp="1"/>
          </p:cNvSpPr>
          <p:nvPr>
            <p:ph idx="1"/>
          </p:nvPr>
        </p:nvSpPr>
        <p:spPr/>
        <p:txBody>
          <a:bodyPr>
            <a:normAutofit/>
          </a:bodyPr>
          <a:lstStyle/>
          <a:p>
            <a:pPr marL="0" indent="0">
              <a:buNone/>
            </a:pPr>
            <a:r>
              <a:rPr lang="es-BO" sz="2800" dirty="0"/>
              <a:t>4. El intento de este ataque es producir una desincronización del IDS de su noción de la secuencia de números de un nuevo paquete SYN.</a:t>
            </a:r>
          </a:p>
          <a:p>
            <a:pPr marL="0" indent="0">
              <a:buNone/>
            </a:pPr>
            <a:r>
              <a:rPr lang="es-BO" sz="2800" dirty="0"/>
              <a:t>5. A continuación se ignorarán todos los paquetes legítimos del flujo original, porque estará esperando una secuencia de números distinta.</a:t>
            </a:r>
          </a:p>
          <a:p>
            <a:pPr marL="0" indent="0">
              <a:buNone/>
            </a:pPr>
            <a:r>
              <a:rPr lang="es-BO" sz="2800" dirty="0"/>
              <a:t>6. Una vez realizada la desincronización entre el IDS y el paquete SYN, se enviará un paquete RST con una nueva secuencia, esto cerrará la noción de la conexión.</a:t>
            </a:r>
          </a:p>
        </p:txBody>
      </p:sp>
    </p:spTree>
    <p:extLst>
      <p:ext uri="{BB962C8B-B14F-4D97-AF65-F5344CB8AC3E}">
        <p14:creationId xmlns:p14="http://schemas.microsoft.com/office/powerpoint/2010/main" val="37322910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Otros tipos de evasión</a:t>
            </a:r>
          </a:p>
        </p:txBody>
      </p:sp>
      <p:sp>
        <p:nvSpPr>
          <p:cNvPr id="3" name="2 Marcador de contenido"/>
          <p:cNvSpPr>
            <a:spLocks noGrp="1"/>
          </p:cNvSpPr>
          <p:nvPr>
            <p:ph idx="1"/>
          </p:nvPr>
        </p:nvSpPr>
        <p:spPr/>
        <p:txBody>
          <a:bodyPr/>
          <a:lstStyle/>
          <a:p>
            <a:r>
              <a:rPr lang="es-BO" dirty="0"/>
              <a:t>Encriptación: Si el atacante establece una sesión cifrada con la víctima, esto resultará el ataque de evasión más efectivo.</a:t>
            </a:r>
          </a:p>
          <a:p>
            <a:r>
              <a:rPr lang="es-BO" dirty="0"/>
              <a:t>Flooding: El atacante envía cargas de tráfico innecesario produciendo "ruido" y el IDS no analizará este tráfico ruido, el verdadero ataque puede no ser detectado.</a:t>
            </a:r>
          </a:p>
        </p:txBody>
      </p:sp>
    </p:spTree>
    <p:extLst>
      <p:ext uri="{BB962C8B-B14F-4D97-AF65-F5344CB8AC3E}">
        <p14:creationId xmlns:p14="http://schemas.microsoft.com/office/powerpoint/2010/main" val="19258352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Evadiendo Firewalls</a:t>
            </a:r>
          </a:p>
        </p:txBody>
      </p:sp>
      <p:sp>
        <p:nvSpPr>
          <p:cNvPr id="3" name="2 Marcador de contenido"/>
          <p:cNvSpPr>
            <a:spLocks noGrp="1"/>
          </p:cNvSpPr>
          <p:nvPr>
            <p:ph idx="1"/>
          </p:nvPr>
        </p:nvSpPr>
        <p:spPr/>
        <p:txBody>
          <a:bodyPr/>
          <a:lstStyle/>
          <a:p>
            <a:pPr marL="0" indent="0">
              <a:buNone/>
            </a:pPr>
            <a:r>
              <a:rPr lang="es-BO" dirty="0"/>
              <a:t>Falsificación de dirección IP</a:t>
            </a:r>
          </a:p>
          <a:p>
            <a:r>
              <a:rPr lang="es-BO" dirty="0"/>
              <a:t>Utilizando esta técnica, el atacante obtiene acceso no autorizado a un equipo o red, haciendo parecer que el mensaje viene de un equipo verdadero. Para saltar el firewall, el atacante modifica la dirección de información en el encabezado del paquete IP y el campo de dirección fuente.</a:t>
            </a:r>
          </a:p>
        </p:txBody>
      </p:sp>
    </p:spTree>
    <p:extLst>
      <p:ext uri="{BB962C8B-B14F-4D97-AF65-F5344CB8AC3E}">
        <p14:creationId xmlns:p14="http://schemas.microsoft.com/office/powerpoint/2010/main" val="22427639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Evadiendo Firewalls</a:t>
            </a:r>
          </a:p>
        </p:txBody>
      </p:sp>
      <p:sp>
        <p:nvSpPr>
          <p:cNvPr id="3" name="2 Marcador de contenido"/>
          <p:cNvSpPr>
            <a:spLocks noGrp="1"/>
          </p:cNvSpPr>
          <p:nvPr>
            <p:ph idx="1"/>
          </p:nvPr>
        </p:nvSpPr>
        <p:spPr/>
        <p:txBody>
          <a:bodyPr>
            <a:normAutofit fontScale="92500" lnSpcReduction="10000"/>
          </a:bodyPr>
          <a:lstStyle/>
          <a:p>
            <a:pPr marL="0" indent="0">
              <a:buNone/>
            </a:pPr>
            <a:r>
              <a:rPr lang="es-BO" dirty="0"/>
              <a:t>Ataque con mecanismo de generación de Tokens</a:t>
            </a:r>
          </a:p>
          <a:p>
            <a:r>
              <a:rPr lang="es-BO" dirty="0"/>
              <a:t>Utilizando esta técnica, el que envía el paquete designa la ruta que el paquete debe tomar a través de la red. Cuando estos paquetes viajan por los nodos de la red, cada router revisará la IP destino y renviarán los paquetes al próximo nodo. En el router fuente, el atacante hace parte o todas estas decisiones.</a:t>
            </a:r>
          </a:p>
        </p:txBody>
      </p:sp>
    </p:spTree>
    <p:extLst>
      <p:ext uri="{BB962C8B-B14F-4D97-AF65-F5344CB8AC3E}">
        <p14:creationId xmlns:p14="http://schemas.microsoft.com/office/powerpoint/2010/main" val="8786674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Evadiendo Firewalls</a:t>
            </a:r>
          </a:p>
        </p:txBody>
      </p:sp>
      <p:sp>
        <p:nvSpPr>
          <p:cNvPr id="3" name="2 Marcador de contenido"/>
          <p:cNvSpPr>
            <a:spLocks noGrp="1"/>
          </p:cNvSpPr>
          <p:nvPr>
            <p:ph idx="1"/>
          </p:nvPr>
        </p:nvSpPr>
        <p:spPr/>
        <p:txBody>
          <a:bodyPr>
            <a:normAutofit fontScale="92500"/>
          </a:bodyPr>
          <a:lstStyle/>
          <a:p>
            <a:r>
              <a:rPr lang="es-BO" sz="3000" dirty="0"/>
              <a:t>Pequeños fragmentos.</a:t>
            </a:r>
          </a:p>
          <a:p>
            <a:r>
              <a:rPr lang="es-BO" sz="3000" dirty="0"/>
              <a:t>- El atacante utiliza la técnica de fragmentación IP para crear fragmentos extremadamente pequeños y forzar a la información del encabezado TCP ir en el próximo fragmento. Esto puede resultar en el caso de que el campo de flags de TCP sean forzadas en un segundo fragmento, los filtros no podrán revisar estas flags en el primer octeto, por lo que ignorará los fragmentos subsecuentes (cont.)</a:t>
            </a:r>
          </a:p>
        </p:txBody>
      </p:sp>
    </p:spTree>
    <p:extLst>
      <p:ext uri="{BB962C8B-B14F-4D97-AF65-F5344CB8AC3E}">
        <p14:creationId xmlns:p14="http://schemas.microsoft.com/office/powerpoint/2010/main" val="17673288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Evadiendo Firewalls</a:t>
            </a:r>
          </a:p>
        </p:txBody>
      </p:sp>
      <p:sp>
        <p:nvSpPr>
          <p:cNvPr id="3" name="2 Marcador de contenido"/>
          <p:cNvSpPr>
            <a:spLocks noGrp="1"/>
          </p:cNvSpPr>
          <p:nvPr>
            <p:ph idx="1"/>
          </p:nvPr>
        </p:nvSpPr>
        <p:spPr/>
        <p:txBody>
          <a:bodyPr/>
          <a:lstStyle/>
          <a:p>
            <a:pPr marL="0" indent="0">
              <a:buNone/>
            </a:pPr>
            <a:r>
              <a:rPr lang="es-BO" dirty="0"/>
              <a:t>Los atacantes esperan que solo el primer fragmento se examinado por el primer router de filtrado y los restantes son pasados. Este ataque es utilizado para impedir las reglas de filtrado definidas por el usuario y trabaja cuando el firewall revisa solo la información de encabezado TCP.</a:t>
            </a:r>
          </a:p>
          <a:p>
            <a:pPr marL="0" indent="0">
              <a:buNone/>
            </a:pPr>
            <a:endParaRPr lang="es-BO" dirty="0"/>
          </a:p>
        </p:txBody>
      </p:sp>
    </p:spTree>
    <p:extLst>
      <p:ext uri="{BB962C8B-B14F-4D97-AF65-F5344CB8AC3E}">
        <p14:creationId xmlns:p14="http://schemas.microsoft.com/office/powerpoint/2010/main" val="9137078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Evadiendo Firewalls</a:t>
            </a:r>
          </a:p>
        </p:txBody>
      </p:sp>
      <p:sp>
        <p:nvSpPr>
          <p:cNvPr id="3" name="2 Marcador de contenido"/>
          <p:cNvSpPr>
            <a:spLocks noGrp="1"/>
          </p:cNvSpPr>
          <p:nvPr>
            <p:ph idx="1"/>
          </p:nvPr>
        </p:nvSpPr>
        <p:spPr/>
        <p:txBody>
          <a:bodyPr/>
          <a:lstStyle/>
          <a:p>
            <a:pPr marL="0" indent="0">
              <a:buNone/>
            </a:pPr>
            <a:r>
              <a:rPr lang="es-BO" dirty="0"/>
              <a:t>Se puede saltar los sitios bloqueados utilizando la IP en vez de la URL.</a:t>
            </a:r>
          </a:p>
        </p:txBody>
      </p:sp>
    </p:spTree>
    <p:extLst>
      <p:ext uri="{BB962C8B-B14F-4D97-AF65-F5344CB8AC3E}">
        <p14:creationId xmlns:p14="http://schemas.microsoft.com/office/powerpoint/2010/main" val="21690573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Evadiendo Firewalls</a:t>
            </a:r>
          </a:p>
        </p:txBody>
      </p:sp>
      <p:sp>
        <p:nvSpPr>
          <p:cNvPr id="3" name="2 Marcador de contenido"/>
          <p:cNvSpPr>
            <a:spLocks noGrp="1"/>
          </p:cNvSpPr>
          <p:nvPr>
            <p:ph idx="1"/>
          </p:nvPr>
        </p:nvSpPr>
        <p:spPr/>
        <p:txBody>
          <a:bodyPr>
            <a:normAutofit lnSpcReduction="10000"/>
          </a:bodyPr>
          <a:lstStyle/>
          <a:p>
            <a:pPr marL="0" indent="0">
              <a:buNone/>
            </a:pPr>
            <a:r>
              <a:rPr lang="es-BO" sz="2400" dirty="0"/>
              <a:t>Saltando Sitios bloqueados utilizando Navegación de sitios anónima.</a:t>
            </a:r>
          </a:p>
          <a:p>
            <a:pPr marL="0" indent="0">
              <a:buNone/>
            </a:pPr>
            <a:r>
              <a:rPr lang="es-BO" sz="2400" dirty="0"/>
              <a:t>Algunos sitios permite la opción de cifrar las URLs de los sitios. Estos sitios proxy esconden la dirección IP actual y muestran otra, esto ayuda a prevenir los sitios bloqueados.</a:t>
            </a:r>
          </a:p>
          <a:p>
            <a:pPr marL="0" indent="0">
              <a:buNone/>
            </a:pPr>
            <a:r>
              <a:rPr lang="es-BO" sz="2400" dirty="0"/>
              <a:t>Ejemplos:</a:t>
            </a:r>
          </a:p>
          <a:p>
            <a:pPr lvl="1"/>
            <a:r>
              <a:rPr lang="es-BO" sz="2400" dirty="0">
                <a:hlinkClick r:id="rId2"/>
              </a:rPr>
              <a:t>http://www.anonymizer.com</a:t>
            </a:r>
            <a:endParaRPr lang="es-BO" sz="2400" dirty="0"/>
          </a:p>
          <a:p>
            <a:pPr lvl="1"/>
            <a:r>
              <a:rPr lang="es-BO" sz="2400" dirty="0">
                <a:hlinkClick r:id="rId3"/>
              </a:rPr>
              <a:t>http://www.anonymouse.org</a:t>
            </a:r>
            <a:endParaRPr lang="es-BO" sz="2400" dirty="0"/>
          </a:p>
          <a:p>
            <a:pPr lvl="1"/>
            <a:r>
              <a:rPr lang="es-BO" sz="2400" dirty="0">
                <a:hlinkClick r:id="rId4"/>
              </a:rPr>
              <a:t>http://www.proxify.com</a:t>
            </a:r>
            <a:endParaRPr lang="es-BO" sz="2400" dirty="0"/>
          </a:p>
          <a:p>
            <a:pPr lvl="1"/>
            <a:r>
              <a:rPr lang="es-BO" sz="2400" dirty="0">
                <a:hlinkClick r:id="rId5"/>
              </a:rPr>
              <a:t>http://www.bumsk.com</a:t>
            </a:r>
            <a:endParaRPr lang="es-BO" sz="2400" dirty="0"/>
          </a:p>
          <a:p>
            <a:pPr lvl="1"/>
            <a:r>
              <a:rPr lang="es-BO" sz="2400" dirty="0">
                <a:hlinkClick r:id="rId6"/>
              </a:rPr>
              <a:t>http://www.dailybestlinks.com</a:t>
            </a:r>
            <a:endParaRPr lang="es-BO" sz="2400" dirty="0"/>
          </a:p>
        </p:txBody>
      </p:sp>
    </p:spTree>
    <p:extLst>
      <p:ext uri="{BB962C8B-B14F-4D97-AF65-F5344CB8AC3E}">
        <p14:creationId xmlns:p14="http://schemas.microsoft.com/office/powerpoint/2010/main" val="4243141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Evadiendo Firewalls</a:t>
            </a:r>
          </a:p>
        </p:txBody>
      </p:sp>
      <p:sp>
        <p:nvSpPr>
          <p:cNvPr id="3" name="2 Marcador de contenido"/>
          <p:cNvSpPr>
            <a:spLocks noGrp="1"/>
          </p:cNvSpPr>
          <p:nvPr>
            <p:ph idx="1"/>
          </p:nvPr>
        </p:nvSpPr>
        <p:spPr/>
        <p:txBody>
          <a:bodyPr>
            <a:normAutofit fontScale="92500" lnSpcReduction="10000"/>
          </a:bodyPr>
          <a:lstStyle/>
          <a:p>
            <a:pPr marL="0" indent="0">
              <a:buNone/>
            </a:pPr>
            <a:r>
              <a:rPr lang="es-BO" sz="3000" dirty="0"/>
              <a:t>Saltando el Firewall a través del método ICMP Tunneling.</a:t>
            </a:r>
          </a:p>
          <a:p>
            <a:r>
              <a:rPr lang="es-BO" sz="3000" dirty="0"/>
              <a:t>Permite hacer un túnel de shell backdoor en la porción de datos de los paquetes ICMP echo. Esta porción payload es arbitraria y no es examinada por la mayoría de firewalls. Asumiendo que ICMP está permitido en el firewall, utilizar Loki ICMP tunneling para ejecutar comandos de elección haciéndolos un túnel dentro del payload de los paquetes ICMP echo.</a:t>
            </a:r>
          </a:p>
        </p:txBody>
      </p:sp>
    </p:spTree>
    <p:extLst>
      <p:ext uri="{BB962C8B-B14F-4D97-AF65-F5344CB8AC3E}">
        <p14:creationId xmlns:p14="http://schemas.microsoft.com/office/powerpoint/2010/main" val="3737112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Indicadores Generales de Intrusiones</a:t>
            </a:r>
          </a:p>
        </p:txBody>
      </p:sp>
      <p:sp>
        <p:nvSpPr>
          <p:cNvPr id="3" name="2 Marcador de contenido"/>
          <p:cNvSpPr>
            <a:spLocks noGrp="1"/>
          </p:cNvSpPr>
          <p:nvPr>
            <p:ph idx="1"/>
          </p:nvPr>
        </p:nvSpPr>
        <p:spPr/>
        <p:txBody>
          <a:bodyPr>
            <a:normAutofit lnSpcReduction="10000"/>
          </a:bodyPr>
          <a:lstStyle/>
          <a:p>
            <a:r>
              <a:rPr lang="es-BO" dirty="0"/>
              <a:t>Intrusiones de Sistema de Archivos: La presencia de nuevos, archivos no familiares o programas. Cambio de extensión de los archivos. Cambios inexplicados en el tamaño de los archivos. Archivos pícaros en el sistema que no corresponden a la lista maestra de archivos firmados. Nombres de archivos no familiares en los directorios. Archivos perdidos.</a:t>
            </a:r>
          </a:p>
        </p:txBody>
      </p:sp>
    </p:spTree>
    <p:extLst>
      <p:ext uri="{BB962C8B-B14F-4D97-AF65-F5344CB8AC3E}">
        <p14:creationId xmlns:p14="http://schemas.microsoft.com/office/powerpoint/2010/main" val="34563691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3" name="2 Marcador de contenido"/>
          <p:cNvSpPr>
            <a:spLocks noGrp="1"/>
          </p:cNvSpPr>
          <p:nvPr>
            <p:ph idx="1"/>
          </p:nvPr>
        </p:nvSpPr>
        <p:spPr/>
        <p:txBody>
          <a:bodyPr>
            <a:normAutofit lnSpcReduction="10000"/>
          </a:bodyPr>
          <a:lstStyle/>
          <a:p>
            <a:pPr marL="0" indent="0">
              <a:buNone/>
            </a:pPr>
            <a:r>
              <a:rPr lang="es-BO" dirty="0"/>
              <a:t>Saltando el Firewall a través del método ACK Tunneling.</a:t>
            </a:r>
          </a:p>
          <a:p>
            <a:r>
              <a:rPr lang="es-BO" dirty="0"/>
              <a:t>Permite hacer un túnel de aplicación backdoor con paquetes TCP con el bit ACK. Este BIT es utilizado para reconocer el recipiente de un paquete. Algunos firewalls no revisan estos paquetes. Utilizar herramientas como AckCMD (http://ntsecurity.nu).</a:t>
            </a:r>
          </a:p>
        </p:txBody>
      </p:sp>
      <p:sp>
        <p:nvSpPr>
          <p:cNvPr id="2" name="1 Título"/>
          <p:cNvSpPr>
            <a:spLocks noGrp="1"/>
          </p:cNvSpPr>
          <p:nvPr>
            <p:ph type="title"/>
          </p:nvPr>
        </p:nvSpPr>
        <p:spPr/>
        <p:txBody>
          <a:bodyPr/>
          <a:lstStyle/>
          <a:p>
            <a:r>
              <a:rPr lang="es-BO" dirty="0"/>
              <a:t>Evadiendo Firewalls</a:t>
            </a:r>
          </a:p>
        </p:txBody>
      </p:sp>
    </p:spTree>
    <p:extLst>
      <p:ext uri="{BB962C8B-B14F-4D97-AF65-F5344CB8AC3E}">
        <p14:creationId xmlns:p14="http://schemas.microsoft.com/office/powerpoint/2010/main" val="2220307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Evadiendo Firewalls</a:t>
            </a:r>
          </a:p>
        </p:txBody>
      </p:sp>
      <p:sp>
        <p:nvSpPr>
          <p:cNvPr id="3" name="2 Marcador de contenido"/>
          <p:cNvSpPr>
            <a:spLocks noGrp="1"/>
          </p:cNvSpPr>
          <p:nvPr>
            <p:ph idx="1"/>
          </p:nvPr>
        </p:nvSpPr>
        <p:spPr/>
        <p:txBody>
          <a:bodyPr>
            <a:normAutofit fontScale="92500"/>
          </a:bodyPr>
          <a:lstStyle/>
          <a:p>
            <a:pPr marL="0" indent="0">
              <a:buNone/>
            </a:pPr>
            <a:r>
              <a:rPr lang="es-BO" sz="2700" dirty="0"/>
              <a:t>Saltando el Firewall a través del método HTTP Tunneling</a:t>
            </a:r>
          </a:p>
          <a:p>
            <a:r>
              <a:rPr lang="es-BO" sz="2700" dirty="0"/>
              <a:t>Este método puede ser implementado si la compañía objetivo tiene un Servidor Web público con el puerto 80 para el tráfico HTTP. Muchos firewalls no examinan el payload del paquete HTTP para confirmar si el tráfico HTTP es legítimo. Herramientas como HTTPTunnel (www.nocrew.org) utiliza esta técnica para hacer túnel a través del puerto 80. Subir (upload) el servidor en el sistema objetivo e indicarle qué puerto será redirigido a través del puerto TCP 80.</a:t>
            </a:r>
          </a:p>
        </p:txBody>
      </p:sp>
    </p:spTree>
    <p:extLst>
      <p:ext uri="{BB962C8B-B14F-4D97-AF65-F5344CB8AC3E}">
        <p14:creationId xmlns:p14="http://schemas.microsoft.com/office/powerpoint/2010/main" val="34415917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Evadiendo Firewalls</a:t>
            </a:r>
          </a:p>
        </p:txBody>
      </p:sp>
      <p:sp>
        <p:nvSpPr>
          <p:cNvPr id="3" name="2 Marcador de contenido"/>
          <p:cNvSpPr>
            <a:spLocks noGrp="1"/>
          </p:cNvSpPr>
          <p:nvPr>
            <p:ph idx="1"/>
          </p:nvPr>
        </p:nvSpPr>
        <p:spPr/>
        <p:txBody>
          <a:bodyPr>
            <a:normAutofit lnSpcReduction="10000"/>
          </a:bodyPr>
          <a:lstStyle/>
          <a:p>
            <a:pPr marL="0" indent="0">
              <a:buNone/>
            </a:pPr>
            <a:r>
              <a:rPr lang="es-BO" dirty="0"/>
              <a:t>Saltando el Firewall a través de sistemas externos.</a:t>
            </a:r>
          </a:p>
          <a:p>
            <a:pPr marL="0" indent="0">
              <a:buNone/>
            </a:pPr>
            <a:r>
              <a:rPr lang="es-BO" sz="2800" dirty="0"/>
              <a:t>1. Un usuario legítimo trabaja con algún sistema externo para acceder a la red corporativa.</a:t>
            </a:r>
          </a:p>
          <a:p>
            <a:pPr marL="0" indent="0">
              <a:buNone/>
            </a:pPr>
            <a:r>
              <a:rPr lang="es-BO" sz="2800" dirty="0"/>
              <a:t>2. El atacante olfatea el tráfico del usuario, roba la sesión ID y las cookies.</a:t>
            </a:r>
          </a:p>
          <a:p>
            <a:pPr marL="0" indent="0">
              <a:buNone/>
            </a:pPr>
            <a:r>
              <a:rPr lang="es-BO" sz="2800" dirty="0"/>
              <a:t>3. El atacante accede a la red corporativa saltando el firewall y obteniendo la ID de Windows y ejecutando Netscape 4.x/Mozilla en el sistema del usuario.</a:t>
            </a:r>
          </a:p>
        </p:txBody>
      </p:sp>
    </p:spTree>
    <p:extLst>
      <p:ext uri="{BB962C8B-B14F-4D97-AF65-F5344CB8AC3E}">
        <p14:creationId xmlns:p14="http://schemas.microsoft.com/office/powerpoint/2010/main" val="32993366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Evadiendo Firewalls</a:t>
            </a:r>
          </a:p>
        </p:txBody>
      </p:sp>
      <p:sp>
        <p:nvSpPr>
          <p:cNvPr id="3" name="2 Marcador de contenido"/>
          <p:cNvSpPr>
            <a:spLocks noGrp="1"/>
          </p:cNvSpPr>
          <p:nvPr>
            <p:ph idx="1"/>
          </p:nvPr>
        </p:nvSpPr>
        <p:spPr/>
        <p:txBody>
          <a:bodyPr>
            <a:normAutofit/>
          </a:bodyPr>
          <a:lstStyle/>
          <a:p>
            <a:pPr marL="0" indent="0">
              <a:buNone/>
            </a:pPr>
            <a:r>
              <a:rPr lang="es-BO" dirty="0"/>
              <a:t>4. El atacante luego emite un comando "openURL()" en la ventana encontrada.</a:t>
            </a:r>
          </a:p>
          <a:p>
            <a:pPr marL="0" indent="0">
              <a:buNone/>
            </a:pPr>
            <a:r>
              <a:rPr lang="es-BO" dirty="0"/>
              <a:t>5. El navegador del usuario se conecta con el servidor WWW del atacante.</a:t>
            </a:r>
          </a:p>
          <a:p>
            <a:pPr marL="0" indent="0">
              <a:buNone/>
            </a:pPr>
            <a:r>
              <a:rPr lang="es-BO" dirty="0"/>
              <a:t>6. El atacante inserta un payload malicioso dentro de la página Web solicitada (applet de Java) y por lo tanto el código del atacante se ejecuta en el equipo del usuario.</a:t>
            </a:r>
          </a:p>
        </p:txBody>
      </p:sp>
    </p:spTree>
    <p:extLst>
      <p:ext uri="{BB962C8B-B14F-4D97-AF65-F5344CB8AC3E}">
        <p14:creationId xmlns:p14="http://schemas.microsoft.com/office/powerpoint/2010/main" val="2174486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Evadiendo Firewalls</a:t>
            </a:r>
          </a:p>
        </p:txBody>
      </p:sp>
      <p:sp>
        <p:nvSpPr>
          <p:cNvPr id="3" name="2 Marcador de contenido"/>
          <p:cNvSpPr>
            <a:spLocks noGrp="1"/>
          </p:cNvSpPr>
          <p:nvPr>
            <p:ph idx="1"/>
          </p:nvPr>
        </p:nvSpPr>
        <p:spPr/>
        <p:txBody>
          <a:bodyPr>
            <a:normAutofit fontScale="92500"/>
          </a:bodyPr>
          <a:lstStyle/>
          <a:p>
            <a:pPr marL="0" indent="0">
              <a:buNone/>
            </a:pPr>
            <a:r>
              <a:rPr lang="es-BO" sz="2500" dirty="0"/>
              <a:t>Saltando el firewall con un ataque MITM</a:t>
            </a:r>
          </a:p>
          <a:p>
            <a:pPr marL="0" indent="0">
              <a:buNone/>
            </a:pPr>
            <a:r>
              <a:rPr lang="es-BO" sz="2500" dirty="0"/>
              <a:t>1. El atacante realiza un DNS Server Poisoning.</a:t>
            </a:r>
          </a:p>
          <a:p>
            <a:pPr marL="0" indent="0">
              <a:buNone/>
            </a:pPr>
            <a:r>
              <a:rPr lang="es-BO" sz="2500" dirty="0"/>
              <a:t>2. El usuario A solicita un sitio (ej: www.juggyboy.com) al DNS Server corporativo.</a:t>
            </a:r>
          </a:p>
          <a:p>
            <a:pPr marL="0" indent="0">
              <a:buNone/>
            </a:pPr>
            <a:r>
              <a:rPr lang="es-BO" sz="2500" dirty="0"/>
              <a:t>3. El servidor DNS envía la IP (ej: 127.22.16.64) del atacante.</a:t>
            </a:r>
          </a:p>
          <a:p>
            <a:pPr marL="0" indent="0">
              <a:buNone/>
            </a:pPr>
            <a:r>
              <a:rPr lang="es-BO" sz="2500" dirty="0"/>
              <a:t>4. El usuario A accede al servidor Web malicioso.</a:t>
            </a:r>
          </a:p>
          <a:p>
            <a:pPr marL="0" indent="0">
              <a:buNone/>
            </a:pPr>
            <a:r>
              <a:rPr lang="es-BO" sz="2500" dirty="0"/>
              <a:t>5. El atacante se conecta con el host real y hace un túnel del tráfico HTTP del usuario.</a:t>
            </a:r>
          </a:p>
          <a:p>
            <a:pPr marL="0" indent="0">
              <a:buNone/>
            </a:pPr>
            <a:r>
              <a:rPr lang="es-BO" sz="2500" dirty="0"/>
              <a:t>6. El atacante inserta un payload malicioso dentro del sitio web solicitado (applet de Java) y por lo tanto el código del atacante se ejecuta en el equipo del usuario.</a:t>
            </a:r>
          </a:p>
        </p:txBody>
      </p:sp>
    </p:spTree>
    <p:extLst>
      <p:ext uri="{BB962C8B-B14F-4D97-AF65-F5344CB8AC3E}">
        <p14:creationId xmlns:p14="http://schemas.microsoft.com/office/powerpoint/2010/main" val="34523254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Evadiendo Firewalls</a:t>
            </a:r>
          </a:p>
        </p:txBody>
      </p:sp>
      <p:sp>
        <p:nvSpPr>
          <p:cNvPr id="3" name="2 Marcador de contenido"/>
          <p:cNvSpPr>
            <a:spLocks noGrp="1"/>
          </p:cNvSpPr>
          <p:nvPr>
            <p:ph idx="1"/>
          </p:nvPr>
        </p:nvSpPr>
        <p:spPr/>
        <p:txBody>
          <a:bodyPr/>
          <a:lstStyle/>
          <a:p>
            <a:pPr marL="0" indent="0">
              <a:buNone/>
            </a:pPr>
            <a:r>
              <a:rPr lang="es-BO" dirty="0"/>
              <a:t>Detectando Honeypots: Los atacantes pueden determinar la presencia de honeypots probando los servicios en ejecución del sistema. El atacante elabora un paquete de sonda maliciosa para escanear servicios como HTTP sobre SSL (HTTPS), SMTP sobre SSL (SMTPS) e IMAP sobre SSL (IMAPS). </a:t>
            </a:r>
          </a:p>
        </p:txBody>
      </p:sp>
    </p:spTree>
    <p:extLst>
      <p:ext uri="{BB962C8B-B14F-4D97-AF65-F5344CB8AC3E}">
        <p14:creationId xmlns:p14="http://schemas.microsoft.com/office/powerpoint/2010/main" val="41460937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Evadiendo Firewalls</a:t>
            </a:r>
          </a:p>
        </p:txBody>
      </p:sp>
      <p:sp>
        <p:nvSpPr>
          <p:cNvPr id="3" name="2 Marcador de contenido"/>
          <p:cNvSpPr>
            <a:spLocks noGrp="1"/>
          </p:cNvSpPr>
          <p:nvPr>
            <p:ph idx="1"/>
          </p:nvPr>
        </p:nvSpPr>
        <p:spPr/>
        <p:txBody>
          <a:bodyPr/>
          <a:lstStyle/>
          <a:p>
            <a:pPr marL="0" indent="0">
              <a:buNone/>
            </a:pPr>
            <a:r>
              <a:rPr lang="es-BO" dirty="0"/>
              <a:t>Algunas herramientas utilizadas son:</a:t>
            </a:r>
          </a:p>
          <a:p>
            <a:r>
              <a:rPr lang="es-BO" dirty="0"/>
              <a:t>Send-safe Honeypot.</a:t>
            </a:r>
          </a:p>
          <a:p>
            <a:r>
              <a:rPr lang="es-BO" dirty="0"/>
              <a:t>Hunter.</a:t>
            </a:r>
          </a:p>
          <a:p>
            <a:r>
              <a:rPr lang="es-BO" dirty="0"/>
              <a:t>Nessus.</a:t>
            </a:r>
          </a:p>
          <a:p>
            <a:r>
              <a:rPr lang="es-BO" dirty="0"/>
              <a:t>Hping. Los puertos que muestran un servicio particular en ejecución pero deniegan la three handshare connection indica la presencia de un honeypot.</a:t>
            </a:r>
          </a:p>
          <a:p>
            <a:pPr marL="0" indent="0">
              <a:buNone/>
            </a:pPr>
            <a:endParaRPr lang="es-BO" dirty="0"/>
          </a:p>
        </p:txBody>
      </p:sp>
    </p:spTree>
    <p:extLst>
      <p:ext uri="{BB962C8B-B14F-4D97-AF65-F5344CB8AC3E}">
        <p14:creationId xmlns:p14="http://schemas.microsoft.com/office/powerpoint/2010/main" val="155970148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Herramienta de detección de Honeypot</a:t>
            </a:r>
          </a:p>
        </p:txBody>
      </p:sp>
      <p:sp>
        <p:nvSpPr>
          <p:cNvPr id="3" name="2 Marcador de contenido"/>
          <p:cNvSpPr>
            <a:spLocks noGrp="1"/>
          </p:cNvSpPr>
          <p:nvPr>
            <p:ph idx="1"/>
          </p:nvPr>
        </p:nvSpPr>
        <p:spPr/>
        <p:txBody>
          <a:bodyPr/>
          <a:lstStyle/>
          <a:p>
            <a:pPr marL="0" indent="0">
              <a:buNone/>
            </a:pPr>
            <a:r>
              <a:rPr lang="es-BO" dirty="0"/>
              <a:t>Send-Safe Honeypot Hunter- Revisa la lista de proxis HTTPS, SOCKS4, SOCKSS con cualquier puerto. Revisa listas proxy remotas o locales. Puede subir archivos "Valid proxis" y "All except honeypots" a un FTP.</a:t>
            </a:r>
          </a:p>
        </p:txBody>
      </p:sp>
    </p:spTree>
    <p:extLst>
      <p:ext uri="{BB962C8B-B14F-4D97-AF65-F5344CB8AC3E}">
        <p14:creationId xmlns:p14="http://schemas.microsoft.com/office/powerpoint/2010/main" val="2683401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Herramientas de evasíón de Firewall</a:t>
            </a:r>
          </a:p>
        </p:txBody>
      </p:sp>
      <p:sp>
        <p:nvSpPr>
          <p:cNvPr id="3" name="2 Marcador de contenido"/>
          <p:cNvSpPr>
            <a:spLocks noGrp="1"/>
          </p:cNvSpPr>
          <p:nvPr>
            <p:ph idx="1"/>
          </p:nvPr>
        </p:nvSpPr>
        <p:spPr/>
        <p:txBody>
          <a:bodyPr>
            <a:normAutofit lnSpcReduction="10000"/>
          </a:bodyPr>
          <a:lstStyle/>
          <a:p>
            <a:r>
              <a:rPr lang="es-BO" sz="2600" dirty="0"/>
              <a:t>Traffic IQ Professional: Permite a los profesionales de seguridad auditar y validar el comportamiento de dispositivos de seguridad generando tráfico de aplicación estándar o tráfico de ataque entre dos equipos virtuales. Puede ser utilizado para evaluar, auditar y probar las características de comportamiento de cualquier dispositivo no proxy y filtrado de paquetes incluyendo:	</a:t>
            </a:r>
          </a:p>
          <a:p>
            <a:pPr lvl="1"/>
            <a:r>
              <a:rPr lang="es-BO" sz="2200" dirty="0"/>
              <a:t>Firewall de la capa Aplicación.	</a:t>
            </a:r>
          </a:p>
          <a:p>
            <a:pPr lvl="1"/>
            <a:r>
              <a:rPr lang="es-BO" sz="2200" dirty="0"/>
              <a:t>IDS.	</a:t>
            </a:r>
          </a:p>
          <a:p>
            <a:pPr lvl="1"/>
            <a:r>
              <a:rPr lang="es-BO" sz="2200" dirty="0"/>
              <a:t>Sistemas de prevención de Intrusión.	</a:t>
            </a:r>
          </a:p>
          <a:p>
            <a:pPr lvl="1"/>
            <a:r>
              <a:rPr lang="es-BO" sz="2200" dirty="0"/>
              <a:t>Routers y switches.</a:t>
            </a:r>
          </a:p>
        </p:txBody>
      </p:sp>
    </p:spTree>
    <p:extLst>
      <p:ext uri="{BB962C8B-B14F-4D97-AF65-F5344CB8AC3E}">
        <p14:creationId xmlns:p14="http://schemas.microsoft.com/office/powerpoint/2010/main" val="30744118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Herramientas de evasión de Firewall</a:t>
            </a:r>
          </a:p>
        </p:txBody>
      </p:sp>
      <p:sp>
        <p:nvSpPr>
          <p:cNvPr id="3" name="2 Marcador de contenido"/>
          <p:cNvSpPr>
            <a:spLocks noGrp="1"/>
          </p:cNvSpPr>
          <p:nvPr>
            <p:ph idx="1"/>
          </p:nvPr>
        </p:nvSpPr>
        <p:spPr/>
        <p:txBody>
          <a:bodyPr/>
          <a:lstStyle/>
          <a:p>
            <a:r>
              <a:rPr lang="es-BO" dirty="0"/>
              <a:t>tcp-over-dns: Contiene servidores DNS especiales y clientes dns especiales. El cliente y el servidor trabajan en un tandem para proveer un túnel TCP (y UDP) a través del protocolo estándar de DNS.</a:t>
            </a:r>
          </a:p>
        </p:txBody>
      </p:sp>
    </p:spTree>
    <p:extLst>
      <p:ext uri="{BB962C8B-B14F-4D97-AF65-F5344CB8AC3E}">
        <p14:creationId xmlns:p14="http://schemas.microsoft.com/office/powerpoint/2010/main" val="837732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Indicadores Generales de Intrusiones</a:t>
            </a:r>
          </a:p>
        </p:txBody>
      </p:sp>
      <p:sp>
        <p:nvSpPr>
          <p:cNvPr id="3" name="2 Marcador de contenido"/>
          <p:cNvSpPr>
            <a:spLocks noGrp="1"/>
          </p:cNvSpPr>
          <p:nvPr>
            <p:ph idx="1"/>
          </p:nvPr>
        </p:nvSpPr>
        <p:spPr/>
        <p:txBody>
          <a:bodyPr/>
          <a:lstStyle/>
          <a:p>
            <a:r>
              <a:rPr lang="es-BO" dirty="0"/>
              <a:t>Intrusiones de red: Sondas repetidas de servicios disponibles en los equipos. Conexiones desde localidades poco usuales. Registros repetidos de intentos desde hosts remotos. Dato arbitrario en los archivos de registro, indicando un intento de crear un DoS o bloquear los servicios.</a:t>
            </a:r>
          </a:p>
        </p:txBody>
      </p:sp>
    </p:spTree>
    <p:extLst>
      <p:ext uri="{BB962C8B-B14F-4D97-AF65-F5344CB8AC3E}">
        <p14:creationId xmlns:p14="http://schemas.microsoft.com/office/powerpoint/2010/main" val="42125699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3" name="2 Marcador de contenido"/>
          <p:cNvSpPr>
            <a:spLocks noGrp="1"/>
          </p:cNvSpPr>
          <p:nvPr>
            <p:ph idx="1"/>
          </p:nvPr>
        </p:nvSpPr>
        <p:spPr/>
        <p:txBody>
          <a:bodyPr>
            <a:normAutofit fontScale="92500" lnSpcReduction="10000"/>
          </a:bodyPr>
          <a:lstStyle/>
          <a:p>
            <a:r>
              <a:rPr lang="es-BO" sz="3000" dirty="0"/>
              <a:t>Administrativamente apagar una interfaz de puerto de switch asociada a un sistema desde el cual sus ataques han sido realizados. </a:t>
            </a:r>
          </a:p>
          <a:p>
            <a:r>
              <a:rPr lang="es-BO" sz="3000" dirty="0"/>
              <a:t>Buscar que el código de operación no sea otro que 0x90 para defenderse contra problemas de shellcode polimórfico.</a:t>
            </a:r>
          </a:p>
          <a:p>
            <a:r>
              <a:rPr lang="es-BO" sz="3000" dirty="0"/>
              <a:t>Realizar un análisis bifurcado, en donde el monitor trata el tráfico ambiguo.</a:t>
            </a:r>
          </a:p>
          <a:p>
            <a:r>
              <a:rPr lang="es-BO" sz="3000" dirty="0"/>
              <a:t>Mantener los parches de vulnerabilidades actualizado.</a:t>
            </a:r>
          </a:p>
        </p:txBody>
      </p:sp>
      <p:sp>
        <p:nvSpPr>
          <p:cNvPr id="2" name="1 Título"/>
          <p:cNvSpPr>
            <a:spLocks noGrp="1"/>
          </p:cNvSpPr>
          <p:nvPr>
            <p:ph type="title"/>
          </p:nvPr>
        </p:nvSpPr>
        <p:spPr/>
        <p:txBody>
          <a:bodyPr/>
          <a:lstStyle/>
          <a:p>
            <a:r>
              <a:rPr lang="es-BO" dirty="0"/>
              <a:t>Contramedidas</a:t>
            </a:r>
          </a:p>
        </p:txBody>
      </p:sp>
    </p:spTree>
    <p:extLst>
      <p:ext uri="{BB962C8B-B14F-4D97-AF65-F5344CB8AC3E}">
        <p14:creationId xmlns:p14="http://schemas.microsoft.com/office/powerpoint/2010/main" val="18427300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Contramedidas</a:t>
            </a:r>
          </a:p>
        </p:txBody>
      </p:sp>
      <p:sp>
        <p:nvSpPr>
          <p:cNvPr id="3" name="2 Marcador de contenido"/>
          <p:cNvSpPr>
            <a:spLocks noGrp="1"/>
          </p:cNvSpPr>
          <p:nvPr>
            <p:ph idx="1"/>
          </p:nvPr>
        </p:nvSpPr>
        <p:spPr/>
        <p:txBody>
          <a:bodyPr>
            <a:normAutofit lnSpcReduction="10000"/>
          </a:bodyPr>
          <a:lstStyle/>
          <a:p>
            <a:r>
              <a:rPr lang="es-BO" dirty="0"/>
              <a:t>Generar paquetes TCP RST para quitar las sesiones TCP maliciosas.</a:t>
            </a:r>
          </a:p>
          <a:p>
            <a:r>
              <a:rPr lang="es-BO" dirty="0"/>
              <a:t>Interactuar con un firewall externo o router para agregar una regla general para bloquear comunicaciones desde direcciones IP individuales o redes enteras.</a:t>
            </a:r>
          </a:p>
          <a:p>
            <a:r>
              <a:rPr lang="es-BO" dirty="0"/>
              <a:t>Implementar un normalizador de tráfico, una red de renvío de elementos que intentan eliminar tráfico de red ambiguo.</a:t>
            </a:r>
          </a:p>
        </p:txBody>
      </p:sp>
    </p:spTree>
    <p:extLst>
      <p:ext uri="{BB962C8B-B14F-4D97-AF65-F5344CB8AC3E}">
        <p14:creationId xmlns:p14="http://schemas.microsoft.com/office/powerpoint/2010/main" val="1167308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Contramedidas</a:t>
            </a:r>
          </a:p>
        </p:txBody>
      </p:sp>
      <p:sp>
        <p:nvSpPr>
          <p:cNvPr id="3" name="2 Marcador de contenido"/>
          <p:cNvSpPr>
            <a:spLocks noGrp="1"/>
          </p:cNvSpPr>
          <p:nvPr>
            <p:ph idx="1"/>
          </p:nvPr>
        </p:nvSpPr>
        <p:spPr/>
        <p:txBody>
          <a:bodyPr/>
          <a:lstStyle/>
          <a:p>
            <a:r>
              <a:rPr lang="es-BO" dirty="0"/>
              <a:t>Asegurarse de normalizar los paquetes fragmentados.</a:t>
            </a:r>
          </a:p>
          <a:p>
            <a:r>
              <a:rPr lang="es-BO" dirty="0"/>
              <a:t>Mantener actualizado el IDS.</a:t>
            </a:r>
          </a:p>
          <a:p>
            <a:r>
              <a:rPr lang="es-BO" dirty="0"/>
              <a:t>Mantener actualizaciones</a:t>
            </a:r>
          </a:p>
        </p:txBody>
      </p:sp>
    </p:spTree>
    <p:extLst>
      <p:ext uri="{BB962C8B-B14F-4D97-AF65-F5344CB8AC3E}">
        <p14:creationId xmlns:p14="http://schemas.microsoft.com/office/powerpoint/2010/main" val="5529589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Test de Intrusión</a:t>
            </a:r>
          </a:p>
        </p:txBody>
      </p:sp>
      <p:sp>
        <p:nvSpPr>
          <p:cNvPr id="3" name="2 Marcador de contenido"/>
          <p:cNvSpPr>
            <a:spLocks noGrp="1"/>
          </p:cNvSpPr>
          <p:nvPr>
            <p:ph idx="1"/>
          </p:nvPr>
        </p:nvSpPr>
        <p:spPr/>
        <p:txBody>
          <a:bodyPr/>
          <a:lstStyle/>
          <a:p>
            <a:pPr marL="0" indent="0">
              <a:buNone/>
            </a:pPr>
            <a:r>
              <a:rPr lang="es-BO" dirty="0"/>
              <a:t>Es para evaluar las vulnerabilidades de entrada y de salida y las reglas apropiadas de la red.</a:t>
            </a:r>
          </a:p>
        </p:txBody>
      </p:sp>
    </p:spTree>
    <p:extLst>
      <p:ext uri="{BB962C8B-B14F-4D97-AF65-F5344CB8AC3E}">
        <p14:creationId xmlns:p14="http://schemas.microsoft.com/office/powerpoint/2010/main" val="36033592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1547664" y="104130"/>
            <a:ext cx="6167223" cy="6753870"/>
          </a:xfrm>
          <a:prstGeom prst="rect">
            <a:avLst/>
          </a:prstGeom>
        </p:spPr>
      </p:pic>
      <p:sp>
        <p:nvSpPr>
          <p:cNvPr id="3" name="2 Marcador de contenido"/>
          <p:cNvSpPr>
            <a:spLocks noGrp="1"/>
          </p:cNvSpPr>
          <p:nvPr>
            <p:ph idx="1"/>
          </p:nvPr>
        </p:nvSpPr>
        <p:spPr>
          <a:noFill/>
        </p:spPr>
        <p:txBody>
          <a:bodyPr/>
          <a:lstStyle/>
          <a:p>
            <a:endParaRPr lang="es-BO" dirty="0"/>
          </a:p>
        </p:txBody>
      </p:sp>
      <p:sp>
        <p:nvSpPr>
          <p:cNvPr id="7"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chemeClr val="bg1">
                  <a:lumMod val="75000"/>
                </a:schemeClr>
              </a:solidFill>
            </a:endParaRPr>
          </a:p>
        </p:txBody>
      </p:sp>
    </p:spTree>
    <p:extLst>
      <p:ext uri="{BB962C8B-B14F-4D97-AF65-F5344CB8AC3E}">
        <p14:creationId xmlns:p14="http://schemas.microsoft.com/office/powerpoint/2010/main" val="113437505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2780928"/>
            <a:ext cx="8229600" cy="1143000"/>
          </a:xfrm>
        </p:spPr>
        <p:txBody>
          <a:bodyPr/>
          <a:lstStyle/>
          <a:p>
            <a:r>
              <a:rPr lang="es-BO" dirty="0"/>
              <a:t>Test de intrusión al IDS</a:t>
            </a:r>
          </a:p>
        </p:txBody>
      </p:sp>
    </p:spTree>
    <p:extLst>
      <p:ext uri="{BB962C8B-B14F-4D97-AF65-F5344CB8AC3E}">
        <p14:creationId xmlns:p14="http://schemas.microsoft.com/office/powerpoint/2010/main" val="37889461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043608" y="133817"/>
            <a:ext cx="6898445" cy="6679559"/>
          </a:xfrm>
          <a:prstGeom prst="rect">
            <a:avLst/>
          </a:prstGeom>
        </p:spPr>
      </p:pic>
      <p:sp>
        <p:nvSpPr>
          <p:cNvPr id="7"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chemeClr val="bg1">
                  <a:lumMod val="75000"/>
                </a:schemeClr>
              </a:solidFill>
            </a:endParaRPr>
          </a:p>
        </p:txBody>
      </p:sp>
    </p:spTree>
    <p:extLst>
      <p:ext uri="{BB962C8B-B14F-4D97-AF65-F5344CB8AC3E}">
        <p14:creationId xmlns:p14="http://schemas.microsoft.com/office/powerpoint/2010/main" val="124357491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050" name="Rectangle 2"/>
          <p:cNvSpPr>
            <a:spLocks noGrp="1" noChangeArrowheads="1"/>
          </p:cNvSpPr>
          <p:nvPr>
            <p:ph type="ctrTitle"/>
          </p:nvPr>
        </p:nvSpPr>
        <p:spPr>
          <a:xfrm>
            <a:off x="685800" y="2679055"/>
            <a:ext cx="7772400" cy="1470025"/>
          </a:xfrm>
        </p:spPr>
        <p:txBody>
          <a:bodyPr/>
          <a:lstStyle/>
          <a:p>
            <a:r>
              <a:rPr lang="es-BO" dirty="0"/>
              <a:t>¡Muchas Gracias!</a:t>
            </a:r>
          </a:p>
        </p:txBody>
      </p:sp>
    </p:spTree>
    <p:extLst>
      <p:ext uri="{BB962C8B-B14F-4D97-AF65-F5344CB8AC3E}">
        <p14:creationId xmlns:p14="http://schemas.microsoft.com/office/powerpoint/2010/main" val="2256483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Indicaciones Generales de Intrusiones al sistema</a:t>
            </a:r>
          </a:p>
        </p:txBody>
      </p:sp>
      <p:sp>
        <p:nvSpPr>
          <p:cNvPr id="3" name="2 Marcador de contenido"/>
          <p:cNvSpPr>
            <a:spLocks noGrp="1"/>
          </p:cNvSpPr>
          <p:nvPr>
            <p:ph idx="1"/>
          </p:nvPr>
        </p:nvSpPr>
        <p:spPr/>
        <p:txBody>
          <a:bodyPr>
            <a:normAutofit fontScale="92500"/>
          </a:bodyPr>
          <a:lstStyle/>
          <a:p>
            <a:r>
              <a:rPr lang="es-BO" sz="3000" dirty="0"/>
              <a:t>Modificaciones al software del sistema y archivos de configuración.</a:t>
            </a:r>
          </a:p>
          <a:p>
            <a:r>
              <a:rPr lang="es-BO" sz="3000" dirty="0"/>
              <a:t>Lagunas en las cuentas del sistema.</a:t>
            </a:r>
          </a:p>
          <a:p>
            <a:r>
              <a:rPr lang="es-BO" sz="3000" dirty="0"/>
              <a:t>Rendimiento lento poco usual en el sistema.</a:t>
            </a:r>
          </a:p>
          <a:p>
            <a:r>
              <a:rPr lang="es-BO" sz="3000" dirty="0"/>
              <a:t>Bloqueo del sistema o reinicio.</a:t>
            </a:r>
          </a:p>
          <a:p>
            <a:r>
              <a:rPr lang="es-BO" sz="3000" dirty="0"/>
              <a:t>Logs incompletos o cortos.</a:t>
            </a:r>
          </a:p>
          <a:p>
            <a:r>
              <a:rPr lang="es-BO" sz="3000" dirty="0"/>
              <a:t>Registros perdidos o con permisos incorrectos.</a:t>
            </a:r>
          </a:p>
          <a:p>
            <a:r>
              <a:rPr lang="es-BO" sz="3000" dirty="0"/>
              <a:t>Procesos no familiares.</a:t>
            </a:r>
          </a:p>
          <a:p>
            <a:r>
              <a:rPr lang="es-BO" sz="3000" dirty="0"/>
              <a:t>Gráficos o mensajes de texto inusuales.</a:t>
            </a:r>
          </a:p>
        </p:txBody>
      </p:sp>
    </p:spTree>
    <p:extLst>
      <p:ext uri="{BB962C8B-B14F-4D97-AF65-F5344CB8AC3E}">
        <p14:creationId xmlns:p14="http://schemas.microsoft.com/office/powerpoint/2010/main" val="1920128395"/>
      </p:ext>
    </p:extLst>
  </p:cSld>
  <p:clrMapOvr>
    <a:masterClrMapping/>
  </p:clrMapOvr>
</p:sld>
</file>

<file path=ppt/theme/theme1.xml><?xml version="1.0" encoding="utf-8"?>
<a:theme xmlns:a="http://schemas.openxmlformats.org/drawingml/2006/main" name="Blue-Grey-PowerPoin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Technology-PowerPoint-Template</Template>
  <TotalTime>400</TotalTime>
  <Words>4975</Words>
  <Application>Microsoft Office PowerPoint</Application>
  <PresentationFormat>On-screen Show (4:3)</PresentationFormat>
  <Paragraphs>325</Paragraphs>
  <Slides>87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87</vt:i4>
      </vt:variant>
    </vt:vector>
  </HeadingPairs>
  <TitlesOfParts>
    <vt:vector size="91" baseType="lpstr">
      <vt:lpstr>Arial</vt:lpstr>
      <vt:lpstr>Calibri</vt:lpstr>
      <vt:lpstr>Microsoft New Tai Lue</vt:lpstr>
      <vt:lpstr>Blue-Grey-PowerPoint-Template</vt:lpstr>
      <vt:lpstr>17. Evadiendo IDS, Firewalls y Honeypots</vt:lpstr>
      <vt:lpstr>Sistema de Detección de Intrusos</vt:lpstr>
      <vt:lpstr>Maneras de detectar una intrusión</vt:lpstr>
      <vt:lpstr>Tipos de IDS</vt:lpstr>
      <vt:lpstr>Tipos de IDS</vt:lpstr>
      <vt:lpstr>Sistemas Verificadores de Integridad (SIV)</vt:lpstr>
      <vt:lpstr>Indicadores Generales de Intrusiones</vt:lpstr>
      <vt:lpstr>Indicadores Generales de Intrusiones</vt:lpstr>
      <vt:lpstr>Indicaciones Generales de Intrusiones al sistema</vt:lpstr>
      <vt:lpstr>Firewall</vt:lpstr>
      <vt:lpstr>Arquitectura del Firewall</vt:lpstr>
      <vt:lpstr>Arquitectura del Firewall</vt:lpstr>
      <vt:lpstr>Screened subnet</vt:lpstr>
      <vt:lpstr>Zona desmilitarizada</vt:lpstr>
      <vt:lpstr>Tipos de firewall</vt:lpstr>
      <vt:lpstr>Filtrado de paquetes Firewall</vt:lpstr>
      <vt:lpstr>Firewall de puerta de enlace a nivel de circuito</vt:lpstr>
      <vt:lpstr>Firewall a nivel de aplicación</vt:lpstr>
      <vt:lpstr>Firewall de inspección multicapa Stateful</vt:lpstr>
      <vt:lpstr>Identificación de Firewall: Escaneo de puertos</vt:lpstr>
      <vt:lpstr>Identificación de Firewall: Firewalking</vt:lpstr>
      <vt:lpstr>Identificación de Firewall: Firewalking</vt:lpstr>
      <vt:lpstr>Identificación de Firewall: Banner Grabbing</vt:lpstr>
      <vt:lpstr>Honeypot</vt:lpstr>
      <vt:lpstr>PowerPoint Presentation</vt:lpstr>
      <vt:lpstr>Tipos de honeypots</vt:lpstr>
      <vt:lpstr>Tipos de honeypots</vt:lpstr>
      <vt:lpstr>¿Cómo configurar un Honeypot?</vt:lpstr>
      <vt:lpstr>IDS, Firewall y Sistema Honeyspot</vt:lpstr>
      <vt:lpstr>¿Cómo funciona Snort?</vt:lpstr>
      <vt:lpstr>Reglas Snort</vt:lpstr>
      <vt:lpstr>Regla de acciones y protocolos IP</vt:lpstr>
      <vt:lpstr>Reglas Snort: El Operador de dirección y direcciones IP</vt:lpstr>
      <vt:lpstr>Direcciones IP</vt:lpstr>
      <vt:lpstr>Reglas Snort: Números de puertos</vt:lpstr>
      <vt:lpstr>Reglas Snort: Números de puertos</vt:lpstr>
      <vt:lpstr>Herramienta IDS: Tipping Point</vt:lpstr>
      <vt:lpstr>Herramienta IDS: Tipping Point</vt:lpstr>
      <vt:lpstr>Herramienta Honeypot: KFSensor</vt:lpstr>
      <vt:lpstr>Herramienta Honeypot: SPECTER</vt:lpstr>
      <vt:lpstr>Evasión de IDS</vt:lpstr>
      <vt:lpstr>Evasión</vt:lpstr>
      <vt:lpstr>Ataque DoS</vt:lpstr>
      <vt:lpstr>Ofuscar</vt:lpstr>
      <vt:lpstr>Generación de Falso Positivo</vt:lpstr>
      <vt:lpstr>Empalme de sesión</vt:lpstr>
      <vt:lpstr>Empalme de sesión</vt:lpstr>
      <vt:lpstr>Técnica de Evasión Unicode</vt:lpstr>
      <vt:lpstr>Ataques Time-To-Live</vt:lpstr>
      <vt:lpstr>Paquetes RST Inválidos</vt:lpstr>
      <vt:lpstr>Paquetes RST Inválidos</vt:lpstr>
      <vt:lpstr>Paquetes RST Inválidos</vt:lpstr>
      <vt:lpstr>Bandera de emergencia</vt:lpstr>
      <vt:lpstr>Bandera de emergencia</vt:lpstr>
      <vt:lpstr>Código shell polimórfico</vt:lpstr>
      <vt:lpstr>Código Shell Polimórfico</vt:lpstr>
      <vt:lpstr>Ataques en la capa Aplicación</vt:lpstr>
      <vt:lpstr>Ataques en la capa Aplicación</vt:lpstr>
      <vt:lpstr>Desincronización: Pre Conexión SYN</vt:lpstr>
      <vt:lpstr>Desincronización: Post Conexión SYN</vt:lpstr>
      <vt:lpstr>Desincronización: Post Conexión SYN</vt:lpstr>
      <vt:lpstr>Otros tipos de evasión</vt:lpstr>
      <vt:lpstr>Evadiendo Firewalls</vt:lpstr>
      <vt:lpstr>Evadiendo Firewalls</vt:lpstr>
      <vt:lpstr>Evadiendo Firewalls</vt:lpstr>
      <vt:lpstr>Evadiendo Firewalls</vt:lpstr>
      <vt:lpstr>Evadiendo Firewalls</vt:lpstr>
      <vt:lpstr>Evadiendo Firewalls</vt:lpstr>
      <vt:lpstr>Evadiendo Firewalls</vt:lpstr>
      <vt:lpstr>Evadiendo Firewalls</vt:lpstr>
      <vt:lpstr>Evadiendo Firewalls</vt:lpstr>
      <vt:lpstr>Evadiendo Firewalls</vt:lpstr>
      <vt:lpstr>Evadiendo Firewalls</vt:lpstr>
      <vt:lpstr>Evadiendo Firewalls</vt:lpstr>
      <vt:lpstr>Evadiendo Firewalls</vt:lpstr>
      <vt:lpstr>Evadiendo Firewalls</vt:lpstr>
      <vt:lpstr>Herramienta de detección de Honeypot</vt:lpstr>
      <vt:lpstr>Herramientas de evasíón de Firewall</vt:lpstr>
      <vt:lpstr>Herramientas de evasión de Firewall</vt:lpstr>
      <vt:lpstr>Contramedidas</vt:lpstr>
      <vt:lpstr>Contramedidas</vt:lpstr>
      <vt:lpstr>Contramedidas</vt:lpstr>
      <vt:lpstr>Test de Intrusión</vt:lpstr>
      <vt:lpstr>PowerPoint Presentation</vt:lpstr>
      <vt:lpstr>Test de intrusión al IDS</vt:lpstr>
      <vt:lpstr>PowerPoint Presentation</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Julio</dc:creator>
  <cp:lastModifiedBy>Julio Iglesias Pérez</cp:lastModifiedBy>
  <cp:revision>37</cp:revision>
  <dcterms:created xsi:type="dcterms:W3CDTF">2013-11-09T01:50:01Z</dcterms:created>
  <dcterms:modified xsi:type="dcterms:W3CDTF">2021-08-22T06:14:52Z</dcterms:modified>
</cp:coreProperties>
</file>