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315" r:id="rId3"/>
    <p:sldId id="316" r:id="rId4"/>
    <p:sldId id="317" r:id="rId5"/>
    <p:sldId id="318"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7" d="100"/>
          <a:sy n="67" d="100"/>
        </p:scale>
        <p:origin x="1284"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5400"/>
            </a:lvl1pPr>
          </a:lstStyle>
          <a:p>
            <a:r>
              <a:rPr lang="es-ES"/>
              <a:t>Haga clic para modificar el estilo de título del patrón</a:t>
            </a:r>
            <a:endParaRPr lang="bs-Latn-BA" dirty="0"/>
          </a:p>
        </p:txBody>
      </p:sp>
      <p:sp>
        <p:nvSpPr>
          <p:cNvPr id="3" name="Subtitle 2"/>
          <p:cNvSpPr>
            <a:spLocks noGrp="1"/>
          </p:cNvSpPr>
          <p:nvPr>
            <p:ph type="subTitle" idx="1"/>
          </p:nvPr>
        </p:nvSpPr>
        <p:spPr>
          <a:xfrm>
            <a:off x="1371600" y="3717032"/>
            <a:ext cx="6400800" cy="504056"/>
          </a:xfrm>
        </p:spPr>
        <p:txBody>
          <a:bodyPr anchor="ct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40649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b="1">
                <a:solidFill>
                  <a:schemeClr val="bg1"/>
                </a:solidFill>
                <a:latin typeface="Microsoft New Tai Lue" pitchFamily="34" charset="0"/>
                <a:cs typeface="Microsoft New Tai Lue" pitchFamily="34" charset="0"/>
              </a:defRPr>
            </a:lvl1pPr>
          </a:lstStyle>
          <a:p>
            <a:r>
              <a:rPr lang="es-ES"/>
              <a:t>Haga clic para modificar el estilo de título del patrón</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10"/>
          </p:nvPr>
        </p:nvSpPr>
        <p:spPr>
          <a:xfrm>
            <a:off x="464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11"/>
          </p:nvPr>
        </p:nvSpPr>
        <p:spPr>
          <a:xfrm>
            <a:off x="3131840" y="6498803"/>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dirty="0"/>
          </a:p>
        </p:txBody>
      </p:sp>
      <p:sp>
        <p:nvSpPr>
          <p:cNvPr id="6" name="Slide Number Placeholder 5"/>
          <p:cNvSpPr>
            <a:spLocks noGrp="1"/>
          </p:cNvSpPr>
          <p:nvPr>
            <p:ph type="sldNum" sz="quarter" idx="12"/>
          </p:nvPr>
        </p:nvSpPr>
        <p:spPr>
          <a:xfrm>
            <a:off x="6560840" y="6498803"/>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BEA1FFC-0729-4B4E-874A-BB33F34F7B19}" type="datetimeFigureOut">
              <a:rPr lang="bs-Latn-BA" smtClean="0"/>
              <a:t>22. 8. 2021.</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solidFill>
            <a:schemeClr val="tx1">
              <a:alpha val="57000"/>
            </a:schemeClr>
          </a:solidFill>
        </p:spPr>
        <p:txBody>
          <a:bodyPr vert="horz" lIns="91440" tIns="45720" rIns="91440" bIns="45720" rtlCol="0" anchor="ctr">
            <a:noAutofit/>
          </a:bodyPr>
          <a:lstStyle/>
          <a:p>
            <a:r>
              <a:rPr lang="es-ES"/>
              <a:t>Haga clic para modificar el estilo de título del patrón</a:t>
            </a:r>
            <a:endParaRPr lang="bs-Latn-BA" dirty="0"/>
          </a:p>
        </p:txBody>
      </p:sp>
      <p:sp>
        <p:nvSpPr>
          <p:cNvPr id="3" name="Text Placeholder 2"/>
          <p:cNvSpPr>
            <a:spLocks noGrp="1"/>
          </p:cNvSpPr>
          <p:nvPr>
            <p:ph type="body" idx="1"/>
          </p:nvPr>
        </p:nvSpPr>
        <p:spPr>
          <a:xfrm>
            <a:off x="457200" y="1556792"/>
            <a:ext cx="8229600" cy="4569371"/>
          </a:xfrm>
          <a:prstGeom prst="rect">
            <a:avLst/>
          </a:prstGeom>
          <a:solidFill>
            <a:schemeClr val="tx1">
              <a:alpha val="57000"/>
            </a:schemeClr>
          </a:solidFill>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bs-Latn-BA" dirty="0"/>
          </a:p>
        </p:txBody>
      </p:sp>
      <p:sp>
        <p:nvSpPr>
          <p:cNvPr id="4" name="Date Placeholder 3"/>
          <p:cNvSpPr>
            <a:spLocks noGrp="1"/>
          </p:cNvSpPr>
          <p:nvPr>
            <p:ph type="dt" sz="half" idx="2"/>
          </p:nvPr>
        </p:nvSpPr>
        <p:spPr>
          <a:xfrm>
            <a:off x="457200" y="6448251"/>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22. 8. 2021.</a:t>
            </a:fld>
            <a:endParaRPr lang="bs-Latn-BA"/>
          </a:p>
        </p:txBody>
      </p:sp>
      <p:sp>
        <p:nvSpPr>
          <p:cNvPr id="5" name="Footer Placeholder 4"/>
          <p:cNvSpPr>
            <a:spLocks noGrp="1"/>
          </p:cNvSpPr>
          <p:nvPr>
            <p:ph type="ftr" sz="quarter" idx="3"/>
          </p:nvPr>
        </p:nvSpPr>
        <p:spPr>
          <a:xfrm>
            <a:off x="3124200" y="6448251"/>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448251"/>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5400" b="1" kern="1200">
          <a:solidFill>
            <a:schemeClr val="bg1"/>
          </a:solidFill>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p:txBody>
          <a:bodyPr/>
          <a:lstStyle/>
          <a:p>
            <a:r>
              <a:rPr lang="es-BO" dirty="0"/>
              <a:t>18. Desbordamiento de Búfer</a:t>
            </a:r>
          </a:p>
        </p:txBody>
      </p:sp>
      <p:sp>
        <p:nvSpPr>
          <p:cNvPr id="2051" name="Rectangle 3"/>
          <p:cNvSpPr>
            <a:spLocks noGrp="1" noChangeArrowheads="1"/>
          </p:cNvSpPr>
          <p:nvPr>
            <p:ph type="subTitle" idx="1"/>
          </p:nvPr>
        </p:nvSpPr>
        <p:spPr/>
        <p:txBody>
          <a:bodyPr>
            <a:normAutofit fontScale="92500" lnSpcReduction="20000"/>
          </a:bodyPr>
          <a:lstStyle/>
          <a:p>
            <a:r>
              <a:rPr lang="es-BO" dirty="0" err="1"/>
              <a:t>arpahacker</a:t>
            </a:r>
            <a:r>
              <a:rPr lang="es-BO" dirty="0"/>
              <a:t> - </a:t>
            </a:r>
            <a:r>
              <a:rPr lang="es-BO" dirty="0" err="1"/>
              <a:t>julioiglesiasp</a:t>
            </a:r>
            <a:endParaRPr lang="es-BO" dirty="0"/>
          </a:p>
        </p:txBody>
      </p:sp>
    </p:spTree>
    <p:extLst>
      <p:ext uri="{BB962C8B-B14F-4D97-AF65-F5344CB8AC3E}">
        <p14:creationId xmlns:p14="http://schemas.microsoft.com/office/powerpoint/2010/main" val="3552979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Buffer Overflow basado en los Heap</a:t>
            </a:r>
          </a:p>
        </p:txBody>
      </p:sp>
      <p:sp>
        <p:nvSpPr>
          <p:cNvPr id="3" name="2 Marcador de contenido"/>
          <p:cNvSpPr>
            <a:spLocks noGrp="1"/>
          </p:cNvSpPr>
          <p:nvPr>
            <p:ph idx="1"/>
          </p:nvPr>
        </p:nvSpPr>
        <p:spPr/>
        <p:txBody>
          <a:bodyPr>
            <a:normAutofit lnSpcReduction="10000"/>
          </a:bodyPr>
          <a:lstStyle/>
          <a:p>
            <a:r>
              <a:rPr lang="es-BO" sz="3000" dirty="0"/>
              <a:t>Si una aplicación copia datos sin revisar si no se ajusta dentro de un destino, los atacantes pueden abastecer a la aplicación con datos largos, sobrescribiendo la información de administración de los heap.</a:t>
            </a:r>
          </a:p>
          <a:p>
            <a:r>
              <a:rPr lang="es-BO" sz="3000" dirty="0"/>
              <a:t>El atacante hace un buffer overflow en la parte más pequeña del heap, sobrescribiendo las otras variables dinámicas, que puede llegar a tener efectos no esperados y no deseados.</a:t>
            </a:r>
          </a:p>
        </p:txBody>
      </p:sp>
    </p:spTree>
    <p:extLst>
      <p:ext uri="{BB962C8B-B14F-4D97-AF65-F5344CB8AC3E}">
        <p14:creationId xmlns:p14="http://schemas.microsoft.com/office/powerpoint/2010/main" val="406273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Operaciones de Pila</a:t>
            </a:r>
          </a:p>
        </p:txBody>
      </p:sp>
      <p:sp>
        <p:nvSpPr>
          <p:cNvPr id="3" name="2 Marcador de contenido"/>
          <p:cNvSpPr>
            <a:spLocks noGrp="1"/>
          </p:cNvSpPr>
          <p:nvPr>
            <p:ph idx="1"/>
          </p:nvPr>
        </p:nvSpPr>
        <p:spPr/>
        <p:txBody>
          <a:bodyPr>
            <a:normAutofit fontScale="92500" lnSpcReduction="10000"/>
          </a:bodyPr>
          <a:lstStyle/>
          <a:p>
            <a:r>
              <a:rPr lang="es-BO" dirty="0"/>
              <a:t>POP: Quitar un ítem desde la parte superior de la pila.</a:t>
            </a:r>
          </a:p>
          <a:p>
            <a:r>
              <a:rPr lang="es-BO" dirty="0"/>
              <a:t>-Push: Coloca un ítem en la parte superior de la pila.</a:t>
            </a:r>
          </a:p>
          <a:p>
            <a:pPr marL="0" indent="0">
              <a:buNone/>
            </a:pPr>
            <a:r>
              <a:rPr lang="es-BO" dirty="0"/>
              <a:t>Estas operaciones retornar contenido señalado por el puntero y cambia el puntero</a:t>
            </a:r>
          </a:p>
          <a:p>
            <a:pPr lvl="1"/>
            <a:r>
              <a:rPr lang="es-BO" dirty="0"/>
              <a:t>Puntero de Instrucción Extendida: EIP Apunta al código que esta en ejecución. Cuando se llama a una función, esta se guarda en la pila para uso posterior.</a:t>
            </a:r>
          </a:p>
        </p:txBody>
      </p:sp>
    </p:spTree>
    <p:extLst>
      <p:ext uri="{BB962C8B-B14F-4D97-AF65-F5344CB8AC3E}">
        <p14:creationId xmlns:p14="http://schemas.microsoft.com/office/powerpoint/2010/main" val="92831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Operaciones de Pila</a:t>
            </a:r>
          </a:p>
        </p:txBody>
      </p:sp>
      <p:sp>
        <p:nvSpPr>
          <p:cNvPr id="3" name="2 Marcador de contenido"/>
          <p:cNvSpPr>
            <a:spLocks noGrp="1"/>
          </p:cNvSpPr>
          <p:nvPr>
            <p:ph idx="1"/>
          </p:nvPr>
        </p:nvSpPr>
        <p:spPr/>
        <p:txBody>
          <a:bodyPr>
            <a:normAutofit lnSpcReduction="10000"/>
          </a:bodyPr>
          <a:lstStyle/>
          <a:p>
            <a:pPr lvl="1"/>
            <a:r>
              <a:rPr lang="es-BO" dirty="0"/>
              <a:t>Puntero de Pila extendida: ESP apunta a la posición actual en la pila y permite que se puedan agregar y quitar cosas de la pila utilizando las operaciones pop y push o dirige los punteros de manipulación de la pila.</a:t>
            </a:r>
          </a:p>
          <a:p>
            <a:pPr lvl="1"/>
            <a:r>
              <a:rPr lang="es-BO" dirty="0"/>
              <a:t>Puntero de Base Extendida: EBP sirve como punto estático para referenciar información como variables y datos en una función utilizando compensaciones. Esto casi siempre apunta a la parte superior de la pila para una función.</a:t>
            </a:r>
          </a:p>
        </p:txBody>
      </p:sp>
    </p:spTree>
    <p:extLst>
      <p:ext uri="{BB962C8B-B14F-4D97-AF65-F5344CB8AC3E}">
        <p14:creationId xmlns:p14="http://schemas.microsoft.com/office/powerpoint/2010/main" val="153167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Shellcode</a:t>
            </a:r>
          </a:p>
        </p:txBody>
      </p:sp>
      <p:sp>
        <p:nvSpPr>
          <p:cNvPr id="3" name="2 Marcador de contenido"/>
          <p:cNvSpPr>
            <a:spLocks noGrp="1"/>
          </p:cNvSpPr>
          <p:nvPr>
            <p:ph idx="1"/>
          </p:nvPr>
        </p:nvSpPr>
        <p:spPr/>
        <p:txBody>
          <a:bodyPr/>
          <a:lstStyle/>
          <a:p>
            <a:r>
              <a:rPr lang="es-BO" dirty="0"/>
              <a:t>Es un pequeño código utilizado como payload en la explotación o vulnerabilidad de software.</a:t>
            </a:r>
          </a:p>
          <a:p>
            <a:endParaRPr lang="es-BO" dirty="0"/>
          </a:p>
          <a:p>
            <a:r>
              <a:rPr lang="es-BO" dirty="0"/>
              <a:t>Los buffers son blancos blandos para los atacantes y ellos hacen overflow de manera fácil si es que las condiciones están propicias.</a:t>
            </a:r>
          </a:p>
          <a:p>
            <a:pPr marL="0" indent="0">
              <a:buNone/>
            </a:pPr>
            <a:endParaRPr lang="es-BO" dirty="0"/>
          </a:p>
        </p:txBody>
      </p:sp>
    </p:spTree>
    <p:extLst>
      <p:ext uri="{BB962C8B-B14F-4D97-AF65-F5344CB8AC3E}">
        <p14:creationId xmlns:p14="http://schemas.microsoft.com/office/powerpoint/2010/main" val="358446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Shellcode</a:t>
            </a:r>
          </a:p>
        </p:txBody>
      </p:sp>
      <p:sp>
        <p:nvSpPr>
          <p:cNvPr id="3" name="2 Marcador de contenido"/>
          <p:cNvSpPr>
            <a:spLocks noGrp="1"/>
          </p:cNvSpPr>
          <p:nvPr>
            <p:ph idx="1"/>
          </p:nvPr>
        </p:nvSpPr>
        <p:spPr/>
        <p:txBody>
          <a:bodyPr>
            <a:normAutofit lnSpcReduction="10000"/>
          </a:bodyPr>
          <a:lstStyle/>
          <a:p>
            <a:r>
              <a:rPr lang="es-BO" dirty="0"/>
              <a:t>Buffer overflow shellcodes, escritos en lenguaje ensamblador, explotan vulnerabilidades en la pila y en la administración de la memoria heap.</a:t>
            </a:r>
          </a:p>
          <a:p>
            <a:pPr marL="0" indent="0">
              <a:buNone/>
            </a:pPr>
            <a:r>
              <a:rPr lang="es-BO" dirty="0"/>
              <a:t>Ejemplo:</a:t>
            </a:r>
          </a:p>
          <a:p>
            <a:pPr marL="0" indent="0">
              <a:buNone/>
            </a:pPr>
            <a:r>
              <a:rPr lang="es-BO" i="1" dirty="0">
                <a:solidFill>
                  <a:srgbClr val="FF0000"/>
                </a:solidFill>
              </a:rPr>
              <a:t>"\x2d\x0b\xd8\x9a\xac\x15\xa1\x6e\x2f\x0b\xdc\xda\x90\x0b\x80\x0e"</a:t>
            </a:r>
          </a:p>
          <a:p>
            <a:pPr marL="0" indent="0">
              <a:buNone/>
            </a:pPr>
            <a:r>
              <a:rPr lang="es-BO" i="1" dirty="0">
                <a:solidFill>
                  <a:srgbClr val="FF0000"/>
                </a:solidFill>
              </a:rPr>
              <a:t>"\x92\x03\xa0\x08\x94\x1a\x80\x0a\x9c\x03\xa0\x10\xec\x3b\xbf\xf0"</a:t>
            </a:r>
          </a:p>
          <a:p>
            <a:endParaRPr lang="es-BO" dirty="0"/>
          </a:p>
        </p:txBody>
      </p:sp>
    </p:spTree>
    <p:extLst>
      <p:ext uri="{BB962C8B-B14F-4D97-AF65-F5344CB8AC3E}">
        <p14:creationId xmlns:p14="http://schemas.microsoft.com/office/powerpoint/2010/main" val="94013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No Operaciones (NOPs)</a:t>
            </a:r>
          </a:p>
        </p:txBody>
      </p:sp>
      <p:sp>
        <p:nvSpPr>
          <p:cNvPr id="3" name="2 Marcador de contenido"/>
          <p:cNvSpPr>
            <a:spLocks noGrp="1"/>
          </p:cNvSpPr>
          <p:nvPr>
            <p:ph idx="1"/>
          </p:nvPr>
        </p:nvSpPr>
        <p:spPr/>
        <p:txBody>
          <a:bodyPr>
            <a:normAutofit lnSpcReduction="10000"/>
          </a:bodyPr>
          <a:lstStyle/>
          <a:p>
            <a:r>
              <a:rPr lang="es-BO" dirty="0"/>
              <a:t>La mayoría de los CPUs no tienen la instrucción NOP (no hace nada pero avanza el puntero de instrucción).</a:t>
            </a:r>
          </a:p>
          <a:p>
            <a:r>
              <a:rPr lang="es-BO" dirty="0"/>
              <a:t>Usualmente, se puede colocar algo de esto por adelantado de su programa (en la cadena). Mientras que la nueva dirección de retorno apunte al NOT, está bien.</a:t>
            </a:r>
          </a:p>
          <a:p>
            <a:r>
              <a:rPr lang="es-BO" dirty="0"/>
              <a:t>La mayoría de los IDS buscan por las firmas de los NOT sleds (trineos).</a:t>
            </a:r>
          </a:p>
        </p:txBody>
      </p:sp>
    </p:spTree>
    <p:extLst>
      <p:ext uri="{BB962C8B-B14F-4D97-AF65-F5344CB8AC3E}">
        <p14:creationId xmlns:p14="http://schemas.microsoft.com/office/powerpoint/2010/main" val="30124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No Operaciones (NOPs)</a:t>
            </a:r>
          </a:p>
        </p:txBody>
      </p:sp>
      <p:sp>
        <p:nvSpPr>
          <p:cNvPr id="3" name="2 Marcador de contenido"/>
          <p:cNvSpPr>
            <a:spLocks noGrp="1"/>
          </p:cNvSpPr>
          <p:nvPr>
            <p:ph idx="1"/>
          </p:nvPr>
        </p:nvSpPr>
        <p:spPr>
          <a:xfrm>
            <a:off x="457200" y="1600200"/>
            <a:ext cx="8507288" cy="4525963"/>
          </a:xfrm>
        </p:spPr>
        <p:txBody>
          <a:bodyPr>
            <a:normAutofit fontScale="92500"/>
          </a:bodyPr>
          <a:lstStyle/>
          <a:p>
            <a:r>
              <a:rPr lang="es-BO" dirty="0"/>
              <a:t>El atacante rellena el comienzo del buffer overflow previsto con una gran cantidad de ejecución de instrucciones NPP, así el CPU no hace nada asta que llega el "evento principal" (que precede del puntero de retorno).</a:t>
            </a:r>
          </a:p>
          <a:p>
            <a:r>
              <a:rPr lang="es-BO" dirty="0"/>
              <a:t>ADMutate (por K2) acepta un exploit buffer overflow como entrada y aleatoriamente crea una versión equivalente de funcionalidad (polimorfismo).</a:t>
            </a:r>
          </a:p>
        </p:txBody>
      </p:sp>
    </p:spTree>
    <p:extLst>
      <p:ext uri="{BB962C8B-B14F-4D97-AF65-F5344CB8AC3E}">
        <p14:creationId xmlns:p14="http://schemas.microsoft.com/office/powerpoint/2010/main" val="131756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Metodología Buffer Overflow</a:t>
            </a:r>
          </a:p>
        </p:txBody>
      </p:sp>
      <p:sp>
        <p:nvSpPr>
          <p:cNvPr id="3" name="2 Marcador de contenido"/>
          <p:cNvSpPr>
            <a:spLocks noGrp="1"/>
          </p:cNvSpPr>
          <p:nvPr>
            <p:ph idx="1"/>
          </p:nvPr>
        </p:nvSpPr>
        <p:spPr/>
        <p:txBody>
          <a:bodyPr>
            <a:normAutofit lnSpcReduction="10000"/>
          </a:bodyPr>
          <a:lstStyle/>
          <a:p>
            <a:r>
              <a:rPr lang="es-BO" sz="3000" dirty="0"/>
              <a:t>Entender el tipo de pila y heap del proceso de memoria.</a:t>
            </a:r>
          </a:p>
          <a:p>
            <a:r>
              <a:rPr lang="es-BO" sz="3000" dirty="0"/>
              <a:t>Conocimiento sobre lenguaje máquina y ensamblador.</a:t>
            </a:r>
          </a:p>
          <a:p>
            <a:r>
              <a:rPr lang="es-BO" sz="3000" dirty="0"/>
              <a:t>Conocimiento de cómo las llamadas al sistema trabajan a nivel de código maquina.</a:t>
            </a:r>
          </a:p>
          <a:p>
            <a:r>
              <a:rPr lang="es-BO" sz="3000" dirty="0"/>
              <a:t>Conocimiento de programación en C y Perl.</a:t>
            </a:r>
          </a:p>
          <a:p>
            <a:r>
              <a:rPr lang="es-BO" sz="3000" dirty="0"/>
              <a:t>Familiaridad con herramientas de compilación y debugger como gdb.</a:t>
            </a:r>
          </a:p>
        </p:txBody>
      </p:sp>
    </p:spTree>
    <p:extLst>
      <p:ext uri="{BB962C8B-B14F-4D97-AF65-F5344CB8AC3E}">
        <p14:creationId xmlns:p14="http://schemas.microsoft.com/office/powerpoint/2010/main" val="188417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Pasos Buffer Overflow</a:t>
            </a:r>
          </a:p>
        </p:txBody>
      </p:sp>
      <p:sp>
        <p:nvSpPr>
          <p:cNvPr id="3" name="2 Marcador de contenido"/>
          <p:cNvSpPr>
            <a:spLocks noGrp="1"/>
          </p:cNvSpPr>
          <p:nvPr>
            <p:ph idx="1"/>
          </p:nvPr>
        </p:nvSpPr>
        <p:spPr/>
        <p:txBody>
          <a:bodyPr/>
          <a:lstStyle/>
          <a:p>
            <a:pPr marL="0" indent="0">
              <a:buNone/>
            </a:pPr>
            <a:r>
              <a:rPr lang="es-BO" dirty="0"/>
              <a:t>Paso 1. Encontrar la presencia y locación de la vulnerabilidad buffer overflow.</a:t>
            </a:r>
          </a:p>
          <a:p>
            <a:pPr marL="0" indent="0">
              <a:buNone/>
            </a:pPr>
            <a:r>
              <a:rPr lang="es-BO" dirty="0"/>
              <a:t>Paso 2. Escribir más datos de lo que el buffer pueda manejar.</a:t>
            </a:r>
          </a:p>
          <a:p>
            <a:pPr marL="0" indent="0">
              <a:buNone/>
            </a:pPr>
            <a:r>
              <a:rPr lang="es-BO" dirty="0"/>
              <a:t>Paso 3. Sobrescribir la dirección de retorno de la función.</a:t>
            </a:r>
          </a:p>
          <a:p>
            <a:pPr marL="0" indent="0">
              <a:buNone/>
            </a:pPr>
            <a:r>
              <a:rPr lang="es-BO" dirty="0"/>
              <a:t>Paso 4. Cambiar el flujo de ejecución al código hacker.</a:t>
            </a:r>
          </a:p>
        </p:txBody>
      </p:sp>
    </p:spTree>
    <p:extLst>
      <p:ext uri="{BB962C8B-B14F-4D97-AF65-F5344CB8AC3E}">
        <p14:creationId xmlns:p14="http://schemas.microsoft.com/office/powerpoint/2010/main" val="1055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Atacando un programa real</a:t>
            </a:r>
          </a:p>
        </p:txBody>
      </p:sp>
      <p:sp>
        <p:nvSpPr>
          <p:cNvPr id="3" name="2 Marcador de contenido"/>
          <p:cNvSpPr>
            <a:spLocks noGrp="1"/>
          </p:cNvSpPr>
          <p:nvPr>
            <p:ph idx="1"/>
          </p:nvPr>
        </p:nvSpPr>
        <p:spPr/>
        <p:txBody>
          <a:bodyPr>
            <a:normAutofit fontScale="92500" lnSpcReduction="10000"/>
          </a:bodyPr>
          <a:lstStyle/>
          <a:p>
            <a:r>
              <a:rPr lang="es-BO" sz="2800" dirty="0"/>
              <a:t>Asumiendo que la función de cadena es explotada, el atacante puede enviar cadenas largas como entrada. Esta cadena hace un overflow al buffer y causa un error de segmentación.</a:t>
            </a:r>
          </a:p>
          <a:p>
            <a:r>
              <a:rPr lang="es-BO" sz="2800" dirty="0"/>
              <a:t>El punto de retorno de la función es sobrescrita, y el atacante tiene éxito en la alteración del flujo de ejecución.</a:t>
            </a:r>
          </a:p>
          <a:p>
            <a:r>
              <a:rPr lang="es-BO" sz="2800" dirty="0"/>
              <a:t>Si el usuario ha insertado código en la entrada, él o ella tiene que saber la dirección y tamaño exactos de la pila y hacer un puntero de retorno a su código para la ejecución.</a:t>
            </a:r>
          </a:p>
        </p:txBody>
      </p:sp>
    </p:spTree>
    <p:extLst>
      <p:ext uri="{BB962C8B-B14F-4D97-AF65-F5344CB8AC3E}">
        <p14:creationId xmlns:p14="http://schemas.microsoft.com/office/powerpoint/2010/main" val="637400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lstStyle/>
          <a:p>
            <a:pPr marL="0" indent="0">
              <a:buNone/>
            </a:pPr>
            <a:r>
              <a:rPr lang="es-BO" dirty="0"/>
              <a:t>Un buffer overflow ocurre cuando un búfer que ha sido alojado en un espacio de almacenamiento tiene más datos copiados de los que puede manejar.</a:t>
            </a:r>
          </a:p>
          <a:p>
            <a:pPr marL="0" indent="0">
              <a:buNone/>
            </a:pPr>
            <a:r>
              <a:rPr lang="es-BO" dirty="0"/>
              <a:t>Cuando el programa es compilado y ejecutado, asignará un bloque de memoria de longitud 11 bytes para sostener la cadena atacante.</a:t>
            </a:r>
          </a:p>
        </p:txBody>
      </p:sp>
    </p:spTree>
    <p:extLst>
      <p:ext uri="{BB962C8B-B14F-4D97-AF65-F5344CB8AC3E}">
        <p14:creationId xmlns:p14="http://schemas.microsoft.com/office/powerpoint/2010/main" val="413795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Overflow utilizando cadena de formato</a:t>
            </a:r>
          </a:p>
        </p:txBody>
      </p:sp>
      <p:sp>
        <p:nvSpPr>
          <p:cNvPr id="3" name="2 Marcador de contenido"/>
          <p:cNvSpPr>
            <a:spLocks noGrp="1"/>
          </p:cNvSpPr>
          <p:nvPr>
            <p:ph idx="1"/>
          </p:nvPr>
        </p:nvSpPr>
        <p:spPr/>
        <p:txBody>
          <a:bodyPr>
            <a:normAutofit fontScale="92500"/>
          </a:bodyPr>
          <a:lstStyle/>
          <a:p>
            <a:pPr marL="0" indent="0">
              <a:buNone/>
            </a:pPr>
            <a:r>
              <a:rPr lang="es-BO" dirty="0"/>
              <a:t>En C, consideramos este ejemplo de BoF utilizando un problema de cadena de formato:</a:t>
            </a:r>
          </a:p>
          <a:p>
            <a:pPr marL="0" indent="0">
              <a:buNone/>
            </a:pPr>
            <a:r>
              <a:rPr lang="es-BO" sz="2600" i="1" dirty="0">
                <a:solidFill>
                  <a:srgbClr val="FF0000"/>
                </a:solidFill>
              </a:rPr>
              <a:t>char errmsg[512],</a:t>
            </a:r>
          </a:p>
          <a:p>
            <a:pPr marL="0" indent="0">
              <a:buNone/>
            </a:pPr>
            <a:r>
              <a:rPr lang="es-BO" sz="2600" i="1" dirty="0">
                <a:solidFill>
                  <a:srgbClr val="FF0000"/>
                </a:solidFill>
              </a:rPr>
              <a:t>outbuf[512];</a:t>
            </a:r>
          </a:p>
          <a:p>
            <a:pPr marL="0" indent="0">
              <a:buNone/>
            </a:pPr>
            <a:r>
              <a:rPr lang="es-BO" sz="2600" i="1" dirty="0">
                <a:solidFill>
                  <a:srgbClr val="FF0000"/>
                </a:solidFill>
              </a:rPr>
              <a:t>sprintf (errmsg, "Illegal</a:t>
            </a:r>
          </a:p>
          <a:p>
            <a:pPr marL="0" indent="0">
              <a:buNone/>
            </a:pPr>
            <a:r>
              <a:rPr lang="es-BO" sz="2600" i="1" dirty="0">
                <a:solidFill>
                  <a:srgbClr val="FF0000"/>
                </a:solidFill>
              </a:rPr>
              <a:t>command: %400s", user);</a:t>
            </a:r>
          </a:p>
          <a:p>
            <a:pPr marL="0" indent="0">
              <a:buNone/>
            </a:pPr>
            <a:r>
              <a:rPr lang="es-BO" sz="2600" i="1" dirty="0">
                <a:solidFill>
                  <a:srgbClr val="FF0000"/>
                </a:solidFill>
              </a:rPr>
              <a:t>sprintf( outbuf, errmsg);</a:t>
            </a:r>
          </a:p>
          <a:p>
            <a:pPr marL="0" indent="0">
              <a:buNone/>
            </a:pPr>
            <a:r>
              <a:rPr lang="es-BO" sz="2600" dirty="0"/>
              <a:t>Que pasa si el usuario = "%500d &lt;nops&gt; &lt;shellcode&gt;</a:t>
            </a:r>
          </a:p>
          <a:p>
            <a:r>
              <a:rPr lang="es-BO" sz="2600" dirty="0"/>
              <a:t>Salta la limitación de "%400s"</a:t>
            </a:r>
          </a:p>
          <a:p>
            <a:r>
              <a:rPr lang="es-BO" sz="2600" dirty="0"/>
              <a:t>Hará un overflow outbuf</a:t>
            </a:r>
          </a:p>
          <a:p>
            <a:pPr marL="0" indent="0">
              <a:buNone/>
            </a:pPr>
            <a:endParaRPr lang="es-BO" sz="2600" i="1" dirty="0">
              <a:solidFill>
                <a:srgbClr val="FF0000"/>
              </a:solidFill>
            </a:endParaRPr>
          </a:p>
        </p:txBody>
      </p:sp>
    </p:spTree>
    <p:extLst>
      <p:ext uri="{BB962C8B-B14F-4D97-AF65-F5344CB8AC3E}">
        <p14:creationId xmlns:p14="http://schemas.microsoft.com/office/powerpoint/2010/main" val="166176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Rompiendo la pila</a:t>
            </a:r>
          </a:p>
        </p:txBody>
      </p:sp>
      <p:sp>
        <p:nvSpPr>
          <p:cNvPr id="3" name="2 Marcador de contenido"/>
          <p:cNvSpPr>
            <a:spLocks noGrp="1"/>
          </p:cNvSpPr>
          <p:nvPr>
            <p:ph idx="1"/>
          </p:nvPr>
        </p:nvSpPr>
        <p:spPr/>
        <p:txBody>
          <a:bodyPr>
            <a:normAutofit lnSpcReduction="10000"/>
          </a:bodyPr>
          <a:lstStyle/>
          <a:p>
            <a:r>
              <a:rPr lang="es-BO" dirty="0"/>
              <a:t>La idea general es desbordar al buffer así escribe una dirección de retorno.</a:t>
            </a:r>
          </a:p>
          <a:p>
            <a:r>
              <a:rPr lang="es-BO" dirty="0"/>
              <a:t>Cuando la función está hecha saltará a la dirección cuál sea la dirección en la pila.</a:t>
            </a:r>
          </a:p>
          <a:p>
            <a:r>
              <a:rPr lang="es-BO" dirty="0"/>
              <a:t>BoF nos permite cambiar la dirección de retorno de una función.</a:t>
            </a:r>
          </a:p>
          <a:p>
            <a:r>
              <a:rPr lang="es-BO" dirty="0"/>
              <a:t>Colocar algún código en el buffer y colocar la dirección de retorno para que lo apunte.</a:t>
            </a:r>
          </a:p>
        </p:txBody>
      </p:sp>
    </p:spTree>
    <p:extLst>
      <p:ext uri="{BB962C8B-B14F-4D97-AF65-F5344CB8AC3E}">
        <p14:creationId xmlns:p14="http://schemas.microsoft.com/office/powerpoint/2010/main" val="1095910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Una vez que la pila está rota...</a:t>
            </a:r>
          </a:p>
        </p:txBody>
      </p:sp>
      <p:sp>
        <p:nvSpPr>
          <p:cNvPr id="3" name="2 Marcador de contenido"/>
          <p:cNvSpPr>
            <a:spLocks noGrp="1"/>
          </p:cNvSpPr>
          <p:nvPr>
            <p:ph idx="1"/>
          </p:nvPr>
        </p:nvSpPr>
        <p:spPr/>
        <p:txBody>
          <a:bodyPr/>
          <a:lstStyle/>
          <a:p>
            <a:pPr marL="0" indent="0">
              <a:buNone/>
            </a:pPr>
            <a:r>
              <a:rPr lang="es-BO" dirty="0"/>
              <a:t>Obtener acceso</a:t>
            </a:r>
          </a:p>
          <a:p>
            <a:r>
              <a:rPr lang="es-BO" dirty="0"/>
              <a:t>Una vez el proceso vulnerable es comandado, el atacante tiene los mismos privilegios que el proceso y puede obtener acceso normal.</a:t>
            </a:r>
          </a:p>
          <a:p>
            <a:r>
              <a:rPr lang="es-BO" dirty="0"/>
              <a:t>El o ella puede entonces explotar una vulnerabilidad BoF local para obtener acceso de súper usuario.</a:t>
            </a:r>
          </a:p>
        </p:txBody>
      </p:sp>
    </p:spTree>
    <p:extLst>
      <p:ext uri="{BB962C8B-B14F-4D97-AF65-F5344CB8AC3E}">
        <p14:creationId xmlns:p14="http://schemas.microsoft.com/office/powerpoint/2010/main" val="184984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BO" dirty="0"/>
              <a:t>Una vez que la pila está rota...</a:t>
            </a:r>
          </a:p>
        </p:txBody>
      </p:sp>
      <p:sp>
        <p:nvSpPr>
          <p:cNvPr id="3" name="2 Marcador de contenido"/>
          <p:cNvSpPr>
            <a:spLocks noGrp="1"/>
          </p:cNvSpPr>
          <p:nvPr>
            <p:ph idx="1"/>
          </p:nvPr>
        </p:nvSpPr>
        <p:spPr/>
        <p:txBody>
          <a:bodyPr/>
          <a:lstStyle/>
          <a:p>
            <a:pPr marL="0" indent="0">
              <a:buNone/>
            </a:pPr>
            <a:r>
              <a:rPr lang="es-BO" dirty="0"/>
              <a:t>Crear un backdoor: </a:t>
            </a:r>
          </a:p>
          <a:p>
            <a:r>
              <a:rPr lang="es-BO" dirty="0"/>
              <a:t>Utilizando inetd (unix).</a:t>
            </a:r>
          </a:p>
          <a:p>
            <a:r>
              <a:rPr lang="es-BO" dirty="0"/>
              <a:t>Utilizando Trivíal FTP (TFTP) incluido en Windows 2000 y algunos Unix.</a:t>
            </a:r>
          </a:p>
          <a:p>
            <a:r>
              <a:rPr lang="es-BO" dirty="0"/>
              <a:t>Utilizar Netcat: Para realizar raw y conexiones interactivas</a:t>
            </a:r>
          </a:p>
          <a:p>
            <a:r>
              <a:rPr lang="es-BO" dirty="0"/>
              <a:t>GUI específica de Unix.</a:t>
            </a:r>
          </a:p>
          <a:p>
            <a:r>
              <a:rPr lang="es-BO" dirty="0"/>
              <a:t>Lanzar una nueva conexión Xterminal.</a:t>
            </a:r>
          </a:p>
        </p:txBody>
      </p:sp>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3216088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lstStyle/>
          <a:p>
            <a:pPr marL="0" indent="0">
              <a:buNone/>
            </a:pPr>
            <a:r>
              <a:rPr lang="es-BO" dirty="0"/>
              <a:t>Simple Overflow no controlado</a:t>
            </a:r>
          </a:p>
        </p:txBody>
      </p:sp>
      <p:sp>
        <p:nvSpPr>
          <p:cNvPr id="4" name="2 Marcador de contenido"/>
          <p:cNvSpPr txBox="1">
            <a:spLocks/>
          </p:cNvSpPr>
          <p:nvPr/>
        </p:nvSpPr>
        <p:spPr>
          <a:xfrm>
            <a:off x="513509" y="2060848"/>
            <a:ext cx="82296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BO" sz="2400" i="1" dirty="0">
                <a:solidFill>
                  <a:srgbClr val="FF0000"/>
                </a:solidFill>
              </a:rPr>
              <a:t>#include &lt;sdtlib.h&gt;</a:t>
            </a:r>
          </a:p>
          <a:p>
            <a:pPr marL="0" indent="0">
              <a:buFont typeface="Arial" pitchFamily="34" charset="0"/>
              <a:buNone/>
            </a:pPr>
            <a:r>
              <a:rPr lang="es-BO" sz="2400" i="1" dirty="0">
                <a:solidFill>
                  <a:srgbClr val="FF0000"/>
                </a:solidFill>
              </a:rPr>
              <a:t>#include &lt;sdtio.h&gt;</a:t>
            </a:r>
          </a:p>
          <a:p>
            <a:pPr marL="0" indent="0">
              <a:buFont typeface="Arial" pitchFamily="34" charset="0"/>
              <a:buNone/>
            </a:pPr>
            <a:r>
              <a:rPr lang="es-BO" sz="2400" i="1" dirty="0">
                <a:solidFill>
                  <a:srgbClr val="FF0000"/>
                </a:solidFill>
              </a:rPr>
              <a:t>#include &lt;string.h&gt;</a:t>
            </a:r>
          </a:p>
          <a:p>
            <a:pPr marL="0" indent="0">
              <a:buFont typeface="Arial" pitchFamily="34" charset="0"/>
              <a:buNone/>
            </a:pPr>
            <a:r>
              <a:rPr lang="es-BO" sz="2400" i="1" dirty="0">
                <a:solidFill>
                  <a:srgbClr val="FF0000"/>
                </a:solidFill>
              </a:rPr>
              <a:t>int bof() {</a:t>
            </a:r>
          </a:p>
          <a:p>
            <a:pPr marL="0" indent="0">
              <a:buFont typeface="Arial" pitchFamily="34" charset="0"/>
              <a:buNone/>
            </a:pPr>
            <a:r>
              <a:rPr lang="es-BO" sz="2400" i="1" dirty="0">
                <a:solidFill>
                  <a:srgbClr val="FF0000"/>
                </a:solidFill>
              </a:rPr>
              <a:t>char buffer[8];</a:t>
            </a:r>
          </a:p>
          <a:p>
            <a:pPr marL="0" indent="0">
              <a:buFont typeface="Arial" pitchFamily="34" charset="0"/>
              <a:buNone/>
            </a:pPr>
            <a:r>
              <a:rPr lang="es-BO" sz="2400" i="1" dirty="0">
                <a:solidFill>
                  <a:srgbClr val="FF0000"/>
                </a:solidFill>
              </a:rPr>
              <a:t>strcpy(buffer,"AAAAAAAAAAAAAAAAAAAA");</a:t>
            </a:r>
          </a:p>
          <a:p>
            <a:pPr marL="0" indent="0">
              <a:buFont typeface="Arial" pitchFamily="34" charset="0"/>
              <a:buNone/>
            </a:pPr>
            <a:r>
              <a:rPr lang="es-BO" sz="2400" i="1" dirty="0">
                <a:solidFill>
                  <a:srgbClr val="FF0000"/>
                </a:solidFill>
              </a:rPr>
              <a:t>/*copia 20 bytes de A dentro del buffer*/</a:t>
            </a:r>
          </a:p>
          <a:p>
            <a:pPr marL="0" indent="0">
              <a:buFont typeface="Arial" pitchFamily="34" charset="0"/>
              <a:buNone/>
            </a:pPr>
            <a:r>
              <a:rPr lang="es-BO" sz="2400" i="1" dirty="0">
                <a:solidFill>
                  <a:srgbClr val="FF0000"/>
                </a:solidFill>
              </a:rPr>
              <a:t>return 1; /*retorna, esto causar[a una violacion de acceso debido a la corrupcion de la pila*/</a:t>
            </a:r>
          </a:p>
          <a:p>
            <a:pPr marL="0" indent="0">
              <a:buFont typeface="Arial" pitchFamily="34" charset="0"/>
              <a:buNone/>
            </a:pPr>
            <a:r>
              <a:rPr lang="es-BO" sz="2400" i="1" dirty="0">
                <a:solidFill>
                  <a:srgbClr val="FF0000"/>
                </a:solidFill>
              </a:rPr>
              <a:t>int main(int argc, char **argc) {</a:t>
            </a:r>
          </a:p>
          <a:p>
            <a:pPr marL="0" indent="0">
              <a:buFont typeface="Arial" pitchFamily="34" charset="0"/>
              <a:buNone/>
            </a:pPr>
            <a:r>
              <a:rPr lang="es-BO" sz="2400" i="1" dirty="0">
                <a:solidFill>
                  <a:srgbClr val="FF0000"/>
                </a:solidFill>
              </a:rPr>
              <a:t>bof(); /*llama a nuestra funcion*/</a:t>
            </a:r>
          </a:p>
          <a:p>
            <a:pPr marL="0" indent="0">
              <a:buFont typeface="Arial" pitchFamily="34" charset="0"/>
              <a:buNone/>
            </a:pPr>
            <a:r>
              <a:rPr lang="es-BO" sz="2400" i="1" dirty="0">
                <a:solidFill>
                  <a:srgbClr val="FF0000"/>
                </a:solidFill>
              </a:rPr>
              <a:t>/*imprime un mensaje cordo, la ejecucion nunca llegara a este punto debido al overflow*/</a:t>
            </a:r>
          </a:p>
          <a:p>
            <a:pPr marL="0" indent="0">
              <a:buFont typeface="Arial" pitchFamily="34" charset="0"/>
              <a:buNone/>
            </a:pPr>
            <a:r>
              <a:rPr lang="es-BO" sz="2400" i="1" dirty="0">
                <a:solidFill>
                  <a:srgbClr val="FF0000"/>
                </a:solidFill>
              </a:rPr>
              <a:t>printf("Lets go\n");</a:t>
            </a:r>
          </a:p>
          <a:p>
            <a:pPr marL="0" indent="0">
              <a:buFont typeface="Arial" pitchFamily="34" charset="0"/>
              <a:buNone/>
            </a:pPr>
            <a:r>
              <a:rPr lang="es-BO" sz="2400" i="1" dirty="0">
                <a:solidFill>
                  <a:srgbClr val="FF0000"/>
                </a:solidFill>
              </a:rPr>
              <a:t>return 1; /*deja la funcion principal*/ }</a:t>
            </a:r>
          </a:p>
          <a:p>
            <a:pPr marL="0" indent="0">
              <a:buFont typeface="Arial" pitchFamily="34" charset="0"/>
              <a:buNone/>
            </a:pPr>
            <a:endParaRPr lang="es-BO" i="1" dirty="0">
              <a:solidFill>
                <a:srgbClr val="FF0000"/>
              </a:solidFill>
            </a:endParaRPr>
          </a:p>
        </p:txBody>
      </p:sp>
    </p:spTree>
    <p:extLst>
      <p:ext uri="{BB962C8B-B14F-4D97-AF65-F5344CB8AC3E}">
        <p14:creationId xmlns:p14="http://schemas.microsoft.com/office/powerpoint/2010/main" val="2040036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lstStyle/>
          <a:p>
            <a:pPr marL="0" indent="0">
              <a:buNone/>
            </a:pPr>
            <a:r>
              <a:rPr lang="es-BO" dirty="0"/>
              <a:t>Ejemplo de Overflow Heap no controlado</a:t>
            </a:r>
          </a:p>
        </p:txBody>
      </p:sp>
      <p:sp>
        <p:nvSpPr>
          <p:cNvPr id="5" name="2 Marcador de contenido"/>
          <p:cNvSpPr txBox="1">
            <a:spLocks/>
          </p:cNvSpPr>
          <p:nvPr/>
        </p:nvSpPr>
        <p:spPr>
          <a:xfrm>
            <a:off x="467544" y="2204864"/>
            <a:ext cx="8568952"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BO" sz="2600" i="1" dirty="0">
                <a:solidFill>
                  <a:srgbClr val="FF0000"/>
                </a:solidFill>
              </a:rPr>
              <a:t>/*heap1.c / the manera mas simple de heap overflows*/</a:t>
            </a:r>
          </a:p>
          <a:p>
            <a:pPr marL="0" indent="0">
              <a:buFont typeface="Arial" pitchFamily="34" charset="0"/>
              <a:buNone/>
            </a:pPr>
            <a:r>
              <a:rPr lang="es-BO" sz="2600" i="1" dirty="0">
                <a:solidFill>
                  <a:srgbClr val="FF0000"/>
                </a:solidFill>
              </a:rPr>
              <a:t>#include &lt;stdio.h&gt;</a:t>
            </a:r>
          </a:p>
          <a:p>
            <a:pPr marL="0" indent="0">
              <a:buFont typeface="Arial" pitchFamily="34" charset="0"/>
              <a:buNone/>
            </a:pPr>
            <a:r>
              <a:rPr lang="es-BO" sz="2600" i="1" dirty="0">
                <a:solidFill>
                  <a:srgbClr val="FF0000"/>
                </a:solidFill>
              </a:rPr>
              <a:t>#include &lt;stdlib.h&gt;</a:t>
            </a:r>
          </a:p>
          <a:p>
            <a:pPr marL="0" indent="0">
              <a:buFont typeface="Arial" pitchFamily="34" charset="0"/>
              <a:buNone/>
            </a:pPr>
            <a:r>
              <a:rPr lang="es-BO" sz="2600" i="1" dirty="0">
                <a:solidFill>
                  <a:srgbClr val="FF0000"/>
                </a:solidFill>
              </a:rPr>
              <a:t>int main(int argc, </a:t>
            </a:r>
            <a:r>
              <a:rPr lang="es-BO" sz="2600" i="1" dirty="0" err="1">
                <a:solidFill>
                  <a:srgbClr val="FF0000"/>
                </a:solidFill>
              </a:rPr>
              <a:t>char</a:t>
            </a:r>
            <a:r>
              <a:rPr lang="es-BO" sz="2600" i="1" dirty="0">
                <a:solidFill>
                  <a:srgbClr val="FF0000"/>
                </a:solidFill>
              </a:rPr>
              <a:t> *</a:t>
            </a:r>
            <a:r>
              <a:rPr lang="es-BO" sz="2600" i="1" dirty="0" err="1">
                <a:solidFill>
                  <a:srgbClr val="FF0000"/>
                </a:solidFill>
              </a:rPr>
              <a:t>argv</a:t>
            </a:r>
            <a:r>
              <a:rPr lang="es-BO" sz="2600" i="1" dirty="0">
                <a:solidFill>
                  <a:srgbClr val="FF0000"/>
                </a:solidFill>
              </a:rPr>
              <a:t>[])</a:t>
            </a:r>
          </a:p>
          <a:p>
            <a:pPr marL="0" indent="0">
              <a:buFont typeface="Arial" pitchFamily="34" charset="0"/>
              <a:buNone/>
            </a:pPr>
            <a:r>
              <a:rPr lang="es-BO" sz="2600" i="1" dirty="0">
                <a:solidFill>
                  <a:srgbClr val="FF0000"/>
                </a:solidFill>
              </a:rPr>
              <a:t>{</a:t>
            </a:r>
          </a:p>
          <a:p>
            <a:pPr marL="0" indent="0">
              <a:buFont typeface="Arial" pitchFamily="34" charset="0"/>
              <a:buNone/>
            </a:pPr>
            <a:r>
              <a:rPr lang="es-BO" sz="2600" i="1" dirty="0" err="1">
                <a:solidFill>
                  <a:srgbClr val="FF0000"/>
                </a:solidFill>
              </a:rPr>
              <a:t>char</a:t>
            </a:r>
            <a:r>
              <a:rPr lang="es-BO" sz="2600" i="1" dirty="0">
                <a:solidFill>
                  <a:srgbClr val="FF0000"/>
                </a:solidFill>
              </a:rPr>
              <a:t> *input = </a:t>
            </a:r>
            <a:r>
              <a:rPr lang="es-BO" sz="2600" i="1" dirty="0" err="1">
                <a:solidFill>
                  <a:srgbClr val="FF0000"/>
                </a:solidFill>
              </a:rPr>
              <a:t>malloc</a:t>
            </a:r>
            <a:r>
              <a:rPr lang="es-BO" sz="2600" i="1" dirty="0">
                <a:solidFill>
                  <a:srgbClr val="FF0000"/>
                </a:solidFill>
              </a:rPr>
              <a:t> (20);</a:t>
            </a:r>
          </a:p>
          <a:p>
            <a:pPr marL="0" indent="0">
              <a:buFont typeface="Arial" pitchFamily="34" charset="0"/>
              <a:buNone/>
            </a:pPr>
            <a:r>
              <a:rPr lang="es-BO" sz="2600" i="1" dirty="0" err="1">
                <a:solidFill>
                  <a:srgbClr val="FF0000"/>
                </a:solidFill>
              </a:rPr>
              <a:t>char</a:t>
            </a:r>
            <a:r>
              <a:rPr lang="es-BO" sz="2600" i="1" dirty="0">
                <a:solidFill>
                  <a:srgbClr val="FF0000"/>
                </a:solidFill>
              </a:rPr>
              <a:t> *output = </a:t>
            </a:r>
            <a:r>
              <a:rPr lang="es-BO" sz="2600" i="1" dirty="0" err="1">
                <a:solidFill>
                  <a:srgbClr val="FF0000"/>
                </a:solidFill>
              </a:rPr>
              <a:t>malloc</a:t>
            </a:r>
            <a:r>
              <a:rPr lang="es-BO" sz="2600" i="1" dirty="0">
                <a:solidFill>
                  <a:srgbClr val="FF0000"/>
                </a:solidFill>
              </a:rPr>
              <a:t> (20);</a:t>
            </a:r>
          </a:p>
          <a:p>
            <a:pPr marL="0" indent="0">
              <a:buFont typeface="Arial" pitchFamily="34" charset="0"/>
              <a:buNone/>
            </a:pPr>
            <a:r>
              <a:rPr lang="es-BO" sz="2600" i="1" dirty="0" err="1">
                <a:solidFill>
                  <a:srgbClr val="FF0000"/>
                </a:solidFill>
              </a:rPr>
              <a:t>strcpy</a:t>
            </a:r>
            <a:r>
              <a:rPr lang="es-BO" sz="2600" i="1" dirty="0">
                <a:solidFill>
                  <a:srgbClr val="FF0000"/>
                </a:solidFill>
              </a:rPr>
              <a:t> (output, "normal output");</a:t>
            </a:r>
          </a:p>
          <a:p>
            <a:pPr marL="0" indent="0">
              <a:buFont typeface="Arial" pitchFamily="34" charset="0"/>
              <a:buNone/>
            </a:pPr>
            <a:r>
              <a:rPr lang="es-BO" sz="2600" i="1" dirty="0" err="1">
                <a:solidFill>
                  <a:srgbClr val="FF0000"/>
                </a:solidFill>
              </a:rPr>
              <a:t>strcpy</a:t>
            </a:r>
            <a:r>
              <a:rPr lang="es-BO" sz="2600" i="1" dirty="0">
                <a:solidFill>
                  <a:srgbClr val="FF0000"/>
                </a:solidFill>
              </a:rPr>
              <a:t> (input, </a:t>
            </a:r>
            <a:r>
              <a:rPr lang="es-BO" sz="2600" i="1" dirty="0" err="1">
                <a:solidFill>
                  <a:srgbClr val="FF0000"/>
                </a:solidFill>
              </a:rPr>
              <a:t>argv</a:t>
            </a:r>
            <a:r>
              <a:rPr lang="es-BO" sz="2600" i="1" dirty="0">
                <a:solidFill>
                  <a:srgbClr val="FF0000"/>
                </a:solidFill>
              </a:rPr>
              <a:t>[1]);</a:t>
            </a:r>
          </a:p>
          <a:p>
            <a:pPr marL="0" indent="0">
              <a:buFont typeface="Arial" pitchFamily="34" charset="0"/>
              <a:buNone/>
            </a:pPr>
            <a:r>
              <a:rPr lang="es-BO" sz="2600" i="1" dirty="0" err="1">
                <a:solidFill>
                  <a:srgbClr val="FF0000"/>
                </a:solidFill>
              </a:rPr>
              <a:t>printf</a:t>
            </a:r>
            <a:r>
              <a:rPr lang="es-BO" sz="2600" i="1" dirty="0">
                <a:solidFill>
                  <a:srgbClr val="FF0000"/>
                </a:solidFill>
              </a:rPr>
              <a:t> ("input at %p: %s\n", input, input(;</a:t>
            </a:r>
          </a:p>
          <a:p>
            <a:pPr marL="0" indent="0">
              <a:buFont typeface="Arial" pitchFamily="34" charset="0"/>
              <a:buNone/>
            </a:pPr>
            <a:r>
              <a:rPr lang="es-BO" sz="2600" i="1" dirty="0" err="1">
                <a:solidFill>
                  <a:srgbClr val="FF0000"/>
                </a:solidFill>
              </a:rPr>
              <a:t>printf</a:t>
            </a:r>
            <a:r>
              <a:rPr lang="es-BO" sz="2600" i="1" dirty="0">
                <a:solidFill>
                  <a:srgbClr val="FF0000"/>
                </a:solidFill>
              </a:rPr>
              <a:t> ("output at %p: %s\n", output, output);</a:t>
            </a:r>
          </a:p>
          <a:p>
            <a:pPr marL="0" indent="0">
              <a:buFont typeface="Arial" pitchFamily="34" charset="0"/>
              <a:buNone/>
            </a:pPr>
            <a:r>
              <a:rPr lang="es-BO" sz="2600" i="1" dirty="0" err="1">
                <a:solidFill>
                  <a:srgbClr val="FF0000"/>
                </a:solidFill>
              </a:rPr>
              <a:t>printf</a:t>
            </a:r>
            <a:r>
              <a:rPr lang="es-BO" sz="2600" i="1" dirty="0">
                <a:solidFill>
                  <a:srgbClr val="FF0000"/>
                </a:solidFill>
              </a:rPr>
              <a:t>("\n\</a:t>
            </a:r>
            <a:r>
              <a:rPr lang="es-BO" sz="2600" i="1" dirty="0" err="1">
                <a:solidFill>
                  <a:srgbClr val="FF0000"/>
                </a:solidFill>
              </a:rPr>
              <a:t>n%s</a:t>
            </a:r>
            <a:r>
              <a:rPr lang="es-BO" sz="2600" i="1" dirty="0">
                <a:solidFill>
                  <a:srgbClr val="FF0000"/>
                </a:solidFill>
              </a:rPr>
              <a:t>\n", output);</a:t>
            </a:r>
          </a:p>
          <a:p>
            <a:pPr marL="0" indent="0">
              <a:buFont typeface="Arial" pitchFamily="34" charset="0"/>
              <a:buNone/>
            </a:pPr>
            <a:r>
              <a:rPr lang="es-BO" sz="2600" i="1" dirty="0">
                <a:solidFill>
                  <a:srgbClr val="FF0000"/>
                </a:solidFill>
              </a:rPr>
              <a:t>}</a:t>
            </a:r>
          </a:p>
        </p:txBody>
      </p:sp>
    </p:spTree>
    <p:extLst>
      <p:ext uri="{BB962C8B-B14F-4D97-AF65-F5344CB8AC3E}">
        <p14:creationId xmlns:p14="http://schemas.microsoft.com/office/powerpoint/2010/main" val="3581042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a:t>
            </a:r>
            <a:r>
              <a:rPr lang="es-BO" dirty="0" err="1"/>
              <a:t>BoF</a:t>
            </a:r>
            <a:endParaRPr lang="es-BO" dirty="0"/>
          </a:p>
        </p:txBody>
      </p:sp>
      <p:sp>
        <p:nvSpPr>
          <p:cNvPr id="3" name="2 Marcador de contenido"/>
          <p:cNvSpPr>
            <a:spLocks noGrp="1"/>
          </p:cNvSpPr>
          <p:nvPr>
            <p:ph idx="1"/>
          </p:nvPr>
        </p:nvSpPr>
        <p:spPr/>
        <p:txBody>
          <a:bodyPr/>
          <a:lstStyle/>
          <a:p>
            <a:pPr marL="0" indent="0">
              <a:buNone/>
            </a:pPr>
            <a:r>
              <a:rPr lang="es-BO" dirty="0"/>
              <a:t>Buffer </a:t>
            </a:r>
            <a:r>
              <a:rPr lang="es-BO" dirty="0" err="1"/>
              <a:t>Overflow</a:t>
            </a:r>
            <a:r>
              <a:rPr lang="es-BO" dirty="0"/>
              <a:t> simple en C</a:t>
            </a:r>
          </a:p>
        </p:txBody>
      </p:sp>
      <p:sp>
        <p:nvSpPr>
          <p:cNvPr id="4" name="2 Marcador de contenido"/>
          <p:cNvSpPr txBox="1">
            <a:spLocks/>
          </p:cNvSpPr>
          <p:nvPr/>
        </p:nvSpPr>
        <p:spPr>
          <a:xfrm>
            <a:off x="476997" y="2060848"/>
            <a:ext cx="8229600" cy="452596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BO" sz="2400" i="1">
                <a:solidFill>
                  <a:srgbClr val="FF0000"/>
                </a:solidFill>
              </a:rPr>
              <a:t>#include &lt;stdio.h&gt;</a:t>
            </a:r>
          </a:p>
          <a:p>
            <a:pPr marL="0" indent="0">
              <a:buFont typeface="Arial" pitchFamily="34" charset="0"/>
              <a:buNone/>
            </a:pPr>
            <a:r>
              <a:rPr lang="es-BO" sz="2400" i="1">
                <a:solidFill>
                  <a:srgbClr val="FF0000"/>
                </a:solidFill>
              </a:rPr>
              <a:t>main() {</a:t>
            </a:r>
          </a:p>
          <a:p>
            <a:pPr marL="0" indent="0">
              <a:buFont typeface="Arial" pitchFamily="34" charset="0"/>
              <a:buNone/>
            </a:pPr>
            <a:r>
              <a:rPr lang="es-BO" sz="2400" i="1">
                <a:solidFill>
                  <a:srgbClr val="FF0000"/>
                </a:solidFill>
              </a:rPr>
              <a:t>char *name;</a:t>
            </a:r>
          </a:p>
          <a:p>
            <a:pPr marL="0" indent="0">
              <a:buFont typeface="Arial" pitchFamily="34" charset="0"/>
              <a:buNone/>
            </a:pPr>
            <a:r>
              <a:rPr lang="es-BO" sz="2400" i="1">
                <a:solidFill>
                  <a:srgbClr val="FF0000"/>
                </a:solidFill>
              </a:rPr>
              <a:t>char *dangerous_system_command;</a:t>
            </a:r>
          </a:p>
          <a:p>
            <a:pPr marL="0" indent="0">
              <a:buFont typeface="Arial" pitchFamily="34" charset="0"/>
              <a:buNone/>
            </a:pPr>
            <a:r>
              <a:rPr lang="es-BO" sz="2400" i="1">
                <a:solidFill>
                  <a:srgbClr val="FF0000"/>
                </a:solidFill>
              </a:rPr>
              <a:t>name = (char *) malloc(10);</a:t>
            </a:r>
          </a:p>
          <a:p>
            <a:pPr marL="0" indent="0">
              <a:buFont typeface="Arial" pitchFamily="34" charset="0"/>
              <a:buNone/>
            </a:pPr>
            <a:r>
              <a:rPr lang="es-BO" sz="2400" i="1">
                <a:solidFill>
                  <a:srgbClr val="FF0000"/>
                </a:solidFill>
              </a:rPr>
              <a:t>dangerous_system_command = (char *) mallloc(128);</a:t>
            </a:r>
          </a:p>
          <a:p>
            <a:pPr marL="0" indent="0">
              <a:buFont typeface="Arial" pitchFamily="34" charset="0"/>
              <a:buNone/>
            </a:pPr>
            <a:r>
              <a:rPr lang="es-BO" sz="2400" i="1">
                <a:solidFill>
                  <a:srgbClr val="FF0000"/>
                </a:solidFill>
              </a:rPr>
              <a:t>printf("Address of name is %d\n", name);</a:t>
            </a:r>
          </a:p>
          <a:p>
            <a:pPr marL="0" indent="0">
              <a:buFont typeface="Arial" pitchFamily="34" charset="0"/>
              <a:buNone/>
            </a:pPr>
            <a:r>
              <a:rPr lang="es-BO" sz="2400" i="1">
                <a:solidFill>
                  <a:srgbClr val="FF0000"/>
                </a:solidFill>
              </a:rPr>
              <a:t>printf("Address of command is %d\n", dangerous_system_command);</a:t>
            </a:r>
          </a:p>
          <a:p>
            <a:pPr marL="0" indent="0">
              <a:buFont typeface="Arial" pitchFamily="34" charset="0"/>
              <a:buNone/>
            </a:pPr>
            <a:r>
              <a:rPr lang="es-BO" sz="2400" i="1">
                <a:solidFill>
                  <a:srgbClr val="FF0000"/>
                </a:solidFill>
              </a:rPr>
              <a:t>sprintf(dangerous_system_command, "echo %s", "Hello word!");</a:t>
            </a:r>
          </a:p>
          <a:p>
            <a:pPr marL="0" indent="0">
              <a:buFont typeface="Arial" pitchFamily="34" charset="0"/>
              <a:buNone/>
            </a:pPr>
            <a:r>
              <a:rPr lang="es-BO" sz="2400" i="1">
                <a:solidFill>
                  <a:srgbClr val="FF0000"/>
                </a:solidFill>
              </a:rPr>
              <a:t>printf("What is your name?");</a:t>
            </a:r>
          </a:p>
          <a:p>
            <a:pPr marL="0" indent="0">
              <a:buFont typeface="Arial" pitchFamily="34" charset="0"/>
              <a:buNone/>
            </a:pPr>
            <a:r>
              <a:rPr lang="es-BO" sz="2400" i="1">
                <a:solidFill>
                  <a:srgbClr val="FF0000"/>
                </a:solidFill>
              </a:rPr>
              <a:t>gets(name);</a:t>
            </a:r>
          </a:p>
          <a:p>
            <a:pPr marL="0" indent="0">
              <a:buFont typeface="Arial" pitchFamily="34" charset="0"/>
              <a:buNone/>
            </a:pPr>
            <a:r>
              <a:rPr lang="es-BO" sz="2400" i="1">
                <a:solidFill>
                  <a:srgbClr val="FF0000"/>
                </a:solidFill>
              </a:rPr>
              <a:t>system(dangerous_system_command);</a:t>
            </a:r>
          </a:p>
          <a:p>
            <a:pPr marL="0" indent="0">
              <a:buFont typeface="Arial" pitchFamily="34" charset="0"/>
              <a:buNone/>
            </a:pPr>
            <a:r>
              <a:rPr lang="es-BO" sz="2400" i="1">
                <a:solidFill>
                  <a:srgbClr val="FF0000"/>
                </a:solidFill>
              </a:rPr>
              <a:t>}</a:t>
            </a:r>
            <a:endParaRPr lang="es-BO" sz="2400" i="1" dirty="0">
              <a:solidFill>
                <a:srgbClr val="FF0000"/>
              </a:solidFill>
            </a:endParaRPr>
          </a:p>
        </p:txBody>
      </p:sp>
    </p:spTree>
    <p:extLst>
      <p:ext uri="{BB962C8B-B14F-4D97-AF65-F5344CB8AC3E}">
        <p14:creationId xmlns:p14="http://schemas.microsoft.com/office/powerpoint/2010/main" val="2324188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normAutofit fontScale="92500"/>
          </a:bodyPr>
          <a:lstStyle/>
          <a:p>
            <a:pPr marL="0" indent="0">
              <a:buNone/>
            </a:pPr>
            <a:r>
              <a:rPr lang="es-BO" dirty="0"/>
              <a:t>Explicación</a:t>
            </a:r>
          </a:p>
          <a:p>
            <a:r>
              <a:rPr lang="es-BO" dirty="0"/>
              <a:t>Lo primero que hace el programa es declarar dos variables string y asignarlas a la memora.</a:t>
            </a:r>
          </a:p>
          <a:p>
            <a:r>
              <a:rPr lang="es-BO" dirty="0"/>
              <a:t>Se da 10 bytes de memoria a la variable "name" (lo que permite retener una cadena de 10 caracteres)</a:t>
            </a:r>
          </a:p>
          <a:p>
            <a:r>
              <a:rPr lang="es-BO" dirty="0"/>
              <a:t>A la variable "dangerous_system_command" se le da 128 bytes.</a:t>
            </a:r>
          </a:p>
        </p:txBody>
      </p:sp>
    </p:spTree>
    <p:extLst>
      <p:ext uri="{BB962C8B-B14F-4D97-AF65-F5344CB8AC3E}">
        <p14:creationId xmlns:p14="http://schemas.microsoft.com/office/powerpoint/2010/main" val="3094831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lstStyle/>
          <a:p>
            <a:r>
              <a:rPr lang="es-BO" dirty="0"/>
              <a:t>En el lenguaje C, los resquicios de la memoria dados a estas variables se encontrarán directamente junto a la otra en el espacio de memoria virtual dado al programa.</a:t>
            </a:r>
          </a:p>
          <a:p>
            <a:endParaRPr lang="es-BO" dirty="0"/>
          </a:p>
        </p:txBody>
      </p:sp>
    </p:spTree>
    <p:extLst>
      <p:ext uri="{BB962C8B-B14F-4D97-AF65-F5344CB8AC3E}">
        <p14:creationId xmlns:p14="http://schemas.microsoft.com/office/powerpoint/2010/main" val="202093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normAutofit lnSpcReduction="10000"/>
          </a:bodyPr>
          <a:lstStyle/>
          <a:p>
            <a:pPr marL="0" indent="0">
              <a:buNone/>
            </a:pPr>
            <a:r>
              <a:rPr lang="es-BO" dirty="0"/>
              <a:t>Análisis del código</a:t>
            </a:r>
          </a:p>
          <a:p>
            <a:r>
              <a:rPr lang="es-BO" dirty="0"/>
              <a:t>El código "gets", que lee una cadena desde la entrada estándar a la locación de la memoria especificada, no tiene una especificación de "longitud".</a:t>
            </a:r>
          </a:p>
          <a:p>
            <a:r>
              <a:rPr lang="es-BO" dirty="0"/>
              <a:t>Esto significa que leerá tantos caracteres como se tarde en llegar al final de la línea, incluso si sobrescribe el final de la memoria alojada.</a:t>
            </a:r>
          </a:p>
        </p:txBody>
      </p:sp>
    </p:spTree>
    <p:extLst>
      <p:ext uri="{BB962C8B-B14F-4D97-AF65-F5344CB8AC3E}">
        <p14:creationId xmlns:p14="http://schemas.microsoft.com/office/powerpoint/2010/main" val="222071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noFill/>
        </p:spPr>
        <p:txBody>
          <a:bodyPr/>
          <a:lstStyle/>
          <a:p>
            <a:endParaRPr lang="es-BO" dirty="0"/>
          </a:p>
        </p:txBody>
      </p:sp>
      <p:sp>
        <p:nvSpPr>
          <p:cNvPr id="3" name="2 Marcador de contenido"/>
          <p:cNvSpPr>
            <a:spLocks noGrp="1"/>
          </p:cNvSpPr>
          <p:nvPr>
            <p:ph idx="1"/>
          </p:nvPr>
        </p:nvSpPr>
        <p:spPr>
          <a:noFill/>
        </p:spPr>
        <p:txBody>
          <a:bodyPr/>
          <a:lstStyle/>
          <a:p>
            <a:endParaRPr lang="es-BO" dirty="0"/>
          </a:p>
        </p:txBody>
      </p:sp>
      <p:pic>
        <p:nvPicPr>
          <p:cNvPr id="1026" name="Picture 2" descr="http://blogs.technet.com/cfs-filesystemfile.ashx/__key/communityserver-components-postattachments/00-00-48-24-06/regmon_2D00_bufoverflow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7742308" cy="5112568"/>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Tree>
    <p:extLst>
      <p:ext uri="{BB962C8B-B14F-4D97-AF65-F5344CB8AC3E}">
        <p14:creationId xmlns:p14="http://schemas.microsoft.com/office/powerpoint/2010/main" val="217026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Ejemplos BoF</a:t>
            </a:r>
          </a:p>
        </p:txBody>
      </p:sp>
      <p:sp>
        <p:nvSpPr>
          <p:cNvPr id="3" name="2 Marcador de contenido"/>
          <p:cNvSpPr>
            <a:spLocks noGrp="1"/>
          </p:cNvSpPr>
          <p:nvPr>
            <p:ph idx="1"/>
          </p:nvPr>
        </p:nvSpPr>
        <p:spPr/>
        <p:txBody>
          <a:bodyPr>
            <a:normAutofit lnSpcReduction="10000"/>
          </a:bodyPr>
          <a:lstStyle/>
          <a:p>
            <a:r>
              <a:rPr lang="es-BO" dirty="0"/>
              <a:t>Conociendo esto, un atacante puede rebasar la memoria "name" dentro de la memoria "dangerous_system_command", y ejecutar el comando que le plazca:</a:t>
            </a:r>
          </a:p>
          <a:p>
            <a:pPr marL="0" indent="0">
              <a:buNone/>
            </a:pPr>
            <a:r>
              <a:rPr lang="es-BO" dirty="0">
                <a:solidFill>
                  <a:srgbClr val="FF0000"/>
                </a:solidFill>
              </a:rPr>
              <a:t>gcc overrun.c -o overrun</a:t>
            </a:r>
          </a:p>
          <a:p>
            <a:pPr marL="0" indent="0">
              <a:buNone/>
            </a:pPr>
            <a:r>
              <a:rPr lang="es-BO" dirty="0">
                <a:solidFill>
                  <a:srgbClr val="FF0000"/>
                </a:solidFill>
              </a:rPr>
              <a:t>./overrun</a:t>
            </a:r>
          </a:p>
          <a:p>
            <a:pPr marL="0" indent="0">
              <a:buNone/>
            </a:pPr>
            <a:r>
              <a:rPr lang="es-BO" dirty="0">
                <a:solidFill>
                  <a:srgbClr val="FF0000"/>
                </a:solidFill>
              </a:rPr>
              <a:t>What is your name? 0123456789123456cat /etc/passwd</a:t>
            </a:r>
          </a:p>
          <a:p>
            <a:pPr marL="0" indent="0">
              <a:buNone/>
            </a:pPr>
            <a:r>
              <a:rPr lang="es-BO" dirty="0"/>
              <a:t>Y muestra el archivo :)</a:t>
            </a:r>
          </a:p>
        </p:txBody>
      </p:sp>
    </p:spTree>
    <p:extLst>
      <p:ext uri="{BB962C8B-B14F-4D97-AF65-F5344CB8AC3E}">
        <p14:creationId xmlns:p14="http://schemas.microsoft.com/office/powerpoint/2010/main" val="4195986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000" dirty="0"/>
              <a:t>Explotando los comentarios de semántica en C (anotaciones)</a:t>
            </a:r>
          </a:p>
        </p:txBody>
      </p:sp>
      <p:sp>
        <p:nvSpPr>
          <p:cNvPr id="3" name="2 Marcador de contenido"/>
          <p:cNvSpPr>
            <a:spLocks noGrp="1"/>
          </p:cNvSpPr>
          <p:nvPr>
            <p:ph idx="1"/>
          </p:nvPr>
        </p:nvSpPr>
        <p:spPr/>
        <p:txBody>
          <a:bodyPr>
            <a:normAutofit lnSpcReduction="10000"/>
          </a:bodyPr>
          <a:lstStyle/>
          <a:p>
            <a:pPr marL="0" indent="0">
              <a:buNone/>
            </a:pPr>
            <a:r>
              <a:rPr lang="es-BO" dirty="0"/>
              <a:t>Agregando @ luego de la "/*"</a:t>
            </a:r>
          </a:p>
          <a:p>
            <a:r>
              <a:rPr lang="es-BO" dirty="0"/>
              <a:t>Agregar una @ luego de la /* es reconocida como una entidad sintáctica por la herramienta LCLint.</a:t>
            </a:r>
          </a:p>
          <a:p>
            <a:r>
              <a:rPr lang="es-BO" dirty="0"/>
              <a:t>En una declaración de parámetro, indica que el valor pasado por este parámetro no será NULL</a:t>
            </a:r>
          </a:p>
          <a:p>
            <a:r>
              <a:rPr lang="es-BO" dirty="0"/>
              <a:t>Ejemplo /*@ este valor no necesita estar en blanco (null)*/</a:t>
            </a:r>
          </a:p>
        </p:txBody>
      </p:sp>
    </p:spTree>
    <p:extLst>
      <p:ext uri="{BB962C8B-B14F-4D97-AF65-F5344CB8AC3E}">
        <p14:creationId xmlns:p14="http://schemas.microsoft.com/office/powerpoint/2010/main" val="3792649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Explotando los comentarios de semántica en C (anotaciones)</a:t>
            </a:r>
          </a:p>
        </p:txBody>
      </p:sp>
      <p:sp>
        <p:nvSpPr>
          <p:cNvPr id="3" name="2 Marcador de contenido"/>
          <p:cNvSpPr>
            <a:spLocks noGrp="1"/>
          </p:cNvSpPr>
          <p:nvPr>
            <p:ph idx="1"/>
          </p:nvPr>
        </p:nvSpPr>
        <p:spPr/>
        <p:txBody>
          <a:bodyPr>
            <a:normAutofit/>
          </a:bodyPr>
          <a:lstStyle/>
          <a:p>
            <a:pPr marL="0" indent="0">
              <a:buNone/>
            </a:pPr>
            <a:r>
              <a:rPr lang="es-BO" dirty="0"/>
              <a:t>Las anotaciones pueden ser definidas por LCLint utilizando cláusulas</a:t>
            </a:r>
          </a:p>
          <a:p>
            <a:r>
              <a:rPr lang="es-BO" dirty="0"/>
              <a:t>Describir los supuestos acerca de los buffers que se pasan a las funciones.</a:t>
            </a:r>
          </a:p>
          <a:p>
            <a:r>
              <a:rPr lang="es-BO" dirty="0"/>
              <a:t>Restringir el estado de buffers cuando se devuelven los supuestos y las restricciones utilizadas en el ejemplo siguiente: minSet, maxSet, minRead, maxRead.</a:t>
            </a:r>
          </a:p>
        </p:txBody>
      </p:sp>
    </p:spTree>
    <p:extLst>
      <p:ext uri="{BB962C8B-B14F-4D97-AF65-F5344CB8AC3E}">
        <p14:creationId xmlns:p14="http://schemas.microsoft.com/office/powerpoint/2010/main" val="126647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mutar un exploit BoF?</a:t>
            </a:r>
          </a:p>
        </p:txBody>
      </p:sp>
      <p:sp>
        <p:nvSpPr>
          <p:cNvPr id="3" name="2 Marcador de contenido"/>
          <p:cNvSpPr>
            <a:spLocks noGrp="1"/>
          </p:cNvSpPr>
          <p:nvPr>
            <p:ph idx="1"/>
          </p:nvPr>
        </p:nvSpPr>
        <p:spPr>
          <a:xfrm>
            <a:off x="457200" y="1600200"/>
            <a:ext cx="8507288" cy="4525963"/>
          </a:xfrm>
        </p:spPr>
        <p:txBody>
          <a:bodyPr>
            <a:normAutofit lnSpcReduction="10000"/>
          </a:bodyPr>
          <a:lstStyle/>
          <a:p>
            <a:pPr marL="0" indent="0">
              <a:buNone/>
            </a:pPr>
            <a:r>
              <a:rPr lang="es-BO" sz="2500" dirty="0"/>
              <a:t>Por la Porción NOT</a:t>
            </a:r>
          </a:p>
          <a:p>
            <a:r>
              <a:rPr lang="es-BO" sz="2500" dirty="0"/>
              <a:t>Aleatoriamente remplazar los NOPs con segmentos de equivalente funcionalidad (ej: x++, x-; ? NOP NOP)</a:t>
            </a:r>
          </a:p>
          <a:p>
            <a:r>
              <a:rPr lang="es-BO" sz="2500" dirty="0"/>
              <a:t>Por el evento principal</a:t>
            </a:r>
          </a:p>
          <a:p>
            <a:r>
              <a:rPr lang="es-BO" sz="2500" dirty="0"/>
              <a:t>Aplicar XOR para combinar código con claves aleatorias ininteligibles al IDS. El código CPU debe decodificar las galimatías con el tiempo con el fin de ordenar la ejecución del decoder. Por si mismo, el decodificador es polimórfico y por ende difícil de detectar.</a:t>
            </a:r>
          </a:p>
          <a:p>
            <a:r>
              <a:rPr lang="es-BO" sz="2500" dirty="0"/>
              <a:t>- Aleatoriamente ajustar el LSB del puntero para el terreno de la zona NOP.</a:t>
            </a:r>
          </a:p>
        </p:txBody>
      </p:sp>
    </p:spTree>
    <p:extLst>
      <p:ext uri="{BB962C8B-B14F-4D97-AF65-F5344CB8AC3E}">
        <p14:creationId xmlns:p14="http://schemas.microsoft.com/office/powerpoint/2010/main" val="3961926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Detección de BoF</a:t>
            </a:r>
          </a:p>
        </p:txBody>
      </p:sp>
      <p:sp>
        <p:nvSpPr>
          <p:cNvPr id="3" name="2 Marcador de contenido"/>
          <p:cNvSpPr>
            <a:spLocks noGrp="1"/>
          </p:cNvSpPr>
          <p:nvPr>
            <p:ph idx="1"/>
          </p:nvPr>
        </p:nvSpPr>
        <p:spPr/>
        <p:txBody>
          <a:bodyPr/>
          <a:lstStyle/>
          <a:p>
            <a:pPr marL="0" indent="0">
              <a:buNone/>
            </a:pPr>
            <a:r>
              <a:rPr lang="es-BO" dirty="0"/>
              <a:t>Identificando los BoF</a:t>
            </a:r>
          </a:p>
          <a:p>
            <a:pPr marL="0" indent="0">
              <a:buNone/>
            </a:pPr>
            <a:r>
              <a:rPr lang="es-BO" dirty="0"/>
              <a:t>Paso 1. Ejecutar el servidor web en el equipo local.</a:t>
            </a:r>
          </a:p>
          <a:p>
            <a:pPr marL="0" indent="0">
              <a:buNone/>
            </a:pPr>
            <a:r>
              <a:rPr lang="es-BO" dirty="0"/>
              <a:t>Paso 2. Emitir solicitudes con etiquetas largas, las tags largas terminan con "$$$$$".</a:t>
            </a:r>
          </a:p>
          <a:p>
            <a:pPr marL="0" indent="0">
              <a:buNone/>
            </a:pPr>
            <a:r>
              <a:rPr lang="es-BO" dirty="0"/>
              <a:t>Paso 3. Si el servidor web se bloquea, buscar el volcado de memoria "$$$$$" para encontrar la locación del overflow.</a:t>
            </a:r>
          </a:p>
        </p:txBody>
      </p:sp>
    </p:spTree>
    <p:extLst>
      <p:ext uri="{BB962C8B-B14F-4D97-AF65-F5344CB8AC3E}">
        <p14:creationId xmlns:p14="http://schemas.microsoft.com/office/powerpoint/2010/main" val="40311145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Detección de BoF</a:t>
            </a:r>
          </a:p>
        </p:txBody>
      </p:sp>
      <p:sp>
        <p:nvSpPr>
          <p:cNvPr id="3" name="2 Marcador de contenido"/>
          <p:cNvSpPr>
            <a:spLocks noGrp="1"/>
          </p:cNvSpPr>
          <p:nvPr>
            <p:ph idx="1"/>
          </p:nvPr>
        </p:nvSpPr>
        <p:spPr/>
        <p:txBody>
          <a:bodyPr/>
          <a:lstStyle/>
          <a:p>
            <a:pPr marL="0" indent="0">
              <a:buNone/>
            </a:pPr>
            <a:r>
              <a:rPr lang="es-BO" dirty="0"/>
              <a:t>Paso 4. Utilizar herramientas automatizadas como codeBloquer, eEye Retina, etc.</a:t>
            </a:r>
          </a:p>
          <a:p>
            <a:pPr marL="0" indent="0">
              <a:buNone/>
            </a:pPr>
            <a:r>
              <a:rPr lang="es-BO" dirty="0"/>
              <a:t>Paso 5. Utilizar desensambladores y debuggers.</a:t>
            </a:r>
          </a:p>
          <a:p>
            <a:pPr marL="0" indent="0">
              <a:buNone/>
            </a:pPr>
            <a:r>
              <a:rPr lang="es-BO" dirty="0"/>
              <a:t>Paso 6. Utilizar IDS-Pro para construir un exploit.</a:t>
            </a:r>
          </a:p>
          <a:p>
            <a:pPr marL="0" indent="0">
              <a:buNone/>
            </a:pPr>
            <a:endParaRPr lang="es-BO" dirty="0"/>
          </a:p>
        </p:txBody>
      </p:sp>
    </p:spTree>
    <p:extLst>
      <p:ext uri="{BB962C8B-B14F-4D97-AF65-F5344CB8AC3E}">
        <p14:creationId xmlns:p14="http://schemas.microsoft.com/office/powerpoint/2010/main" val="2997333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¿Cómo detectar BoF en un programa?</a:t>
            </a:r>
          </a:p>
        </p:txBody>
      </p:sp>
      <p:sp>
        <p:nvSpPr>
          <p:cNvPr id="3" name="2 Marcador de contenido"/>
          <p:cNvSpPr>
            <a:spLocks noGrp="1"/>
          </p:cNvSpPr>
          <p:nvPr>
            <p:ph idx="1"/>
          </p:nvPr>
        </p:nvSpPr>
        <p:spPr/>
        <p:txBody>
          <a:bodyPr>
            <a:normAutofit fontScale="92500" lnSpcReduction="10000"/>
          </a:bodyPr>
          <a:lstStyle/>
          <a:p>
            <a:pPr marL="0" indent="0">
              <a:buNone/>
            </a:pPr>
            <a:r>
              <a:rPr lang="es-BO" dirty="0"/>
              <a:t>Variables Locales</a:t>
            </a:r>
          </a:p>
          <a:p>
            <a:r>
              <a:rPr lang="es-BO" dirty="0"/>
              <a:t>En este caso, el atacante puede buscar por cadenas declaradas como variables locales en funciones o métodos, y verificar la presencia de controles de entrono.</a:t>
            </a:r>
          </a:p>
          <a:p>
            <a:pPr marL="0" indent="0">
              <a:buNone/>
            </a:pPr>
            <a:r>
              <a:rPr lang="es-BO" dirty="0"/>
              <a:t>Funciones estándar</a:t>
            </a:r>
          </a:p>
          <a:p>
            <a:r>
              <a:rPr lang="es-BO" dirty="0"/>
              <a:t>También es necesario revisar el uso inapropiado de funciones estándar, especialmente aquellas relacionadas con cadenas y entrada o salida.</a:t>
            </a:r>
          </a:p>
        </p:txBody>
      </p:sp>
    </p:spTree>
    <p:extLst>
      <p:ext uri="{BB962C8B-B14F-4D97-AF65-F5344CB8AC3E}">
        <p14:creationId xmlns:p14="http://schemas.microsoft.com/office/powerpoint/2010/main" val="1029617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¿Cómo detectar BoF en un programa?</a:t>
            </a:r>
          </a:p>
        </p:txBody>
      </p:sp>
      <p:sp>
        <p:nvSpPr>
          <p:cNvPr id="3" name="2 Marcador de contenido"/>
          <p:cNvSpPr>
            <a:spLocks noGrp="1"/>
          </p:cNvSpPr>
          <p:nvPr>
            <p:ph idx="1"/>
          </p:nvPr>
        </p:nvSpPr>
        <p:spPr/>
        <p:txBody>
          <a:bodyPr>
            <a:normAutofit lnSpcReduction="10000"/>
          </a:bodyPr>
          <a:lstStyle/>
          <a:p>
            <a:pPr marL="0" indent="0">
              <a:buNone/>
            </a:pPr>
            <a:r>
              <a:rPr lang="es-BO" sz="2800" dirty="0"/>
              <a:t>BOU (Utilidad BoF)</a:t>
            </a:r>
          </a:p>
          <a:p>
            <a:r>
              <a:rPr lang="es-BO" sz="2800" dirty="0"/>
              <a:t>Puede ser utilizada por un atacante para testear aplicaciones Web para condiciones BoF.</a:t>
            </a:r>
          </a:p>
          <a:p>
            <a:pPr marL="0" indent="0">
              <a:buNone/>
            </a:pPr>
            <a:r>
              <a:rPr lang="es-BO" sz="2800" dirty="0"/>
              <a:t>Esta herramienta necesita dos entradas:</a:t>
            </a:r>
          </a:p>
          <a:p>
            <a:r>
              <a:rPr lang="es-BO" sz="2800" dirty="0"/>
              <a:t>El archivo de solicitud, que será probado.</a:t>
            </a:r>
          </a:p>
          <a:p>
            <a:r>
              <a:rPr lang="es-BO" sz="2800" dirty="0"/>
              <a:t>Cuenta cantidad de código debe ser atacada.</a:t>
            </a:r>
          </a:p>
          <a:p>
            <a:pPr marL="0" indent="0">
              <a:buNone/>
            </a:pPr>
            <a:r>
              <a:rPr lang="es-BO" sz="2800" dirty="0"/>
              <a:t>Se necesita un archivo de solicitud que se va a probar y todas las salidas de la actividad en STDOUT basado en el nivel de verbosidad especificado.</a:t>
            </a:r>
          </a:p>
        </p:txBody>
      </p:sp>
    </p:spTree>
    <p:extLst>
      <p:ext uri="{BB962C8B-B14F-4D97-AF65-F5344CB8AC3E}">
        <p14:creationId xmlns:p14="http://schemas.microsoft.com/office/powerpoint/2010/main" val="4263700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rmAutofit fontScale="90000"/>
          </a:bodyPr>
          <a:lstStyle/>
          <a:p>
            <a:r>
              <a:rPr lang="es-BO" dirty="0"/>
              <a:t>Testeando Condificiones Heap Overflow</a:t>
            </a:r>
          </a:p>
        </p:txBody>
      </p:sp>
      <p:sp>
        <p:nvSpPr>
          <p:cNvPr id="3" name="2 Marcador de contenido"/>
          <p:cNvSpPr>
            <a:spLocks noGrp="1"/>
          </p:cNvSpPr>
          <p:nvPr>
            <p:ph idx="1"/>
          </p:nvPr>
        </p:nvSpPr>
        <p:spPr/>
        <p:txBody>
          <a:bodyPr/>
          <a:lstStyle/>
          <a:p>
            <a:r>
              <a:rPr lang="es-BO" dirty="0"/>
              <a:t>Variantes en la vulnerabilidad Hean Overflow (Corrupción Heap) incluyendo:</a:t>
            </a:r>
          </a:p>
          <a:p>
            <a:pPr marL="0" indent="0">
              <a:buNone/>
            </a:pPr>
            <a:r>
              <a:rPr lang="es-BO" dirty="0"/>
              <a:t>	1. Permite sobre escribir punteros de 	funciones.</a:t>
            </a:r>
          </a:p>
          <a:p>
            <a:pPr marL="0" indent="0">
              <a:buNone/>
            </a:pPr>
            <a:r>
              <a:rPr lang="es-BO" dirty="0"/>
              <a:t>	2. Explota la estructura de 	administración de la memoria para la 	ejecución de código arbitrario.</a:t>
            </a:r>
          </a:p>
        </p:txBody>
      </p:sp>
    </p:spTree>
    <p:extLst>
      <p:ext uri="{BB962C8B-B14F-4D97-AF65-F5344CB8AC3E}">
        <p14:creationId xmlns:p14="http://schemas.microsoft.com/office/powerpoint/2010/main" val="1290792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Testeando Condificiones Heap Overflow</a:t>
            </a:r>
          </a:p>
        </p:txBody>
      </p:sp>
      <p:sp>
        <p:nvSpPr>
          <p:cNvPr id="3" name="2 Marcador de contenido"/>
          <p:cNvSpPr>
            <a:spLocks noGrp="1"/>
          </p:cNvSpPr>
          <p:nvPr>
            <p:ph idx="1"/>
          </p:nvPr>
        </p:nvSpPr>
        <p:spPr/>
        <p:txBody>
          <a:bodyPr/>
          <a:lstStyle/>
          <a:p>
            <a:r>
              <a:rPr lang="es-BO" dirty="0"/>
              <a:t>Probando Heap Overflows abasteciendo cadenas de entradas más largas que las esperadas.</a:t>
            </a:r>
          </a:p>
          <a:p>
            <a:pPr marL="0" indent="0">
              <a:buNone/>
            </a:pPr>
            <a:r>
              <a:rPr lang="es-BO" dirty="0"/>
              <a:t>	1. Un puntero de intercambio tomando 	lugar luego de que la rutina de 	administración de heap entra en 	acción.</a:t>
            </a:r>
          </a:p>
        </p:txBody>
      </p:sp>
    </p:spTree>
    <p:extLst>
      <p:ext uri="{BB962C8B-B14F-4D97-AF65-F5344CB8AC3E}">
        <p14:creationId xmlns:p14="http://schemas.microsoft.com/office/powerpoint/2010/main" val="230901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Introducción</a:t>
            </a:r>
          </a:p>
        </p:txBody>
      </p:sp>
      <p:sp>
        <p:nvSpPr>
          <p:cNvPr id="3" name="2 Marcador de contenido"/>
          <p:cNvSpPr>
            <a:spLocks noGrp="1"/>
          </p:cNvSpPr>
          <p:nvPr>
            <p:ph idx="1"/>
          </p:nvPr>
        </p:nvSpPr>
        <p:spPr/>
        <p:txBody>
          <a:bodyPr>
            <a:normAutofit fontScale="92500" lnSpcReduction="10000"/>
          </a:bodyPr>
          <a:lstStyle/>
          <a:p>
            <a:pPr marL="0" indent="0">
              <a:buNone/>
            </a:pPr>
            <a:r>
              <a:rPr lang="es-BO" sz="2600" dirty="0"/>
              <a:t>La función "strcpy" copiará la cadena "DDDDDDDDDDDDDD" dentro de la cadena atacante, que excederá el buffer 11 bytes de tamaño, resultando en un buffer overflow.</a:t>
            </a:r>
          </a:p>
          <a:p>
            <a:pPr marL="0" indent="0">
              <a:buNone/>
            </a:pPr>
            <a:r>
              <a:rPr lang="es-BO" sz="2600" i="1" dirty="0">
                <a:solidFill>
                  <a:srgbClr val="FF0000"/>
                </a:solidFill>
              </a:rPr>
              <a:t>&lt;stdio.h&gt;</a:t>
            </a:r>
          </a:p>
          <a:p>
            <a:pPr marL="0" indent="0">
              <a:buNone/>
            </a:pPr>
            <a:r>
              <a:rPr lang="es-BO" sz="2600" i="1" dirty="0">
                <a:solidFill>
                  <a:srgbClr val="FF0000"/>
                </a:solidFill>
              </a:rPr>
              <a:t>int main (int argc, char ***argv)</a:t>
            </a:r>
          </a:p>
          <a:p>
            <a:pPr marL="0" indent="0">
              <a:buNone/>
            </a:pPr>
            <a:r>
              <a:rPr lang="es-BO" sz="2600" i="1" dirty="0">
                <a:solidFill>
                  <a:srgbClr val="FF0000"/>
                </a:solidFill>
              </a:rPr>
              <a:t>{</a:t>
            </a:r>
          </a:p>
          <a:p>
            <a:pPr marL="0" indent="0">
              <a:buNone/>
            </a:pPr>
            <a:r>
              <a:rPr lang="es-BO" sz="2600" i="1" dirty="0">
                <a:solidFill>
                  <a:srgbClr val="FF0000"/>
                </a:solidFill>
              </a:rPr>
              <a:t>char attacker[11]="AAAAAAAAAAA";</a:t>
            </a:r>
          </a:p>
          <a:p>
            <a:pPr marL="0" indent="0">
              <a:buNone/>
            </a:pPr>
            <a:r>
              <a:rPr lang="es-BO" sz="2600" i="1" dirty="0">
                <a:solidFill>
                  <a:srgbClr val="FF0000"/>
                </a:solidFill>
              </a:rPr>
              <a:t>strcpy(attacker,"DDDDDDDDDDDDDD");</a:t>
            </a:r>
          </a:p>
          <a:p>
            <a:pPr marL="0" indent="0">
              <a:buNone/>
            </a:pPr>
            <a:r>
              <a:rPr lang="es-BO" sz="2600" i="1" dirty="0">
                <a:solidFill>
                  <a:srgbClr val="FF0000"/>
                </a:solidFill>
              </a:rPr>
              <a:t>prinft("% \n", attacker);</a:t>
            </a:r>
          </a:p>
          <a:p>
            <a:pPr marL="0" indent="0">
              <a:buNone/>
            </a:pPr>
            <a:r>
              <a:rPr lang="es-BO" sz="2600" i="1" dirty="0">
                <a:solidFill>
                  <a:srgbClr val="FF0000"/>
                </a:solidFill>
              </a:rPr>
              <a:t>return 0; }</a:t>
            </a:r>
          </a:p>
        </p:txBody>
      </p:sp>
    </p:spTree>
    <p:extLst>
      <p:ext uri="{BB962C8B-B14F-4D97-AF65-F5344CB8AC3E}">
        <p14:creationId xmlns:p14="http://schemas.microsoft.com/office/powerpoint/2010/main" val="1244045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Testeando Condificiones Heap Overflow</a:t>
            </a:r>
          </a:p>
        </p:txBody>
      </p:sp>
      <p:sp>
        <p:nvSpPr>
          <p:cNvPr id="3" name="2 Marcador de contenido"/>
          <p:cNvSpPr>
            <a:spLocks noGrp="1"/>
          </p:cNvSpPr>
          <p:nvPr>
            <p:ph idx="1"/>
          </p:nvPr>
        </p:nvSpPr>
        <p:spPr/>
        <p:txBody>
          <a:bodyPr>
            <a:normAutofit fontScale="92500" lnSpcReduction="10000"/>
          </a:bodyPr>
          <a:lstStyle/>
          <a:p>
            <a:r>
              <a:rPr lang="es-BO" dirty="0"/>
              <a:t>Dos registros pueden ser llenados con direcciones de usuario suministradas.</a:t>
            </a:r>
          </a:p>
          <a:p>
            <a:pPr marL="0" indent="0">
              <a:buNone/>
            </a:pPr>
            <a:r>
              <a:rPr lang="es-BO" dirty="0"/>
              <a:t>	1. Una de las direcciones puede 	apuntar a un puntero de función que 	necesita ser sobrescrito, por ejemplo 	UEF (Unhabdled Exception Filter).</a:t>
            </a:r>
          </a:p>
          <a:p>
            <a:pPr marL="0" indent="0">
              <a:buNone/>
            </a:pPr>
            <a:r>
              <a:rPr lang="es-BO" dirty="0"/>
              <a:t>	2. Las otras direcciones pueden ser la 	dirección del código del usuario 	suministrador que necesita ser 	ejecutado.</a:t>
            </a:r>
          </a:p>
        </p:txBody>
      </p:sp>
    </p:spTree>
    <p:extLst>
      <p:ext uri="{BB962C8B-B14F-4D97-AF65-F5344CB8AC3E}">
        <p14:creationId xmlns:p14="http://schemas.microsoft.com/office/powerpoint/2010/main" val="14301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Testeando Condificiones Heap Overflow</a:t>
            </a:r>
          </a:p>
        </p:txBody>
      </p:sp>
      <p:sp>
        <p:nvSpPr>
          <p:cNvPr id="3" name="2 Marcador de contenido"/>
          <p:cNvSpPr>
            <a:spLocks noGrp="1"/>
          </p:cNvSpPr>
          <p:nvPr>
            <p:ph idx="1"/>
          </p:nvPr>
        </p:nvSpPr>
        <p:spPr>
          <a:xfrm>
            <a:off x="457200" y="1600200"/>
            <a:ext cx="8507288" cy="4525963"/>
          </a:xfrm>
        </p:spPr>
        <p:txBody>
          <a:bodyPr>
            <a:normAutofit lnSpcReduction="10000"/>
          </a:bodyPr>
          <a:lstStyle/>
          <a:p>
            <a:pPr marL="0" indent="0">
              <a:buNone/>
            </a:pPr>
            <a:r>
              <a:rPr lang="es-BO" dirty="0"/>
              <a:t>Pasos para testear Stack Overflow en OllyDbg Debugger</a:t>
            </a:r>
          </a:p>
          <a:p>
            <a:r>
              <a:rPr lang="es-BO" dirty="0"/>
              <a:t>Adjuntar un debugger a la aplicación o proceso objetivo.</a:t>
            </a:r>
          </a:p>
          <a:p>
            <a:r>
              <a:rPr lang="es-BO" dirty="0"/>
              <a:t>Generar entradas mal formadas para la aplicación.</a:t>
            </a:r>
          </a:p>
          <a:p>
            <a:r>
              <a:rPr lang="es-BO" dirty="0"/>
              <a:t>Someter a la aplicación a entrada malformada.</a:t>
            </a:r>
          </a:p>
          <a:p>
            <a:r>
              <a:rPr lang="es-BO" dirty="0"/>
              <a:t>Inspeccionar las respuestas en el debugger.</a:t>
            </a:r>
          </a:p>
        </p:txBody>
      </p:sp>
    </p:spTree>
    <p:extLst>
      <p:ext uri="{BB962C8B-B14F-4D97-AF65-F5344CB8AC3E}">
        <p14:creationId xmlns:p14="http://schemas.microsoft.com/office/powerpoint/2010/main" val="3013685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Testeando Condificiones Heap Overflow</a:t>
            </a:r>
          </a:p>
        </p:txBody>
      </p:sp>
      <p:sp>
        <p:nvSpPr>
          <p:cNvPr id="3" name="2 Marcador de contenido"/>
          <p:cNvSpPr>
            <a:spLocks noGrp="1"/>
          </p:cNvSpPr>
          <p:nvPr>
            <p:ph idx="1"/>
          </p:nvPr>
        </p:nvSpPr>
        <p:spPr/>
        <p:txBody>
          <a:bodyPr/>
          <a:lstStyle/>
          <a:p>
            <a:r>
              <a:rPr lang="es-BO" dirty="0"/>
              <a:t>Testeando las condificiones de la cadena de formato utilizando IDA Pro</a:t>
            </a:r>
          </a:p>
          <a:p>
            <a:pPr lvl="1"/>
            <a:r>
              <a:rPr lang="es-BO" dirty="0"/>
              <a:t>Las vulnerabilidades de cadenas de formato se manifiestan principalmente en: Servidores Web, Servidores de aplicaciones, aplicaciones Web utilizando código basado en C/C++, scripts CGI escritos en C.</a:t>
            </a:r>
          </a:p>
        </p:txBody>
      </p:sp>
    </p:spTree>
    <p:extLst>
      <p:ext uri="{BB962C8B-B14F-4D97-AF65-F5344CB8AC3E}">
        <p14:creationId xmlns:p14="http://schemas.microsoft.com/office/powerpoint/2010/main" val="2486254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Testeando Condificiones Heap Overflow</a:t>
            </a:r>
          </a:p>
        </p:txBody>
      </p:sp>
      <p:sp>
        <p:nvSpPr>
          <p:cNvPr id="3" name="2 Marcador de contenido"/>
          <p:cNvSpPr>
            <a:spLocks noGrp="1"/>
          </p:cNvSpPr>
          <p:nvPr>
            <p:ph idx="1"/>
          </p:nvPr>
        </p:nvSpPr>
        <p:spPr/>
        <p:txBody>
          <a:bodyPr/>
          <a:lstStyle/>
          <a:p>
            <a:pPr lvl="1"/>
            <a:r>
              <a:rPr lang="es-BO" dirty="0"/>
              <a:t>Manipulando parámetros de entrada: El atacante manipula los parámetros de entrada excluyendo los tipos específicos %x o %n.</a:t>
            </a:r>
          </a:p>
          <a:p>
            <a:pPr marL="0" indent="0">
              <a:buNone/>
            </a:pPr>
            <a:endParaRPr lang="es-BO" sz="2400" dirty="0"/>
          </a:p>
          <a:p>
            <a:pPr marL="0" indent="0">
              <a:buNone/>
            </a:pPr>
            <a:r>
              <a:rPr lang="es-BO" sz="2400" dirty="0">
                <a:solidFill>
                  <a:srgbClr val="FF0000"/>
                </a:solidFill>
              </a:rPr>
              <a:t>http://hostname/cgi-bin/query.cgi?name=john&amp;code=45765</a:t>
            </a:r>
          </a:p>
          <a:p>
            <a:pPr marL="0" indent="0">
              <a:buNone/>
            </a:pPr>
            <a:r>
              <a:rPr lang="es-BO" sz="2400" dirty="0">
                <a:solidFill>
                  <a:srgbClr val="FF0000"/>
                </a:solidFill>
              </a:rPr>
              <a:t>a </a:t>
            </a:r>
          </a:p>
          <a:p>
            <a:pPr marL="0" indent="0">
              <a:buNone/>
            </a:pPr>
            <a:r>
              <a:rPr lang="es-BO" sz="2400" dirty="0">
                <a:solidFill>
                  <a:srgbClr val="FF0000"/>
                </a:solidFill>
              </a:rPr>
              <a:t>http://hostname/cgi-bin/query.cgi?name=john%x.%x&amp;code=45765%x.%x</a:t>
            </a:r>
          </a:p>
          <a:p>
            <a:endParaRPr lang="es-BO" dirty="0"/>
          </a:p>
        </p:txBody>
      </p:sp>
    </p:spTree>
    <p:extLst>
      <p:ext uri="{BB962C8B-B14F-4D97-AF65-F5344CB8AC3E}">
        <p14:creationId xmlns:p14="http://schemas.microsoft.com/office/powerpoint/2010/main" val="3964829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dirty="0"/>
              <a:t>Defensa contra BoF</a:t>
            </a:r>
          </a:p>
          <a:p>
            <a:r>
              <a:rPr lang="es-BO" dirty="0"/>
              <a:t>Auditoría manual del código.</a:t>
            </a:r>
          </a:p>
          <a:p>
            <a:r>
              <a:rPr lang="es-BO" dirty="0"/>
              <a:t>Técnicas del compilador.</a:t>
            </a:r>
          </a:p>
          <a:p>
            <a:r>
              <a:rPr lang="es-BO" dirty="0"/>
              <a:t>Soporte a la librería del C más segura.</a:t>
            </a:r>
          </a:p>
          <a:p>
            <a:pPr marL="0" indent="0">
              <a:buNone/>
            </a:pPr>
            <a:r>
              <a:rPr lang="es-BO" dirty="0"/>
              <a:t> Deshabilitando la ejecución de pilas.</a:t>
            </a:r>
          </a:p>
        </p:txBody>
      </p:sp>
    </p:spTree>
    <p:extLst>
      <p:ext uri="{BB962C8B-B14F-4D97-AF65-F5344CB8AC3E}">
        <p14:creationId xmlns:p14="http://schemas.microsoft.com/office/powerpoint/2010/main" val="4897441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pPr marL="0" indent="0">
              <a:buNone/>
            </a:pPr>
            <a:r>
              <a:rPr lang="es-BO" sz="3000" dirty="0"/>
              <a:t>Prevención de ataques BoF</a:t>
            </a:r>
          </a:p>
          <a:p>
            <a:r>
              <a:rPr lang="es-BO" sz="3000" dirty="0"/>
              <a:t>Utilizar lenguajes seguros (Java, ML).</a:t>
            </a:r>
          </a:p>
          <a:p>
            <a:r>
              <a:rPr lang="es-BO" sz="3000" dirty="0"/>
              <a:t>Implementar revisión de tiempo de ejecución.</a:t>
            </a:r>
          </a:p>
          <a:p>
            <a:r>
              <a:rPr lang="es-BO" sz="3000" dirty="0"/>
              <a:t>Ofuscación de dirección.</a:t>
            </a:r>
          </a:p>
          <a:p>
            <a:r>
              <a:rPr lang="es-BO" sz="3000" dirty="0"/>
              <a:t>Aleatorizar el lugar de las funciones en libc.</a:t>
            </a:r>
          </a:p>
          <a:p>
            <a:r>
              <a:rPr lang="es-BO" sz="3000" dirty="0"/>
              <a:t>Análisis de código fuente estático.</a:t>
            </a:r>
          </a:p>
          <a:p>
            <a:r>
              <a:rPr lang="es-BO" sz="3000" dirty="0"/>
              <a:t>Marcar la pila como no ejecutar, ubicación de pila aleatoria.</a:t>
            </a:r>
          </a:p>
        </p:txBody>
      </p:sp>
    </p:spTree>
    <p:extLst>
      <p:ext uri="{BB962C8B-B14F-4D97-AF65-F5344CB8AC3E}">
        <p14:creationId xmlns:p14="http://schemas.microsoft.com/office/powerpoint/2010/main" val="1475335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a:bodyPr>
          <a:lstStyle/>
          <a:p>
            <a:pPr marL="0" indent="0">
              <a:buNone/>
            </a:pPr>
            <a:r>
              <a:rPr lang="es-BO" sz="2600" dirty="0"/>
              <a:t>Contramedidas de programación</a:t>
            </a:r>
          </a:p>
          <a:p>
            <a:r>
              <a:rPr lang="es-BO" sz="2600" dirty="0"/>
              <a:t>Diseñar programas tomando en cuenta la Seguridad. </a:t>
            </a:r>
          </a:p>
          <a:p>
            <a:r>
              <a:rPr lang="es-BO" sz="2600" dirty="0"/>
              <a:t>Deshabilitar la ejecución de pilas (posible en Solaris).</a:t>
            </a:r>
          </a:p>
          <a:p>
            <a:r>
              <a:rPr lang="es-BO" sz="2600" dirty="0"/>
              <a:t>Revisar y depurar el código para encontrar errores. </a:t>
            </a:r>
          </a:p>
          <a:p>
            <a:r>
              <a:rPr lang="es-BO" sz="2600" dirty="0"/>
              <a:t>Prevenir el uso de funciones peligrosas: gets, strcpy, etc.</a:t>
            </a:r>
          </a:p>
          <a:p>
            <a:r>
              <a:rPr lang="es-BO" sz="2600" dirty="0"/>
              <a:t>Considerar el uso de compiladores "seguros" como StackGuard. </a:t>
            </a:r>
          </a:p>
          <a:p>
            <a:r>
              <a:rPr lang="es-BO" sz="2600" dirty="0"/>
              <a:t>Prevenir que el retorno de direcciones sea sobrescrito. (cont.)</a:t>
            </a:r>
          </a:p>
        </p:txBody>
      </p:sp>
    </p:spTree>
    <p:extLst>
      <p:ext uri="{BB962C8B-B14F-4D97-AF65-F5344CB8AC3E}">
        <p14:creationId xmlns:p14="http://schemas.microsoft.com/office/powerpoint/2010/main" val="4037424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lnSpcReduction="10000"/>
          </a:bodyPr>
          <a:lstStyle/>
          <a:p>
            <a:r>
              <a:rPr lang="es-BO" sz="2600" dirty="0"/>
              <a:t>Validar argumentos y reducir la cantidad de código que se ejecuta con privilegio administrativo.</a:t>
            </a:r>
          </a:p>
          <a:p>
            <a:r>
              <a:rPr lang="es-BO" sz="2600" dirty="0"/>
              <a:t>Prevenir que toda la información sensible sea sobrescrita.</a:t>
            </a:r>
          </a:p>
          <a:p>
            <a:r>
              <a:rPr lang="es-BO" sz="2600" dirty="0"/>
              <a:t>Realizar cambios en el mismo lenguaje C a nivel de lenguaje para reducir el riesgo de BoF.</a:t>
            </a:r>
          </a:p>
          <a:p>
            <a:r>
              <a:rPr lang="es-BO" sz="2600" dirty="0"/>
              <a:t>Utilizar analizadores de código fuente estáticos o dinámicos a nivel de código fuente para revisar si hay problemas en el código.</a:t>
            </a:r>
          </a:p>
          <a:p>
            <a:r>
              <a:rPr lang="es-BO" sz="2600" dirty="0"/>
              <a:t>Cambiar el compilador a nivel de compilador que no limite la revisión o proteja que las direcciones no sean sobrescritas. (cont.)</a:t>
            </a:r>
          </a:p>
        </p:txBody>
      </p:sp>
    </p:spTree>
    <p:extLst>
      <p:ext uri="{BB962C8B-B14F-4D97-AF65-F5344CB8AC3E}">
        <p14:creationId xmlns:p14="http://schemas.microsoft.com/office/powerpoint/2010/main" val="944042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lstStyle/>
          <a:p>
            <a:r>
              <a:rPr lang="es-BO" dirty="0"/>
              <a:t>Cambiar las reglas a nivel de S.O. para saber qué páginas de memoria están permitidas de retener datos ejecutables.</a:t>
            </a:r>
          </a:p>
          <a:p>
            <a:r>
              <a:rPr lang="es-BO" dirty="0"/>
              <a:t>Hacer el uso de librerías seguras.</a:t>
            </a:r>
          </a:p>
          <a:p>
            <a:r>
              <a:rPr lang="es-BO" dirty="0"/>
              <a:t>Utilizar herramientas de detección de vulnerabilidades BoF.</a:t>
            </a:r>
          </a:p>
        </p:txBody>
      </p:sp>
    </p:spTree>
    <p:extLst>
      <p:ext uri="{BB962C8B-B14F-4D97-AF65-F5344CB8AC3E}">
        <p14:creationId xmlns:p14="http://schemas.microsoft.com/office/powerpoint/2010/main" val="3754547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lnSpcReduction="10000"/>
          </a:bodyPr>
          <a:lstStyle/>
          <a:p>
            <a:pPr marL="0" indent="0">
              <a:buNone/>
            </a:pPr>
            <a:r>
              <a:rPr lang="es-BO" sz="2600" dirty="0"/>
              <a:t>Prevención de Ejecución de datos</a:t>
            </a:r>
          </a:p>
          <a:p>
            <a:r>
              <a:rPr lang="es-BO" sz="2600" dirty="0"/>
              <a:t>DEP (Data execution Prevention) es un conjunto de tecnologías de hardware o software que monitorea programas para verificar si están utilizando la memoria de manera fiable y segura.</a:t>
            </a:r>
          </a:p>
          <a:p>
            <a:r>
              <a:rPr lang="es-BO" sz="2600" dirty="0"/>
              <a:t>Previene las aplicaciones que puedan acceder a la memoria que no fue asignada por el proceso y se encuentra en otra dirección.</a:t>
            </a:r>
          </a:p>
          <a:p>
            <a:r>
              <a:rPr lang="es-BO" sz="2600" dirty="0"/>
              <a:t>Cuando la ejecución ocurre el DEP de hardware detecta el código que está ejecutándose desde estas ubicaciones y plantea una excepción.</a:t>
            </a:r>
          </a:p>
        </p:txBody>
      </p:sp>
    </p:spTree>
    <p:extLst>
      <p:ext uri="{BB962C8B-B14F-4D97-AF65-F5344CB8AC3E}">
        <p14:creationId xmlns:p14="http://schemas.microsoft.com/office/powerpoint/2010/main" val="21071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noAutofit/>
          </a:bodyPr>
          <a:lstStyle/>
          <a:p>
            <a:r>
              <a:rPr lang="es-BO" sz="4400" dirty="0"/>
              <a:t>¿Por qué los programas y aplicaciones son vulnerables?</a:t>
            </a:r>
          </a:p>
        </p:txBody>
      </p:sp>
      <p:sp>
        <p:nvSpPr>
          <p:cNvPr id="3" name="2 Marcador de contenido"/>
          <p:cNvSpPr>
            <a:spLocks noGrp="1"/>
          </p:cNvSpPr>
          <p:nvPr>
            <p:ph idx="1"/>
          </p:nvPr>
        </p:nvSpPr>
        <p:spPr/>
        <p:txBody>
          <a:bodyPr/>
          <a:lstStyle/>
          <a:p>
            <a:r>
              <a:rPr lang="es-BO" dirty="0"/>
              <a:t>Los controles de límite no se realizan plenamente, en muchos casos, son ignorados completamente.</a:t>
            </a:r>
          </a:p>
          <a:p>
            <a:r>
              <a:rPr lang="es-BO" dirty="0"/>
              <a:t>Los lenguajes de programación como el C tienen vulnerabilidades en ellos.</a:t>
            </a:r>
          </a:p>
          <a:p>
            <a:r>
              <a:rPr lang="es-BO" dirty="0"/>
              <a:t>Los programas y aplicaciones no se adhieren a las mejores prácticas de programación.</a:t>
            </a:r>
          </a:p>
        </p:txBody>
      </p:sp>
    </p:spTree>
    <p:extLst>
      <p:ext uri="{BB962C8B-B14F-4D97-AF65-F5344CB8AC3E}">
        <p14:creationId xmlns:p14="http://schemas.microsoft.com/office/powerpoint/2010/main" val="42505853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a:bodyPr>
          <a:lstStyle/>
          <a:p>
            <a:r>
              <a:rPr lang="es-BO" dirty="0"/>
              <a:t>Para prevenir que código malicioso tome una ventaja de los mecanismos de excepción de manejo en Windows es ayudado por un software DEP.</a:t>
            </a:r>
          </a:p>
          <a:p>
            <a:r>
              <a:rPr lang="es-BO" dirty="0"/>
              <a:t>DEP ayuda a prevenir la ejecución de código desde páginas de datos, como páginas heap por defecto, páginas de memoria, y varias páginas de pilas, donde el código no es ejecutado desde la pila o heap por defecto.</a:t>
            </a:r>
          </a:p>
        </p:txBody>
      </p:sp>
    </p:spTree>
    <p:extLst>
      <p:ext uri="{BB962C8B-B14F-4D97-AF65-F5344CB8AC3E}">
        <p14:creationId xmlns:p14="http://schemas.microsoft.com/office/powerpoint/2010/main" val="3460054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Contramedidas</a:t>
            </a:r>
          </a:p>
        </p:txBody>
      </p:sp>
      <p:sp>
        <p:nvSpPr>
          <p:cNvPr id="3" name="2 Marcador de contenido"/>
          <p:cNvSpPr>
            <a:spLocks noGrp="1"/>
          </p:cNvSpPr>
          <p:nvPr>
            <p:ph idx="1"/>
          </p:nvPr>
        </p:nvSpPr>
        <p:spPr/>
        <p:txBody>
          <a:bodyPr>
            <a:normAutofit fontScale="92500" lnSpcReduction="20000"/>
          </a:bodyPr>
          <a:lstStyle/>
          <a:p>
            <a:pPr marL="0" indent="0">
              <a:buNone/>
            </a:pPr>
            <a:r>
              <a:rPr lang="es-BO" sz="2600" dirty="0"/>
              <a:t>Enhanced Mitigation Experience Toolkit (EMET)</a:t>
            </a:r>
          </a:p>
          <a:p>
            <a:r>
              <a:rPr lang="es-BO" sz="2600" dirty="0"/>
              <a:t>Es diseñado para hacer más difícil que un atacante explote vulnerabilidades de un software y obtenga acceso al sistema.</a:t>
            </a:r>
          </a:p>
          <a:p>
            <a:r>
              <a:rPr lang="es-BO" sz="2600" dirty="0"/>
              <a:t>Soporta técnicas de mitigación que previene técnicas de ataque comunes, principalmente relacionadas con Stack Overflows y técnicas utilizadas por malware para interactuar con el S.O. cuando intenta comprometerlo.</a:t>
            </a:r>
          </a:p>
          <a:p>
            <a:r>
              <a:rPr lang="es-BO" sz="2600" dirty="0"/>
              <a:t>Mejora la resistencia de Windows a la explotación de BoF.</a:t>
            </a:r>
          </a:p>
          <a:p>
            <a:pPr marL="0" indent="0">
              <a:buNone/>
            </a:pPr>
            <a:r>
              <a:rPr lang="es-BO" sz="2600" dirty="0"/>
              <a:t>Desde la ventana de configuración de la aplicación, se pueden agregar aplicaciones para que sean configuradas por EMET.</a:t>
            </a:r>
          </a:p>
          <a:p>
            <a:pPr marL="0" indent="0">
              <a:buNone/>
            </a:pPr>
            <a:endParaRPr lang="es-BO" sz="2600" dirty="0"/>
          </a:p>
        </p:txBody>
      </p:sp>
    </p:spTree>
    <p:extLst>
      <p:ext uri="{BB962C8B-B14F-4D97-AF65-F5344CB8AC3E}">
        <p14:creationId xmlns:p14="http://schemas.microsoft.com/office/powerpoint/2010/main" val="3453132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BoF</a:t>
            </a:r>
          </a:p>
        </p:txBody>
      </p:sp>
      <p:sp>
        <p:nvSpPr>
          <p:cNvPr id="3" name="2 Marcador de contenido"/>
          <p:cNvSpPr>
            <a:spLocks noGrp="1"/>
          </p:cNvSpPr>
          <p:nvPr>
            <p:ph idx="1"/>
          </p:nvPr>
        </p:nvSpPr>
        <p:spPr/>
        <p:txBody>
          <a:bodyPr/>
          <a:lstStyle/>
          <a:p>
            <a:pPr marL="0" indent="0">
              <a:buNone/>
            </a:pPr>
            <a:r>
              <a:rPr lang="es-BO" dirty="0"/>
              <a:t>/GS</a:t>
            </a:r>
          </a:p>
          <a:p>
            <a:r>
              <a:rPr lang="es-BO" dirty="0"/>
              <a:t>El switch /gs puede ser activado desde la opción de generación de código en el tab C/C++.</a:t>
            </a:r>
          </a:p>
          <a:p>
            <a:r>
              <a:rPr lang="es-BO" dirty="0"/>
              <a:t>Provee "banda de frenado", o "cookie", entre el buffer y la dirección de retorno que ayuda a prevenir la invasión del buffer.</a:t>
            </a:r>
          </a:p>
          <a:p>
            <a:pPr marL="0" indent="0">
              <a:buNone/>
            </a:pPr>
            <a:endParaRPr lang="es-BO" dirty="0"/>
          </a:p>
        </p:txBody>
      </p:sp>
    </p:spTree>
    <p:extLst>
      <p:ext uri="{BB962C8B-B14F-4D97-AF65-F5344CB8AC3E}">
        <p14:creationId xmlns:p14="http://schemas.microsoft.com/office/powerpoint/2010/main" val="3396909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Herramientas de Seguridad BoF</a:t>
            </a:r>
          </a:p>
        </p:txBody>
      </p:sp>
      <p:sp>
        <p:nvSpPr>
          <p:cNvPr id="3" name="2 Marcador de contenido"/>
          <p:cNvSpPr>
            <a:spLocks noGrp="1"/>
          </p:cNvSpPr>
          <p:nvPr>
            <p:ph idx="1"/>
          </p:nvPr>
        </p:nvSpPr>
        <p:spPr/>
        <p:txBody>
          <a:bodyPr>
            <a:normAutofit lnSpcReduction="10000"/>
          </a:bodyPr>
          <a:lstStyle/>
          <a:p>
            <a:pPr marL="0" indent="0">
              <a:buNone/>
            </a:pPr>
            <a:r>
              <a:rPr lang="es-BO" dirty="0"/>
              <a:t>Herramienta de seguridad BoF: BufferShield</a:t>
            </a:r>
          </a:p>
          <a:p>
            <a:r>
              <a:rPr lang="es-BO" dirty="0"/>
              <a:t>Permite detectar y prevenir la explotación de BoFs.</a:t>
            </a:r>
          </a:p>
          <a:p>
            <a:pPr marL="0" indent="0">
              <a:buNone/>
            </a:pPr>
            <a:r>
              <a:rPr lang="es-BO" dirty="0"/>
              <a:t>Características:</a:t>
            </a:r>
          </a:p>
          <a:p>
            <a:r>
              <a:rPr lang="es-BO" dirty="0"/>
              <a:t>Detecta ejecución de código en la pila, heap por defecto, heap dinámico, memoria virtual y segmentos de datos.</a:t>
            </a:r>
          </a:p>
          <a:p>
            <a:r>
              <a:rPr lang="es-BO" dirty="0"/>
              <a:t>Termina las aplicación si un BoF fue detectado.</a:t>
            </a:r>
          </a:p>
          <a:p>
            <a:endParaRPr lang="es-BO" dirty="0"/>
          </a:p>
        </p:txBody>
      </p:sp>
    </p:spTree>
    <p:extLst>
      <p:ext uri="{BB962C8B-B14F-4D97-AF65-F5344CB8AC3E}">
        <p14:creationId xmlns:p14="http://schemas.microsoft.com/office/powerpoint/2010/main" val="3300483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Test de Intrusión para BoF</a:t>
            </a:r>
          </a:p>
        </p:txBody>
      </p:sp>
      <p:sp>
        <p:nvSpPr>
          <p:cNvPr id="3" name="2 Marcador de contenido"/>
          <p:cNvSpPr>
            <a:spLocks noGrp="1"/>
          </p:cNvSpPr>
          <p:nvPr>
            <p:ph idx="1"/>
          </p:nvPr>
        </p:nvSpPr>
        <p:spPr/>
        <p:txBody>
          <a:bodyPr>
            <a:normAutofit lnSpcReduction="10000"/>
          </a:bodyPr>
          <a:lstStyle/>
          <a:p>
            <a:pPr marL="0" indent="0">
              <a:buNone/>
            </a:pPr>
            <a:r>
              <a:rPr lang="es-BO" sz="2800" dirty="0"/>
              <a:t>Está diseñado en la presunción de que la aplicación resultara en bloqueo del sistema o comportamiento extraordinario cuando es suministrado con especificadores de tipo de formato y cadenas de entrada que son más largas que las esperadas.</a:t>
            </a:r>
          </a:p>
          <a:p>
            <a:pPr marL="0" indent="0">
              <a:buNone/>
            </a:pPr>
            <a:r>
              <a:rPr lang="es-BO" sz="2800" dirty="0"/>
              <a:t>Para esto, el Penetration Tester debe entender como funciona un ataque BoF. Entender lenguajes de programación como C/C++, ensamblador y lenguaje máquina. Competencia en el uso de debuggers, desensambladores y fuzzers.</a:t>
            </a:r>
          </a:p>
        </p:txBody>
      </p:sp>
    </p:spTree>
    <p:extLst>
      <p:ext uri="{BB962C8B-B14F-4D97-AF65-F5344CB8AC3E}">
        <p14:creationId xmlns:p14="http://schemas.microsoft.com/office/powerpoint/2010/main" val="6955469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731958" y="1052736"/>
            <a:ext cx="7669740" cy="4174031"/>
          </a:xfrm>
          <a:prstGeom prst="rect">
            <a:avLst/>
          </a:prstGeom>
        </p:spPr>
      </p:pic>
      <p:sp>
        <p:nvSpPr>
          <p:cNvPr id="2" name="1 Título"/>
          <p:cNvSpPr>
            <a:spLocks noGrp="1"/>
          </p:cNvSpPr>
          <p:nvPr>
            <p:ph type="title"/>
          </p:nvPr>
        </p:nvSpPr>
        <p:spPr>
          <a:noFill/>
        </p:spPr>
        <p:txBody>
          <a:bodyPr/>
          <a:lstStyle/>
          <a:p>
            <a:endParaRPr lang="es-BO" dirty="0"/>
          </a:p>
        </p:txBody>
      </p:sp>
      <p:sp>
        <p:nvSpPr>
          <p:cNvPr id="7"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chemeClr val="bg1">
                  <a:lumMod val="75000"/>
                </a:schemeClr>
              </a:solidFill>
            </a:endParaRPr>
          </a:p>
        </p:txBody>
      </p:sp>
    </p:spTree>
    <p:extLst>
      <p:ext uri="{BB962C8B-B14F-4D97-AF65-F5344CB8AC3E}">
        <p14:creationId xmlns:p14="http://schemas.microsoft.com/office/powerpoint/2010/main" val="1085153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050" name="Rectangle 2"/>
          <p:cNvSpPr>
            <a:spLocks noGrp="1" noChangeArrowheads="1"/>
          </p:cNvSpPr>
          <p:nvPr>
            <p:ph type="ctrTitle"/>
          </p:nvPr>
        </p:nvSpPr>
        <p:spPr>
          <a:xfrm>
            <a:off x="685800" y="2679055"/>
            <a:ext cx="7772400" cy="1470025"/>
          </a:xfrm>
        </p:spPr>
        <p:txBody>
          <a:bodyPr/>
          <a:lstStyle/>
          <a:p>
            <a:r>
              <a:rPr lang="es-BO" dirty="0"/>
              <a:t>¡Muchas Gracias!</a:t>
            </a:r>
          </a:p>
        </p:txBody>
      </p:sp>
    </p:spTree>
    <p:extLst>
      <p:ext uri="{BB962C8B-B14F-4D97-AF65-F5344CB8AC3E}">
        <p14:creationId xmlns:p14="http://schemas.microsoft.com/office/powerpoint/2010/main" val="386007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sz="4400" dirty="0"/>
              <a:t>¿Por qué los programas y aplicaciones son vulnerables?</a:t>
            </a:r>
          </a:p>
        </p:txBody>
      </p:sp>
      <p:sp>
        <p:nvSpPr>
          <p:cNvPr id="3" name="2 Marcador de contenido"/>
          <p:cNvSpPr>
            <a:spLocks noGrp="1"/>
          </p:cNvSpPr>
          <p:nvPr>
            <p:ph idx="1"/>
          </p:nvPr>
        </p:nvSpPr>
        <p:spPr/>
        <p:txBody>
          <a:bodyPr>
            <a:normAutofit lnSpcReduction="10000"/>
          </a:bodyPr>
          <a:lstStyle/>
          <a:p>
            <a:r>
              <a:rPr lang="es-BO" dirty="0"/>
              <a:t>Las siguientes funciones pueden ser explotadas por no revisar el tamaño del buffer:</a:t>
            </a:r>
          </a:p>
          <a:p>
            <a:r>
              <a:rPr lang="es-BO" sz="2600" dirty="0"/>
              <a:t>strcat()</a:t>
            </a:r>
          </a:p>
          <a:p>
            <a:r>
              <a:rPr lang="es-BO" sz="2600" dirty="0"/>
              <a:t>strcpy()</a:t>
            </a:r>
          </a:p>
          <a:p>
            <a:r>
              <a:rPr lang="es-BO" sz="2600" dirty="0"/>
              <a:t>sprintf()</a:t>
            </a:r>
          </a:p>
          <a:p>
            <a:r>
              <a:rPr lang="es-BO" sz="2600" dirty="0"/>
              <a:t>vsprintf()</a:t>
            </a:r>
          </a:p>
          <a:p>
            <a:r>
              <a:rPr lang="es-BO" sz="2600" dirty="0"/>
              <a:t>bcopy()</a:t>
            </a:r>
          </a:p>
          <a:p>
            <a:r>
              <a:rPr lang="es-BO" sz="2600" dirty="0"/>
              <a:t>gets()</a:t>
            </a:r>
          </a:p>
          <a:p>
            <a:r>
              <a:rPr lang="es-BO" sz="2600" dirty="0"/>
              <a:t>scanf()</a:t>
            </a:r>
          </a:p>
        </p:txBody>
      </p:sp>
    </p:spTree>
    <p:extLst>
      <p:ext uri="{BB962C8B-B14F-4D97-AF65-F5344CB8AC3E}">
        <p14:creationId xmlns:p14="http://schemas.microsoft.com/office/powerpoint/2010/main" val="70184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Entendiendo las Pilas</a:t>
            </a:r>
          </a:p>
        </p:txBody>
      </p:sp>
      <p:sp>
        <p:nvSpPr>
          <p:cNvPr id="3" name="2 Marcador de contenido"/>
          <p:cNvSpPr>
            <a:spLocks noGrp="1"/>
          </p:cNvSpPr>
          <p:nvPr>
            <p:ph idx="1"/>
          </p:nvPr>
        </p:nvSpPr>
        <p:spPr/>
        <p:txBody>
          <a:bodyPr/>
          <a:lstStyle/>
          <a:p>
            <a:r>
              <a:rPr lang="es-BO" dirty="0"/>
              <a:t>La pila utiliza en mecanismo Último en Entrar, Primero en Salir (LIFO) para pasar los argumentos a las funciones y referir las variables locales. </a:t>
            </a:r>
          </a:p>
          <a:p>
            <a:r>
              <a:rPr lang="es-BO" dirty="0"/>
              <a:t>Actúa como un buffer, reteniendo toda la información que la función necesita.</a:t>
            </a:r>
          </a:p>
          <a:p>
            <a:r>
              <a:rPr lang="es-BO" dirty="0"/>
              <a:t>La pila es creada al principio de una función y liberada al final.</a:t>
            </a:r>
          </a:p>
        </p:txBody>
      </p:sp>
    </p:spTree>
    <p:extLst>
      <p:ext uri="{BB962C8B-B14F-4D97-AF65-F5344CB8AC3E}">
        <p14:creationId xmlns:p14="http://schemas.microsoft.com/office/powerpoint/2010/main" val="309600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Buffer Overflow basado en pila</a:t>
            </a:r>
          </a:p>
        </p:txBody>
      </p:sp>
      <p:sp>
        <p:nvSpPr>
          <p:cNvPr id="3" name="2 Marcador de contenido"/>
          <p:cNvSpPr>
            <a:spLocks noGrp="1"/>
          </p:cNvSpPr>
          <p:nvPr>
            <p:ph idx="1"/>
          </p:nvPr>
        </p:nvSpPr>
        <p:spPr/>
        <p:txBody>
          <a:bodyPr/>
          <a:lstStyle/>
          <a:p>
            <a:r>
              <a:rPr lang="es-BO" dirty="0"/>
              <a:t>Ocurre cuando un buffer ha desbordado el espacio de la pila.</a:t>
            </a:r>
          </a:p>
          <a:p>
            <a:r>
              <a:rPr lang="es-BO" dirty="0"/>
              <a:t>El atacante inyecta código malicioso en la pila y la desborda para sobrescribir el retorno del puntero de manera tal que el flujo de control cambia al código malicioso.</a:t>
            </a:r>
          </a:p>
        </p:txBody>
      </p:sp>
    </p:spTree>
    <p:extLst>
      <p:ext uri="{BB962C8B-B14F-4D97-AF65-F5344CB8AC3E}">
        <p14:creationId xmlns:p14="http://schemas.microsoft.com/office/powerpoint/2010/main" val="375233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rot="19740605">
            <a:off x="589828" y="3633295"/>
            <a:ext cx="8229600" cy="1143000"/>
          </a:xfrm>
          <a:prstGeom prst="rect">
            <a:avLst/>
          </a:prstGeom>
        </p:spPr>
        <p:txBody>
          <a:bodyPr/>
          <a:lstStyle>
            <a:lvl1pPr algn="ctr" defTabSz="914400" rtl="0" eaLnBrk="1" latinLnBrk="0" hangingPunct="1">
              <a:spcBef>
                <a:spcPct val="0"/>
              </a:spcBef>
              <a:buNone/>
              <a:defRPr sz="4400" kern="1200">
                <a:solidFill>
                  <a:schemeClr val="bg2"/>
                </a:solidFill>
                <a:latin typeface="Arial" pitchFamily="34" charset="0"/>
                <a:ea typeface="+mj-ea"/>
                <a:cs typeface="Arial" pitchFamily="34" charset="0"/>
              </a:defRPr>
            </a:lvl1pPr>
          </a:lstStyle>
          <a:p>
            <a:endParaRPr lang="es-BO" dirty="0">
              <a:solidFill>
                <a:srgbClr val="00B0F0"/>
              </a:solidFill>
            </a:endParaRPr>
          </a:p>
        </p:txBody>
      </p:sp>
      <p:sp>
        <p:nvSpPr>
          <p:cNvPr id="2" name="1 Título"/>
          <p:cNvSpPr>
            <a:spLocks noGrp="1"/>
          </p:cNvSpPr>
          <p:nvPr>
            <p:ph type="title"/>
          </p:nvPr>
        </p:nvSpPr>
        <p:spPr/>
        <p:txBody>
          <a:bodyPr/>
          <a:lstStyle/>
          <a:p>
            <a:r>
              <a:rPr lang="es-BO" dirty="0"/>
              <a:t>Entendiendo el Heap</a:t>
            </a:r>
          </a:p>
        </p:txBody>
      </p:sp>
      <p:sp>
        <p:nvSpPr>
          <p:cNvPr id="3" name="2 Marcador de contenido"/>
          <p:cNvSpPr>
            <a:spLocks noGrp="1"/>
          </p:cNvSpPr>
          <p:nvPr>
            <p:ph idx="1"/>
          </p:nvPr>
        </p:nvSpPr>
        <p:spPr/>
        <p:txBody>
          <a:bodyPr>
            <a:normAutofit fontScale="92500" lnSpcReduction="10000"/>
          </a:bodyPr>
          <a:lstStyle/>
          <a:p>
            <a:r>
              <a:rPr lang="es-BO" dirty="0"/>
              <a:t>Heap es un área de la memoria utilizada por una aplicación y es alojado dinámicamente en un tiempo de ejecución con funciones como "malloc()".</a:t>
            </a:r>
          </a:p>
          <a:p>
            <a:r>
              <a:rPr lang="es-BO" dirty="0"/>
              <a:t>Las variables estáticas son almacenadas en la pila a lo largo con los datos alojados utilizando la interfaz malloc.</a:t>
            </a:r>
          </a:p>
          <a:p>
            <a:r>
              <a:rPr lang="es-BO" dirty="0"/>
              <a:t>Heap almacena todas las instancias o atributos, constructores y métodos de una clase u objeto.</a:t>
            </a:r>
          </a:p>
        </p:txBody>
      </p:sp>
    </p:spTree>
    <p:extLst>
      <p:ext uri="{BB962C8B-B14F-4D97-AF65-F5344CB8AC3E}">
        <p14:creationId xmlns:p14="http://schemas.microsoft.com/office/powerpoint/2010/main" val="4051985206"/>
      </p:ext>
    </p:extLst>
  </p:cSld>
  <p:clrMapOvr>
    <a:masterClrMapping/>
  </p:clrMapOvr>
</p:sld>
</file>

<file path=ppt/theme/theme1.xml><?xml version="1.0" encoding="utf-8"?>
<a:theme xmlns:a="http://schemas.openxmlformats.org/drawingml/2006/main" name="Blue-Grey-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Technology-PowerPoint-Template</Template>
  <TotalTime>52</TotalTime>
  <Words>3398</Words>
  <Application>Microsoft Office PowerPoint</Application>
  <PresentationFormat>On-screen Show (4:3)</PresentationFormat>
  <Paragraphs>290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Microsoft New Tai Lue</vt:lpstr>
      <vt:lpstr>Blue-Grey-PowerPoint-Template</vt:lpstr>
      <vt:lpstr>18. Desbordamiento de Búfer</vt:lpstr>
      <vt:lpstr>Introducción</vt:lpstr>
      <vt:lpstr>PowerPoint Presentation</vt:lpstr>
      <vt:lpstr>Introducción</vt:lpstr>
      <vt:lpstr>¿Por qué los programas y aplicaciones son vulnerables?</vt:lpstr>
      <vt:lpstr>¿Por qué los programas y aplicaciones son vulnerables?</vt:lpstr>
      <vt:lpstr>Entendiendo las Pilas</vt:lpstr>
      <vt:lpstr>Buffer Overflow basado en pila</vt:lpstr>
      <vt:lpstr>Entendiendo el Heap</vt:lpstr>
      <vt:lpstr>Buffer Overflow basado en los Heap</vt:lpstr>
      <vt:lpstr>Operaciones de Pila</vt:lpstr>
      <vt:lpstr>Operaciones de Pila</vt:lpstr>
      <vt:lpstr>Shellcode</vt:lpstr>
      <vt:lpstr>Shellcode</vt:lpstr>
      <vt:lpstr>No Operaciones (NOPs)</vt:lpstr>
      <vt:lpstr>No Operaciones (NOPs)</vt:lpstr>
      <vt:lpstr>Metodología Buffer Overflow</vt:lpstr>
      <vt:lpstr>Pasos Buffer Overflow</vt:lpstr>
      <vt:lpstr>Atacando un programa real</vt:lpstr>
      <vt:lpstr>Overflow utilizando cadena de formato</vt:lpstr>
      <vt:lpstr>Rompiendo la pila</vt:lpstr>
      <vt:lpstr>Una vez que la pila está rota...</vt:lpstr>
      <vt:lpstr>Una vez que la pila está rota...</vt:lpstr>
      <vt:lpstr>Ejemplos BoF</vt:lpstr>
      <vt:lpstr>Ejemplos BoF</vt:lpstr>
      <vt:lpstr>Ejemplos BoF</vt:lpstr>
      <vt:lpstr>Ejemplos BoF</vt:lpstr>
      <vt:lpstr>Ejemplos BoF</vt:lpstr>
      <vt:lpstr>Ejemplos BoF</vt:lpstr>
      <vt:lpstr>Ejemplos BoF</vt:lpstr>
      <vt:lpstr>Explotando los comentarios de semántica en C (anotaciones)</vt:lpstr>
      <vt:lpstr>Explotando los comentarios de semántica en C (anotaciones)</vt:lpstr>
      <vt:lpstr>¿Cómo mutar un exploit BoF?</vt:lpstr>
      <vt:lpstr>Detección de BoF</vt:lpstr>
      <vt:lpstr>Detección de BoF</vt:lpstr>
      <vt:lpstr>¿Cómo detectar BoF en un programa?</vt:lpstr>
      <vt:lpstr>¿Cómo detectar BoF en un programa?</vt:lpstr>
      <vt:lpstr>Testeando Condificiones Heap Overflow</vt:lpstr>
      <vt:lpstr>Testeando Condificiones Heap Overflow</vt:lpstr>
      <vt:lpstr>Testeando Condificiones Heap Overflow</vt:lpstr>
      <vt:lpstr>Testeando Condificiones Heap Overflow</vt:lpstr>
      <vt:lpstr>Testeando Condificiones Heap Overflow</vt:lpstr>
      <vt:lpstr>Testeando Condificiones Heap Overflow</vt:lpstr>
      <vt:lpstr>Contramedidas</vt:lpstr>
      <vt:lpstr>Contramedidas</vt:lpstr>
      <vt:lpstr>Contramedidas</vt:lpstr>
      <vt:lpstr>Contramedidas</vt:lpstr>
      <vt:lpstr>Contramedidas</vt:lpstr>
      <vt:lpstr>Contramedidas</vt:lpstr>
      <vt:lpstr>Contramedidas</vt:lpstr>
      <vt:lpstr>Contramedidas</vt:lpstr>
      <vt:lpstr>Herramientas de Seguridad BoF</vt:lpstr>
      <vt:lpstr>Herramientas de Seguridad BoF</vt:lpstr>
      <vt:lpstr>Test de Intrusión para BoF</vt:lpstr>
      <vt:lpstr>PowerPoint Presentation</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Julio</dc:creator>
  <cp:lastModifiedBy>Julio Iglesias Pérez</cp:lastModifiedBy>
  <cp:revision>23</cp:revision>
  <dcterms:created xsi:type="dcterms:W3CDTF">2013-11-09T01:50:01Z</dcterms:created>
  <dcterms:modified xsi:type="dcterms:W3CDTF">2021-08-22T06:15:03Z</dcterms:modified>
</cp:coreProperties>
</file>