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19. Criptografía</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178034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Rivest Cipher</a:t>
            </a:r>
          </a:p>
        </p:txBody>
      </p:sp>
      <p:sp>
        <p:nvSpPr>
          <p:cNvPr id="3" name="2 Marcador de contenido"/>
          <p:cNvSpPr>
            <a:spLocks noGrp="1"/>
          </p:cNvSpPr>
          <p:nvPr>
            <p:ph idx="1"/>
          </p:nvPr>
        </p:nvSpPr>
        <p:spPr/>
        <p:txBody>
          <a:bodyPr>
            <a:normAutofit lnSpcReduction="10000"/>
          </a:bodyPr>
          <a:lstStyle/>
          <a:p>
            <a:r>
              <a:rPr lang="es-BO" sz="2400" dirty="0"/>
              <a:t>RC (Rivest Cipher): Abarca varias versiones. Es un cifrado de bloque que utiliza llaves de hasta 2040 bits.</a:t>
            </a:r>
          </a:p>
          <a:p>
            <a:r>
              <a:rPr lang="es-BO" sz="2400" dirty="0"/>
              <a:t>RC4: Una llave variable de tamaño corriente con operaciones orientadas en bytes, y está basada en el uso de permutaciones aleatorias.</a:t>
            </a:r>
          </a:p>
          <a:p>
            <a:r>
              <a:rPr lang="es-BO" sz="2400" dirty="0"/>
              <a:t>RC5: Es un algoritmo parametrizado con un bloque de tamaño variable, una llave de tamaño variable y con número de rondas variables. El tamaño de la clave es de 128 bits.</a:t>
            </a:r>
          </a:p>
          <a:p>
            <a:r>
              <a:rPr lang="es-BO" sz="2400" dirty="0"/>
              <a:t>RC6: Agrega dos características a RC5; la inclusión de multiplicación entera, y el uso de cuatro registros de 4 bits en vez de los dos registros de 2 bits de RC5.</a:t>
            </a:r>
          </a:p>
          <a:p>
            <a:endParaRPr lang="es-BO" dirty="0"/>
          </a:p>
        </p:txBody>
      </p:sp>
    </p:spTree>
    <p:extLst>
      <p:ext uri="{BB962C8B-B14F-4D97-AF65-F5344CB8AC3E}">
        <p14:creationId xmlns:p14="http://schemas.microsoft.com/office/powerpoint/2010/main" val="357887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Criptografía asímétrica</a:t>
            </a:r>
          </a:p>
        </p:txBody>
      </p:sp>
      <p:sp>
        <p:nvSpPr>
          <p:cNvPr id="3" name="2 Marcador de contenido"/>
          <p:cNvSpPr>
            <a:spLocks noGrp="1"/>
          </p:cNvSpPr>
          <p:nvPr>
            <p:ph idx="1"/>
          </p:nvPr>
        </p:nvSpPr>
        <p:spPr/>
        <p:txBody>
          <a:bodyPr/>
          <a:lstStyle/>
          <a:p>
            <a:pPr marL="0" indent="0">
              <a:buNone/>
            </a:pPr>
            <a:r>
              <a:rPr lang="es-BO" sz="2400" dirty="0"/>
              <a:t>(Clave pública) utiliza distintas claves para cifrar y descifrar la información. </a:t>
            </a:r>
          </a:p>
          <a:p>
            <a:pPr marL="0" indent="0">
              <a:buNone/>
            </a:pPr>
            <a:r>
              <a:rPr lang="es-BO" sz="2400" dirty="0"/>
              <a:t>Estas claves son conocidas como claves privadas y públicas.</a:t>
            </a:r>
          </a:p>
          <a:p>
            <a:pPr marL="0" indent="0">
              <a:buNone/>
            </a:pPr>
            <a:r>
              <a:rPr lang="es-BO" sz="2400" dirty="0"/>
              <a:t>Recordar siempre esta regla:</a:t>
            </a:r>
          </a:p>
          <a:p>
            <a:pPr marL="0" indent="0">
              <a:buNone/>
            </a:pPr>
            <a:r>
              <a:rPr lang="es-BO" sz="2400" dirty="0"/>
              <a:t>La clave pública cifra.</a:t>
            </a:r>
          </a:p>
          <a:p>
            <a:pPr marL="0" indent="0">
              <a:buNone/>
            </a:pPr>
            <a:r>
              <a:rPr lang="es-BO" sz="2400" dirty="0"/>
              <a:t>La clave privada descifra.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221088"/>
            <a:ext cx="49339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323710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Algunos algoritmos asímétricos</a:t>
            </a:r>
          </a:p>
        </p:txBody>
      </p:sp>
      <p:sp>
        <p:nvSpPr>
          <p:cNvPr id="3" name="2 Marcador de contenido"/>
          <p:cNvSpPr>
            <a:spLocks noGrp="1"/>
          </p:cNvSpPr>
          <p:nvPr>
            <p:ph idx="1"/>
          </p:nvPr>
        </p:nvSpPr>
        <p:spPr/>
        <p:txBody>
          <a:bodyPr>
            <a:normAutofit lnSpcReduction="10000"/>
          </a:bodyPr>
          <a:lstStyle/>
          <a:p>
            <a:r>
              <a:rPr lang="es-BO" sz="2800" dirty="0"/>
              <a:t>Diffie-Hellman: Desarrollado para utilizarse como protocolo de intercambio. Diffie-Hellman es utilizado en Secure Sockets Layer (SSL) y en cifrado IPSec. Puede ser vulnerable a ataques Man-in-the-Middle.</a:t>
            </a:r>
          </a:p>
          <a:p>
            <a:r>
              <a:rPr lang="es-BO" sz="2800" dirty="0"/>
              <a:t>Elliptic Curve Cryptosystem (ECC): Utiliza puntos de una curva elíptica, en conjunto con problemas logarítmicos, para cifrado y firma. Utiliza menos poder de procesamiento que otros métodos, convirtiéndolo en una buena elección para dispositivos móviles.</a:t>
            </a:r>
          </a:p>
        </p:txBody>
      </p:sp>
    </p:spTree>
    <p:extLst>
      <p:ext uri="{BB962C8B-B14F-4D97-AF65-F5344CB8AC3E}">
        <p14:creationId xmlns:p14="http://schemas.microsoft.com/office/powerpoint/2010/main" val="68702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Algunos otros</a:t>
            </a:r>
          </a:p>
        </p:txBody>
      </p:sp>
      <p:sp>
        <p:nvSpPr>
          <p:cNvPr id="3" name="2 Marcador de contenido"/>
          <p:cNvSpPr>
            <a:spLocks noGrp="1"/>
          </p:cNvSpPr>
          <p:nvPr>
            <p:ph idx="1"/>
          </p:nvPr>
        </p:nvSpPr>
        <p:spPr/>
        <p:txBody>
          <a:bodyPr/>
          <a:lstStyle/>
          <a:p>
            <a:r>
              <a:rPr lang="es-ES" sz="2800" dirty="0"/>
              <a:t>El Gamal: No está basado en la factorización de números primos, este método utiliza la solución de los problemas del logaritmo discreto para el cifrado y firmas digitales.</a:t>
            </a:r>
          </a:p>
          <a:p>
            <a:r>
              <a:rPr lang="es-ES" sz="2800" dirty="0"/>
              <a:t>RSA: Un algoritmo de cifrado fuerte que se logra mediante el uso de dos números primos grandes. Factorizando estos números se crean llaves de hasta 4096 bits. RSA puede ser utilizado para el cifrado y firmas digitales, y es la norma moderna de facto.</a:t>
            </a:r>
            <a:endParaRPr lang="es-BO" sz="2800" dirty="0"/>
          </a:p>
          <a:p>
            <a:endParaRPr lang="es-BO" dirty="0"/>
          </a:p>
        </p:txBody>
      </p:sp>
    </p:spTree>
    <p:extLst>
      <p:ext uri="{BB962C8B-B14F-4D97-AF65-F5344CB8AC3E}">
        <p14:creationId xmlns:p14="http://schemas.microsoft.com/office/powerpoint/2010/main" val="376931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Función HASH</a:t>
            </a:r>
          </a:p>
        </p:txBody>
      </p:sp>
      <p:sp>
        <p:nvSpPr>
          <p:cNvPr id="3" name="2 Marcador de contenido"/>
          <p:cNvSpPr>
            <a:spLocks noGrp="1"/>
          </p:cNvSpPr>
          <p:nvPr>
            <p:ph idx="1"/>
          </p:nvPr>
        </p:nvSpPr>
        <p:spPr/>
        <p:txBody>
          <a:bodyPr/>
          <a:lstStyle/>
          <a:p>
            <a:pPr marL="0" indent="0">
              <a:buNone/>
            </a:pPr>
            <a:r>
              <a:rPr lang="es-BO" dirty="0"/>
              <a:t>Es una función matemática unidireccional que toma una entrada y produce una cadena que tiene una entrada y produce típicamente una cadena longitud fija, o hash, basado en la disposición de los bits de los datos en la entrada.</a:t>
            </a:r>
          </a:p>
          <a:p>
            <a:pPr marL="0" indent="0">
              <a:buNone/>
            </a:pPr>
            <a:endParaRPr lang="es-BO" dirty="0"/>
          </a:p>
          <a:p>
            <a:pPr marL="0" indent="0">
              <a:buNone/>
            </a:pPr>
            <a:endParaRPr lang="es-BO" dirty="0"/>
          </a:p>
        </p:txBody>
      </p:sp>
    </p:spTree>
    <p:extLst>
      <p:ext uri="{BB962C8B-B14F-4D97-AF65-F5344CB8AC3E}">
        <p14:creationId xmlns:p14="http://schemas.microsoft.com/office/powerpoint/2010/main" val="673715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Algunos algoritmos HASH</a:t>
            </a:r>
          </a:p>
        </p:txBody>
      </p:sp>
      <p:sp>
        <p:nvSpPr>
          <p:cNvPr id="3" name="2 Marcador de contenido"/>
          <p:cNvSpPr>
            <a:spLocks noGrp="1"/>
          </p:cNvSpPr>
          <p:nvPr>
            <p:ph idx="1"/>
          </p:nvPr>
        </p:nvSpPr>
        <p:spPr/>
        <p:txBody>
          <a:bodyPr>
            <a:normAutofit lnSpcReduction="10000"/>
          </a:bodyPr>
          <a:lstStyle/>
          <a:p>
            <a:r>
              <a:rPr lang="es-BO" sz="2200" dirty="0"/>
              <a:t>RC5: Es un algoritmo parametrizado con un bloque de tamaño variable, una llave de tamaño variable y con número de rondas variables. El tamaño de la clave es de 128 bits. Es obsoleto debido a algunas fallas en el algoritmo (U.S. CERT, Agosto 2010). Actualmente sigue siendo utilizado para la verificación de archivos descargados y en algunos casos para almacenar contraseñas.</a:t>
            </a:r>
          </a:p>
          <a:p>
            <a:r>
              <a:rPr lang="es-BO" sz="2200" dirty="0"/>
              <a:t>SHA1: Produce un valor de salida de 160 bits desde un mensaje con un tamaño máximo de (2 elevado a 64, menos 1) bits, se asemeja al algoritmo MD5.</a:t>
            </a:r>
          </a:p>
          <a:p>
            <a:r>
              <a:rPr lang="es-BO" sz="2200" dirty="0"/>
              <a:t>SHA2: Es una familia de dos funciones hash similares, con tamaños distintos de bloques, produce salidas de 224, 256, 384 y 512 bits.</a:t>
            </a:r>
          </a:p>
          <a:p>
            <a:r>
              <a:rPr lang="es-BO" sz="2200" dirty="0"/>
              <a:t>SHA3: Está aún en desarrollo.</a:t>
            </a:r>
          </a:p>
          <a:p>
            <a:endParaRPr lang="es-BO" dirty="0"/>
          </a:p>
        </p:txBody>
      </p:sp>
    </p:spTree>
    <p:extLst>
      <p:ext uri="{BB962C8B-B14F-4D97-AF65-F5344CB8AC3E}">
        <p14:creationId xmlns:p14="http://schemas.microsoft.com/office/powerpoint/2010/main" val="4280546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¿Qué es Secure Shell?</a:t>
            </a:r>
          </a:p>
        </p:txBody>
      </p:sp>
      <p:sp>
        <p:nvSpPr>
          <p:cNvPr id="3" name="2 Marcador de contenido"/>
          <p:cNvSpPr>
            <a:spLocks noGrp="1"/>
          </p:cNvSpPr>
          <p:nvPr>
            <p:ph idx="1"/>
          </p:nvPr>
        </p:nvSpPr>
        <p:spPr/>
        <p:txBody>
          <a:bodyPr>
            <a:normAutofit fontScale="92500" lnSpcReduction="10000"/>
          </a:bodyPr>
          <a:lstStyle/>
          <a:p>
            <a:r>
              <a:rPr lang="es-BO" dirty="0"/>
              <a:t>Comunicación Remota: Es el remplazo a Telnet y las utilidades “r” de Berkeley (rlogin, rsh, rcp, y rdist).</a:t>
            </a:r>
          </a:p>
          <a:p>
            <a:r>
              <a:rPr lang="es-BO" dirty="0"/>
              <a:t>Canal seguro: Provee un canal encriptado para el inicio de sesión remoto, ejecución de comandos y transferencia de archivos.</a:t>
            </a:r>
          </a:p>
          <a:p>
            <a:r>
              <a:rPr lang="es-BO" dirty="0"/>
              <a:t>Autenticación fuerte: Provee una autenticación de usuario y host a host fuerte, y asegura la comunicación sobre un internet inseguro.</a:t>
            </a:r>
          </a:p>
        </p:txBody>
      </p:sp>
    </p:spTree>
    <p:extLst>
      <p:ext uri="{BB962C8B-B14F-4D97-AF65-F5344CB8AC3E}">
        <p14:creationId xmlns:p14="http://schemas.microsoft.com/office/powerpoint/2010/main" val="3318079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Public Key Infraestructure</a:t>
            </a:r>
          </a:p>
        </p:txBody>
      </p:sp>
      <p:sp>
        <p:nvSpPr>
          <p:cNvPr id="3" name="2 Marcador de contenido"/>
          <p:cNvSpPr>
            <a:spLocks noGrp="1"/>
          </p:cNvSpPr>
          <p:nvPr>
            <p:ph idx="1"/>
          </p:nvPr>
        </p:nvSpPr>
        <p:spPr/>
        <p:txBody>
          <a:bodyPr/>
          <a:lstStyle/>
          <a:p>
            <a:r>
              <a:rPr lang="es-BO" dirty="0"/>
              <a:t>Es un conjunto de hardware, software, personas, directivas y procedimientos requeridos para crear, administrar, distribuir, utilizar, almacenar y revocar certificados digitales.</a:t>
            </a:r>
          </a:p>
        </p:txBody>
      </p:sp>
    </p:spTree>
    <p:extLst>
      <p:ext uri="{BB962C8B-B14F-4D97-AF65-F5344CB8AC3E}">
        <p14:creationId xmlns:p14="http://schemas.microsoft.com/office/powerpoint/2010/main" val="3787278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Componentes de un PKI</a:t>
            </a:r>
          </a:p>
        </p:txBody>
      </p:sp>
      <p:sp>
        <p:nvSpPr>
          <p:cNvPr id="3" name="2 Marcador de contenido"/>
          <p:cNvSpPr>
            <a:spLocks noGrp="1"/>
          </p:cNvSpPr>
          <p:nvPr>
            <p:ph idx="1"/>
          </p:nvPr>
        </p:nvSpPr>
        <p:spPr/>
        <p:txBody>
          <a:bodyPr/>
          <a:lstStyle/>
          <a:p>
            <a:r>
              <a:rPr lang="es-BO" sz="2800" dirty="0"/>
              <a:t>Un sistema de administración de certificados para la generación, distribución, almacenamiento, y verificación de certificados.</a:t>
            </a:r>
          </a:p>
          <a:p>
            <a:r>
              <a:rPr lang="es-BO" sz="2800" dirty="0"/>
              <a:t>Uno o más directorios donde los certificados (y sus llaves públicas) están.</a:t>
            </a:r>
          </a:p>
          <a:p>
            <a:r>
              <a:rPr lang="es-BO" sz="2800" dirty="0"/>
              <a:t>Una Autoridad de Registro (RA) que actúa como un verificador de la Autoridad de Certificación.</a:t>
            </a:r>
          </a:p>
          <a:p>
            <a:r>
              <a:rPr lang="es-BO" sz="2800" dirty="0"/>
              <a:t>Autoridad de Certificación (CA) emite y verifica los certificados digitales.</a:t>
            </a:r>
          </a:p>
          <a:p>
            <a:endParaRPr lang="es-BO" dirty="0"/>
          </a:p>
        </p:txBody>
      </p:sp>
    </p:spTree>
    <p:extLst>
      <p:ext uri="{BB962C8B-B14F-4D97-AF65-F5344CB8AC3E}">
        <p14:creationId xmlns:p14="http://schemas.microsoft.com/office/powerpoint/2010/main" val="1968882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Autoridades de Certificación</a:t>
            </a:r>
          </a:p>
        </p:txBody>
      </p:sp>
      <p:sp>
        <p:nvSpPr>
          <p:cNvPr id="3" name="2 Marcador de contenido"/>
          <p:cNvSpPr>
            <a:spLocks noGrp="1"/>
          </p:cNvSpPr>
          <p:nvPr>
            <p:ph idx="1"/>
          </p:nvPr>
        </p:nvSpPr>
        <p:spPr/>
        <p:txBody>
          <a:bodyPr/>
          <a:lstStyle/>
          <a:p>
            <a:r>
              <a:rPr lang="en-US" dirty="0"/>
              <a:t>COMODO.</a:t>
            </a:r>
          </a:p>
          <a:p>
            <a:r>
              <a:rPr lang="en-US" dirty="0"/>
              <a:t>THAWTE.</a:t>
            </a:r>
          </a:p>
          <a:p>
            <a:r>
              <a:rPr lang="en-US" dirty="0"/>
              <a:t>VeriSign.</a:t>
            </a:r>
          </a:p>
          <a:p>
            <a:r>
              <a:rPr lang="en-US" dirty="0"/>
              <a:t>Entrust.</a:t>
            </a:r>
            <a:endParaRPr lang="es-BO" dirty="0"/>
          </a:p>
        </p:txBody>
      </p:sp>
    </p:spTree>
    <p:extLst>
      <p:ext uri="{BB962C8B-B14F-4D97-AF65-F5344CB8AC3E}">
        <p14:creationId xmlns:p14="http://schemas.microsoft.com/office/powerpoint/2010/main" val="118008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Conceptos</a:t>
            </a:r>
          </a:p>
        </p:txBody>
      </p:sp>
      <p:sp>
        <p:nvSpPr>
          <p:cNvPr id="3" name="2 Marcador de contenido"/>
          <p:cNvSpPr>
            <a:spLocks noGrp="1"/>
          </p:cNvSpPr>
          <p:nvPr>
            <p:ph idx="1"/>
          </p:nvPr>
        </p:nvSpPr>
        <p:spPr/>
        <p:txBody>
          <a:bodyPr>
            <a:normAutofit lnSpcReduction="10000"/>
          </a:bodyPr>
          <a:lstStyle/>
          <a:p>
            <a:r>
              <a:rPr lang="es-BO" dirty="0"/>
              <a:t>La criptografía (del griego κρύπτω krypto, «oculto», y γράφω graphos, «escribir», literalmente «escritura oculta») es el arte o ciencia de cifrar y descifrar información medíante técnicas especiales y se emplea frecuentemente para permitir un intercambio de mensajes que sólo puedan ser leidos por personas a las que van dirigidos y que poseen los medios para descifrarlos.</a:t>
            </a:r>
          </a:p>
          <a:p>
            <a:endParaRPr lang="es-BO" dirty="0"/>
          </a:p>
        </p:txBody>
      </p:sp>
    </p:spTree>
    <p:extLst>
      <p:ext uri="{BB962C8B-B14F-4D97-AF65-F5344CB8AC3E}">
        <p14:creationId xmlns:p14="http://schemas.microsoft.com/office/powerpoint/2010/main" val="3141344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Firma de correo</a:t>
            </a:r>
          </a:p>
        </p:txBody>
      </p:sp>
      <p:sp>
        <p:nvSpPr>
          <p:cNvPr id="3" name="2 Marcador de contenido"/>
          <p:cNvSpPr>
            <a:spLocks noGrp="1"/>
          </p:cNvSpPr>
          <p:nvPr>
            <p:ph idx="1"/>
          </p:nvPr>
        </p:nvSpPr>
        <p:spPr/>
        <p:txBody>
          <a:bodyPr>
            <a:normAutofit lnSpcReduction="10000"/>
          </a:bodyPr>
          <a:lstStyle/>
          <a:p>
            <a:pPr marL="0" indent="0">
              <a:buNone/>
            </a:pPr>
            <a:r>
              <a:rPr lang="es-BO" dirty="0"/>
              <a:t>Firma Digital</a:t>
            </a:r>
          </a:p>
          <a:p>
            <a:r>
              <a:rPr lang="es-BO" dirty="0"/>
              <a:t>Utiliza criptografía asimétrica para simular las propiedades de seguridad de una firma en digital en vez de una forma de escritura.</a:t>
            </a:r>
          </a:p>
          <a:p>
            <a:r>
              <a:rPr lang="es-BO" dirty="0"/>
              <a:t>Los esquemas de firma digital incluye dos algoritmos, una clave privada para firmar el mensaje y una clave pública para verificar las firmas.</a:t>
            </a:r>
          </a:p>
        </p:txBody>
      </p:sp>
    </p:spTree>
    <p:extLst>
      <p:ext uri="{BB962C8B-B14F-4D97-AF65-F5344CB8AC3E}">
        <p14:creationId xmlns:p14="http://schemas.microsoft.com/office/powerpoint/2010/main" val="4030868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Secure Socket Layer</a:t>
            </a:r>
          </a:p>
        </p:txBody>
      </p:sp>
      <p:sp>
        <p:nvSpPr>
          <p:cNvPr id="3" name="2 Marcador de contenido"/>
          <p:cNvSpPr>
            <a:spLocks noGrp="1"/>
          </p:cNvSpPr>
          <p:nvPr>
            <p:ph idx="1"/>
          </p:nvPr>
        </p:nvSpPr>
        <p:spPr/>
        <p:txBody>
          <a:bodyPr/>
          <a:lstStyle/>
          <a:p>
            <a:r>
              <a:rPr lang="es-BO" dirty="0"/>
              <a:t>Es un protocolo de la capa de aplicación desarrollado por Netscape para administrar la seguridad de la transmisión de un mensaje por Internet.</a:t>
            </a:r>
          </a:p>
          <a:p>
            <a:r>
              <a:rPr lang="es-BO" dirty="0"/>
              <a:t>Utiliza la encriptación asimétrica RSA (clave pública) para cifrar los datos transferidos sobre una conexión SSL.</a:t>
            </a:r>
          </a:p>
        </p:txBody>
      </p:sp>
    </p:spTree>
    <p:extLst>
      <p:ext uri="{BB962C8B-B14F-4D97-AF65-F5344CB8AC3E}">
        <p14:creationId xmlns:p14="http://schemas.microsoft.com/office/powerpoint/2010/main" val="1851521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Transport Layer Security (TLS)</a:t>
            </a:r>
          </a:p>
        </p:txBody>
      </p:sp>
      <p:sp>
        <p:nvSpPr>
          <p:cNvPr id="3" name="2 Marcador de contenido"/>
          <p:cNvSpPr>
            <a:spLocks noGrp="1"/>
          </p:cNvSpPr>
          <p:nvPr>
            <p:ph idx="1"/>
          </p:nvPr>
        </p:nvSpPr>
        <p:spPr/>
        <p:txBody>
          <a:bodyPr>
            <a:normAutofit lnSpcReduction="10000"/>
          </a:bodyPr>
          <a:lstStyle/>
          <a:p>
            <a:pPr marL="0" indent="0">
              <a:buNone/>
            </a:pPr>
            <a:r>
              <a:rPr lang="es-BO" sz="2600" dirty="0"/>
              <a:t>Es un protocolo para establecer una conexión segura entre un cliente y un servidor y asegurar la privacidad y la integridad de la información durante la transmisión.</a:t>
            </a:r>
          </a:p>
          <a:p>
            <a:pPr marL="0" indent="0">
              <a:buNone/>
            </a:pPr>
            <a:r>
              <a:rPr lang="es-BO" sz="2600" dirty="0"/>
              <a:t>Utiliza el algoritmo RSA con 1024 y 2048 bits de fortaleza.</a:t>
            </a:r>
          </a:p>
          <a:p>
            <a:r>
              <a:rPr lang="es-BO" sz="2600" dirty="0"/>
              <a:t>TLS Record Protocol: Provee una conexión segura con algún método de encriptación como DES.</a:t>
            </a:r>
          </a:p>
          <a:p>
            <a:r>
              <a:rPr lang="es-BO" sz="2600" dirty="0"/>
              <a:t>TLS Handshake Protocol: Permite al cliente y servidor autentificarse mutuamente y transferir un algoritmo de encriptación y claves criptográficas antes del intercambio de datos.</a:t>
            </a:r>
          </a:p>
        </p:txBody>
      </p:sp>
    </p:spTree>
    <p:extLst>
      <p:ext uri="{BB962C8B-B14F-4D97-AF65-F5344CB8AC3E}">
        <p14:creationId xmlns:p14="http://schemas.microsoft.com/office/powerpoint/2010/main" val="3689149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Cifrado de disco</a:t>
            </a:r>
          </a:p>
        </p:txBody>
      </p:sp>
      <p:sp>
        <p:nvSpPr>
          <p:cNvPr id="3" name="2 Marcador de contenido"/>
          <p:cNvSpPr>
            <a:spLocks noGrp="1"/>
          </p:cNvSpPr>
          <p:nvPr>
            <p:ph idx="1"/>
          </p:nvPr>
        </p:nvSpPr>
        <p:spPr/>
        <p:txBody>
          <a:bodyPr>
            <a:normAutofit fontScale="92500"/>
          </a:bodyPr>
          <a:lstStyle/>
          <a:p>
            <a:r>
              <a:rPr lang="es-BO" sz="2400" dirty="0"/>
              <a:t>Confidencialidad: La encriptación de disco es utilizada para proteger la confidencialidad de los datos almacenados en el disco. Volúmenes ocultos, Passphrase, Estenografía, Privacidad.</a:t>
            </a:r>
          </a:p>
          <a:p>
            <a:r>
              <a:rPr lang="es-BO" sz="2400" dirty="0"/>
              <a:t>Encriptación: Trabaja de manera similar que la encriptación de los mensajes de texto y protege los datos incluso cuando el S.O. no está activo. Encriptación de volumen.</a:t>
            </a:r>
          </a:p>
          <a:p>
            <a:r>
              <a:rPr lang="es-BO" sz="2400" dirty="0"/>
              <a:t>Protección: Con el uso de un programa de encriptación en su disco, se puede salvaguardar la información que se guardará en un disco y mantenerla segura si caen en las manos equivocadas. </a:t>
            </a:r>
          </a:p>
          <a:p>
            <a:r>
              <a:rPr lang="es-BO" sz="2400" dirty="0"/>
              <a:t>Herramientas de cifrado de disco: TrueCrypt, etc.</a:t>
            </a:r>
          </a:p>
        </p:txBody>
      </p:sp>
    </p:spTree>
    <p:extLst>
      <p:ext uri="{BB962C8B-B14F-4D97-AF65-F5344CB8AC3E}">
        <p14:creationId xmlns:p14="http://schemas.microsoft.com/office/powerpoint/2010/main" val="3274142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de criptografía</a:t>
            </a:r>
          </a:p>
        </p:txBody>
      </p:sp>
      <p:sp>
        <p:nvSpPr>
          <p:cNvPr id="3" name="2 Marcador de contenido"/>
          <p:cNvSpPr>
            <a:spLocks noGrp="1"/>
          </p:cNvSpPr>
          <p:nvPr>
            <p:ph idx="1"/>
          </p:nvPr>
        </p:nvSpPr>
        <p:spPr/>
        <p:txBody>
          <a:bodyPr/>
          <a:lstStyle/>
          <a:p>
            <a:r>
              <a:rPr lang="es-BO" sz="2400" dirty="0"/>
              <a:t>Ataque Known-plaintex: La meta del atacante es descubrir la clave utilizada para cifrar el mensaje así los otros mensajes pueden ser descifrados y leídos.</a:t>
            </a:r>
          </a:p>
          <a:p>
            <a:endParaRPr lang="es-BO" sz="2400" dirty="0"/>
          </a:p>
          <a:p>
            <a:r>
              <a:rPr lang="es-BO" sz="2400" dirty="0"/>
              <a:t>Chosen-plaintext: El atacante define su propio texto plano, alimenta el sistema de cifrado, y analiza el resultado del texto cifrado.</a:t>
            </a:r>
          </a:p>
          <a:p>
            <a:endParaRPr lang="es-BO" sz="2400" dirty="0"/>
          </a:p>
          <a:p>
            <a:r>
              <a:rPr lang="es-BO" sz="2400" dirty="0"/>
              <a:t>Ataque Ciphertext only: La meta del atacante es descubrir el texto plano de los mensajes calculando la clave utilizada en el proceso de encriptación.</a:t>
            </a:r>
          </a:p>
          <a:p>
            <a:endParaRPr lang="es-BO" sz="2400" dirty="0"/>
          </a:p>
        </p:txBody>
      </p:sp>
    </p:spTree>
    <p:extLst>
      <p:ext uri="{BB962C8B-B14F-4D97-AF65-F5344CB8AC3E}">
        <p14:creationId xmlns:p14="http://schemas.microsoft.com/office/powerpoint/2010/main" val="2115264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de criptografía</a:t>
            </a:r>
          </a:p>
        </p:txBody>
      </p:sp>
      <p:sp>
        <p:nvSpPr>
          <p:cNvPr id="3" name="2 Marcador de contenido"/>
          <p:cNvSpPr>
            <a:spLocks noGrp="1"/>
          </p:cNvSpPr>
          <p:nvPr>
            <p:ph idx="1"/>
          </p:nvPr>
        </p:nvSpPr>
        <p:spPr/>
        <p:txBody>
          <a:bodyPr/>
          <a:lstStyle/>
          <a:p>
            <a:r>
              <a:rPr lang="es-BO" sz="2400" dirty="0"/>
              <a:t>Ataque Chosen Ciphertext: El atacante puede elegir el texto cifrado para que sea descifrado y tenga acceso al texto plano descifrado resultante.</a:t>
            </a:r>
          </a:p>
          <a:p>
            <a:endParaRPr lang="es-BO" sz="2400" dirty="0"/>
          </a:p>
          <a:p>
            <a:r>
              <a:rPr lang="es-BO" sz="2400" dirty="0"/>
              <a:t>Ataque Chosen-key: Una generalización del ataque chosen-text.</a:t>
            </a:r>
          </a:p>
          <a:p>
            <a:endParaRPr lang="es-BO" sz="2400" dirty="0"/>
          </a:p>
          <a:p>
            <a:r>
              <a:rPr lang="es-BO" sz="2400" dirty="0"/>
              <a:t>Ataque Timing: Está basado en medición repetida de los tiempos de ejecución exactos de operaciones exponenciales modulares.</a:t>
            </a:r>
          </a:p>
          <a:p>
            <a:endParaRPr lang="es-BO" dirty="0"/>
          </a:p>
        </p:txBody>
      </p:sp>
    </p:spTree>
    <p:extLst>
      <p:ext uri="{BB962C8B-B14F-4D97-AF65-F5344CB8AC3E}">
        <p14:creationId xmlns:p14="http://schemas.microsoft.com/office/powerpoint/2010/main" val="3518914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Ataques de criptografía</a:t>
            </a:r>
          </a:p>
        </p:txBody>
      </p:sp>
      <p:sp>
        <p:nvSpPr>
          <p:cNvPr id="3" name="2 Marcador de contenido"/>
          <p:cNvSpPr>
            <a:spLocks noGrp="1"/>
          </p:cNvSpPr>
          <p:nvPr>
            <p:ph idx="1"/>
          </p:nvPr>
        </p:nvSpPr>
        <p:spPr/>
        <p:txBody>
          <a:bodyPr>
            <a:normAutofit fontScale="92500" lnSpcReduction="10000"/>
          </a:bodyPr>
          <a:lstStyle/>
          <a:p>
            <a:r>
              <a:rPr lang="es-BO" dirty="0"/>
              <a:t>Ataque Adaptive chosen-plaintext: El atacante utiliza esta técnica cuando tiene libre uso de una pieza de hardware de descifrado, pero no puede extraer la clave de encriptación de él.</a:t>
            </a:r>
          </a:p>
          <a:p>
            <a:pPr marL="0" indent="0">
              <a:buNone/>
            </a:pPr>
            <a:endParaRPr lang="es-BO" dirty="0"/>
          </a:p>
          <a:p>
            <a:r>
              <a:rPr lang="es-BO" dirty="0"/>
              <a:t>Ataque Rubber hose: Extracción de secretos criptográficos (ej: la contraseña de un archivo encriptado) desde una persona coerción o tortura.</a:t>
            </a:r>
          </a:p>
        </p:txBody>
      </p:sp>
    </p:spTree>
    <p:extLst>
      <p:ext uri="{BB962C8B-B14F-4D97-AF65-F5344CB8AC3E}">
        <p14:creationId xmlns:p14="http://schemas.microsoft.com/office/powerpoint/2010/main" val="2780844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Metodologías Code Breaking</a:t>
            </a:r>
          </a:p>
        </p:txBody>
      </p:sp>
      <p:sp>
        <p:nvSpPr>
          <p:cNvPr id="3" name="2 Marcador de contenido"/>
          <p:cNvSpPr>
            <a:spLocks noGrp="1"/>
          </p:cNvSpPr>
          <p:nvPr>
            <p:ph idx="1"/>
          </p:nvPr>
        </p:nvSpPr>
        <p:spPr/>
        <p:txBody>
          <a:bodyPr>
            <a:normAutofit lnSpcReduction="10000"/>
          </a:bodyPr>
          <a:lstStyle/>
          <a:p>
            <a:r>
              <a:rPr lang="es-BO" sz="2400" dirty="0"/>
              <a:t>Artimañas y engaños: Implica el uso de técnicas de ingeniería social para extraer las claves criptográficas.</a:t>
            </a:r>
          </a:p>
          <a:p>
            <a:r>
              <a:rPr lang="es-BO" sz="2400" dirty="0"/>
              <a:t>Fuerza bruta: Las claves criptográficas son descubiertas intentando todas las combinaciones posibles.</a:t>
            </a:r>
          </a:p>
          <a:p>
            <a:r>
              <a:rPr lang="es-BO" sz="2400" dirty="0"/>
              <a:t>One-time Pad: Contiene muchos grupos de letras no repetidas o números de claves, que son elegidas de manera aleatoria.</a:t>
            </a:r>
          </a:p>
          <a:p>
            <a:r>
              <a:rPr lang="es-BO" sz="2400" dirty="0"/>
              <a:t>Análisis de frecuencia: Es el estudio de la frecuencia de las letras o grupos de letras en un texto cifrado. Trabaja en el hecho de que en cualquier tramo determinado o lenguaje escrito, ciertas letras y combinaciones de letras ocurren con frecuencias variables.</a:t>
            </a:r>
          </a:p>
        </p:txBody>
      </p:sp>
    </p:spTree>
    <p:extLst>
      <p:ext uri="{BB962C8B-B14F-4D97-AF65-F5344CB8AC3E}">
        <p14:creationId xmlns:p14="http://schemas.microsoft.com/office/powerpoint/2010/main" val="2681651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de Fuerza Bruta</a:t>
            </a:r>
            <a:br>
              <a:rPr lang="es-BO" dirty="0"/>
            </a:br>
            <a:endParaRPr lang="es-BO" dirty="0"/>
          </a:p>
        </p:txBody>
      </p:sp>
      <p:sp>
        <p:nvSpPr>
          <p:cNvPr id="3" name="2 Marcador de contenido"/>
          <p:cNvSpPr>
            <a:spLocks noGrp="1"/>
          </p:cNvSpPr>
          <p:nvPr>
            <p:ph idx="1"/>
          </p:nvPr>
        </p:nvSpPr>
        <p:spPr/>
        <p:txBody>
          <a:bodyPr/>
          <a:lstStyle/>
          <a:p>
            <a:r>
              <a:rPr lang="es-BO" dirty="0"/>
              <a:t>Intentando un número largo de posibilidades hasta dar con la clave correcta.</a:t>
            </a:r>
          </a:p>
          <a:p>
            <a:r>
              <a:rPr lang="es-BO" dirty="0"/>
              <a:t>El éxito de este ataque depende del tamaño de la clave, el tiempo y los mecanismos de seguridad.</a:t>
            </a:r>
          </a:p>
          <a:p>
            <a:r>
              <a:rPr lang="es-BO" dirty="0"/>
              <a:t>Es un proceso que consume muchos recursos y tiempo.</a:t>
            </a:r>
          </a:p>
        </p:txBody>
      </p:sp>
    </p:spTree>
    <p:extLst>
      <p:ext uri="{BB962C8B-B14F-4D97-AF65-F5344CB8AC3E}">
        <p14:creationId xmlns:p14="http://schemas.microsoft.com/office/powerpoint/2010/main" val="3085411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Ataque MitM en esquemas de firma digital.</a:t>
            </a:r>
          </a:p>
        </p:txBody>
      </p:sp>
      <p:sp>
        <p:nvSpPr>
          <p:cNvPr id="3" name="2 Marcador de contenido"/>
          <p:cNvSpPr>
            <a:spLocks noGrp="1"/>
          </p:cNvSpPr>
          <p:nvPr>
            <p:ph idx="1"/>
          </p:nvPr>
        </p:nvSpPr>
        <p:spPr/>
        <p:txBody>
          <a:bodyPr/>
          <a:lstStyle/>
          <a:p>
            <a:r>
              <a:rPr lang="es-BO" sz="2800" dirty="0"/>
              <a:t>Rompe un cifrado en dos partes, trabaja contra cada una de ellas separadamente y compara resultados.</a:t>
            </a:r>
          </a:p>
          <a:p>
            <a:r>
              <a:rPr lang="es-BO" sz="2800" dirty="0"/>
              <a:t>Puede ser utilizado para falsificar firmas en esquemas de firma digital mixtos, y toma menos tiempo que un ataque exhaustivo.</a:t>
            </a:r>
          </a:p>
          <a:p>
            <a:r>
              <a:rPr lang="es-BO" sz="2800" dirty="0"/>
              <a:t>El ataque trabaja cifrando desde un extremo y descifrando en el otro, así cumpliendo en el medio.</a:t>
            </a:r>
          </a:p>
        </p:txBody>
      </p:sp>
    </p:spTree>
    <p:extLst>
      <p:ext uri="{BB962C8B-B14F-4D97-AF65-F5344CB8AC3E}">
        <p14:creationId xmlns:p14="http://schemas.microsoft.com/office/powerpoint/2010/main" val="353100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Conceptos</a:t>
            </a:r>
          </a:p>
        </p:txBody>
      </p:sp>
      <p:sp>
        <p:nvSpPr>
          <p:cNvPr id="3" name="2 Marcador de contenido"/>
          <p:cNvSpPr>
            <a:spLocks noGrp="1"/>
          </p:cNvSpPr>
          <p:nvPr>
            <p:ph idx="1"/>
          </p:nvPr>
        </p:nvSpPr>
        <p:spPr/>
        <p:txBody>
          <a:bodyPr/>
          <a:lstStyle/>
          <a:p>
            <a:pPr marL="0" indent="0">
              <a:buNone/>
            </a:pPr>
            <a:r>
              <a:rPr lang="es-BO" sz="2800" dirty="0"/>
              <a:t>El cifrado es un procedimiento algorítmico (fórmulas matemáticas) mediante el cual se transforma un flujo de datos en contenido no legible, pudiendo recuperar su legibilidad al ser descifrado con la llave correcta.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4149080"/>
            <a:ext cx="5805645"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1757473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137825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Conceptos</a:t>
            </a:r>
          </a:p>
        </p:txBody>
      </p:sp>
      <p:sp>
        <p:nvSpPr>
          <p:cNvPr id="3" name="2 Marcador de contenido"/>
          <p:cNvSpPr>
            <a:spLocks noGrp="1"/>
          </p:cNvSpPr>
          <p:nvPr>
            <p:ph idx="1"/>
          </p:nvPr>
        </p:nvSpPr>
        <p:spPr/>
        <p:txBody>
          <a:bodyPr>
            <a:normAutofit fontScale="92500"/>
          </a:bodyPr>
          <a:lstStyle/>
          <a:p>
            <a:r>
              <a:rPr lang="es-BO" sz="2800" b="1" dirty="0"/>
              <a:t>Cifrado de flujo (stream cipher): </a:t>
            </a:r>
            <a:r>
              <a:rPr lang="es-BO" sz="2800" dirty="0"/>
              <a:t>Los cifradores de flujo son algoritmos de cifrado que pueden realizar el cifrado incrementalmente, convirtiendo el texto en claro en texto cifrado bit a bit. Esto se logra construyendo un generador de flujo de clave. Un flujo de clave es una secuencia de bits de tamaño arbitrario que puede emplearse para oscurecer los contenidos de un flujo de datos combinando el flujo de clave con el flujo de datos mediante la función XOR. Si el flujo de clave es seguro, el flujo de datos cifrados también lo será.</a:t>
            </a:r>
          </a:p>
        </p:txBody>
      </p:sp>
    </p:spTree>
    <p:extLst>
      <p:ext uri="{BB962C8B-B14F-4D97-AF65-F5344CB8AC3E}">
        <p14:creationId xmlns:p14="http://schemas.microsoft.com/office/powerpoint/2010/main" val="248888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Conceptos</a:t>
            </a:r>
          </a:p>
        </p:txBody>
      </p:sp>
      <p:sp>
        <p:nvSpPr>
          <p:cNvPr id="3" name="2 Marcador de contenido"/>
          <p:cNvSpPr>
            <a:spLocks noGrp="1"/>
          </p:cNvSpPr>
          <p:nvPr>
            <p:ph idx="1"/>
          </p:nvPr>
        </p:nvSpPr>
        <p:spPr/>
        <p:txBody>
          <a:bodyPr/>
          <a:lstStyle/>
          <a:p>
            <a:r>
              <a:rPr lang="es-BO" sz="2800" b="1" dirty="0"/>
              <a:t>Cifrado de bloque: </a:t>
            </a:r>
            <a:r>
              <a:rPr lang="es-ES" sz="2800" dirty="0"/>
              <a:t>Los bits de datos se dividen en bloques y se introduce en el sistema de cifrado. </a:t>
            </a:r>
            <a:r>
              <a:rPr lang="es-BO" sz="2800" dirty="0"/>
              <a:t>Cada bloque de datos (usualmente 64 bits a la vez) es encriptado con la llave y el algoritmo.</a:t>
            </a:r>
          </a:p>
          <a:p>
            <a:r>
              <a:rPr lang="es-BO" sz="2800" dirty="0"/>
              <a:t>Estos cifrados utilizan métodos                                 como sustitución y transposición en sus algoritmos, y son considerados                                               más lentos y simples que los                                             cifrados de flujo.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705" y="3933056"/>
            <a:ext cx="2664295" cy="266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60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Criptografía simétrica</a:t>
            </a:r>
          </a:p>
        </p:txBody>
      </p:sp>
      <p:sp>
        <p:nvSpPr>
          <p:cNvPr id="3" name="2 Marcador de contenido"/>
          <p:cNvSpPr>
            <a:spLocks noGrp="1"/>
          </p:cNvSpPr>
          <p:nvPr>
            <p:ph idx="1"/>
          </p:nvPr>
        </p:nvSpPr>
        <p:spPr/>
        <p:txBody>
          <a:bodyPr/>
          <a:lstStyle/>
          <a:p>
            <a:pPr marL="0" indent="0">
              <a:buNone/>
            </a:pPr>
            <a:r>
              <a:rPr lang="es-BO" dirty="0"/>
              <a:t>(Clave sereta, clave compartida y clave privada) utiliza la misma clave para cifrar y descifrar la información.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356992"/>
            <a:ext cx="510508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54769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Algunos algoritmos simétricos</a:t>
            </a:r>
          </a:p>
        </p:txBody>
      </p:sp>
      <p:sp>
        <p:nvSpPr>
          <p:cNvPr id="3" name="2 Marcador de contenido"/>
          <p:cNvSpPr>
            <a:spLocks noGrp="1"/>
          </p:cNvSpPr>
          <p:nvPr>
            <p:ph idx="1"/>
          </p:nvPr>
        </p:nvSpPr>
        <p:spPr/>
        <p:txBody>
          <a:bodyPr>
            <a:noAutofit/>
          </a:bodyPr>
          <a:lstStyle/>
          <a:p>
            <a:r>
              <a:rPr lang="es-BO" sz="2100" dirty="0"/>
              <a:t>DES: Un cifrado de bloque que utiliza una llave de 56 bits (con 8 bits reservados para paridad). Debido al pequeño tamaño de su llave, este estándar se volvió obsoleto y no es considerado un algoritmo muy seguro.</a:t>
            </a:r>
          </a:p>
          <a:p>
            <a:r>
              <a:rPr lang="es-BO" sz="2100" dirty="0"/>
              <a:t>3DES: Un cifrado de bloque que utiliza una lave de 168 bits. 3DES puede utilizar hasta tres llaves en un método de encriptación múltiple. Es más efectivo que DES, pero mucho más lento.</a:t>
            </a:r>
          </a:p>
          <a:p>
            <a:r>
              <a:rPr lang="es-BO" sz="2100" dirty="0"/>
              <a:t>AES (Advanced Encryption Standard): Un cifrado de bloque que utiliza una clave de 128, 192 o 256 bits, y remplaza efectivamente DES. Es mucho más rápido que DES o 3DES.</a:t>
            </a:r>
          </a:p>
          <a:p>
            <a:r>
              <a:rPr lang="es-BO" sz="2100" dirty="0"/>
              <a:t>IDEA (International Data Encryption Algorithm): Un cifrado de bloque que utiliza una llave de 128 bits, fue diseñado para remplazar a DES. IDEA fue patentado y utilizado principalmente en Europa.</a:t>
            </a:r>
          </a:p>
        </p:txBody>
      </p:sp>
    </p:spTree>
    <p:extLst>
      <p:ext uri="{BB962C8B-B14F-4D97-AF65-F5344CB8AC3E}">
        <p14:creationId xmlns:p14="http://schemas.microsoft.com/office/powerpoint/2010/main" val="288170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Pseudocódigo AES</a:t>
            </a:r>
          </a:p>
        </p:txBody>
      </p:sp>
      <p:sp>
        <p:nvSpPr>
          <p:cNvPr id="3" name="2 Marcador de contenido"/>
          <p:cNvSpPr>
            <a:spLocks noGrp="1"/>
          </p:cNvSpPr>
          <p:nvPr>
            <p:ph idx="1"/>
          </p:nvPr>
        </p:nvSpPr>
        <p:spPr>
          <a:xfrm>
            <a:off x="1835696" y="1556792"/>
            <a:ext cx="5554960" cy="4525963"/>
          </a:xfrm>
        </p:spPr>
        <p:txBody>
          <a:bodyPr>
            <a:normAutofit lnSpcReduction="10000"/>
          </a:bodyPr>
          <a:lstStyle/>
          <a:p>
            <a:pPr marL="0" indent="0">
              <a:buNone/>
            </a:pPr>
            <a:r>
              <a:rPr lang="es-BO" sz="1600" dirty="0"/>
              <a:t>Cipher (bute in [4*NB], byte out[4*NB], word w[Nb*(Nr+1)])</a:t>
            </a:r>
          </a:p>
          <a:p>
            <a:pPr marL="0" indent="0">
              <a:buNone/>
            </a:pPr>
            <a:r>
              <a:rPr lang="es-BO" sz="1600" dirty="0"/>
              <a:t>begin</a:t>
            </a:r>
          </a:p>
          <a:p>
            <a:pPr marL="0" indent="0">
              <a:buNone/>
            </a:pPr>
            <a:r>
              <a:rPr lang="es-BO" sz="1600" dirty="0"/>
              <a:t>byte state[4,Nb]</a:t>
            </a:r>
          </a:p>
          <a:p>
            <a:pPr marL="0" indent="0">
              <a:buNone/>
            </a:pPr>
            <a:r>
              <a:rPr lang="es-BO" sz="1600" dirty="0"/>
              <a:t>state = in</a:t>
            </a:r>
          </a:p>
          <a:p>
            <a:pPr marL="0" indent="0">
              <a:buNone/>
            </a:pPr>
            <a:r>
              <a:rPr lang="es-BO" sz="1600" dirty="0"/>
              <a:t>AddRoundKey(state, w)</a:t>
            </a:r>
          </a:p>
          <a:p>
            <a:pPr marL="0" indent="0">
              <a:buNone/>
            </a:pPr>
            <a:r>
              <a:rPr lang="es-BO" sz="1600" dirty="0"/>
              <a:t>for round = 1 step 1 to Nr-1</a:t>
            </a:r>
          </a:p>
          <a:p>
            <a:pPr marL="0" indent="0">
              <a:buNone/>
            </a:pPr>
            <a:r>
              <a:rPr lang="es-BO" sz="1600" dirty="0"/>
              <a:t>	SubButes(state)</a:t>
            </a:r>
          </a:p>
          <a:p>
            <a:pPr marL="0" indent="0">
              <a:buNone/>
            </a:pPr>
            <a:r>
              <a:rPr lang="es-BO" sz="1600" dirty="0"/>
              <a:t>	ShiftRows(state)</a:t>
            </a:r>
          </a:p>
          <a:p>
            <a:pPr marL="0" indent="0">
              <a:buNone/>
            </a:pPr>
            <a:r>
              <a:rPr lang="es-BO" sz="1600" dirty="0"/>
              <a:t>	MixColumns(state)</a:t>
            </a:r>
          </a:p>
          <a:p>
            <a:pPr marL="0" indent="0">
              <a:buNone/>
            </a:pPr>
            <a:r>
              <a:rPr lang="es-BO" sz="1600" dirty="0"/>
              <a:t>	AddRoundKey(state, w+round*Nb)</a:t>
            </a:r>
          </a:p>
          <a:p>
            <a:pPr marL="0" indent="0">
              <a:buNone/>
            </a:pPr>
            <a:r>
              <a:rPr lang="es-BO" sz="1600" dirty="0"/>
              <a:t>end for</a:t>
            </a:r>
          </a:p>
          <a:p>
            <a:pPr marL="0" indent="0">
              <a:buNone/>
            </a:pPr>
            <a:r>
              <a:rPr lang="es-BO" sz="1600" dirty="0"/>
              <a:t>SubButes(state)</a:t>
            </a:r>
          </a:p>
          <a:p>
            <a:pPr marL="0" indent="0">
              <a:buNone/>
            </a:pPr>
            <a:r>
              <a:rPr lang="es-BO" sz="1600" dirty="0"/>
              <a:t>ShiftRows(state)</a:t>
            </a:r>
          </a:p>
          <a:p>
            <a:pPr marL="0" indent="0">
              <a:buNone/>
            </a:pPr>
            <a:r>
              <a:rPr lang="es-BO" sz="1600" dirty="0"/>
              <a:t>AddRoundKey(state, w+Nr*Nb)</a:t>
            </a:r>
          </a:p>
          <a:p>
            <a:pPr marL="0" indent="0">
              <a:buNone/>
            </a:pPr>
            <a:r>
              <a:rPr lang="es-BO" sz="1600" dirty="0"/>
              <a:t>out = state</a:t>
            </a:r>
          </a:p>
          <a:p>
            <a:pPr marL="0" indent="0">
              <a:buNone/>
            </a:pPr>
            <a:r>
              <a:rPr lang="es-BO" sz="1600" dirty="0"/>
              <a:t>end</a:t>
            </a:r>
          </a:p>
        </p:txBody>
      </p:sp>
    </p:spTree>
    <p:extLst>
      <p:ext uri="{BB962C8B-B14F-4D97-AF65-F5344CB8AC3E}">
        <p14:creationId xmlns:p14="http://schemas.microsoft.com/office/powerpoint/2010/main" val="3218518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Más algoritmos simétricos</a:t>
            </a:r>
          </a:p>
        </p:txBody>
      </p:sp>
      <p:sp>
        <p:nvSpPr>
          <p:cNvPr id="3" name="2 Marcador de contenido"/>
          <p:cNvSpPr>
            <a:spLocks noGrp="1"/>
          </p:cNvSpPr>
          <p:nvPr>
            <p:ph idx="1"/>
          </p:nvPr>
        </p:nvSpPr>
        <p:spPr/>
        <p:txBody>
          <a:bodyPr/>
          <a:lstStyle/>
          <a:p>
            <a:r>
              <a:rPr lang="es-BO" dirty="0"/>
              <a:t>Twofish: Cifrado de bloque que utiliza llaves de hasta 256 bits.</a:t>
            </a:r>
          </a:p>
          <a:p>
            <a:r>
              <a:rPr lang="es-BO" dirty="0"/>
              <a:t>Blowfish: Cifrado de bloque, remplazado por AES, utiliza un bloque de 64 bits de tamaño y llaves desde 32 hasta 448 bits. Blowfish es considerado de dominio público.</a:t>
            </a:r>
          </a:p>
        </p:txBody>
      </p:sp>
    </p:spTree>
    <p:extLst>
      <p:ext uri="{BB962C8B-B14F-4D97-AF65-F5344CB8AC3E}">
        <p14:creationId xmlns:p14="http://schemas.microsoft.com/office/powerpoint/2010/main" val="1252040382"/>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24</TotalTime>
  <Words>2019</Words>
  <Application>Microsoft Office PowerPoint</Application>
  <PresentationFormat>On-screen Show (4:3)</PresentationFormat>
  <Paragraphs>125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Microsoft New Tai Lue</vt:lpstr>
      <vt:lpstr>Blue-Grey-PowerPoint-Template</vt:lpstr>
      <vt:lpstr>19. Criptografía</vt:lpstr>
      <vt:lpstr>Conceptos</vt:lpstr>
      <vt:lpstr>Conceptos</vt:lpstr>
      <vt:lpstr>Conceptos</vt:lpstr>
      <vt:lpstr>Conceptos</vt:lpstr>
      <vt:lpstr>Criptografía simétrica</vt:lpstr>
      <vt:lpstr>Algunos algoritmos simétricos</vt:lpstr>
      <vt:lpstr>Pseudocódigo AES</vt:lpstr>
      <vt:lpstr>Más algoritmos simétricos</vt:lpstr>
      <vt:lpstr>Rivest Cipher</vt:lpstr>
      <vt:lpstr>Criptografía asímétrica</vt:lpstr>
      <vt:lpstr>Algunos algoritmos asímétricos</vt:lpstr>
      <vt:lpstr>Algunos otros</vt:lpstr>
      <vt:lpstr>Función HASH</vt:lpstr>
      <vt:lpstr>Algunos algoritmos HASH</vt:lpstr>
      <vt:lpstr>¿Qué es Secure Shell?</vt:lpstr>
      <vt:lpstr>Public Key Infraestructure</vt:lpstr>
      <vt:lpstr>Componentes de un PKI</vt:lpstr>
      <vt:lpstr>Autoridades de Certificación</vt:lpstr>
      <vt:lpstr>Firma de correo</vt:lpstr>
      <vt:lpstr>Secure Socket Layer</vt:lpstr>
      <vt:lpstr>Transport Layer Security (TLS)</vt:lpstr>
      <vt:lpstr>Cifrado de disco</vt:lpstr>
      <vt:lpstr>Ataques de criptografía</vt:lpstr>
      <vt:lpstr>Ataques de criptografía</vt:lpstr>
      <vt:lpstr>Ataques de criptografía</vt:lpstr>
      <vt:lpstr>Metodologías Code Breaking</vt:lpstr>
      <vt:lpstr>Ataque de Fuerza Bruta </vt:lpstr>
      <vt:lpstr>Ataque MitM en esquemas de firma digital.</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19</cp:revision>
  <dcterms:created xsi:type="dcterms:W3CDTF">2013-11-09T01:50:01Z</dcterms:created>
  <dcterms:modified xsi:type="dcterms:W3CDTF">2021-08-22T06:15:11Z</dcterms:modified>
</cp:coreProperties>
</file>