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5" r:id="rId2"/>
    <p:sldId id="316" r:id="rId3"/>
    <p:sldId id="317" r:id="rId4"/>
    <p:sldId id="318"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347" r:id="rId34"/>
    <p:sldId id="348" r:id="rId35"/>
    <p:sldId id="349" r:id="rId36"/>
    <p:sldId id="350" r:id="rId37"/>
    <p:sldId id="351" r:id="rId38"/>
    <p:sldId id="352" r:id="rId39"/>
    <p:sldId id="353" r:id="rId40"/>
    <p:sldId id="354" r:id="rId41"/>
    <p:sldId id="355" r:id="rId42"/>
    <p:sldId id="356" r:id="rId43"/>
    <p:sldId id="357" r:id="rId44"/>
    <p:sldId id="358" r:id="rId45"/>
    <p:sldId id="359" r:id="rId46"/>
    <p:sldId id="360" r:id="rId47"/>
    <p:sldId id="361" r:id="rId48"/>
    <p:sldId id="362" r:id="rId49"/>
    <p:sldId id="363" r:id="rId50"/>
    <p:sldId id="364" r:id="rId51"/>
    <p:sldId id="365" r:id="rId52"/>
    <p:sldId id="366" r:id="rId53"/>
    <p:sldId id="367" r:id="rId54"/>
    <p:sldId id="368" r:id="rId55"/>
    <p:sldId id="369" r:id="rId56"/>
    <p:sldId id="370" r:id="rId57"/>
    <p:sldId id="371" r:id="rId58"/>
    <p:sldId id="372" r:id="rId59"/>
    <p:sldId id="373" r:id="rId60"/>
    <p:sldId id="374" r:id="rId61"/>
    <p:sldId id="375" r:id="rId62"/>
    <p:sldId id="376" r:id="rId63"/>
    <p:sldId id="377" r:id="rId64"/>
    <p:sldId id="378" r:id="rId65"/>
    <p:sldId id="379" r:id="rId66"/>
    <p:sldId id="380" r:id="rId67"/>
    <p:sldId id="381" r:id="rId68"/>
    <p:sldId id="382" r:id="rId69"/>
    <p:sldId id="383" r:id="rId70"/>
    <p:sldId id="384" r:id="rId71"/>
    <p:sldId id="385" r:id="rId72"/>
    <p:sldId id="386" r:id="rId73"/>
    <p:sldId id="387" r:id="rId74"/>
    <p:sldId id="388" r:id="rId75"/>
    <p:sldId id="389" r:id="rId76"/>
    <p:sldId id="390" r:id="rId77"/>
    <p:sldId id="391" r:id="rId78"/>
    <p:sldId id="392" r:id="rId79"/>
    <p:sldId id="393" r:id="rId80"/>
    <p:sldId id="394" r:id="rId81"/>
    <p:sldId id="395" r:id="rId82"/>
    <p:sldId id="396" r:id="rId83"/>
    <p:sldId id="397" r:id="rId84"/>
    <p:sldId id="398" r:id="rId85"/>
    <p:sldId id="399" r:id="rId86"/>
    <p:sldId id="400" r:id="rId87"/>
    <p:sldId id="401" r:id="rId88"/>
    <p:sldId id="402" r:id="rId89"/>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7" d="100"/>
          <a:sy n="67" d="100"/>
        </p:scale>
        <p:origin x="1284"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s-ES"/>
              <a:t>Haga clic para modificar el estilo de título del patrón</a:t>
            </a:r>
            <a:endParaRPr lang="bs-Latn-BA" dirty="0"/>
          </a:p>
        </p:txBody>
      </p:sp>
      <p:sp>
        <p:nvSpPr>
          <p:cNvPr id="3" name="Subtitle 2"/>
          <p:cNvSpPr>
            <a:spLocks noGrp="1"/>
          </p:cNvSpPr>
          <p:nvPr>
            <p:ph type="subTitle" idx="1"/>
          </p:nvPr>
        </p:nvSpPr>
        <p:spPr>
          <a:xfrm>
            <a:off x="1371600" y="3717032"/>
            <a:ext cx="6400800" cy="504056"/>
          </a:xfrm>
        </p:spPr>
        <p:txBody>
          <a:bodyPr anchor="ct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bs-Latn-BA" dirty="0"/>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40649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37818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419408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lvl1pPr>
              <a:defRPr b="1">
                <a:solidFill>
                  <a:schemeClr val="bg1"/>
                </a:solidFill>
                <a:latin typeface="Microsoft New Tai Lue" pitchFamily="34" charset="0"/>
                <a:cs typeface="Microsoft New Tai Lue" pitchFamily="34" charset="0"/>
              </a:defRPr>
            </a:lvl1pPr>
          </a:lstStyle>
          <a:p>
            <a:r>
              <a:rPr lang="es-ES"/>
              <a:t>Haga clic para modificar el estilo de título del patrón</a:t>
            </a:r>
            <a:endParaRPr lang="bs-Latn-BA" dirty="0"/>
          </a:p>
        </p:txBody>
      </p:sp>
      <p:sp>
        <p:nvSpPr>
          <p:cNvPr id="3" name="Content Placeholder 2"/>
          <p:cNvSpPr>
            <a:spLocks noGrp="1"/>
          </p:cNvSpPr>
          <p:nvPr>
            <p:ph idx="1"/>
          </p:nvPr>
        </p:nvSpPr>
        <p:spPr/>
        <p:txBody>
          <a:bodyPr/>
          <a:lstStyle>
            <a:lvl1pPr>
              <a:defRPr>
                <a:solidFill>
                  <a:schemeClr val="bg1"/>
                </a:solidFill>
                <a:latin typeface="Microsoft New Tai Lue" pitchFamily="34" charset="0"/>
                <a:cs typeface="Microsoft New Tai Lue" pitchFamily="34" charset="0"/>
              </a:defRPr>
            </a:lvl1pPr>
            <a:lvl2pPr>
              <a:defRPr>
                <a:solidFill>
                  <a:schemeClr val="bg1"/>
                </a:solidFill>
                <a:latin typeface="Microsoft New Tai Lue" pitchFamily="34" charset="0"/>
                <a:cs typeface="Microsoft New Tai Lue" pitchFamily="34" charset="0"/>
              </a:defRPr>
            </a:lvl2pPr>
            <a:lvl3pPr>
              <a:defRPr>
                <a:solidFill>
                  <a:schemeClr val="bg1"/>
                </a:solidFill>
                <a:latin typeface="Microsoft New Tai Lue" pitchFamily="34" charset="0"/>
                <a:cs typeface="Microsoft New Tai Lue" pitchFamily="34" charset="0"/>
              </a:defRPr>
            </a:lvl3pPr>
            <a:lvl4pPr>
              <a:defRPr>
                <a:solidFill>
                  <a:schemeClr val="bg1"/>
                </a:solidFill>
                <a:latin typeface="Microsoft New Tai Lue" pitchFamily="34" charset="0"/>
                <a:cs typeface="Microsoft New Tai Lue" pitchFamily="34" charset="0"/>
              </a:defRPr>
            </a:lvl4pPr>
            <a:lvl5pPr>
              <a:defRPr>
                <a:solidFill>
                  <a:schemeClr val="bg1"/>
                </a:solidFill>
                <a:latin typeface="Microsoft New Tai Lue" pitchFamily="34" charset="0"/>
                <a:cs typeface="Microsoft New Tai Lue"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10"/>
          </p:nvPr>
        </p:nvSpPr>
        <p:spPr>
          <a:xfrm>
            <a:off x="464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4BEA1FFC-0729-4B4E-874A-BB33F34F7B19}" type="datetimeFigureOut">
              <a:rPr lang="bs-Latn-BA" smtClean="0"/>
              <a:pPr/>
              <a:t>22. 8. 2021.</a:t>
            </a:fld>
            <a:endParaRPr lang="bs-Latn-BA"/>
          </a:p>
        </p:txBody>
      </p:sp>
      <p:sp>
        <p:nvSpPr>
          <p:cNvPr id="5" name="Footer Placeholder 4"/>
          <p:cNvSpPr>
            <a:spLocks noGrp="1"/>
          </p:cNvSpPr>
          <p:nvPr>
            <p:ph type="ftr" sz="quarter" idx="11"/>
          </p:nvPr>
        </p:nvSpPr>
        <p:spPr>
          <a:xfrm>
            <a:off x="3131840" y="6498803"/>
            <a:ext cx="2895600" cy="365125"/>
          </a:xfrm>
        </p:spPr>
        <p:txBody>
          <a:bodyPr/>
          <a:lstStyle>
            <a:lvl1pPr>
              <a:defRPr>
                <a:solidFill>
                  <a:schemeClr val="bg1"/>
                </a:solidFill>
                <a:latin typeface="Microsoft New Tai Lue" pitchFamily="34" charset="0"/>
                <a:cs typeface="Microsoft New Tai Lue" pitchFamily="34" charset="0"/>
              </a:defRPr>
            </a:lvl1pPr>
          </a:lstStyle>
          <a:p>
            <a:endParaRPr lang="bs-Latn-BA" dirty="0"/>
          </a:p>
        </p:txBody>
      </p:sp>
      <p:sp>
        <p:nvSpPr>
          <p:cNvPr id="6" name="Slide Number Placeholder 5"/>
          <p:cNvSpPr>
            <a:spLocks noGrp="1"/>
          </p:cNvSpPr>
          <p:nvPr>
            <p:ph type="sldNum" sz="quarter" idx="12"/>
          </p:nvPr>
        </p:nvSpPr>
        <p:spPr>
          <a:xfrm>
            <a:off x="6560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234025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722313" y="3861048"/>
            <a:ext cx="7772400" cy="432048"/>
          </a:xfrm>
        </p:spPr>
        <p:txBody>
          <a:bodyPr anchor="ctr"/>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72185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89629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7" name="Date Placeholder 6"/>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8" name="Footer Placeholder 7"/>
          <p:cNvSpPr>
            <a:spLocks noGrp="1"/>
          </p:cNvSpPr>
          <p:nvPr>
            <p:ph type="ftr" sz="quarter" idx="11"/>
          </p:nvPr>
        </p:nvSpPr>
        <p:spPr/>
        <p:txBody>
          <a:bodyPr/>
          <a:lstStyle/>
          <a:p>
            <a:endParaRPr lang="bs-Latn-BA"/>
          </a:p>
        </p:txBody>
      </p:sp>
      <p:sp>
        <p:nvSpPr>
          <p:cNvPr id="9" name="Slide Number Placeholder 8"/>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07144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Date Placeholder 2"/>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4" name="Footer Placeholder 3"/>
          <p:cNvSpPr>
            <a:spLocks noGrp="1"/>
          </p:cNvSpPr>
          <p:nvPr>
            <p:ph type="ftr" sz="quarter" idx="11"/>
          </p:nvPr>
        </p:nvSpPr>
        <p:spPr/>
        <p:txBody>
          <a:bodyPr/>
          <a:lstStyle/>
          <a:p>
            <a:endParaRPr lang="bs-Latn-BA"/>
          </a:p>
        </p:txBody>
      </p:sp>
      <p:sp>
        <p:nvSpPr>
          <p:cNvPr id="5" name="Slide Number Placeholder 4"/>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13394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3" name="Footer Placeholder 2"/>
          <p:cNvSpPr>
            <a:spLocks noGrp="1"/>
          </p:cNvSpPr>
          <p:nvPr>
            <p:ph type="ftr" sz="quarter" idx="11"/>
          </p:nvPr>
        </p:nvSpPr>
        <p:spPr/>
        <p:txBody>
          <a:bodyPr/>
          <a:lstStyle/>
          <a:p>
            <a:endParaRPr lang="bs-Latn-BA"/>
          </a:p>
        </p:txBody>
      </p:sp>
      <p:sp>
        <p:nvSpPr>
          <p:cNvPr id="4" name="Slide Number Placeholder 3"/>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75356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bs-Latn-B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80030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bs-Latn-B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bs-Latn-B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4899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19256" cy="1143000"/>
          </a:xfrm>
          <a:prstGeom prst="rect">
            <a:avLst/>
          </a:prstGeom>
          <a:solidFill>
            <a:schemeClr val="tx1">
              <a:alpha val="57000"/>
            </a:schemeClr>
          </a:solidFill>
        </p:spPr>
        <p:txBody>
          <a:bodyPr vert="horz" lIns="91440" tIns="45720" rIns="91440" bIns="45720" rtlCol="0" anchor="ctr">
            <a:noAutofit/>
          </a:bodyPr>
          <a:lstStyle/>
          <a:p>
            <a:r>
              <a:rPr lang="es-ES"/>
              <a:t>Haga clic para modificar el estilo de título del patrón</a:t>
            </a:r>
            <a:endParaRPr lang="bs-Latn-BA" dirty="0"/>
          </a:p>
        </p:txBody>
      </p:sp>
      <p:sp>
        <p:nvSpPr>
          <p:cNvPr id="3" name="Text Placeholder 2"/>
          <p:cNvSpPr>
            <a:spLocks noGrp="1"/>
          </p:cNvSpPr>
          <p:nvPr>
            <p:ph type="body" idx="1"/>
          </p:nvPr>
        </p:nvSpPr>
        <p:spPr>
          <a:xfrm>
            <a:off x="457200" y="1556792"/>
            <a:ext cx="8229600" cy="4569371"/>
          </a:xfrm>
          <a:prstGeom prst="rect">
            <a:avLst/>
          </a:prstGeom>
          <a:solidFill>
            <a:schemeClr val="tx1">
              <a:alpha val="57000"/>
            </a:schemeClr>
          </a:solidFill>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2"/>
          </p:nvPr>
        </p:nvSpPr>
        <p:spPr>
          <a:xfrm>
            <a:off x="457200" y="6448251"/>
            <a:ext cx="2133600" cy="365125"/>
          </a:xfrm>
          <a:prstGeom prst="rect">
            <a:avLst/>
          </a:prstGeom>
        </p:spPr>
        <p:txBody>
          <a:bodyPr vert="horz" lIns="91440" tIns="45720" rIns="91440" bIns="45720" rtlCol="0" anchor="ctr"/>
          <a:lstStyle>
            <a:lvl1pPr algn="l">
              <a:defRPr sz="1200">
                <a:solidFill>
                  <a:schemeClr val="bg1"/>
                </a:solidFill>
              </a:defRPr>
            </a:lvl1pPr>
          </a:lstStyle>
          <a:p>
            <a:fld id="{4BEA1FFC-0729-4B4E-874A-BB33F34F7B19}" type="datetimeFigureOut">
              <a:rPr lang="bs-Latn-BA" smtClean="0"/>
              <a:pPr/>
              <a:t>22. 8. 2021.</a:t>
            </a:fld>
            <a:endParaRPr lang="bs-Latn-BA"/>
          </a:p>
        </p:txBody>
      </p:sp>
      <p:sp>
        <p:nvSpPr>
          <p:cNvPr id="5" name="Footer Placeholder 4"/>
          <p:cNvSpPr>
            <a:spLocks noGrp="1"/>
          </p:cNvSpPr>
          <p:nvPr>
            <p:ph type="ftr" sz="quarter" idx="3"/>
          </p:nvPr>
        </p:nvSpPr>
        <p:spPr>
          <a:xfrm>
            <a:off x="3124200" y="6448251"/>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bs-Latn-BA"/>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200">
                <a:solidFill>
                  <a:schemeClr val="bg1"/>
                </a:solidFill>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1413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5400" b="1" kern="1200">
          <a:solidFill>
            <a:schemeClr val="bg1"/>
          </a:solidFill>
          <a:latin typeface="Microsoft New Tai Lue" pitchFamily="34" charset="0"/>
          <a:ea typeface="+mj-ea"/>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p:txBody>
          <a:bodyPr/>
          <a:lstStyle/>
          <a:p>
            <a:r>
              <a:rPr lang="es-BO" dirty="0"/>
              <a:t>20. Test de Intrusión</a:t>
            </a:r>
          </a:p>
        </p:txBody>
      </p:sp>
      <p:sp>
        <p:nvSpPr>
          <p:cNvPr id="2051" name="Rectangle 3"/>
          <p:cNvSpPr>
            <a:spLocks noGrp="1" noChangeArrowheads="1"/>
          </p:cNvSpPr>
          <p:nvPr>
            <p:ph type="subTitle" idx="1"/>
          </p:nvPr>
        </p:nvSpPr>
        <p:spPr/>
        <p:txBody>
          <a:bodyPr>
            <a:normAutofit fontScale="92500" lnSpcReduction="20000"/>
          </a:bodyPr>
          <a:lstStyle/>
          <a:p>
            <a:r>
              <a:rPr lang="es-BO" dirty="0" err="1"/>
              <a:t>arpahacker</a:t>
            </a:r>
            <a:r>
              <a:rPr lang="es-BO" dirty="0"/>
              <a:t> - </a:t>
            </a:r>
            <a:r>
              <a:rPr lang="es-BO" dirty="0" err="1"/>
              <a:t>julioiglesiasp</a:t>
            </a:r>
            <a:endParaRPr lang="es-BO" dirty="0"/>
          </a:p>
        </p:txBody>
      </p:sp>
    </p:spTree>
    <p:extLst>
      <p:ext uri="{BB962C8B-B14F-4D97-AF65-F5344CB8AC3E}">
        <p14:creationId xmlns:p14="http://schemas.microsoft.com/office/powerpoint/2010/main" val="1561177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¿Por qué Test de Intrusión?</a:t>
            </a:r>
          </a:p>
        </p:txBody>
      </p:sp>
      <p:sp>
        <p:nvSpPr>
          <p:cNvPr id="3" name="2 Marcador de contenido"/>
          <p:cNvSpPr>
            <a:spLocks noGrp="1"/>
          </p:cNvSpPr>
          <p:nvPr>
            <p:ph idx="1"/>
          </p:nvPr>
        </p:nvSpPr>
        <p:spPr/>
        <p:txBody>
          <a:bodyPr>
            <a:normAutofit lnSpcReduction="10000"/>
          </a:bodyPr>
          <a:lstStyle/>
          <a:p>
            <a:r>
              <a:rPr lang="es-BO" sz="3000" dirty="0"/>
              <a:t>Adopta las mejores prácticas en conformidad con la ley y regulaciones de la industria.</a:t>
            </a:r>
          </a:p>
          <a:p>
            <a:r>
              <a:rPr lang="es-BO" sz="3000" dirty="0"/>
              <a:t>Valida la eficiencia de la protección y controles de seguridad.</a:t>
            </a:r>
          </a:p>
          <a:p>
            <a:r>
              <a:rPr lang="es-BO" sz="3000" dirty="0"/>
              <a:t>Enfatiza en problemas de seguridad a nivel de aplicación.</a:t>
            </a:r>
          </a:p>
          <a:p>
            <a:r>
              <a:rPr lang="es-BO" sz="3000" dirty="0"/>
              <a:t>Provee un acercamiento comprensivo de pasos de preparación que pueden ser tomados para prevenir explotaciones venideras.</a:t>
            </a:r>
          </a:p>
        </p:txBody>
      </p:sp>
    </p:spTree>
    <p:extLst>
      <p:ext uri="{BB962C8B-B14F-4D97-AF65-F5344CB8AC3E}">
        <p14:creationId xmlns:p14="http://schemas.microsoft.com/office/powerpoint/2010/main" val="1495743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¿Por qué Test de Intrusión?</a:t>
            </a:r>
          </a:p>
        </p:txBody>
      </p:sp>
      <p:sp>
        <p:nvSpPr>
          <p:cNvPr id="3" name="2 Marcador de contenido"/>
          <p:cNvSpPr>
            <a:spLocks noGrp="1"/>
          </p:cNvSpPr>
          <p:nvPr>
            <p:ph idx="1"/>
          </p:nvPr>
        </p:nvSpPr>
        <p:spPr/>
        <p:txBody>
          <a:bodyPr/>
          <a:lstStyle/>
          <a:p>
            <a:r>
              <a:rPr lang="es-BO" dirty="0"/>
              <a:t>Evalúa la eficiencia de los dispositivos de seguridad de la red como firewall, routers, servidores web.</a:t>
            </a:r>
          </a:p>
          <a:p>
            <a:r>
              <a:rPr lang="es-BO" dirty="0"/>
              <a:t>Para cambiar o actualizar una infraestructura o software, hardware o diseño de red existentes.</a:t>
            </a:r>
          </a:p>
        </p:txBody>
      </p:sp>
    </p:spTree>
    <p:extLst>
      <p:ext uri="{BB962C8B-B14F-4D97-AF65-F5344CB8AC3E}">
        <p14:creationId xmlns:p14="http://schemas.microsoft.com/office/powerpoint/2010/main" val="1867365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¿Qué debe ser testeado?</a:t>
            </a:r>
          </a:p>
        </p:txBody>
      </p:sp>
      <p:sp>
        <p:nvSpPr>
          <p:cNvPr id="3" name="2 Marcador de contenido"/>
          <p:cNvSpPr>
            <a:spLocks noGrp="1"/>
          </p:cNvSpPr>
          <p:nvPr>
            <p:ph idx="1"/>
          </p:nvPr>
        </p:nvSpPr>
        <p:spPr/>
        <p:txBody>
          <a:bodyPr>
            <a:normAutofit fontScale="92500"/>
          </a:bodyPr>
          <a:lstStyle/>
          <a:p>
            <a:pPr marL="0" indent="0">
              <a:buNone/>
            </a:pPr>
            <a:r>
              <a:rPr lang="es-BO" sz="2800" dirty="0"/>
              <a:t>Una organización debe conducir una operación de evaluación de riesgos antes del test de intrusión que ayudarán a identificar los temas principales como:</a:t>
            </a:r>
          </a:p>
          <a:p>
            <a:r>
              <a:rPr lang="es-BO" sz="2800" dirty="0"/>
              <a:t>Falla en las comunicaciones, comercio electrónico y pérdida de información confidencial.</a:t>
            </a:r>
          </a:p>
          <a:p>
            <a:r>
              <a:rPr lang="es-BO" sz="2800" dirty="0"/>
              <a:t>Sistemas de frente público, sitios web, gateways de correo, plataformas de acceso remoto.</a:t>
            </a:r>
          </a:p>
          <a:p>
            <a:r>
              <a:rPr lang="es-BO" sz="2800" dirty="0"/>
              <a:t>Correo, DNS, firewall, contraseñas, FTP, IIS, servidores Web.</a:t>
            </a:r>
          </a:p>
        </p:txBody>
      </p:sp>
    </p:spTree>
    <p:extLst>
      <p:ext uri="{BB962C8B-B14F-4D97-AF65-F5344CB8AC3E}">
        <p14:creationId xmlns:p14="http://schemas.microsoft.com/office/powerpoint/2010/main" val="1003978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7504" y="1600200"/>
            <a:ext cx="8856984" cy="4525963"/>
          </a:xfrm>
        </p:spPr>
        <p:txBody>
          <a:bodyPr/>
          <a:lstStyle/>
          <a:p>
            <a:r>
              <a:rPr lang="es-BO" dirty="0"/>
              <a:t>Establecer los parámetros para el test, como objetivos, limitaciones y procedimientos de justificación.</a:t>
            </a:r>
          </a:p>
          <a:p>
            <a:r>
              <a:rPr lang="es-BO" dirty="0"/>
              <a:t>Contratar profesionales con experiencia y habilidades para realizar el test.</a:t>
            </a:r>
          </a:p>
          <a:p>
            <a:r>
              <a:rPr lang="es-BO" dirty="0"/>
              <a:t>Elegir un conjunto adecuado de pruebas para que haya un balance de costo-beneficio.</a:t>
            </a:r>
          </a:p>
        </p:txBody>
      </p:sp>
      <p:sp>
        <p:nvSpPr>
          <p:cNvPr id="2" name="1 Título"/>
          <p:cNvSpPr>
            <a:spLocks noGrp="1"/>
          </p:cNvSpPr>
          <p:nvPr>
            <p:ph type="title"/>
          </p:nvPr>
        </p:nvSpPr>
        <p:spPr/>
        <p:txBody>
          <a:bodyPr>
            <a:normAutofit fontScale="90000"/>
          </a:bodyPr>
          <a:lstStyle/>
          <a:p>
            <a:r>
              <a:rPr lang="es-BO" dirty="0"/>
              <a:t>¿Qué es lo que hace bueno a un Test de Intrusión?</a:t>
            </a:r>
          </a:p>
        </p:txBody>
      </p:sp>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3953354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sz="4800" dirty="0"/>
              <a:t>¿Qué es lo que hace bueno a un Test de Intrusión?</a:t>
            </a:r>
          </a:p>
        </p:txBody>
      </p:sp>
      <p:sp>
        <p:nvSpPr>
          <p:cNvPr id="3" name="2 Marcador de contenido"/>
          <p:cNvSpPr>
            <a:spLocks noGrp="1"/>
          </p:cNvSpPr>
          <p:nvPr>
            <p:ph idx="1"/>
          </p:nvPr>
        </p:nvSpPr>
        <p:spPr/>
        <p:txBody>
          <a:bodyPr/>
          <a:lstStyle/>
          <a:p>
            <a:r>
              <a:rPr lang="es-BO" dirty="0"/>
              <a:t>Seguir una metodología con una planeación y documentación apropiada.</a:t>
            </a:r>
          </a:p>
          <a:p>
            <a:r>
              <a:rPr lang="es-BO" dirty="0"/>
              <a:t>Documentar los resultados cuidadosamente y hacerlo comprensible para el cliente.</a:t>
            </a:r>
          </a:p>
          <a:p>
            <a:r>
              <a:rPr lang="es-BO" dirty="0"/>
              <a:t>Declarar los riesgos potenciales y resultados de manera clara en el reporte final.</a:t>
            </a:r>
          </a:p>
        </p:txBody>
      </p:sp>
    </p:spTree>
    <p:extLst>
      <p:ext uri="{BB962C8B-B14F-4D97-AF65-F5344CB8AC3E}">
        <p14:creationId xmlns:p14="http://schemas.microsoft.com/office/powerpoint/2010/main" val="2279491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Retorno de Inversión (ROI) de un PenTest</a:t>
            </a:r>
          </a:p>
        </p:txBody>
      </p:sp>
      <p:sp>
        <p:nvSpPr>
          <p:cNvPr id="3" name="2 Marcador de contenido"/>
          <p:cNvSpPr>
            <a:spLocks noGrp="1"/>
          </p:cNvSpPr>
          <p:nvPr>
            <p:ph idx="1"/>
          </p:nvPr>
        </p:nvSpPr>
        <p:spPr/>
        <p:txBody>
          <a:bodyPr>
            <a:normAutofit lnSpcReduction="10000"/>
          </a:bodyPr>
          <a:lstStyle/>
          <a:p>
            <a:r>
              <a:rPr lang="es-BO" dirty="0"/>
              <a:t>Las compañías invertirán el PenTest solo si tienen un conocimiento apropiado de sus beneficios.</a:t>
            </a:r>
          </a:p>
          <a:p>
            <a:r>
              <a:rPr lang="es-BO" dirty="0"/>
              <a:t>Gastos y ganancias.</a:t>
            </a:r>
          </a:p>
          <a:p>
            <a:r>
              <a:rPr lang="es-BO" dirty="0"/>
              <a:t>Ayudan a identificar, entender y direccionar las vulnerabilidades, lo cual les ahora mucho dinero, resultando en un ROI.</a:t>
            </a:r>
          </a:p>
          <a:p>
            <a:r>
              <a:rPr lang="es-BO" dirty="0"/>
              <a:t>Proceso crítico para el éxito.</a:t>
            </a:r>
          </a:p>
        </p:txBody>
      </p:sp>
    </p:spTree>
    <p:extLst>
      <p:ext uri="{BB962C8B-B14F-4D97-AF65-F5344CB8AC3E}">
        <p14:creationId xmlns:p14="http://schemas.microsoft.com/office/powerpoint/2010/main" val="2235813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Puntos de prueba</a:t>
            </a:r>
          </a:p>
        </p:txBody>
      </p:sp>
      <p:sp>
        <p:nvSpPr>
          <p:cNvPr id="3" name="2 Marcador de contenido"/>
          <p:cNvSpPr>
            <a:spLocks noGrp="1"/>
          </p:cNvSpPr>
          <p:nvPr>
            <p:ph idx="1"/>
          </p:nvPr>
        </p:nvSpPr>
        <p:spPr/>
        <p:txBody>
          <a:bodyPr>
            <a:normAutofit fontScale="92500"/>
          </a:bodyPr>
          <a:lstStyle/>
          <a:p>
            <a:r>
              <a:rPr lang="es-BO" sz="3000" dirty="0"/>
              <a:t>Las organizaciones tienen que llegar a un consenso en el grado de qué información puede ser divulgada al equipo de test, para determinar el punto de partida del Test de Intrusión.</a:t>
            </a:r>
          </a:p>
          <a:p>
            <a:r>
              <a:rPr lang="es-BO" sz="3000" dirty="0"/>
              <a:t>Proveer al equipo de penetración con información adicional les puede dar una ventaja no realista.</a:t>
            </a:r>
          </a:p>
          <a:p>
            <a:r>
              <a:rPr lang="es-BO" sz="3000" dirty="0"/>
              <a:t>Similarmente, se necesita determinar el grado de qué vulnerabilidades necesitan ser explotadas sin cortar servicios críticos.</a:t>
            </a:r>
          </a:p>
        </p:txBody>
      </p:sp>
    </p:spTree>
    <p:extLst>
      <p:ext uri="{BB962C8B-B14F-4D97-AF65-F5344CB8AC3E}">
        <p14:creationId xmlns:p14="http://schemas.microsoft.com/office/powerpoint/2010/main" val="154122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Ubicaciones del Test</a:t>
            </a:r>
          </a:p>
        </p:txBody>
      </p:sp>
      <p:sp>
        <p:nvSpPr>
          <p:cNvPr id="3" name="2 Marcador de contenido"/>
          <p:cNvSpPr>
            <a:spLocks noGrp="1"/>
          </p:cNvSpPr>
          <p:nvPr>
            <p:ph idx="1"/>
          </p:nvPr>
        </p:nvSpPr>
        <p:spPr/>
        <p:txBody>
          <a:bodyPr/>
          <a:lstStyle/>
          <a:p>
            <a:pPr marL="0" indent="0">
              <a:buNone/>
            </a:pPr>
            <a:r>
              <a:rPr lang="es-BO" dirty="0"/>
              <a:t>1. El equipo de penetración debe elegir si realizar el test remotamente o en sitio.</a:t>
            </a:r>
          </a:p>
          <a:p>
            <a:pPr marL="0" indent="0">
              <a:buNone/>
            </a:pPr>
            <a:r>
              <a:rPr lang="es-BO" dirty="0"/>
              <a:t>2. Una evaluación remota simulará un ataque de un hacker externo. Sin embargo, esto perderá la evaluación interna.</a:t>
            </a:r>
          </a:p>
          <a:p>
            <a:pPr marL="0" indent="0">
              <a:buNone/>
            </a:pPr>
            <a:r>
              <a:rPr lang="es-BO" dirty="0"/>
              <a:t>3. Una evaluación en sitio puede ser cara y tal vez no pueda simular un ataque externo exacto.</a:t>
            </a:r>
          </a:p>
        </p:txBody>
      </p:sp>
    </p:spTree>
    <p:extLst>
      <p:ext uri="{BB962C8B-B14F-4D97-AF65-F5344CB8AC3E}">
        <p14:creationId xmlns:p14="http://schemas.microsoft.com/office/powerpoint/2010/main" val="4167623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PenTesting</a:t>
            </a:r>
          </a:p>
        </p:txBody>
      </p:sp>
      <p:sp>
        <p:nvSpPr>
          <p:cNvPr id="3" name="2 Marcador de contenido"/>
          <p:cNvSpPr>
            <a:spLocks noGrp="1"/>
          </p:cNvSpPr>
          <p:nvPr>
            <p:ph idx="1"/>
          </p:nvPr>
        </p:nvSpPr>
        <p:spPr/>
        <p:txBody>
          <a:bodyPr/>
          <a:lstStyle/>
          <a:p>
            <a:pPr marL="0" indent="0">
              <a:buNone/>
            </a:pPr>
            <a:r>
              <a:rPr lang="es-BO" dirty="0"/>
              <a:t>1. Externo: Implica análisis de la información pública disponible, una fase de enumeración de la red, y el comportamiento de los dispositivos de seguridad analizados.</a:t>
            </a:r>
          </a:p>
        </p:txBody>
      </p:sp>
    </p:spTree>
    <p:extLst>
      <p:ext uri="{BB962C8B-B14F-4D97-AF65-F5344CB8AC3E}">
        <p14:creationId xmlns:p14="http://schemas.microsoft.com/office/powerpoint/2010/main" val="297396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PenTesting</a:t>
            </a:r>
          </a:p>
        </p:txBody>
      </p:sp>
      <p:sp>
        <p:nvSpPr>
          <p:cNvPr id="3" name="2 Marcador de contenido"/>
          <p:cNvSpPr>
            <a:spLocks noGrp="1"/>
          </p:cNvSpPr>
          <p:nvPr>
            <p:ph idx="1"/>
          </p:nvPr>
        </p:nvSpPr>
        <p:spPr/>
        <p:txBody>
          <a:bodyPr>
            <a:normAutofit fontScale="92500"/>
          </a:bodyPr>
          <a:lstStyle/>
          <a:p>
            <a:pPr marL="0" indent="0">
              <a:buNone/>
            </a:pPr>
            <a:r>
              <a:rPr lang="es-BO" dirty="0"/>
              <a:t>2. Interno: Será realizado desde un número de puntos de acceso de la red, representando cada segmento lógico y físico.</a:t>
            </a:r>
          </a:p>
          <a:p>
            <a:pPr lvl="1"/>
            <a:r>
              <a:rPr lang="es-BO" dirty="0"/>
              <a:t>Black-hat testing/zero-knowledge testing.</a:t>
            </a:r>
          </a:p>
          <a:p>
            <a:pPr lvl="1"/>
            <a:r>
              <a:rPr lang="es-BO" dirty="0"/>
              <a:t>Gray-hat testing/partial-knowledge testing.</a:t>
            </a:r>
          </a:p>
          <a:p>
            <a:pPr lvl="1"/>
            <a:r>
              <a:rPr lang="es-BO" dirty="0"/>
              <a:t>White-hat testing/complete-knowledge testing.</a:t>
            </a:r>
          </a:p>
          <a:p>
            <a:pPr lvl="1"/>
            <a:r>
              <a:rPr lang="es-BO" dirty="0"/>
              <a:t>Announced testing.</a:t>
            </a:r>
          </a:p>
          <a:p>
            <a:pPr lvl="1"/>
            <a:r>
              <a:rPr lang="es-BO" dirty="0"/>
              <a:t>Unannounced testing.</a:t>
            </a:r>
          </a:p>
          <a:p>
            <a:pPr marL="0" indent="0">
              <a:buNone/>
            </a:pPr>
            <a:endParaRPr lang="es-BO" dirty="0"/>
          </a:p>
        </p:txBody>
      </p:sp>
    </p:spTree>
    <p:extLst>
      <p:ext uri="{BB962C8B-B14F-4D97-AF65-F5344CB8AC3E}">
        <p14:creationId xmlns:p14="http://schemas.microsoft.com/office/powerpoint/2010/main" val="145152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Conceptos</a:t>
            </a:r>
          </a:p>
        </p:txBody>
      </p:sp>
      <p:sp>
        <p:nvSpPr>
          <p:cNvPr id="3" name="2 Marcador de contenido"/>
          <p:cNvSpPr>
            <a:spLocks noGrp="1"/>
          </p:cNvSpPr>
          <p:nvPr>
            <p:ph idx="1"/>
          </p:nvPr>
        </p:nvSpPr>
        <p:spPr/>
        <p:txBody>
          <a:bodyPr>
            <a:normAutofit fontScale="92500" lnSpcReduction="10000"/>
          </a:bodyPr>
          <a:lstStyle/>
          <a:p>
            <a:pPr marL="0" indent="0">
              <a:buNone/>
            </a:pPr>
            <a:r>
              <a:rPr lang="es-BO" sz="2800" dirty="0"/>
              <a:t>Introducción a Test de Intrusión.</a:t>
            </a:r>
          </a:p>
          <a:p>
            <a:pPr marL="0" indent="0">
              <a:buNone/>
            </a:pPr>
            <a:r>
              <a:rPr lang="es-BO" sz="2800" dirty="0"/>
              <a:t>Un Test de intrusión simula métodos que los intrusos utilizan para obtener acceso no autorizado a los sistemas en red de una organización y luego los compromete.</a:t>
            </a:r>
          </a:p>
          <a:p>
            <a:pPr marL="0" indent="0">
              <a:buNone/>
            </a:pPr>
            <a:r>
              <a:rPr lang="es-BO" sz="2800" dirty="0"/>
              <a:t>En el contexto de PenTest, el tester es limitado por recursos, es decir el tiempo, recursos especializados y acceso al equipamiento; como se indica en el acuerdo de penetración.</a:t>
            </a:r>
          </a:p>
          <a:p>
            <a:pPr marL="0" indent="0">
              <a:buNone/>
            </a:pPr>
            <a:r>
              <a:rPr lang="es-BO" sz="2800" dirty="0"/>
              <a:t>La mayoría de ataques siguen un acercamiento común a penetrar un sistema.</a:t>
            </a:r>
          </a:p>
        </p:txBody>
      </p:sp>
    </p:spTree>
    <p:extLst>
      <p:ext uri="{BB962C8B-B14F-4D97-AF65-F5344CB8AC3E}">
        <p14:creationId xmlns:p14="http://schemas.microsoft.com/office/powerpoint/2010/main" val="1866295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Test de Intrusión Externo</a:t>
            </a:r>
          </a:p>
        </p:txBody>
      </p:sp>
      <p:sp>
        <p:nvSpPr>
          <p:cNvPr id="3" name="2 Marcador de contenido"/>
          <p:cNvSpPr>
            <a:spLocks noGrp="1"/>
          </p:cNvSpPr>
          <p:nvPr>
            <p:ph idx="1"/>
          </p:nvPr>
        </p:nvSpPr>
        <p:spPr/>
        <p:txBody>
          <a:bodyPr>
            <a:normAutofit lnSpcReduction="10000"/>
          </a:bodyPr>
          <a:lstStyle/>
          <a:p>
            <a:pPr marL="0" indent="0">
              <a:buNone/>
            </a:pPr>
            <a:r>
              <a:rPr lang="es-BO" sz="2700" dirty="0"/>
              <a:t>Implica un análisis comprensivo de la información públicamente disponible acerca del objetivo como ser: Servidores Web, de correo, Firewalls, Routers.</a:t>
            </a:r>
          </a:p>
          <a:p>
            <a:pPr marL="0" indent="0">
              <a:buNone/>
            </a:pPr>
            <a:r>
              <a:rPr lang="es-BO" sz="2700" dirty="0"/>
              <a:t>1. Este es un acercamiento tradicional a un Pen Test.</a:t>
            </a:r>
          </a:p>
          <a:p>
            <a:pPr marL="0" indent="0">
              <a:buNone/>
            </a:pPr>
            <a:r>
              <a:rPr lang="es-BO" sz="2700" dirty="0"/>
              <a:t>2. El test está enfocado a los servidores, infraestructura y software que comprende el objetivo.</a:t>
            </a:r>
          </a:p>
          <a:p>
            <a:pPr marL="0" indent="0">
              <a:buNone/>
            </a:pPr>
            <a:r>
              <a:rPr lang="es-BO" sz="2700" dirty="0"/>
              <a:t>3. Puede ser realizado sin conocimiento del sitio (black box).</a:t>
            </a:r>
          </a:p>
          <a:p>
            <a:pPr marL="0" indent="0">
              <a:buNone/>
            </a:pPr>
            <a:r>
              <a:rPr lang="es-BO" sz="2700" dirty="0"/>
              <a:t>4. Revelación total de la topología y ambiente (crystal/white box).</a:t>
            </a:r>
          </a:p>
        </p:txBody>
      </p:sp>
    </p:spTree>
    <p:extLst>
      <p:ext uri="{BB962C8B-B14F-4D97-AF65-F5344CB8AC3E}">
        <p14:creationId xmlns:p14="http://schemas.microsoft.com/office/powerpoint/2010/main" val="1007359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Evaluación de Seguridad Interna</a:t>
            </a:r>
          </a:p>
        </p:txBody>
      </p:sp>
      <p:sp>
        <p:nvSpPr>
          <p:cNvPr id="3" name="2 Marcador de contenido"/>
          <p:cNvSpPr>
            <a:spLocks noGrp="1"/>
          </p:cNvSpPr>
          <p:nvPr>
            <p:ph idx="1"/>
          </p:nvPr>
        </p:nvSpPr>
        <p:spPr/>
        <p:txBody>
          <a:bodyPr>
            <a:normAutofit lnSpcReduction="10000"/>
          </a:bodyPr>
          <a:lstStyle/>
          <a:p>
            <a:r>
              <a:rPr lang="es-BO" sz="3000" dirty="0"/>
              <a:t>El test será realizado desde un número de AP de red, representando cada segmento lógico y físico.</a:t>
            </a:r>
          </a:p>
          <a:p>
            <a:r>
              <a:rPr lang="es-BO" sz="3000" dirty="0"/>
              <a:t>Por ejemplo, esto puede incluir niveles y DMZs dentro del ambiente, la red corporativa o conexiones de compañías socias.</a:t>
            </a:r>
          </a:p>
          <a:p>
            <a:r>
              <a:rPr lang="es-BO" sz="3000" dirty="0"/>
              <a:t>Una evaluación de red interna sigue una metodología similar al test externo, pero provee una visión más completa de la seguridad del sitio.</a:t>
            </a:r>
          </a:p>
        </p:txBody>
      </p:sp>
    </p:spTree>
    <p:extLst>
      <p:ext uri="{BB962C8B-B14F-4D97-AF65-F5344CB8AC3E}">
        <p14:creationId xmlns:p14="http://schemas.microsoft.com/office/powerpoint/2010/main" val="891511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Test de Intrusión Black-box</a:t>
            </a:r>
          </a:p>
        </p:txBody>
      </p:sp>
      <p:sp>
        <p:nvSpPr>
          <p:cNvPr id="3" name="2 Marcador de contenido"/>
          <p:cNvSpPr>
            <a:spLocks noGrp="1"/>
          </p:cNvSpPr>
          <p:nvPr>
            <p:ph idx="1"/>
          </p:nvPr>
        </p:nvSpPr>
        <p:spPr>
          <a:xfrm>
            <a:off x="457200" y="1600200"/>
            <a:ext cx="8507288" cy="4525963"/>
          </a:xfrm>
        </p:spPr>
        <p:txBody>
          <a:bodyPr>
            <a:normAutofit lnSpcReduction="10000"/>
          </a:bodyPr>
          <a:lstStyle/>
          <a:p>
            <a:r>
              <a:rPr lang="es-BO" dirty="0"/>
              <a:t>Sin conocimiento previo de la infraestructura que será sometida a pruebas. Solo se dará el nombre de la compañía.</a:t>
            </a:r>
          </a:p>
          <a:p>
            <a:r>
              <a:rPr lang="es-BO" dirty="0"/>
              <a:t>El que hará el test deberá recopilar y buscar de manera extensiva la información. Este simula el proceso de un hacker real.</a:t>
            </a:r>
          </a:p>
          <a:p>
            <a:r>
              <a:rPr lang="es-BO" dirty="0"/>
              <a:t>Toma considerablemente mucha cantidad de tiempo. Consumo de tiempo y tipo de test caro.</a:t>
            </a:r>
          </a:p>
        </p:txBody>
      </p:sp>
    </p:spTree>
    <p:extLst>
      <p:ext uri="{BB962C8B-B14F-4D97-AF65-F5344CB8AC3E}">
        <p14:creationId xmlns:p14="http://schemas.microsoft.com/office/powerpoint/2010/main" val="70656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Test de Intrusión Gray-box</a:t>
            </a:r>
          </a:p>
        </p:txBody>
      </p:sp>
      <p:sp>
        <p:nvSpPr>
          <p:cNvPr id="3" name="2 Marcador de contenido"/>
          <p:cNvSpPr>
            <a:spLocks noGrp="1"/>
          </p:cNvSpPr>
          <p:nvPr>
            <p:ph idx="1"/>
          </p:nvPr>
        </p:nvSpPr>
        <p:spPr/>
        <p:txBody>
          <a:bodyPr>
            <a:normAutofit lnSpcReduction="10000"/>
          </a:bodyPr>
          <a:lstStyle/>
          <a:p>
            <a:r>
              <a:rPr lang="es-BO" sz="2700" dirty="0"/>
              <a:t>El que hace el test usualmente tiene conocimiento limitado de la información.</a:t>
            </a:r>
          </a:p>
          <a:p>
            <a:r>
              <a:rPr lang="es-BO" sz="2700" dirty="0"/>
              <a:t>Realiza una evaluación y pruebas de seguridad internas.</a:t>
            </a:r>
          </a:p>
          <a:p>
            <a:r>
              <a:rPr lang="es-BO" sz="2700" dirty="0"/>
              <a:t>Enfoques para las pruebas de vulnerabilidad de la seguridad de las aplicaciones, las que pueden encontrar y explotar los hackers.</a:t>
            </a:r>
          </a:p>
          <a:p>
            <a:r>
              <a:rPr lang="es-BO" sz="2700" dirty="0"/>
              <a:t>Generalmente realizada cuando un tester inicia un test black box en sistemas bien protegidos y encuentra que necesita tener un poco mas de conocimiento para realizar una revisión exhaustiva.</a:t>
            </a:r>
          </a:p>
        </p:txBody>
      </p:sp>
    </p:spTree>
    <p:extLst>
      <p:ext uri="{BB962C8B-B14F-4D97-AF65-F5344CB8AC3E}">
        <p14:creationId xmlns:p14="http://schemas.microsoft.com/office/powerpoint/2010/main" val="310076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Test de intrusión White-box</a:t>
            </a:r>
          </a:p>
        </p:txBody>
      </p:sp>
      <p:sp>
        <p:nvSpPr>
          <p:cNvPr id="3" name="2 Marcador de contenido"/>
          <p:cNvSpPr>
            <a:spLocks noGrp="1"/>
          </p:cNvSpPr>
          <p:nvPr>
            <p:ph idx="1"/>
          </p:nvPr>
        </p:nvSpPr>
        <p:spPr/>
        <p:txBody>
          <a:bodyPr>
            <a:normAutofit/>
          </a:bodyPr>
          <a:lstStyle/>
          <a:p>
            <a:r>
              <a:rPr lang="es-BO" sz="3100" dirty="0"/>
              <a:t>Completo conocimiento de la infraestructura en donde se realizará el test.</a:t>
            </a:r>
          </a:p>
          <a:p>
            <a:r>
              <a:rPr lang="es-BO" sz="3100" dirty="0"/>
              <a:t>Esto simula el proceso de los empleados de la compañía.</a:t>
            </a:r>
          </a:p>
          <a:p>
            <a:r>
              <a:rPr lang="es-BO" sz="3100" dirty="0"/>
              <a:t>La información es provista como: infraestructura de la compañía, tipo de red, implementaciones de seguridad actuales, direcciones IP / Firewall / Detalles IDS, políticas hacer y no hacer de la empresa.</a:t>
            </a:r>
          </a:p>
        </p:txBody>
      </p:sp>
    </p:spTree>
    <p:extLst>
      <p:ext uri="{BB962C8B-B14F-4D97-AF65-F5344CB8AC3E}">
        <p14:creationId xmlns:p14="http://schemas.microsoft.com/office/powerpoint/2010/main" val="805074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Test Anunciado/No anunciado</a:t>
            </a:r>
          </a:p>
        </p:txBody>
      </p:sp>
      <p:sp>
        <p:nvSpPr>
          <p:cNvPr id="3" name="2 Marcador de contenido"/>
          <p:cNvSpPr>
            <a:spLocks noGrp="1"/>
          </p:cNvSpPr>
          <p:nvPr>
            <p:ph idx="1"/>
          </p:nvPr>
        </p:nvSpPr>
        <p:spPr/>
        <p:txBody>
          <a:bodyPr>
            <a:normAutofit lnSpcReduction="10000"/>
          </a:bodyPr>
          <a:lstStyle/>
          <a:p>
            <a:pPr marL="0" indent="0">
              <a:buNone/>
            </a:pPr>
            <a:r>
              <a:rPr lang="es-BO" dirty="0"/>
              <a:t>Test anunciado: Comprometer el sistema en el cliente con toda la cooperación y conocimiento del staff IT.</a:t>
            </a:r>
          </a:p>
          <a:p>
            <a:r>
              <a:rPr lang="es-BO" dirty="0"/>
              <a:t>Examinar la seguridad existente en la infraestructura en búsqueda de posibles vulnerabilidades.</a:t>
            </a:r>
          </a:p>
          <a:p>
            <a:r>
              <a:rPr lang="es-BO" dirty="0"/>
              <a:t>Implica la cooperación del staff IT en los equipos de intrusión para realizar auditorías.</a:t>
            </a:r>
          </a:p>
        </p:txBody>
      </p:sp>
    </p:spTree>
    <p:extLst>
      <p:ext uri="{BB962C8B-B14F-4D97-AF65-F5344CB8AC3E}">
        <p14:creationId xmlns:p14="http://schemas.microsoft.com/office/powerpoint/2010/main" val="410449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Test Anunciado/No anunciado</a:t>
            </a:r>
          </a:p>
        </p:txBody>
      </p:sp>
      <p:sp>
        <p:nvSpPr>
          <p:cNvPr id="3" name="2 Marcador de contenido"/>
          <p:cNvSpPr>
            <a:spLocks noGrp="1"/>
          </p:cNvSpPr>
          <p:nvPr>
            <p:ph idx="1"/>
          </p:nvPr>
        </p:nvSpPr>
        <p:spPr/>
        <p:txBody>
          <a:bodyPr>
            <a:normAutofit lnSpcReduction="10000"/>
          </a:bodyPr>
          <a:lstStyle/>
          <a:p>
            <a:pPr marL="0" indent="0">
              <a:buNone/>
            </a:pPr>
            <a:r>
              <a:rPr lang="es-BO" dirty="0"/>
              <a:t>Test No Anunciado.</a:t>
            </a:r>
          </a:p>
          <a:p>
            <a:r>
              <a:rPr lang="es-BO" dirty="0"/>
              <a:t>Es un intento de comprometer los sistemas en las redes de los clientes sin previo conocimiento por parte del personal de seguridad IT.</a:t>
            </a:r>
          </a:p>
          <a:p>
            <a:r>
              <a:rPr lang="es-BO" dirty="0"/>
              <a:t>Solo la alta administración tiene el conocimiento de estos tests.</a:t>
            </a:r>
          </a:p>
          <a:p>
            <a:r>
              <a:rPr lang="es-BO" dirty="0"/>
              <a:t>Examina la seguridad de infraestructura y sensibilidad del staff IT.</a:t>
            </a:r>
          </a:p>
        </p:txBody>
      </p:sp>
    </p:spTree>
    <p:extLst>
      <p:ext uri="{BB962C8B-B14F-4D97-AF65-F5344CB8AC3E}">
        <p14:creationId xmlns:p14="http://schemas.microsoft.com/office/powerpoint/2010/main" val="3955143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Test Anunciado/No anunciado</a:t>
            </a:r>
          </a:p>
        </p:txBody>
      </p:sp>
      <p:sp>
        <p:nvSpPr>
          <p:cNvPr id="3" name="2 Marcador de contenido"/>
          <p:cNvSpPr>
            <a:spLocks noGrp="1"/>
          </p:cNvSpPr>
          <p:nvPr>
            <p:ph idx="1"/>
          </p:nvPr>
        </p:nvSpPr>
        <p:spPr/>
        <p:txBody>
          <a:bodyPr/>
          <a:lstStyle/>
          <a:p>
            <a:pPr marL="0" indent="0">
              <a:buNone/>
            </a:pPr>
            <a:r>
              <a:rPr lang="es-BO" dirty="0"/>
              <a:t>Test automatizado</a:t>
            </a:r>
          </a:p>
          <a:p>
            <a:r>
              <a:rPr lang="es-BO" dirty="0"/>
              <a:t>- Como con los escáneres de vulnerabilidad, puede haber falsos negativos, o peor, falsos positivos.</a:t>
            </a:r>
          </a:p>
          <a:p>
            <a:r>
              <a:rPr lang="es-BO" dirty="0"/>
              <a:t>Estos tests ahorran tiempo y gastos sobre los de término prolongado, sin embargo, no puede remplazar a un profesional con experiencia en la seguridad.</a:t>
            </a:r>
          </a:p>
          <a:p>
            <a:pPr marL="0" indent="0">
              <a:buNone/>
            </a:pPr>
            <a:endParaRPr lang="es-BO" dirty="0"/>
          </a:p>
        </p:txBody>
      </p:sp>
    </p:spTree>
    <p:extLst>
      <p:ext uri="{BB962C8B-B14F-4D97-AF65-F5344CB8AC3E}">
        <p14:creationId xmlns:p14="http://schemas.microsoft.com/office/powerpoint/2010/main" val="656138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lstStyle/>
          <a:p>
            <a:r>
              <a:rPr lang="es-BO" dirty="0"/>
              <a:t>Con el test automatizado, no existe un ámbito para ningún elemento de la arquitectura que será testeado.</a:t>
            </a:r>
          </a:p>
          <a:p>
            <a:r>
              <a:rPr lang="es-BO" dirty="0"/>
              <a:t>Las herramientas tienen una curva de aprendizaje muy grande </a:t>
            </a:r>
          </a:p>
          <a:p>
            <a:endParaRPr lang="es-BO" dirty="0"/>
          </a:p>
        </p:txBody>
      </p:sp>
      <p:sp>
        <p:nvSpPr>
          <p:cNvPr id="2" name="1 Título"/>
          <p:cNvSpPr>
            <a:spLocks noGrp="1"/>
          </p:cNvSpPr>
          <p:nvPr>
            <p:ph type="title"/>
          </p:nvPr>
        </p:nvSpPr>
        <p:spPr/>
        <p:txBody>
          <a:bodyPr/>
          <a:lstStyle/>
          <a:p>
            <a:r>
              <a:rPr lang="es-BO" dirty="0"/>
              <a:t>Test Anunciado/No anunciado</a:t>
            </a:r>
          </a:p>
        </p:txBody>
      </p:sp>
    </p:spTree>
    <p:extLst>
      <p:ext uri="{BB962C8B-B14F-4D97-AF65-F5344CB8AC3E}">
        <p14:creationId xmlns:p14="http://schemas.microsoft.com/office/powerpoint/2010/main" val="3236185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Test Anunciado/No anunciado</a:t>
            </a:r>
          </a:p>
        </p:txBody>
      </p:sp>
      <p:sp>
        <p:nvSpPr>
          <p:cNvPr id="3" name="2 Marcador de contenido"/>
          <p:cNvSpPr>
            <a:spLocks noGrp="1"/>
          </p:cNvSpPr>
          <p:nvPr>
            <p:ph idx="1"/>
          </p:nvPr>
        </p:nvSpPr>
        <p:spPr/>
        <p:txBody>
          <a:bodyPr>
            <a:normAutofit lnSpcReduction="10000"/>
          </a:bodyPr>
          <a:lstStyle/>
          <a:p>
            <a:pPr marL="0" indent="0">
              <a:buNone/>
            </a:pPr>
            <a:r>
              <a:rPr lang="es-BO" sz="2800" dirty="0"/>
              <a:t>Test manual</a:t>
            </a:r>
          </a:p>
          <a:p>
            <a:r>
              <a:rPr lang="es-BO" sz="2800" dirty="0"/>
              <a:t>Es la mejor opción, la organización puede optar por la experiencia del profesional de seguridad.</a:t>
            </a:r>
          </a:p>
          <a:p>
            <a:r>
              <a:rPr lang="es-BO" sz="2800" dirty="0"/>
              <a:t>El objetivo del profesional es evaluar la postura de seguridad de una organización desde la perspectiva de un atacante.</a:t>
            </a:r>
          </a:p>
          <a:p>
            <a:r>
              <a:rPr lang="es-BO" sz="2800" dirty="0"/>
              <a:t>Un acercamiento manual requiere planeamiento, diseño del test, programación y documentación diligente (aprovechada) para capturar los resultados del proceso del testing.</a:t>
            </a:r>
          </a:p>
        </p:txBody>
      </p:sp>
    </p:spTree>
    <p:extLst>
      <p:ext uri="{BB962C8B-B14F-4D97-AF65-F5344CB8AC3E}">
        <p14:creationId xmlns:p14="http://schemas.microsoft.com/office/powerpoint/2010/main" val="56114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noFill/>
        </p:spPr>
        <p:txBody>
          <a:bodyPr/>
          <a:lstStyle/>
          <a:p>
            <a:endParaRPr lang="es-BO" dirty="0"/>
          </a:p>
        </p:txBody>
      </p:sp>
      <p:sp>
        <p:nvSpPr>
          <p:cNvPr id="3" name="2 Marcador de contenido"/>
          <p:cNvSpPr>
            <a:spLocks noGrp="1"/>
          </p:cNvSpPr>
          <p:nvPr>
            <p:ph idx="1"/>
          </p:nvPr>
        </p:nvSpPr>
        <p:spPr>
          <a:noFill/>
        </p:spPr>
        <p:txBody>
          <a:bodyPr/>
          <a:lstStyle/>
          <a:p>
            <a:endParaRPr lang="es-BO"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638" y="980728"/>
            <a:ext cx="8096250"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4288869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Técnicas PenTesting</a:t>
            </a:r>
          </a:p>
        </p:txBody>
      </p:sp>
      <p:sp>
        <p:nvSpPr>
          <p:cNvPr id="3" name="2 Marcador de contenido"/>
          <p:cNvSpPr>
            <a:spLocks noGrp="1"/>
          </p:cNvSpPr>
          <p:nvPr>
            <p:ph idx="1"/>
          </p:nvPr>
        </p:nvSpPr>
        <p:spPr/>
        <p:txBody>
          <a:bodyPr>
            <a:normAutofit lnSpcReduction="10000"/>
          </a:bodyPr>
          <a:lstStyle/>
          <a:p>
            <a:pPr marL="0" indent="0">
              <a:buNone/>
            </a:pPr>
            <a:r>
              <a:rPr lang="es-BO" dirty="0"/>
              <a:t>Técnicas comunes</a:t>
            </a:r>
          </a:p>
          <a:p>
            <a:r>
              <a:rPr lang="es-BO" dirty="0"/>
              <a:t>Investigación pasiva: Utilizada para obtener toda la información acerca de las configuraciones del sistema de la organización.</a:t>
            </a:r>
          </a:p>
          <a:p>
            <a:r>
              <a:rPr lang="es-BO" dirty="0"/>
              <a:t>Monitoreo Open Source: Facilita a la organización a tomar los pasos necesarios para asegurarse su confidencialidad e integridad.</a:t>
            </a:r>
          </a:p>
        </p:txBody>
      </p:sp>
    </p:spTree>
    <p:extLst>
      <p:ext uri="{BB962C8B-B14F-4D97-AF65-F5344CB8AC3E}">
        <p14:creationId xmlns:p14="http://schemas.microsoft.com/office/powerpoint/2010/main" val="960415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Técnicas PenTesting</a:t>
            </a:r>
          </a:p>
        </p:txBody>
      </p:sp>
      <p:sp>
        <p:nvSpPr>
          <p:cNvPr id="3" name="2 Marcador de contenido"/>
          <p:cNvSpPr>
            <a:spLocks noGrp="1"/>
          </p:cNvSpPr>
          <p:nvPr>
            <p:ph idx="1"/>
          </p:nvPr>
        </p:nvSpPr>
        <p:spPr/>
        <p:txBody>
          <a:bodyPr/>
          <a:lstStyle/>
          <a:p>
            <a:r>
              <a:rPr lang="es-BO" dirty="0"/>
              <a:t>Manejo de red y fingerprinting de S.O.: Utilizado para tener una idea de la configuración de la red a ser testeada.</a:t>
            </a:r>
          </a:p>
          <a:p>
            <a:r>
              <a:rPr lang="es-BO" dirty="0"/>
              <a:t>Spoofing: Es el acto de utilizar un equipo para pretender ser otro. Es utilizado tanto para los tests internos como externos.</a:t>
            </a:r>
          </a:p>
          <a:p>
            <a:r>
              <a:rPr lang="es-BO" dirty="0"/>
              <a:t>Sniffing de Red: Utilizado para capturar los datos y su viaje a través de la red. </a:t>
            </a:r>
          </a:p>
        </p:txBody>
      </p:sp>
    </p:spTree>
    <p:extLst>
      <p:ext uri="{BB962C8B-B14F-4D97-AF65-F5344CB8AC3E}">
        <p14:creationId xmlns:p14="http://schemas.microsoft.com/office/powerpoint/2010/main" val="479854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Técnicas PenTesting</a:t>
            </a:r>
          </a:p>
        </p:txBody>
      </p:sp>
      <p:sp>
        <p:nvSpPr>
          <p:cNvPr id="3" name="2 Marcador de contenido"/>
          <p:cNvSpPr>
            <a:spLocks noGrp="1"/>
          </p:cNvSpPr>
          <p:nvPr>
            <p:ph idx="1"/>
          </p:nvPr>
        </p:nvSpPr>
        <p:spPr/>
        <p:txBody>
          <a:bodyPr/>
          <a:lstStyle/>
          <a:p>
            <a:r>
              <a:rPr lang="es-BO" dirty="0"/>
              <a:t>Ataques troyanos: Códigos o programas maliciosos que usualmente son enviados a la red como archivos adjuntos de correo o transferidos mediante mensajería.</a:t>
            </a:r>
          </a:p>
          <a:p>
            <a:r>
              <a:rPr lang="es-BO" dirty="0"/>
              <a:t>Ataque de fuerza bruta: Es el método de cracking más común. Puede sobrecargar un sistema y posiblemente detener sus solicitudes legales.</a:t>
            </a:r>
          </a:p>
        </p:txBody>
      </p:sp>
    </p:spTree>
    <p:extLst>
      <p:ext uri="{BB962C8B-B14F-4D97-AF65-F5344CB8AC3E}">
        <p14:creationId xmlns:p14="http://schemas.microsoft.com/office/powerpoint/2010/main" val="2550173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Técnicas PenTesting</a:t>
            </a:r>
          </a:p>
        </p:txBody>
      </p:sp>
      <p:sp>
        <p:nvSpPr>
          <p:cNvPr id="3" name="2 Marcador de contenido"/>
          <p:cNvSpPr>
            <a:spLocks noGrp="1"/>
          </p:cNvSpPr>
          <p:nvPr>
            <p:ph idx="1"/>
          </p:nvPr>
        </p:nvSpPr>
        <p:spPr/>
        <p:txBody>
          <a:bodyPr/>
          <a:lstStyle/>
          <a:p>
            <a:r>
              <a:rPr lang="es-BO" dirty="0"/>
              <a:t>Escaneo de vulnerabilidades: Es un examen comprensivo de las áreas del objetivo de una infraestructura de la red de la organización.</a:t>
            </a:r>
          </a:p>
          <a:p>
            <a:r>
              <a:rPr lang="es-BO" dirty="0"/>
              <a:t>Análisis de escenario: Es la fase final, haciendo evaluación de seguridad de las vulnerabilidades mucho más precisa.</a:t>
            </a:r>
          </a:p>
        </p:txBody>
      </p:sp>
    </p:spTree>
    <p:extLst>
      <p:ext uri="{BB962C8B-B14F-4D97-AF65-F5344CB8AC3E}">
        <p14:creationId xmlns:p14="http://schemas.microsoft.com/office/powerpoint/2010/main" val="33300860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Técnicas PenTesting</a:t>
            </a:r>
          </a:p>
        </p:txBody>
      </p:sp>
      <p:sp>
        <p:nvSpPr>
          <p:cNvPr id="3" name="2 Marcador de contenido"/>
          <p:cNvSpPr>
            <a:spLocks noGrp="1"/>
          </p:cNvSpPr>
          <p:nvPr>
            <p:ph idx="1"/>
          </p:nvPr>
        </p:nvSpPr>
        <p:spPr/>
        <p:txBody>
          <a:bodyPr>
            <a:normAutofit fontScale="92500" lnSpcReduction="10000"/>
          </a:bodyPr>
          <a:lstStyle/>
          <a:p>
            <a:pPr marL="0" indent="0">
              <a:buNone/>
            </a:pPr>
            <a:r>
              <a:rPr lang="es-BO" sz="2800" dirty="0"/>
              <a:t>Utilizando información de nombre de dominio DNS y dirección IP.</a:t>
            </a:r>
          </a:p>
          <a:p>
            <a:pPr marL="0" indent="0">
              <a:buNone/>
            </a:pPr>
            <a:r>
              <a:rPr lang="es-BO" sz="2800" dirty="0"/>
              <a:t>1. La información DNS obtenida sobre la red objetivo puede ser utilizada para mapear la red de la organización.</a:t>
            </a:r>
          </a:p>
          <a:p>
            <a:pPr marL="0" indent="0">
              <a:buNone/>
            </a:pPr>
            <a:r>
              <a:rPr lang="es-BO" sz="2800" dirty="0"/>
              <a:t>2. El bloque IP de una organización puede ser discernido para buscar el nombre de dominio e información personal sobre el contacto.</a:t>
            </a:r>
          </a:p>
          <a:p>
            <a:pPr marL="0" indent="0">
              <a:buNone/>
            </a:pPr>
            <a:r>
              <a:rPr lang="es-BO" sz="2800" dirty="0"/>
              <a:t>3. El registro DNS también provee información de valor relacionada al S.O. o aplicaciones que están siendo ejecutadas en el servidor.</a:t>
            </a:r>
          </a:p>
        </p:txBody>
      </p:sp>
    </p:spTree>
    <p:extLst>
      <p:ext uri="{BB962C8B-B14F-4D97-AF65-F5344CB8AC3E}">
        <p14:creationId xmlns:p14="http://schemas.microsoft.com/office/powerpoint/2010/main" val="1912032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Técnicas PenTesting</a:t>
            </a:r>
          </a:p>
        </p:txBody>
      </p:sp>
      <p:sp>
        <p:nvSpPr>
          <p:cNvPr id="3" name="2 Marcador de contenido"/>
          <p:cNvSpPr>
            <a:spLocks noGrp="1"/>
          </p:cNvSpPr>
          <p:nvPr>
            <p:ph idx="1"/>
          </p:nvPr>
        </p:nvSpPr>
        <p:spPr/>
        <p:txBody>
          <a:bodyPr/>
          <a:lstStyle/>
          <a:p>
            <a:pPr marL="0" indent="0">
              <a:buNone/>
            </a:pPr>
            <a:r>
              <a:rPr lang="es-BO" dirty="0"/>
              <a:t>Enumerando información sobre Hosts en las redes Públicamente disponibles</a:t>
            </a:r>
          </a:p>
          <a:p>
            <a:r>
              <a:rPr lang="es-BO" dirty="0"/>
              <a:t>Los rastreadores de sitios web pueden replicar los sitios completos</a:t>
            </a:r>
          </a:p>
          <a:p>
            <a:r>
              <a:rPr lang="es-BO" dirty="0"/>
              <a:t>Adicionalmente, el esfuerzo puede proveer subredes filtradas y una lista comprensiva de los tipos de tráfico que están permitidos dentro y fuera de la red.</a:t>
            </a:r>
          </a:p>
        </p:txBody>
      </p:sp>
    </p:spTree>
    <p:extLst>
      <p:ext uri="{BB962C8B-B14F-4D97-AF65-F5344CB8AC3E}">
        <p14:creationId xmlns:p14="http://schemas.microsoft.com/office/powerpoint/2010/main" val="872094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Técnicas PenTesting</a:t>
            </a:r>
          </a:p>
        </p:txBody>
      </p:sp>
      <p:sp>
        <p:nvSpPr>
          <p:cNvPr id="3" name="2 Marcador de contenido"/>
          <p:cNvSpPr>
            <a:spLocks noGrp="1"/>
          </p:cNvSpPr>
          <p:nvPr>
            <p:ph idx="1"/>
          </p:nvPr>
        </p:nvSpPr>
        <p:spPr/>
        <p:txBody>
          <a:bodyPr/>
          <a:lstStyle/>
          <a:p>
            <a:r>
              <a:rPr lang="es-BO" dirty="0"/>
              <a:t>La enumeración puede ser realizada por herramientas de escaneo de puertos, protocolos IP, y la escucha de puertos TCP/UDP.</a:t>
            </a:r>
          </a:p>
          <a:p>
            <a:r>
              <a:rPr lang="es-BO" dirty="0"/>
              <a:t>El equipo de testeo puede visualizar un diagrama detallado de la red que puede ser accedido públicamente.</a:t>
            </a:r>
          </a:p>
          <a:p>
            <a:pPr marL="0" indent="0">
              <a:buNone/>
            </a:pPr>
            <a:endParaRPr lang="es-BO" dirty="0"/>
          </a:p>
        </p:txBody>
      </p:sp>
    </p:spTree>
    <p:extLst>
      <p:ext uri="{BB962C8B-B14F-4D97-AF65-F5344CB8AC3E}">
        <p14:creationId xmlns:p14="http://schemas.microsoft.com/office/powerpoint/2010/main" val="35254675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Fases del Test de Intrusión</a:t>
            </a:r>
          </a:p>
        </p:txBody>
      </p:sp>
      <p:sp>
        <p:nvSpPr>
          <p:cNvPr id="3" name="2 Marcador de contenido"/>
          <p:cNvSpPr>
            <a:spLocks noGrp="1"/>
          </p:cNvSpPr>
          <p:nvPr>
            <p:ph idx="1"/>
          </p:nvPr>
        </p:nvSpPr>
        <p:spPr/>
        <p:txBody>
          <a:bodyPr/>
          <a:lstStyle/>
          <a:p>
            <a:r>
              <a:rPr lang="es-BO" dirty="0"/>
              <a:t>Fase previa al ataque.</a:t>
            </a:r>
          </a:p>
          <a:p>
            <a:r>
              <a:rPr lang="es-BO" dirty="0"/>
              <a:t>Fase de ataque.</a:t>
            </a:r>
          </a:p>
          <a:p>
            <a:r>
              <a:rPr lang="es-BO" dirty="0"/>
              <a:t>Fase post ataque.</a:t>
            </a:r>
          </a:p>
        </p:txBody>
      </p:sp>
    </p:spTree>
    <p:extLst>
      <p:ext uri="{BB962C8B-B14F-4D97-AF65-F5344CB8AC3E}">
        <p14:creationId xmlns:p14="http://schemas.microsoft.com/office/powerpoint/2010/main" val="892447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Fase previa al ataque</a:t>
            </a:r>
          </a:p>
        </p:txBody>
      </p:sp>
      <p:sp>
        <p:nvSpPr>
          <p:cNvPr id="3" name="2 Marcador de contenido"/>
          <p:cNvSpPr>
            <a:spLocks noGrp="1"/>
          </p:cNvSpPr>
          <p:nvPr>
            <p:ph idx="1"/>
          </p:nvPr>
        </p:nvSpPr>
        <p:spPr/>
        <p:txBody>
          <a:bodyPr>
            <a:normAutofit fontScale="92500" lnSpcReduction="10000"/>
          </a:bodyPr>
          <a:lstStyle/>
          <a:p>
            <a:r>
              <a:rPr lang="es-BO" dirty="0"/>
              <a:t>Aborda el modo del ataque.</a:t>
            </a:r>
          </a:p>
          <a:p>
            <a:r>
              <a:rPr lang="es-BO" dirty="0"/>
              <a:t>Localizar, obtener información, identificar y registrar la información.</a:t>
            </a:r>
          </a:p>
          <a:p>
            <a:r>
              <a:rPr lang="es-BO" dirty="0"/>
              <a:t>Formular un plan de ataque.</a:t>
            </a:r>
          </a:p>
          <a:p>
            <a:r>
              <a:rPr lang="es-BO" dirty="0"/>
              <a:t>Dos tipos de reconocimiento</a:t>
            </a:r>
          </a:p>
          <a:p>
            <a:pPr lvl="1"/>
            <a:r>
              <a:rPr lang="es-BO" dirty="0"/>
              <a:t>Pasivo: Recolectar información del objetivo desde los recursos accesibles públicamente.</a:t>
            </a:r>
          </a:p>
          <a:p>
            <a:pPr lvl="1"/>
            <a:r>
              <a:rPr lang="es-BO" dirty="0"/>
              <a:t>Activo: Obtener información a través de redes sociales, visitas en sitio, entrevistas y cuestionarios.</a:t>
            </a:r>
          </a:p>
        </p:txBody>
      </p:sp>
    </p:spTree>
    <p:extLst>
      <p:ext uri="{BB962C8B-B14F-4D97-AF65-F5344CB8AC3E}">
        <p14:creationId xmlns:p14="http://schemas.microsoft.com/office/powerpoint/2010/main" val="39599554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Fase previa al ataque</a:t>
            </a:r>
          </a:p>
        </p:txBody>
      </p:sp>
      <p:sp>
        <p:nvSpPr>
          <p:cNvPr id="3" name="2 Marcador de contenido"/>
          <p:cNvSpPr>
            <a:spLocks noGrp="1"/>
          </p:cNvSpPr>
          <p:nvPr>
            <p:ph idx="1"/>
          </p:nvPr>
        </p:nvSpPr>
        <p:spPr/>
        <p:txBody>
          <a:bodyPr/>
          <a:lstStyle/>
          <a:p>
            <a:pPr marL="0" indent="0">
              <a:buNone/>
            </a:pPr>
            <a:r>
              <a:rPr lang="es-BO" dirty="0"/>
              <a:t>Información recibida en esta fase:</a:t>
            </a:r>
          </a:p>
          <a:p>
            <a:r>
              <a:rPr lang="es-BO" dirty="0"/>
              <a:t>Inteligencia competitiva.</a:t>
            </a:r>
          </a:p>
          <a:p>
            <a:r>
              <a:rPr lang="es-BO" dirty="0"/>
              <a:t>Información de registro de red.</a:t>
            </a:r>
          </a:p>
          <a:p>
            <a:r>
              <a:rPr lang="es-BO" dirty="0"/>
              <a:t>Información DNS y servidor de correo.</a:t>
            </a:r>
          </a:p>
          <a:p>
            <a:r>
              <a:rPr lang="es-BO" dirty="0"/>
              <a:t>Información de los S.O.</a:t>
            </a:r>
          </a:p>
          <a:p>
            <a:r>
              <a:rPr lang="es-BO" dirty="0"/>
              <a:t>Información de usuario.</a:t>
            </a:r>
          </a:p>
          <a:p>
            <a:r>
              <a:rPr lang="es-BO" dirty="0"/>
              <a:t>Conexiones análogas.</a:t>
            </a:r>
          </a:p>
        </p:txBody>
      </p:sp>
    </p:spTree>
    <p:extLst>
      <p:ext uri="{BB962C8B-B14F-4D97-AF65-F5344CB8AC3E}">
        <p14:creationId xmlns:p14="http://schemas.microsoft.com/office/powerpoint/2010/main" val="2561281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Evaluaciones de Seguridad</a:t>
            </a:r>
          </a:p>
        </p:txBody>
      </p:sp>
      <p:sp>
        <p:nvSpPr>
          <p:cNvPr id="3" name="2 Marcador de contenido"/>
          <p:cNvSpPr>
            <a:spLocks noGrp="1"/>
          </p:cNvSpPr>
          <p:nvPr>
            <p:ph idx="1"/>
          </p:nvPr>
        </p:nvSpPr>
        <p:spPr/>
        <p:txBody>
          <a:bodyPr>
            <a:normAutofit lnSpcReduction="10000"/>
          </a:bodyPr>
          <a:lstStyle/>
          <a:p>
            <a:pPr marL="0" indent="0">
              <a:buNone/>
            </a:pPr>
            <a:r>
              <a:rPr lang="es-BO" sz="3100" dirty="0"/>
              <a:t>Cada organización utiliza distintos tipos de evaluaciones de seguridad para validar el nivel de seguridad de los recursos de su red.</a:t>
            </a:r>
          </a:p>
          <a:p>
            <a:pPr marL="0" indent="0">
              <a:buNone/>
            </a:pPr>
            <a:r>
              <a:rPr lang="es-BO" sz="3100" dirty="0"/>
              <a:t>Categorías de evaluaciones de Seguridad:</a:t>
            </a:r>
          </a:p>
          <a:p>
            <a:r>
              <a:rPr lang="es-BO" sz="3100" dirty="0"/>
              <a:t>Auditorías de seguridad.</a:t>
            </a:r>
          </a:p>
          <a:p>
            <a:r>
              <a:rPr lang="es-BO" sz="3100" dirty="0"/>
              <a:t>Evaluaciones de vulnerabilidades.</a:t>
            </a:r>
          </a:p>
          <a:p>
            <a:r>
              <a:rPr lang="es-BO" sz="3100" dirty="0"/>
              <a:t>Test de Intrusión.</a:t>
            </a:r>
          </a:p>
          <a:p>
            <a:pPr marL="0" indent="0">
              <a:buNone/>
            </a:pPr>
            <a:r>
              <a:rPr lang="es-BO" sz="3100" dirty="0"/>
              <a:t>Cada una de las evaluaciones requiere personas con distintas habilidades.</a:t>
            </a:r>
          </a:p>
        </p:txBody>
      </p:sp>
    </p:spTree>
    <p:extLst>
      <p:ext uri="{BB962C8B-B14F-4D97-AF65-F5344CB8AC3E}">
        <p14:creationId xmlns:p14="http://schemas.microsoft.com/office/powerpoint/2010/main" val="13885555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Fase previa al ataque</a:t>
            </a:r>
          </a:p>
        </p:txBody>
      </p:sp>
      <p:sp>
        <p:nvSpPr>
          <p:cNvPr id="3" name="2 Marcador de contenido"/>
          <p:cNvSpPr>
            <a:spLocks noGrp="1"/>
          </p:cNvSpPr>
          <p:nvPr>
            <p:ph idx="1"/>
          </p:nvPr>
        </p:nvSpPr>
        <p:spPr/>
        <p:txBody>
          <a:bodyPr/>
          <a:lstStyle/>
          <a:p>
            <a:r>
              <a:rPr lang="es-BO" dirty="0"/>
              <a:t>Información de contacto.</a:t>
            </a:r>
          </a:p>
          <a:p>
            <a:r>
              <a:rPr lang="es-BO" dirty="0"/>
              <a:t>Ubicación física y lógica de la organización.</a:t>
            </a:r>
          </a:p>
          <a:p>
            <a:r>
              <a:rPr lang="es-BO" dirty="0"/>
              <a:t>Qué rango de productos y ofertas de servicios de la compañía están disponibles online.</a:t>
            </a:r>
          </a:p>
          <a:p>
            <a:r>
              <a:rPr lang="es-BO" dirty="0"/>
              <a:t>Cualquier otra información que sea potencial de explotación.</a:t>
            </a:r>
          </a:p>
          <a:p>
            <a:endParaRPr lang="es-BO" dirty="0"/>
          </a:p>
        </p:txBody>
      </p:sp>
    </p:spTree>
    <p:extLst>
      <p:ext uri="{BB962C8B-B14F-4D97-AF65-F5344CB8AC3E}">
        <p14:creationId xmlns:p14="http://schemas.microsoft.com/office/powerpoint/2010/main" val="2548197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Fase de ataque</a:t>
            </a:r>
          </a:p>
        </p:txBody>
      </p:sp>
      <p:sp>
        <p:nvSpPr>
          <p:cNvPr id="3" name="2 Marcador de contenido"/>
          <p:cNvSpPr>
            <a:spLocks noGrp="1"/>
          </p:cNvSpPr>
          <p:nvPr>
            <p:ph idx="1"/>
          </p:nvPr>
        </p:nvSpPr>
        <p:spPr/>
        <p:txBody>
          <a:bodyPr/>
          <a:lstStyle/>
          <a:p>
            <a:r>
              <a:rPr lang="es-BO" dirty="0"/>
              <a:t>Penetrar el perímetro.</a:t>
            </a:r>
          </a:p>
          <a:p>
            <a:r>
              <a:rPr lang="es-BO" dirty="0"/>
              <a:t>Adquirir el blanco.</a:t>
            </a:r>
          </a:p>
          <a:p>
            <a:r>
              <a:rPr lang="es-BO" dirty="0"/>
              <a:t>Ejecutar, implantar, extraer.</a:t>
            </a:r>
          </a:p>
          <a:p>
            <a:r>
              <a:rPr lang="es-BO" dirty="0"/>
              <a:t>Escalar privilegios.</a:t>
            </a:r>
          </a:p>
        </p:txBody>
      </p:sp>
    </p:spTree>
    <p:extLst>
      <p:ext uri="{BB962C8B-B14F-4D97-AF65-F5344CB8AC3E}">
        <p14:creationId xmlns:p14="http://schemas.microsoft.com/office/powerpoint/2010/main" val="3584765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Fase de ataque</a:t>
            </a:r>
          </a:p>
        </p:txBody>
      </p:sp>
      <p:sp>
        <p:nvSpPr>
          <p:cNvPr id="3" name="2 Marcador de contenido"/>
          <p:cNvSpPr>
            <a:spLocks noGrp="1"/>
          </p:cNvSpPr>
          <p:nvPr>
            <p:ph idx="1"/>
          </p:nvPr>
        </p:nvSpPr>
        <p:spPr/>
        <p:txBody>
          <a:bodyPr/>
          <a:lstStyle/>
          <a:p>
            <a:pPr marL="0" indent="0">
              <a:buNone/>
            </a:pPr>
            <a:r>
              <a:rPr lang="es-BO" dirty="0"/>
              <a:t>Actividad: Testeo del perímetro</a:t>
            </a:r>
          </a:p>
          <a:p>
            <a:r>
              <a:rPr lang="es-BO" dirty="0"/>
              <a:t>Evaluar reportes de error y administración de error con sondeo ICMP.</a:t>
            </a:r>
          </a:p>
          <a:p>
            <a:r>
              <a:rPr lang="es-BO" dirty="0"/>
              <a:t>Revisar las listas de control de acceso.</a:t>
            </a:r>
          </a:p>
          <a:p>
            <a:r>
              <a:rPr lang="es-BO" dirty="0"/>
              <a:t>Medir el umbral para DoS intentando conexiones TCP persistentes, evaluando las conexiones TCP transitorias, e intentando escuchar las conexiones UDP.</a:t>
            </a:r>
          </a:p>
        </p:txBody>
      </p:sp>
    </p:spTree>
    <p:extLst>
      <p:ext uri="{BB962C8B-B14F-4D97-AF65-F5344CB8AC3E}">
        <p14:creationId xmlns:p14="http://schemas.microsoft.com/office/powerpoint/2010/main" val="2353044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Fase de ataque</a:t>
            </a:r>
          </a:p>
        </p:txBody>
      </p:sp>
      <p:sp>
        <p:nvSpPr>
          <p:cNvPr id="3" name="2 Marcador de contenido"/>
          <p:cNvSpPr>
            <a:spLocks noGrp="1"/>
          </p:cNvSpPr>
          <p:nvPr>
            <p:ph idx="1"/>
          </p:nvPr>
        </p:nvSpPr>
        <p:spPr/>
        <p:txBody>
          <a:bodyPr>
            <a:normAutofit fontScale="92500"/>
          </a:bodyPr>
          <a:lstStyle/>
          <a:p>
            <a:r>
              <a:rPr lang="es-BO" sz="3000" dirty="0"/>
              <a:t>Evaluar las reglas de filtrado de protocolo intentando conexiones utilizando varios protocolos como SSH, FTP y Telnet.</a:t>
            </a:r>
          </a:p>
          <a:p>
            <a:r>
              <a:rPr lang="es-BO" sz="3000" dirty="0"/>
              <a:t>Evaluar la capacidad del IDS saltando contenido malicioso (como URLs malformados) y escaneando el objetivo varias veces.</a:t>
            </a:r>
          </a:p>
          <a:p>
            <a:r>
              <a:rPr lang="es-BO" sz="3000" dirty="0"/>
              <a:t>Examinar la respuesta del sistema de seguridad del perímetro al servidor Web utilizando múltiples métodos como POST, DELETE y COPY.</a:t>
            </a:r>
          </a:p>
        </p:txBody>
      </p:sp>
    </p:spTree>
    <p:extLst>
      <p:ext uri="{BB962C8B-B14F-4D97-AF65-F5344CB8AC3E}">
        <p14:creationId xmlns:p14="http://schemas.microsoft.com/office/powerpoint/2010/main" val="26300772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normAutofit fontScale="92500"/>
          </a:bodyPr>
          <a:lstStyle/>
          <a:p>
            <a:pPr marL="0" indent="0">
              <a:buNone/>
            </a:pPr>
            <a:r>
              <a:rPr lang="es-BO" sz="2700" dirty="0"/>
              <a:t>Enumerando dispositivos.</a:t>
            </a:r>
          </a:p>
          <a:p>
            <a:r>
              <a:rPr lang="es-BO" sz="2700" dirty="0"/>
              <a:t>Un inventario de dispositivos es una colección de dispositivos de red juntos con información relevante acerca de cada uno, almacenada en un dispositivo.</a:t>
            </a:r>
          </a:p>
          <a:p>
            <a:r>
              <a:rPr lang="es-BO" sz="2700" dirty="0"/>
              <a:t>Luego de que la red haya sido mapeada y los bienes del negocio identificados, el próximo paso lógico es realizar un inventariado de los dispositivos.</a:t>
            </a:r>
          </a:p>
          <a:p>
            <a:r>
              <a:rPr lang="es-BO" sz="2700" dirty="0"/>
              <a:t> Una revisión física puede ser conducida adicionalmente para asegurar que los dispositivos enumerados han sido localizados.</a:t>
            </a:r>
          </a:p>
        </p:txBody>
      </p:sp>
      <p:sp>
        <p:nvSpPr>
          <p:cNvPr id="2" name="1 Título"/>
          <p:cNvSpPr>
            <a:spLocks noGrp="1"/>
          </p:cNvSpPr>
          <p:nvPr>
            <p:ph type="title"/>
          </p:nvPr>
        </p:nvSpPr>
        <p:spPr/>
        <p:txBody>
          <a:bodyPr/>
          <a:lstStyle/>
          <a:p>
            <a:r>
              <a:rPr lang="es-BO" dirty="0"/>
              <a:t>Fase de ataque</a:t>
            </a:r>
          </a:p>
        </p:txBody>
      </p:sp>
    </p:spTree>
    <p:extLst>
      <p:ext uri="{BB962C8B-B14F-4D97-AF65-F5344CB8AC3E}">
        <p14:creationId xmlns:p14="http://schemas.microsoft.com/office/powerpoint/2010/main" val="938620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Fase de ataque</a:t>
            </a:r>
          </a:p>
        </p:txBody>
      </p:sp>
      <p:sp>
        <p:nvSpPr>
          <p:cNvPr id="3" name="2 Marcador de contenido"/>
          <p:cNvSpPr>
            <a:spLocks noGrp="1"/>
          </p:cNvSpPr>
          <p:nvPr>
            <p:ph idx="1"/>
          </p:nvPr>
        </p:nvSpPr>
        <p:spPr/>
        <p:txBody>
          <a:bodyPr>
            <a:normAutofit fontScale="92500"/>
          </a:bodyPr>
          <a:lstStyle/>
          <a:p>
            <a:pPr marL="0" indent="0">
              <a:buNone/>
            </a:pPr>
            <a:r>
              <a:rPr lang="es-BO" dirty="0"/>
              <a:t>Actividad: Acquiring Target</a:t>
            </a:r>
          </a:p>
          <a:p>
            <a:r>
              <a:rPr lang="es-BO" dirty="0"/>
              <a:t>Se refiere al conjunto de actividades llevadas a cabo donde el tester somete al equipo sospechoso a retos más intrusivos como escaneos de vulnerabilidad y a evaluaciones.</a:t>
            </a:r>
          </a:p>
          <a:p>
            <a:r>
              <a:rPr lang="es-BO" dirty="0"/>
              <a:t>Los métodos incluyen:</a:t>
            </a:r>
          </a:p>
          <a:p>
            <a:pPr lvl="1"/>
            <a:r>
              <a:rPr lang="es-BO" dirty="0"/>
              <a:t>Ataques activos de sondeo.</a:t>
            </a:r>
          </a:p>
          <a:p>
            <a:pPr lvl="1"/>
            <a:r>
              <a:rPr lang="es-BO" dirty="0"/>
              <a:t>Escaneo de vulnerabilidades en ejecución.</a:t>
            </a:r>
          </a:p>
          <a:p>
            <a:pPr lvl="1"/>
            <a:r>
              <a:rPr lang="es-BO" dirty="0"/>
              <a:t>Evaluación de procesos y sistemas confiados.</a:t>
            </a:r>
          </a:p>
        </p:txBody>
      </p:sp>
    </p:spTree>
    <p:extLst>
      <p:ext uri="{BB962C8B-B14F-4D97-AF65-F5344CB8AC3E}">
        <p14:creationId xmlns:p14="http://schemas.microsoft.com/office/powerpoint/2010/main" val="16722752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Fase de ataque</a:t>
            </a:r>
          </a:p>
        </p:txBody>
      </p:sp>
      <p:sp>
        <p:nvSpPr>
          <p:cNvPr id="3" name="2 Marcador de contenido"/>
          <p:cNvSpPr>
            <a:spLocks noGrp="1"/>
          </p:cNvSpPr>
          <p:nvPr>
            <p:ph idx="1"/>
          </p:nvPr>
        </p:nvSpPr>
        <p:spPr/>
        <p:txBody>
          <a:bodyPr>
            <a:normAutofit fontScale="92500"/>
          </a:bodyPr>
          <a:lstStyle/>
          <a:p>
            <a:pPr marL="0" indent="0">
              <a:buNone/>
            </a:pPr>
            <a:r>
              <a:rPr lang="es-BO" dirty="0"/>
              <a:t>Actividad: Escalada de Privilegios</a:t>
            </a:r>
          </a:p>
          <a:p>
            <a:r>
              <a:rPr lang="es-BO" dirty="0"/>
              <a:t>Una vez que el objetivo ha sido conseguido, el tester intenta explotar el sistema y obtener acceso a los recursos protegidos.</a:t>
            </a:r>
          </a:p>
          <a:p>
            <a:r>
              <a:rPr lang="es-BO" dirty="0"/>
              <a:t>Las actividades incluidas son:</a:t>
            </a:r>
          </a:p>
          <a:p>
            <a:pPr lvl="1"/>
            <a:r>
              <a:rPr lang="es-BO" sz="2600" dirty="0"/>
              <a:t>El tester puede tomar ventaja de las pobres políticas de seguridad y tomar ventaja del correo electrónico y código web sin protección, para obtener información sobre la escalada de privilegios.</a:t>
            </a:r>
          </a:p>
        </p:txBody>
      </p:sp>
    </p:spTree>
    <p:extLst>
      <p:ext uri="{BB962C8B-B14F-4D97-AF65-F5344CB8AC3E}">
        <p14:creationId xmlns:p14="http://schemas.microsoft.com/office/powerpoint/2010/main" val="12776606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Fase de ataque</a:t>
            </a:r>
          </a:p>
        </p:txBody>
      </p:sp>
      <p:sp>
        <p:nvSpPr>
          <p:cNvPr id="3" name="2 Marcador de contenido"/>
          <p:cNvSpPr>
            <a:spLocks noGrp="1"/>
          </p:cNvSpPr>
          <p:nvPr>
            <p:ph idx="1"/>
          </p:nvPr>
        </p:nvSpPr>
        <p:spPr/>
        <p:txBody>
          <a:bodyPr/>
          <a:lstStyle/>
          <a:p>
            <a:pPr lvl="1"/>
            <a:r>
              <a:rPr lang="es-BO" dirty="0"/>
              <a:t>Utilizar técnicas como fuerza bruta para lograr estado de privilegio, ejemplos, obtener el administrador y crackes de password.</a:t>
            </a:r>
          </a:p>
          <a:p>
            <a:pPr lvl="1"/>
            <a:r>
              <a:rPr lang="es-BO" dirty="0"/>
              <a:t>Utilizar analizadores de protocolos y troyanos.</a:t>
            </a:r>
          </a:p>
          <a:p>
            <a:pPr lvl="1"/>
            <a:r>
              <a:rPr lang="es-BO" dirty="0"/>
              <a:t>El uso de la información obtenida a través de técnicas como ingeniería social para obtener acceso no autorizado a los a recursos privilegiados.</a:t>
            </a:r>
          </a:p>
        </p:txBody>
      </p:sp>
    </p:spTree>
    <p:extLst>
      <p:ext uri="{BB962C8B-B14F-4D97-AF65-F5344CB8AC3E}">
        <p14:creationId xmlns:p14="http://schemas.microsoft.com/office/powerpoint/2010/main" val="1821149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normAutofit fontScale="92500"/>
          </a:bodyPr>
          <a:lstStyle/>
          <a:p>
            <a:pPr marL="0" indent="0">
              <a:buNone/>
            </a:pPr>
            <a:r>
              <a:rPr lang="es-BO" dirty="0"/>
              <a:t>Actividad: Ejecutar, implantar y retraer.</a:t>
            </a:r>
          </a:p>
          <a:p>
            <a:r>
              <a:rPr lang="es-BO" dirty="0"/>
              <a:t>Comprometer un sistema: En esta fase, el tester compromete efectivamente el sistema adquirido ejecutando código arbitrario.</a:t>
            </a:r>
          </a:p>
          <a:p>
            <a:r>
              <a:rPr lang="es-BO" dirty="0"/>
              <a:t>Penetrar el sistema: El objetivo es explorar el grado de fallas de seguridad.</a:t>
            </a:r>
          </a:p>
          <a:p>
            <a:r>
              <a:rPr lang="es-BO" dirty="0"/>
              <a:t>Ejecutar Exploits: Tomar ventana de las vulnerabilidades identificadas en el sistema.</a:t>
            </a:r>
          </a:p>
        </p:txBody>
      </p:sp>
      <p:sp>
        <p:nvSpPr>
          <p:cNvPr id="2" name="1 Título"/>
          <p:cNvSpPr>
            <a:spLocks noGrp="1"/>
          </p:cNvSpPr>
          <p:nvPr>
            <p:ph type="title"/>
          </p:nvPr>
        </p:nvSpPr>
        <p:spPr/>
        <p:txBody>
          <a:bodyPr/>
          <a:lstStyle/>
          <a:p>
            <a:r>
              <a:rPr lang="es-BO" dirty="0"/>
              <a:t>Fase de ataque</a:t>
            </a:r>
          </a:p>
        </p:txBody>
      </p:sp>
    </p:spTree>
    <p:extLst>
      <p:ext uri="{BB962C8B-B14F-4D97-AF65-F5344CB8AC3E}">
        <p14:creationId xmlns:p14="http://schemas.microsoft.com/office/powerpoint/2010/main" val="36074226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Fase de ataque</a:t>
            </a:r>
          </a:p>
        </p:txBody>
      </p:sp>
      <p:sp>
        <p:nvSpPr>
          <p:cNvPr id="3" name="2 Marcador de contenido"/>
          <p:cNvSpPr>
            <a:spLocks noGrp="1"/>
          </p:cNvSpPr>
          <p:nvPr>
            <p:ph idx="1"/>
          </p:nvPr>
        </p:nvSpPr>
        <p:spPr/>
        <p:txBody>
          <a:bodyPr/>
          <a:lstStyle/>
          <a:p>
            <a:pPr marL="0" indent="0">
              <a:buNone/>
            </a:pPr>
            <a:r>
              <a:rPr lang="es-BO" dirty="0"/>
              <a:t>Fase posterior al ataque: Fase y actividades</a:t>
            </a:r>
          </a:p>
          <a:p>
            <a:pPr marL="0" indent="0">
              <a:buNone/>
            </a:pPr>
            <a:r>
              <a:rPr lang="es-BO" dirty="0"/>
              <a:t>Esta fase es crítica para cualquier test de intrusión y la responsabilidad del tester es restaurar los sistemas a sus estados previos.</a:t>
            </a:r>
          </a:p>
          <a:p>
            <a:pPr marL="0" indent="0">
              <a:buNone/>
            </a:pPr>
            <a:r>
              <a:rPr lang="es-BO" dirty="0"/>
              <a:t>Lo mismo a la organización.</a:t>
            </a:r>
          </a:p>
          <a:p>
            <a:pPr marL="0" indent="0">
              <a:buNone/>
            </a:pPr>
            <a:endParaRPr lang="es-BO" dirty="0"/>
          </a:p>
          <a:p>
            <a:pPr marL="0" indent="0">
              <a:buNone/>
            </a:pPr>
            <a:r>
              <a:rPr lang="es-BO" dirty="0"/>
              <a:t>Incluye:</a:t>
            </a:r>
          </a:p>
        </p:txBody>
      </p:sp>
    </p:spTree>
    <p:extLst>
      <p:ext uri="{BB962C8B-B14F-4D97-AF65-F5344CB8AC3E}">
        <p14:creationId xmlns:p14="http://schemas.microsoft.com/office/powerpoint/2010/main" val="1586001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Evaluaciones de Seguridad</a:t>
            </a:r>
          </a:p>
        </p:txBody>
      </p:sp>
      <p:sp>
        <p:nvSpPr>
          <p:cNvPr id="3" name="2 Marcador de contenido"/>
          <p:cNvSpPr>
            <a:spLocks noGrp="1"/>
          </p:cNvSpPr>
          <p:nvPr>
            <p:ph idx="1"/>
          </p:nvPr>
        </p:nvSpPr>
        <p:spPr/>
        <p:txBody>
          <a:bodyPr/>
          <a:lstStyle/>
          <a:p>
            <a:pPr marL="0" indent="0">
              <a:buNone/>
            </a:pPr>
            <a:r>
              <a:rPr lang="es-BO" dirty="0"/>
              <a:t>1. Escaneo de Red: Escanea la red en búsqueda de todas las debilidades de seguridad.</a:t>
            </a:r>
          </a:p>
          <a:p>
            <a:pPr marL="0" indent="0">
              <a:buNone/>
            </a:pPr>
            <a:endParaRPr lang="es-BO" dirty="0"/>
          </a:p>
          <a:p>
            <a:pPr marL="0" indent="0">
              <a:buNone/>
            </a:pPr>
            <a:r>
              <a:rPr lang="es-BO" dirty="0"/>
              <a:t>2. Herramientas de escaneo: Las herramientas buscan segmentos para dispositivos IP habilitados y enumerar los sistemas, S.O., y aplicaciones.</a:t>
            </a:r>
          </a:p>
        </p:txBody>
      </p:sp>
    </p:spTree>
    <p:extLst>
      <p:ext uri="{BB962C8B-B14F-4D97-AF65-F5344CB8AC3E}">
        <p14:creationId xmlns:p14="http://schemas.microsoft.com/office/powerpoint/2010/main" val="35368754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Fase de ataque</a:t>
            </a:r>
          </a:p>
        </p:txBody>
      </p:sp>
      <p:sp>
        <p:nvSpPr>
          <p:cNvPr id="3" name="2 Marcador de contenido"/>
          <p:cNvSpPr>
            <a:spLocks noGrp="1"/>
          </p:cNvSpPr>
          <p:nvPr>
            <p:ph idx="1"/>
          </p:nvPr>
        </p:nvSpPr>
        <p:spPr/>
        <p:txBody>
          <a:bodyPr/>
          <a:lstStyle/>
          <a:p>
            <a:r>
              <a:rPr lang="es-BO" sz="2900" dirty="0"/>
              <a:t>Remover todos los archivos subidos al sistema.</a:t>
            </a:r>
          </a:p>
          <a:p>
            <a:r>
              <a:rPr lang="es-BO" sz="2900" dirty="0"/>
              <a:t>Limpiar todas las entradas del registro y remover todas las vulnerabilidades creadas.</a:t>
            </a:r>
          </a:p>
          <a:p>
            <a:r>
              <a:rPr lang="es-BO" sz="2900" dirty="0"/>
              <a:t>Remover todas las herramientas y exploits desde los sistemas testeados.</a:t>
            </a:r>
          </a:p>
          <a:p>
            <a:r>
              <a:rPr lang="es-BO" sz="2900" dirty="0"/>
              <a:t>Restaurar la red al estado previo removiendo los recursos compartidos y conexiones.</a:t>
            </a:r>
          </a:p>
          <a:p>
            <a:r>
              <a:rPr lang="es-BO" sz="2900" dirty="0"/>
              <a:t>Analizar todos los resultados y presentar.</a:t>
            </a:r>
          </a:p>
        </p:txBody>
      </p:sp>
    </p:spTree>
    <p:extLst>
      <p:ext uri="{BB962C8B-B14F-4D97-AF65-F5344CB8AC3E}">
        <p14:creationId xmlns:p14="http://schemas.microsoft.com/office/powerpoint/2010/main" val="40537598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Fase de ataque</a:t>
            </a:r>
          </a:p>
        </p:txBody>
      </p:sp>
      <p:sp>
        <p:nvSpPr>
          <p:cNvPr id="3" name="2 Marcador de contenido"/>
          <p:cNvSpPr>
            <a:spLocks noGrp="1"/>
          </p:cNvSpPr>
          <p:nvPr>
            <p:ph idx="1"/>
          </p:nvPr>
        </p:nvSpPr>
        <p:spPr/>
        <p:txBody>
          <a:bodyPr>
            <a:normAutofit fontScale="92500"/>
          </a:bodyPr>
          <a:lstStyle/>
          <a:p>
            <a:pPr marL="0" indent="0">
              <a:buNone/>
            </a:pPr>
            <a:r>
              <a:rPr lang="es-BO" sz="2800" dirty="0"/>
              <a:t>Plantillas entregables del Test de Intrusión</a:t>
            </a:r>
          </a:p>
          <a:p>
            <a:r>
              <a:rPr lang="es-BO" sz="2800" dirty="0"/>
              <a:t>Un reporte de Pentest llevará detalles de los incidentes que hayan ocurrido durante el proceso de testeo y el rango de actividades llevadas a cabo por el equipo de intrusión.</a:t>
            </a:r>
          </a:p>
          <a:p>
            <a:r>
              <a:rPr lang="es-BO" sz="2800" dirty="0"/>
              <a:t>Extensas áreas cubiertas incluyendo objetivos, observaciones, actividades llevadas a cabo, e incidentes reportados.</a:t>
            </a:r>
          </a:p>
          <a:p>
            <a:r>
              <a:rPr lang="es-BO" sz="2800" dirty="0"/>
              <a:t>El equipo también recomendará acciones correctivas pasadas en las reglas del compromiso.</a:t>
            </a:r>
          </a:p>
        </p:txBody>
      </p:sp>
    </p:spTree>
    <p:extLst>
      <p:ext uri="{BB962C8B-B14F-4D97-AF65-F5344CB8AC3E}">
        <p14:creationId xmlns:p14="http://schemas.microsoft.com/office/powerpoint/2010/main" val="39924871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PenTesting Roadmap</a:t>
            </a:r>
          </a:p>
        </p:txBody>
      </p:sp>
      <p:sp>
        <p:nvSpPr>
          <p:cNvPr id="3" name="2 Marcador de contenido"/>
          <p:cNvSpPr>
            <a:spLocks noGrp="1"/>
          </p:cNvSpPr>
          <p:nvPr>
            <p:ph idx="1"/>
          </p:nvPr>
        </p:nvSpPr>
        <p:spPr/>
        <p:txBody>
          <a:bodyPr>
            <a:normAutofit lnSpcReduction="10000"/>
          </a:bodyPr>
          <a:lstStyle/>
          <a:p>
            <a:pPr marL="0" indent="0">
              <a:buNone/>
            </a:pPr>
            <a:r>
              <a:rPr lang="es-BO" dirty="0"/>
              <a:t>Metodología de Test de Intrusión</a:t>
            </a:r>
          </a:p>
          <a:p>
            <a:pPr marL="0" indent="0">
              <a:buNone/>
            </a:pPr>
            <a:r>
              <a:rPr lang="es-BO" dirty="0"/>
              <a:t>1. Information Gathering.</a:t>
            </a:r>
          </a:p>
          <a:p>
            <a:pPr marL="0" indent="0">
              <a:buNone/>
            </a:pPr>
            <a:r>
              <a:rPr lang="es-BO" dirty="0"/>
              <a:t>2. Análisis de vulnerabilidad.</a:t>
            </a:r>
          </a:p>
          <a:p>
            <a:pPr marL="0" indent="0">
              <a:buNone/>
            </a:pPr>
            <a:r>
              <a:rPr lang="es-BO" dirty="0"/>
              <a:t>3. Test de Intrusión externo.</a:t>
            </a:r>
          </a:p>
          <a:p>
            <a:pPr marL="0" indent="0">
              <a:buNone/>
            </a:pPr>
            <a:r>
              <a:rPr lang="es-BO" dirty="0"/>
              <a:t>4. Test de Intrusión de red Interna.</a:t>
            </a:r>
          </a:p>
          <a:p>
            <a:pPr marL="0" indent="0">
              <a:buNone/>
            </a:pPr>
            <a:r>
              <a:rPr lang="es-BO" dirty="0"/>
              <a:t>5. Test de Intrusión de Router y Switches.</a:t>
            </a:r>
          </a:p>
          <a:p>
            <a:pPr marL="0" indent="0">
              <a:buNone/>
            </a:pPr>
            <a:r>
              <a:rPr lang="es-BO" dirty="0"/>
              <a:t>6. Test de Intrusión de Firewall.</a:t>
            </a:r>
          </a:p>
          <a:p>
            <a:pPr marL="0" indent="0">
              <a:buNone/>
            </a:pPr>
            <a:r>
              <a:rPr lang="es-BO" dirty="0"/>
              <a:t>7. Test de Intrusión de IDS.</a:t>
            </a:r>
          </a:p>
        </p:txBody>
      </p:sp>
    </p:spTree>
    <p:extLst>
      <p:ext uri="{BB962C8B-B14F-4D97-AF65-F5344CB8AC3E}">
        <p14:creationId xmlns:p14="http://schemas.microsoft.com/office/powerpoint/2010/main" val="14573348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PenTesting Roadmap</a:t>
            </a:r>
          </a:p>
        </p:txBody>
      </p:sp>
      <p:sp>
        <p:nvSpPr>
          <p:cNvPr id="3" name="2 Marcador de contenido"/>
          <p:cNvSpPr>
            <a:spLocks noGrp="1"/>
          </p:cNvSpPr>
          <p:nvPr>
            <p:ph idx="1"/>
          </p:nvPr>
        </p:nvSpPr>
        <p:spPr/>
        <p:txBody>
          <a:bodyPr/>
          <a:lstStyle/>
          <a:p>
            <a:pPr marL="0" indent="0">
              <a:buNone/>
            </a:pPr>
            <a:r>
              <a:rPr lang="es-BO" dirty="0"/>
              <a:t>8. Test de Intrusión de Test de Intrusión de Redes Wireless.</a:t>
            </a:r>
          </a:p>
          <a:p>
            <a:pPr marL="0" indent="0">
              <a:buNone/>
            </a:pPr>
            <a:r>
              <a:rPr lang="es-BO" dirty="0"/>
              <a:t>9. Test de Intrusión de DoS.</a:t>
            </a:r>
          </a:p>
          <a:p>
            <a:pPr marL="0" indent="0">
              <a:buNone/>
            </a:pPr>
            <a:r>
              <a:rPr lang="es-BO" dirty="0"/>
              <a:t>10. Test de Intrusión de crackeo de contraseñas.</a:t>
            </a:r>
          </a:p>
          <a:p>
            <a:pPr marL="0" indent="0">
              <a:buNone/>
            </a:pPr>
            <a:r>
              <a:rPr lang="es-BO" dirty="0"/>
              <a:t>11. Test de Intrusión de Ingeniería Social.</a:t>
            </a:r>
          </a:p>
          <a:p>
            <a:pPr marL="0" indent="0">
              <a:buNone/>
            </a:pPr>
            <a:r>
              <a:rPr lang="es-BO" dirty="0"/>
              <a:t>12. Test de Intrusión de Laptops, PDAs y celulares robados.</a:t>
            </a:r>
          </a:p>
        </p:txBody>
      </p:sp>
    </p:spTree>
    <p:extLst>
      <p:ext uri="{BB962C8B-B14F-4D97-AF65-F5344CB8AC3E}">
        <p14:creationId xmlns:p14="http://schemas.microsoft.com/office/powerpoint/2010/main" val="12521350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BO" dirty="0"/>
          </a:p>
        </p:txBody>
      </p:sp>
      <p:sp>
        <p:nvSpPr>
          <p:cNvPr id="3" name="2 Marcador de contenido"/>
          <p:cNvSpPr>
            <a:spLocks noGrp="1"/>
          </p:cNvSpPr>
          <p:nvPr>
            <p:ph idx="1"/>
          </p:nvPr>
        </p:nvSpPr>
        <p:spPr/>
        <p:txBody>
          <a:bodyPr>
            <a:normAutofit fontScale="92500"/>
          </a:bodyPr>
          <a:lstStyle/>
          <a:p>
            <a:pPr marL="0" indent="0">
              <a:buNone/>
            </a:pPr>
            <a:r>
              <a:rPr lang="es-BO" dirty="0"/>
              <a:t>13. Test de Intrusión de de Aplicación.</a:t>
            </a:r>
          </a:p>
          <a:p>
            <a:pPr marL="0" indent="0">
              <a:buNone/>
            </a:pPr>
            <a:r>
              <a:rPr lang="es-BO" dirty="0"/>
              <a:t>14. Test de Intrusión de la seguridad física.</a:t>
            </a:r>
          </a:p>
          <a:p>
            <a:pPr marL="0" indent="0">
              <a:buNone/>
            </a:pPr>
            <a:r>
              <a:rPr lang="es-BO" dirty="0"/>
              <a:t>15. Test de Intrusión de base de datos.</a:t>
            </a:r>
          </a:p>
          <a:p>
            <a:pPr marL="0" indent="0">
              <a:buNone/>
            </a:pPr>
            <a:r>
              <a:rPr lang="es-BO" dirty="0"/>
              <a:t>16. Test de Intrusión de VoIP.</a:t>
            </a:r>
          </a:p>
          <a:p>
            <a:pPr marL="0" indent="0">
              <a:buNone/>
            </a:pPr>
            <a:r>
              <a:rPr lang="es-BO" dirty="0"/>
              <a:t>17. Test de Intrusión de VPN</a:t>
            </a:r>
          </a:p>
          <a:p>
            <a:pPr marL="0" indent="0">
              <a:buNone/>
            </a:pPr>
            <a:r>
              <a:rPr lang="es-BO" dirty="0"/>
              <a:t>18. War dialing.</a:t>
            </a:r>
          </a:p>
          <a:p>
            <a:pPr marL="0" indent="0">
              <a:buNone/>
            </a:pPr>
            <a:r>
              <a:rPr lang="es-BO" dirty="0"/>
              <a:t>19. Detección de virus y troyanos.</a:t>
            </a:r>
          </a:p>
          <a:p>
            <a:pPr marL="0" indent="0">
              <a:buNone/>
            </a:pPr>
            <a:r>
              <a:rPr lang="es-BO" dirty="0"/>
              <a:t>20. Test de Intrusión de administración de Logs.</a:t>
            </a:r>
          </a:p>
        </p:txBody>
      </p:sp>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28632755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PenTesting Roadmap</a:t>
            </a:r>
          </a:p>
        </p:txBody>
      </p:sp>
      <p:sp>
        <p:nvSpPr>
          <p:cNvPr id="3" name="2 Marcador de contenido"/>
          <p:cNvSpPr>
            <a:spLocks noGrp="1"/>
          </p:cNvSpPr>
          <p:nvPr>
            <p:ph idx="1"/>
          </p:nvPr>
        </p:nvSpPr>
        <p:spPr/>
        <p:txBody>
          <a:bodyPr/>
          <a:lstStyle/>
          <a:p>
            <a:pPr marL="0" indent="0">
              <a:buNone/>
            </a:pPr>
            <a:r>
              <a:rPr lang="es-BO" sz="2800" dirty="0"/>
              <a:t>21. Revisión de la integridad de los archivos.</a:t>
            </a:r>
          </a:p>
          <a:p>
            <a:pPr marL="0" indent="0">
              <a:buNone/>
            </a:pPr>
            <a:r>
              <a:rPr lang="es-BO" sz="2800" dirty="0"/>
              <a:t>22. Test de Intrusión de dispositivos Bluetooth y dispositivos de mano.</a:t>
            </a:r>
          </a:p>
          <a:p>
            <a:pPr marL="0" indent="0">
              <a:buNone/>
            </a:pPr>
            <a:r>
              <a:rPr lang="es-BO" sz="2800" dirty="0"/>
              <a:t>23. Test de Intrusión de sistemas de comunicación.</a:t>
            </a:r>
          </a:p>
          <a:p>
            <a:pPr marL="0" indent="0">
              <a:buNone/>
            </a:pPr>
            <a:r>
              <a:rPr lang="es-BO" sz="2800" dirty="0"/>
              <a:t>24. Test de Intrusión de seguridad de correo electrónico.</a:t>
            </a:r>
          </a:p>
          <a:p>
            <a:pPr marL="0" indent="0">
              <a:buNone/>
            </a:pPr>
            <a:r>
              <a:rPr lang="es-BO" sz="2800" dirty="0"/>
              <a:t>25. Test de Intrusión de parches de seguridad.</a:t>
            </a:r>
          </a:p>
          <a:p>
            <a:pPr marL="0" indent="0">
              <a:buNone/>
            </a:pPr>
            <a:r>
              <a:rPr lang="es-BO" sz="2800" dirty="0"/>
              <a:t>26. Test de Intrusión de fuga de información.</a:t>
            </a:r>
          </a:p>
        </p:txBody>
      </p:sp>
    </p:spTree>
    <p:extLst>
      <p:ext uri="{BB962C8B-B14F-4D97-AF65-F5344CB8AC3E}">
        <p14:creationId xmlns:p14="http://schemas.microsoft.com/office/powerpoint/2010/main" val="41131351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PenTesting Roadmap</a:t>
            </a:r>
          </a:p>
        </p:txBody>
      </p:sp>
      <p:sp>
        <p:nvSpPr>
          <p:cNvPr id="3" name="2 Marcador de contenido"/>
          <p:cNvSpPr>
            <a:spLocks noGrp="1"/>
          </p:cNvSpPr>
          <p:nvPr>
            <p:ph idx="1"/>
          </p:nvPr>
        </p:nvSpPr>
        <p:spPr/>
        <p:txBody>
          <a:bodyPr>
            <a:normAutofit/>
          </a:bodyPr>
          <a:lstStyle/>
          <a:p>
            <a:pPr marL="0" indent="0">
              <a:buNone/>
            </a:pPr>
            <a:r>
              <a:rPr lang="es-BO" sz="3000" dirty="0"/>
              <a:t>Evaluación de la seguridad de Aplicación</a:t>
            </a:r>
          </a:p>
          <a:p>
            <a:r>
              <a:rPr lang="es-BO" sz="3000" dirty="0"/>
              <a:t>Incluso en infraestructuras con la seguridad bien implementada, una aplicación débil puede exponer las "joyas de la corona" de la organización a un riesgo inaceptable.</a:t>
            </a:r>
          </a:p>
          <a:p>
            <a:r>
              <a:rPr lang="es-BO" sz="3000" dirty="0"/>
              <a:t>Esta evaluación está diseñada para identificar y evaluar las amenazas de una organización a través de la medida de la organización, propiedad de aplicaciones o sistemas.</a:t>
            </a:r>
          </a:p>
        </p:txBody>
      </p:sp>
    </p:spTree>
    <p:extLst>
      <p:ext uri="{BB962C8B-B14F-4D97-AF65-F5344CB8AC3E}">
        <p14:creationId xmlns:p14="http://schemas.microsoft.com/office/powerpoint/2010/main" val="38916875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PenTesting Roadmap</a:t>
            </a:r>
          </a:p>
        </p:txBody>
      </p:sp>
      <p:sp>
        <p:nvSpPr>
          <p:cNvPr id="3" name="2 Marcador de contenido"/>
          <p:cNvSpPr>
            <a:spLocks noGrp="1"/>
          </p:cNvSpPr>
          <p:nvPr>
            <p:ph idx="1"/>
          </p:nvPr>
        </p:nvSpPr>
        <p:spPr/>
        <p:txBody>
          <a:bodyPr/>
          <a:lstStyle/>
          <a:p>
            <a:r>
              <a:rPr lang="es-BO" dirty="0"/>
              <a:t>Este test revisa la aplicación para que los usuarios maliciosos no puedan acceder, modificar y destruir datos o servicios en el sistema.</a:t>
            </a:r>
          </a:p>
          <a:p>
            <a:endParaRPr lang="es-BO" dirty="0"/>
          </a:p>
        </p:txBody>
      </p:sp>
    </p:spTree>
    <p:extLst>
      <p:ext uri="{BB962C8B-B14F-4D97-AF65-F5344CB8AC3E}">
        <p14:creationId xmlns:p14="http://schemas.microsoft.com/office/powerpoint/2010/main" val="4058131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PenTesting Roadmap</a:t>
            </a:r>
          </a:p>
        </p:txBody>
      </p:sp>
      <p:sp>
        <p:nvSpPr>
          <p:cNvPr id="3" name="2 Marcador de contenido"/>
          <p:cNvSpPr>
            <a:spLocks noGrp="1"/>
          </p:cNvSpPr>
          <p:nvPr>
            <p:ph idx="1"/>
          </p:nvPr>
        </p:nvSpPr>
        <p:spPr/>
        <p:txBody>
          <a:bodyPr/>
          <a:lstStyle/>
          <a:p>
            <a:pPr marL="0" indent="0">
              <a:buNone/>
            </a:pPr>
            <a:r>
              <a:rPr lang="es-BO" dirty="0"/>
              <a:t>Test de Aplicación Web I</a:t>
            </a:r>
          </a:p>
          <a:p>
            <a:r>
              <a:rPr lang="es-BO" dirty="0"/>
              <a:t>Validación de entrada: El test incluye inyección de comandos de S.O., inyección de script, SQL Inyección, Inyección LDAP y cross-site scripting.</a:t>
            </a:r>
          </a:p>
          <a:p>
            <a:r>
              <a:rPr lang="es-BO" dirty="0"/>
              <a:t>Saneamiento de salida: El test incluye el análisis de caracteres especiales y verificación de errores en la aplicación.</a:t>
            </a:r>
          </a:p>
          <a:p>
            <a:endParaRPr lang="es-BO" dirty="0"/>
          </a:p>
        </p:txBody>
      </p:sp>
    </p:spTree>
    <p:extLst>
      <p:ext uri="{BB962C8B-B14F-4D97-AF65-F5344CB8AC3E}">
        <p14:creationId xmlns:p14="http://schemas.microsoft.com/office/powerpoint/2010/main" val="23477005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PenTesting Roadmap</a:t>
            </a:r>
          </a:p>
        </p:txBody>
      </p:sp>
      <p:sp>
        <p:nvSpPr>
          <p:cNvPr id="3" name="2 Marcador de contenido"/>
          <p:cNvSpPr>
            <a:spLocks noGrp="1"/>
          </p:cNvSpPr>
          <p:nvPr>
            <p:ph idx="1"/>
          </p:nvPr>
        </p:nvSpPr>
        <p:spPr/>
        <p:txBody>
          <a:bodyPr/>
          <a:lstStyle/>
          <a:p>
            <a:r>
              <a:rPr lang="es-BO" dirty="0"/>
              <a:t>Control de acceso: Revisión del acceso a las interfaces administrativas, envía datos para manipular los campos de formulario, intenta realizar cadenas de consultas URL, cambia valores en el script del lado del usuario, y cookies de ataque.</a:t>
            </a:r>
          </a:p>
          <a:p>
            <a:endParaRPr lang="es-BO" dirty="0"/>
          </a:p>
        </p:txBody>
      </p:sp>
    </p:spTree>
    <p:extLst>
      <p:ext uri="{BB962C8B-B14F-4D97-AF65-F5344CB8AC3E}">
        <p14:creationId xmlns:p14="http://schemas.microsoft.com/office/powerpoint/2010/main" val="375918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Evaluaciones de Seguridad</a:t>
            </a:r>
          </a:p>
        </p:txBody>
      </p:sp>
      <p:sp>
        <p:nvSpPr>
          <p:cNvPr id="3" name="2 Marcador de contenido"/>
          <p:cNvSpPr>
            <a:spLocks noGrp="1"/>
          </p:cNvSpPr>
          <p:nvPr>
            <p:ph idx="1"/>
          </p:nvPr>
        </p:nvSpPr>
        <p:spPr/>
        <p:txBody>
          <a:bodyPr>
            <a:normAutofit lnSpcReduction="10000"/>
          </a:bodyPr>
          <a:lstStyle/>
          <a:p>
            <a:pPr marL="0" indent="0">
              <a:buNone/>
            </a:pPr>
            <a:r>
              <a:rPr lang="es-BO" dirty="0"/>
              <a:t>3. Errores de seguridad: Adicionalmente, los escaners de vulnerabilidad pueden identificar errores de configuración de seguridad comunes.</a:t>
            </a:r>
          </a:p>
          <a:p>
            <a:pPr marL="0" indent="0">
              <a:buNone/>
            </a:pPr>
            <a:endParaRPr lang="es-BO" dirty="0"/>
          </a:p>
          <a:p>
            <a:pPr marL="0" indent="0">
              <a:buNone/>
            </a:pPr>
            <a:r>
              <a:rPr lang="es-BO" dirty="0"/>
              <a:t>4. Prueba de Sistemas y Red: Los Escáneres de vulnerabilidad pueden probar los sistemas y dispositivos de red y determinar su exposición a ataques comunes.</a:t>
            </a:r>
          </a:p>
          <a:p>
            <a:pPr marL="0" indent="0">
              <a:buNone/>
            </a:pPr>
            <a:endParaRPr lang="es-BO" dirty="0"/>
          </a:p>
        </p:txBody>
      </p:sp>
    </p:spTree>
    <p:extLst>
      <p:ext uri="{BB962C8B-B14F-4D97-AF65-F5344CB8AC3E}">
        <p14:creationId xmlns:p14="http://schemas.microsoft.com/office/powerpoint/2010/main" val="42907469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PenTesting Roadmap</a:t>
            </a:r>
          </a:p>
        </p:txBody>
      </p:sp>
      <p:sp>
        <p:nvSpPr>
          <p:cNvPr id="3" name="2 Marcador de contenido"/>
          <p:cNvSpPr>
            <a:spLocks noGrp="1"/>
          </p:cNvSpPr>
          <p:nvPr>
            <p:ph idx="1"/>
          </p:nvPr>
        </p:nvSpPr>
        <p:spPr/>
        <p:txBody>
          <a:bodyPr/>
          <a:lstStyle/>
          <a:p>
            <a:pPr marL="0" indent="0">
              <a:buNone/>
            </a:pPr>
            <a:r>
              <a:rPr lang="es-BO" dirty="0"/>
              <a:t>Test de Aplicación Web II</a:t>
            </a:r>
          </a:p>
          <a:p>
            <a:r>
              <a:rPr lang="es-BO" dirty="0"/>
              <a:t>El test incluye ataques contra stack overflows, heap overflows y overflows de formato de cadenas.</a:t>
            </a:r>
          </a:p>
          <a:p>
            <a:r>
              <a:rPr lang="es-BO" dirty="0"/>
              <a:t>Revisa los controles de seguridad en los componentes de los servidores y aplicaciones web que pueden exponer la aplicación web a vulnerabilidades.</a:t>
            </a:r>
          </a:p>
        </p:txBody>
      </p:sp>
    </p:spTree>
    <p:extLst>
      <p:ext uri="{BB962C8B-B14F-4D97-AF65-F5344CB8AC3E}">
        <p14:creationId xmlns:p14="http://schemas.microsoft.com/office/powerpoint/2010/main" val="33196052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PenTesting Roadmap</a:t>
            </a:r>
          </a:p>
        </p:txBody>
      </p:sp>
      <p:sp>
        <p:nvSpPr>
          <p:cNvPr id="3" name="2 Marcador de contenido"/>
          <p:cNvSpPr>
            <a:spLocks noGrp="1"/>
          </p:cNvSpPr>
          <p:nvPr>
            <p:ph idx="1"/>
          </p:nvPr>
        </p:nvSpPr>
        <p:spPr/>
        <p:txBody>
          <a:bodyPr/>
          <a:lstStyle/>
          <a:p>
            <a:r>
              <a:rPr lang="es-BO" sz="3000" dirty="0"/>
              <a:t>Revisa DoS inducidos por entradas de usuario malformadas, bloqueo de usuario, bloqueo de aplicación debido a la sobrecarga del tráfico, solicitudes de transacción o solicitudes excesivas en la aplicación.</a:t>
            </a:r>
          </a:p>
          <a:p>
            <a:r>
              <a:rPr lang="es-BO" sz="3000" dirty="0"/>
              <a:t>Revisa por lapsos relacionados con la seguridad de datos como almacenamiento de datos sensibles en la caché o rendimiento de datos sensibles utilizando HTML.</a:t>
            </a:r>
          </a:p>
        </p:txBody>
      </p:sp>
    </p:spTree>
    <p:extLst>
      <p:ext uri="{BB962C8B-B14F-4D97-AF65-F5344CB8AC3E}">
        <p14:creationId xmlns:p14="http://schemas.microsoft.com/office/powerpoint/2010/main" val="28626571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PenTesting Roadmap</a:t>
            </a:r>
          </a:p>
        </p:txBody>
      </p:sp>
      <p:sp>
        <p:nvSpPr>
          <p:cNvPr id="3" name="2 Marcador de contenido"/>
          <p:cNvSpPr>
            <a:spLocks noGrp="1"/>
          </p:cNvSpPr>
          <p:nvPr>
            <p:ph idx="1"/>
          </p:nvPr>
        </p:nvSpPr>
        <p:spPr/>
        <p:txBody>
          <a:bodyPr/>
          <a:lstStyle/>
          <a:p>
            <a:r>
              <a:rPr lang="es-BO" dirty="0"/>
              <a:t>Test de Aplicación Web III</a:t>
            </a:r>
          </a:p>
          <a:p>
            <a:r>
              <a:rPr lang="es-BO" dirty="0"/>
              <a:t>Revisión de confidencialidad: Para aplicaciones utilizando protocolos seguros y encriptación, revisión de los lapsos en el mecanismo de intercambio de claves, longitud de clave adecuada y algoritmos débiles.</a:t>
            </a:r>
          </a:p>
        </p:txBody>
      </p:sp>
    </p:spTree>
    <p:extLst>
      <p:ext uri="{BB962C8B-B14F-4D97-AF65-F5344CB8AC3E}">
        <p14:creationId xmlns:p14="http://schemas.microsoft.com/office/powerpoint/2010/main" val="23824534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PenTesting Roadmap</a:t>
            </a:r>
          </a:p>
        </p:txBody>
      </p:sp>
      <p:sp>
        <p:nvSpPr>
          <p:cNvPr id="3" name="2 Marcador de contenido"/>
          <p:cNvSpPr>
            <a:spLocks noGrp="1"/>
          </p:cNvSpPr>
          <p:nvPr>
            <p:ph idx="1"/>
          </p:nvPr>
        </p:nvSpPr>
        <p:spPr/>
        <p:txBody>
          <a:bodyPr/>
          <a:lstStyle/>
          <a:p>
            <a:r>
              <a:rPr lang="es-BO" dirty="0"/>
              <a:t>Administración de sesión: Revisa la validación de los tokens de sesión, longitud de los tokens, explicación de los tokens de sesión mientras transitan desde recursos SSL a no-SSL, presencia de cualquier token de sesión en el historial o caché de navegación, aleatoriedad de un ID de sesión (revisa el uso de datos de usuario en la generación de ID). (cont.)</a:t>
            </a:r>
          </a:p>
        </p:txBody>
      </p:sp>
    </p:spTree>
    <p:extLst>
      <p:ext uri="{BB962C8B-B14F-4D97-AF65-F5344CB8AC3E}">
        <p14:creationId xmlns:p14="http://schemas.microsoft.com/office/powerpoint/2010/main" val="18106574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PenTesting Roadmap</a:t>
            </a:r>
          </a:p>
        </p:txBody>
      </p:sp>
      <p:sp>
        <p:nvSpPr>
          <p:cNvPr id="3" name="2 Marcador de contenido"/>
          <p:cNvSpPr>
            <a:spLocks noGrp="1"/>
          </p:cNvSpPr>
          <p:nvPr>
            <p:ph idx="1"/>
          </p:nvPr>
        </p:nvSpPr>
        <p:spPr/>
        <p:txBody>
          <a:bodyPr>
            <a:normAutofit lnSpcReduction="10000"/>
          </a:bodyPr>
          <a:lstStyle/>
          <a:p>
            <a:r>
              <a:rPr lang="es-BO" dirty="0"/>
              <a:t>Verificación de configuración: Intenta manipular recursos utilizando métodos HTTP como DELETE y PUT, revisa la disponibilidad de la versión de contenido y cualquier código de recurso restringido en dominios públicos, intenta listar archivos y directorios, y revisa por vulnerabilidades conocidas e interfaces de accesibilidad administrativa en servidores y sus componentes.</a:t>
            </a:r>
          </a:p>
        </p:txBody>
      </p:sp>
    </p:spTree>
    <p:extLst>
      <p:ext uri="{BB962C8B-B14F-4D97-AF65-F5344CB8AC3E}">
        <p14:creationId xmlns:p14="http://schemas.microsoft.com/office/powerpoint/2010/main" val="35623921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PenTesting Roadmap</a:t>
            </a:r>
          </a:p>
        </p:txBody>
      </p:sp>
      <p:sp>
        <p:nvSpPr>
          <p:cNvPr id="3" name="2 Marcador de contenido"/>
          <p:cNvSpPr>
            <a:spLocks noGrp="1"/>
          </p:cNvSpPr>
          <p:nvPr>
            <p:ph idx="1"/>
          </p:nvPr>
        </p:nvSpPr>
        <p:spPr/>
        <p:txBody>
          <a:bodyPr>
            <a:normAutofit fontScale="92500"/>
          </a:bodyPr>
          <a:lstStyle/>
          <a:p>
            <a:pPr marL="0" indent="0">
              <a:buNone/>
            </a:pPr>
            <a:r>
              <a:rPr lang="es-BO" dirty="0"/>
              <a:t>Evaluación de la Seguridad de la Red</a:t>
            </a:r>
          </a:p>
          <a:p>
            <a:r>
              <a:rPr lang="es-BO" dirty="0"/>
              <a:t>Escanea el ambiente de la red identificando vulnerabilidades y ayuda a mejorar las directivas de seguridad de la organización.</a:t>
            </a:r>
          </a:p>
          <a:p>
            <a:r>
              <a:rPr lang="es-BO" dirty="0"/>
              <a:t>Descubrir las fallas de seguridad de la red que pueden llevar a los datos o equipamiento ser explotados o destruidos por troyanos, ataques DoS y otras instrucciones.</a:t>
            </a:r>
          </a:p>
        </p:txBody>
      </p:sp>
    </p:spTree>
    <p:extLst>
      <p:ext uri="{BB962C8B-B14F-4D97-AF65-F5344CB8AC3E}">
        <p14:creationId xmlns:p14="http://schemas.microsoft.com/office/powerpoint/2010/main" val="7429324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PenTesting Roadmap</a:t>
            </a:r>
          </a:p>
        </p:txBody>
      </p:sp>
      <p:sp>
        <p:nvSpPr>
          <p:cNvPr id="3" name="2 Marcador de contenido"/>
          <p:cNvSpPr>
            <a:spLocks noGrp="1"/>
          </p:cNvSpPr>
          <p:nvPr>
            <p:ph idx="1"/>
          </p:nvPr>
        </p:nvSpPr>
        <p:spPr/>
        <p:txBody>
          <a:bodyPr/>
          <a:lstStyle/>
          <a:p>
            <a:r>
              <a:rPr lang="es-BO" dirty="0"/>
              <a:t>Se asegura que la implementación de seguridad actual provee la protección que la empresa requiere cuando cualquier ataque tome lugar en la red, generalmente "explotando" una vulnerabilidad del sistema.</a:t>
            </a:r>
          </a:p>
          <a:p>
            <a:r>
              <a:rPr lang="es-BO" dirty="0"/>
              <a:t>Es realizado por un equipo intentando entrar dentro de la red o sus servidores.</a:t>
            </a:r>
          </a:p>
        </p:txBody>
      </p:sp>
    </p:spTree>
    <p:extLst>
      <p:ext uri="{BB962C8B-B14F-4D97-AF65-F5344CB8AC3E}">
        <p14:creationId xmlns:p14="http://schemas.microsoft.com/office/powerpoint/2010/main" val="22049027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PenTesting Roadmap</a:t>
            </a:r>
          </a:p>
        </p:txBody>
      </p:sp>
      <p:sp>
        <p:nvSpPr>
          <p:cNvPr id="3" name="2 Marcador de contenido"/>
          <p:cNvSpPr>
            <a:spLocks noGrp="1"/>
          </p:cNvSpPr>
          <p:nvPr>
            <p:ph idx="1"/>
          </p:nvPr>
        </p:nvSpPr>
        <p:spPr/>
        <p:txBody>
          <a:bodyPr>
            <a:normAutofit fontScale="92500" lnSpcReduction="10000"/>
          </a:bodyPr>
          <a:lstStyle/>
          <a:p>
            <a:pPr marL="0" indent="0">
              <a:buNone/>
            </a:pPr>
            <a:r>
              <a:rPr lang="es-BO" dirty="0"/>
              <a:t>Evaluación de Acceso remoto/wireless</a:t>
            </a:r>
          </a:p>
          <a:p>
            <a:r>
              <a:rPr lang="es-BO" dirty="0"/>
              <a:t>Direcciona los riesgos de seguridad asociados con una fuerza de trabajo cada vez más móviles.</a:t>
            </a:r>
          </a:p>
          <a:p>
            <a:r>
              <a:rPr lang="es-BO" dirty="0"/>
              <a:t>Incluye:</a:t>
            </a:r>
          </a:p>
          <a:p>
            <a:pPr lvl="1"/>
            <a:r>
              <a:rPr lang="es-BO" dirty="0"/>
              <a:t>Bluetooth</a:t>
            </a:r>
          </a:p>
          <a:p>
            <a:pPr lvl="1"/>
            <a:r>
              <a:rPr lang="es-BO" dirty="0"/>
              <a:t>Señales GHz</a:t>
            </a:r>
          </a:p>
          <a:p>
            <a:pPr lvl="1"/>
            <a:r>
              <a:rPr lang="es-BO" dirty="0"/>
              <a:t>Transmisiones de radio wireless</a:t>
            </a:r>
          </a:p>
          <a:p>
            <a:pPr lvl="1"/>
            <a:r>
              <a:rPr lang="es-BO" dirty="0"/>
              <a:t>Canales de comunicación de radio</a:t>
            </a:r>
          </a:p>
          <a:p>
            <a:pPr lvl="1"/>
            <a:r>
              <a:rPr lang="es-BO" dirty="0"/>
              <a:t>801.11 a,b y g</a:t>
            </a:r>
          </a:p>
        </p:txBody>
      </p:sp>
    </p:spTree>
    <p:extLst>
      <p:ext uri="{BB962C8B-B14F-4D97-AF65-F5344CB8AC3E}">
        <p14:creationId xmlns:p14="http://schemas.microsoft.com/office/powerpoint/2010/main" val="41811011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PenTesting Roadmap</a:t>
            </a:r>
          </a:p>
        </p:txBody>
      </p:sp>
      <p:sp>
        <p:nvSpPr>
          <p:cNvPr id="3" name="2 Marcador de contenido"/>
          <p:cNvSpPr>
            <a:spLocks noGrp="1"/>
          </p:cNvSpPr>
          <p:nvPr>
            <p:ph idx="1"/>
          </p:nvPr>
        </p:nvSpPr>
        <p:spPr/>
        <p:txBody>
          <a:bodyPr>
            <a:normAutofit lnSpcReduction="10000"/>
          </a:bodyPr>
          <a:lstStyle/>
          <a:p>
            <a:pPr marL="0" indent="0">
              <a:buNone/>
            </a:pPr>
            <a:r>
              <a:rPr lang="es-BO" dirty="0"/>
              <a:t>Wireless Testing</a:t>
            </a:r>
          </a:p>
          <a:p>
            <a:pPr marL="0" indent="0">
              <a:buNone/>
            </a:pPr>
            <a:r>
              <a:rPr lang="es-BO" dirty="0"/>
              <a:t>Los métodos para las pruebas wireless incluyen, pero no están limitados a:</a:t>
            </a:r>
          </a:p>
          <a:p>
            <a:r>
              <a:rPr lang="es-BO" dirty="0"/>
              <a:t>Revisión del SSID (Service Set Identifier) por defecto de A.P. Revisión de la difusión SSID y accesibilidad a la red LAN por éste. El test puede incluir ataque de fuerza bruta a la cadena de caracteres del SSID utilizando herramientas como Kismet.</a:t>
            </a:r>
          </a:p>
        </p:txBody>
      </p:sp>
    </p:spTree>
    <p:extLst>
      <p:ext uri="{BB962C8B-B14F-4D97-AF65-F5344CB8AC3E}">
        <p14:creationId xmlns:p14="http://schemas.microsoft.com/office/powerpoint/2010/main" val="5682121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PenTesting Roadmap</a:t>
            </a:r>
          </a:p>
        </p:txBody>
      </p:sp>
      <p:sp>
        <p:nvSpPr>
          <p:cNvPr id="3" name="2 Marcador de contenido"/>
          <p:cNvSpPr>
            <a:spLocks noGrp="1"/>
          </p:cNvSpPr>
          <p:nvPr>
            <p:ph idx="1"/>
          </p:nvPr>
        </p:nvSpPr>
        <p:spPr>
          <a:xfrm>
            <a:off x="457200" y="1600200"/>
            <a:ext cx="8435280" cy="4525963"/>
          </a:xfrm>
        </p:spPr>
        <p:txBody>
          <a:bodyPr>
            <a:normAutofit fontScale="92500" lnSpcReduction="10000"/>
          </a:bodyPr>
          <a:lstStyle/>
          <a:p>
            <a:r>
              <a:rPr lang="es-BO" dirty="0"/>
              <a:t>Revisión de vulnerabilidades de acceso por la WLAN a través del router wifi, AP, o gateway. Esto puede incluir la verificación si la clave de encriptación WEP puede ser capturada y descifrada.</a:t>
            </a:r>
          </a:p>
          <a:p>
            <a:r>
              <a:rPr lang="es-BO" dirty="0"/>
              <a:t>Auditar el faro de difusión de cualquier AP y revisar todos los protocolos disponibles en los AP. Revisar si las redes switcheadas de la capa dos están siendo utilizadas en vez de hubs para conectividad. (cont.)</a:t>
            </a:r>
          </a:p>
        </p:txBody>
      </p:sp>
    </p:spTree>
    <p:extLst>
      <p:ext uri="{BB962C8B-B14F-4D97-AF65-F5344CB8AC3E}">
        <p14:creationId xmlns:p14="http://schemas.microsoft.com/office/powerpoint/2010/main" val="4251413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Autofit/>
          </a:bodyPr>
          <a:lstStyle/>
          <a:p>
            <a:r>
              <a:rPr lang="es-BO" sz="4000" dirty="0"/>
              <a:t>Limitaciones de las evaluaciones de vulnerabilidad</a:t>
            </a:r>
          </a:p>
        </p:txBody>
      </p:sp>
      <p:sp>
        <p:nvSpPr>
          <p:cNvPr id="3" name="2 Marcador de contenido"/>
          <p:cNvSpPr>
            <a:spLocks noGrp="1"/>
          </p:cNvSpPr>
          <p:nvPr>
            <p:ph idx="1"/>
          </p:nvPr>
        </p:nvSpPr>
        <p:spPr/>
        <p:txBody>
          <a:bodyPr>
            <a:normAutofit fontScale="92500"/>
          </a:bodyPr>
          <a:lstStyle/>
          <a:p>
            <a:pPr marL="0" indent="0">
              <a:buNone/>
            </a:pPr>
            <a:r>
              <a:rPr lang="es-BO" dirty="0"/>
              <a:t>1. El software es limitado a su habilidad para detectar vulnerabilidades en un punto dado en el tiempo.</a:t>
            </a:r>
          </a:p>
          <a:p>
            <a:pPr marL="0" indent="0">
              <a:buNone/>
            </a:pPr>
            <a:r>
              <a:rPr lang="es-BO" dirty="0"/>
              <a:t>2. Debe ser actualizado cuando hay nuevas vulnerabilidades.</a:t>
            </a:r>
          </a:p>
          <a:p>
            <a:pPr marL="0" indent="0">
              <a:buNone/>
            </a:pPr>
            <a:r>
              <a:rPr lang="es-BO" dirty="0"/>
              <a:t>3. Esto puede influenciar la evaluación.</a:t>
            </a:r>
          </a:p>
          <a:p>
            <a:pPr marL="0" indent="0">
              <a:buNone/>
            </a:pPr>
            <a:r>
              <a:rPr lang="es-BO" dirty="0"/>
              <a:t>4. La metodología utilizada como la diversidad de paquetes de detección de vulnerabilidades, evalúa la seguridad de manera diferente.</a:t>
            </a:r>
          </a:p>
        </p:txBody>
      </p:sp>
    </p:spTree>
    <p:extLst>
      <p:ext uri="{BB962C8B-B14F-4D97-AF65-F5344CB8AC3E}">
        <p14:creationId xmlns:p14="http://schemas.microsoft.com/office/powerpoint/2010/main" val="20570614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PenTesting Roadmap</a:t>
            </a:r>
          </a:p>
        </p:txBody>
      </p:sp>
      <p:sp>
        <p:nvSpPr>
          <p:cNvPr id="3" name="2 Marcador de contenido"/>
          <p:cNvSpPr>
            <a:spLocks noGrp="1"/>
          </p:cNvSpPr>
          <p:nvPr>
            <p:ph idx="1"/>
          </p:nvPr>
        </p:nvSpPr>
        <p:spPr/>
        <p:txBody>
          <a:bodyPr/>
          <a:lstStyle/>
          <a:p>
            <a:r>
              <a:rPr lang="es-BO" dirty="0"/>
              <a:t>Autenticación sujetos a la producción de autenticaciones previas para revisar el acceso no autorizado y escalada de privilegios.</a:t>
            </a:r>
          </a:p>
          <a:p>
            <a:r>
              <a:rPr lang="es-BO" dirty="0"/>
              <a:t>Verificar que el acceso es concedido solo a los equipos cliente con direcciones MAC registradas.</a:t>
            </a:r>
          </a:p>
        </p:txBody>
      </p:sp>
    </p:spTree>
    <p:extLst>
      <p:ext uri="{BB962C8B-B14F-4D97-AF65-F5344CB8AC3E}">
        <p14:creationId xmlns:p14="http://schemas.microsoft.com/office/powerpoint/2010/main" val="3512835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PenTesting Roadmap</a:t>
            </a:r>
          </a:p>
        </p:txBody>
      </p:sp>
      <p:sp>
        <p:nvSpPr>
          <p:cNvPr id="3" name="2 Marcador de contenido"/>
          <p:cNvSpPr>
            <a:spLocks noGrp="1"/>
          </p:cNvSpPr>
          <p:nvPr>
            <p:ph idx="1"/>
          </p:nvPr>
        </p:nvSpPr>
        <p:spPr/>
        <p:txBody>
          <a:bodyPr>
            <a:normAutofit fontScale="92500"/>
          </a:bodyPr>
          <a:lstStyle/>
          <a:p>
            <a:pPr marL="0" indent="0">
              <a:buNone/>
            </a:pPr>
            <a:r>
              <a:rPr lang="es-BO" dirty="0"/>
              <a:t>Evaluación de seguridad de teléfono</a:t>
            </a:r>
          </a:p>
          <a:p>
            <a:r>
              <a:rPr lang="es-BO" dirty="0"/>
              <a:t>Direcciona las preocupaciones de seguridad relacionadas con las tecnologías de voz de la organización.</a:t>
            </a:r>
          </a:p>
          <a:p>
            <a:r>
              <a:rPr lang="es-BO" dirty="0"/>
              <a:t>Incluye el abuso de las PBXs por personas ajenas para enrrutar las llamadas a expensas del objetivo, implementación de buzones y seguridad, integración de VoIP, uso no autorizado del modem y riesgos asociados.</a:t>
            </a:r>
          </a:p>
        </p:txBody>
      </p:sp>
    </p:spTree>
    <p:extLst>
      <p:ext uri="{BB962C8B-B14F-4D97-AF65-F5344CB8AC3E}">
        <p14:creationId xmlns:p14="http://schemas.microsoft.com/office/powerpoint/2010/main" val="14537601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PenTesting Roadmap</a:t>
            </a:r>
          </a:p>
        </p:txBody>
      </p:sp>
      <p:sp>
        <p:nvSpPr>
          <p:cNvPr id="3" name="2 Marcador de contenido"/>
          <p:cNvSpPr>
            <a:spLocks noGrp="1"/>
          </p:cNvSpPr>
          <p:nvPr>
            <p:ph idx="1"/>
          </p:nvPr>
        </p:nvSpPr>
        <p:spPr/>
        <p:txBody>
          <a:bodyPr>
            <a:normAutofit lnSpcReduction="10000"/>
          </a:bodyPr>
          <a:lstStyle/>
          <a:p>
            <a:pPr marL="0" indent="0">
              <a:buNone/>
            </a:pPr>
            <a:r>
              <a:rPr lang="es-BO" dirty="0"/>
              <a:t>Ingeniería Social</a:t>
            </a:r>
          </a:p>
          <a:p>
            <a:r>
              <a:rPr lang="es-BO" dirty="0"/>
              <a:t>Direcciona al tipo de intrusión no técnica. </a:t>
            </a:r>
          </a:p>
          <a:p>
            <a:r>
              <a:rPr lang="es-BO" dirty="0"/>
              <a:t>Usualmente implica una estafa; intentando obtener confianza de una fuente confiando en las ganas de ayudar natural que tienen las personas como también sus debilidades, apelando su vanidad, su autoridad y el espionaje son técnicas naturalmente utilizadas.</a:t>
            </a:r>
          </a:p>
        </p:txBody>
      </p:sp>
    </p:spTree>
    <p:extLst>
      <p:ext uri="{BB962C8B-B14F-4D97-AF65-F5344CB8AC3E}">
        <p14:creationId xmlns:p14="http://schemas.microsoft.com/office/powerpoint/2010/main" val="19526828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PenTesting Roadmap</a:t>
            </a:r>
          </a:p>
        </p:txBody>
      </p:sp>
      <p:sp>
        <p:nvSpPr>
          <p:cNvPr id="3" name="2 Marcador de contenido"/>
          <p:cNvSpPr>
            <a:spLocks noGrp="1"/>
          </p:cNvSpPr>
          <p:nvPr>
            <p:ph idx="1"/>
          </p:nvPr>
        </p:nvSpPr>
        <p:spPr/>
        <p:txBody>
          <a:bodyPr/>
          <a:lstStyle/>
          <a:p>
            <a:pPr marL="0" indent="0">
              <a:buNone/>
            </a:pPr>
            <a:r>
              <a:rPr lang="es-BO" dirty="0"/>
              <a:t>Testeando dispositivos de red y filtrado.</a:t>
            </a:r>
          </a:p>
          <a:p>
            <a:r>
              <a:rPr lang="es-BO" dirty="0"/>
              <a:t>Se pueden realizar pruebas de instalación por defecto de firewall para asegurar los IDs de usuario y passwords por defecto han sido deshabilitados o cambiados.</a:t>
            </a:r>
          </a:p>
          <a:p>
            <a:r>
              <a:rPr lang="es-BO" dirty="0"/>
              <a:t>Los servidores proxy pueden estar sujetos a test de estrés para evaluar su habilidad de filtrar paquetes no deseados.</a:t>
            </a:r>
          </a:p>
        </p:txBody>
      </p:sp>
    </p:spTree>
    <p:extLst>
      <p:ext uri="{BB962C8B-B14F-4D97-AF65-F5344CB8AC3E}">
        <p14:creationId xmlns:p14="http://schemas.microsoft.com/office/powerpoint/2010/main" val="30990940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PenTesting Roadmap</a:t>
            </a:r>
          </a:p>
        </p:txBody>
      </p:sp>
      <p:sp>
        <p:nvSpPr>
          <p:cNvPr id="3" name="2 Marcador de contenido"/>
          <p:cNvSpPr>
            <a:spLocks noGrp="1"/>
          </p:cNvSpPr>
          <p:nvPr>
            <p:ph idx="1"/>
          </p:nvPr>
        </p:nvSpPr>
        <p:spPr/>
        <p:txBody>
          <a:bodyPr/>
          <a:lstStyle/>
          <a:p>
            <a:r>
              <a:rPr lang="es-BO" dirty="0"/>
              <a:t>El objetivo del equipo de intrusión es comprobar que todo el tráfico legítimo fluye a través del dispositivo de filtrado.</a:t>
            </a:r>
          </a:p>
          <a:p>
            <a:r>
              <a:rPr lang="es-BO" dirty="0"/>
              <a:t>Los testers también puede revisar cualquier capacidad de login remoto que haya sido habilitado.</a:t>
            </a:r>
          </a:p>
        </p:txBody>
      </p:sp>
    </p:spTree>
    <p:extLst>
      <p:ext uri="{BB962C8B-B14F-4D97-AF65-F5344CB8AC3E}">
        <p14:creationId xmlns:p14="http://schemas.microsoft.com/office/powerpoint/2010/main" val="35602064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PenTesting Roadmap</a:t>
            </a:r>
          </a:p>
        </p:txBody>
      </p:sp>
      <p:sp>
        <p:nvSpPr>
          <p:cNvPr id="3" name="2 Marcador de contenido"/>
          <p:cNvSpPr>
            <a:spLocks noGrp="1"/>
          </p:cNvSpPr>
          <p:nvPr>
            <p:ph idx="1"/>
          </p:nvPr>
        </p:nvSpPr>
        <p:spPr/>
        <p:txBody>
          <a:bodyPr>
            <a:normAutofit lnSpcReduction="10000"/>
          </a:bodyPr>
          <a:lstStyle/>
          <a:p>
            <a:pPr marL="0" indent="0">
              <a:buNone/>
            </a:pPr>
            <a:r>
              <a:rPr lang="es-BO" dirty="0"/>
              <a:t>Emulación de DoS</a:t>
            </a:r>
          </a:p>
          <a:p>
            <a:r>
              <a:rPr lang="es-BO" dirty="0"/>
              <a:t>Estos tests revisan la efectividad de los dispositivos anti DoS.</a:t>
            </a:r>
          </a:p>
          <a:p>
            <a:r>
              <a:rPr lang="es-BO" dirty="0"/>
              <a:t>Algunos sitios online simulan ataques DoS para una carga nominal.</a:t>
            </a:r>
          </a:p>
          <a:p>
            <a:r>
              <a:rPr lang="es-BO" dirty="0"/>
              <a:t>La emulación de ataques DoS pueden utiliza intensamente los recursos.</a:t>
            </a:r>
          </a:p>
          <a:p>
            <a:r>
              <a:rPr lang="es-BO" dirty="0"/>
              <a:t>Los ataques DoS pueden ser eliminados utilizando hardware.</a:t>
            </a:r>
          </a:p>
        </p:txBody>
      </p:sp>
    </p:spTree>
    <p:extLst>
      <p:ext uri="{BB962C8B-B14F-4D97-AF65-F5344CB8AC3E}">
        <p14:creationId xmlns:p14="http://schemas.microsoft.com/office/powerpoint/2010/main" val="21275224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BO" dirty="0"/>
              <a:t>Outsourcing PenTesting Services</a:t>
            </a:r>
          </a:p>
        </p:txBody>
      </p:sp>
      <p:sp>
        <p:nvSpPr>
          <p:cNvPr id="3" name="2 Marcador de contenido"/>
          <p:cNvSpPr>
            <a:spLocks noGrp="1"/>
          </p:cNvSpPr>
          <p:nvPr>
            <p:ph idx="1"/>
          </p:nvPr>
        </p:nvSpPr>
        <p:spPr/>
        <p:txBody>
          <a:bodyPr>
            <a:normAutofit lnSpcReduction="10000"/>
          </a:bodyPr>
          <a:lstStyle/>
          <a:p>
            <a:pPr marL="0" indent="0">
              <a:buNone/>
            </a:pPr>
            <a:r>
              <a:rPr lang="es-BO" sz="2600" dirty="0"/>
              <a:t>Test de Intrusión de los servicios externalizados</a:t>
            </a:r>
          </a:p>
          <a:p>
            <a:r>
              <a:rPr lang="es-BO" sz="2600" dirty="0"/>
              <a:t>Controladores para pentest de los servicios externalizados: Para se auditados por una agencia, para adquirir un punto de vista del intruso. La organización puede requerir una evaluación de seguridad específica y sugerencias de contramedidas correctivas.</a:t>
            </a:r>
          </a:p>
          <a:p>
            <a:r>
              <a:rPr lang="es-BO" sz="2600" dirty="0"/>
              <a:t>Test de intrusión de suscripción: Se debe pagar un seguro de responsabilidad profesional si hay resultado en las acciones o si los hay. También conocido como seguro de E&amp;O o seguro de indemnización profesional.</a:t>
            </a:r>
          </a:p>
        </p:txBody>
      </p:sp>
    </p:spTree>
    <p:extLst>
      <p:ext uri="{BB962C8B-B14F-4D97-AF65-F5344CB8AC3E}">
        <p14:creationId xmlns:p14="http://schemas.microsoft.com/office/powerpoint/2010/main" val="15897995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Outsourcing PenTesting Services</a:t>
            </a:r>
          </a:p>
        </p:txBody>
      </p:sp>
      <p:sp>
        <p:nvSpPr>
          <p:cNvPr id="3" name="2 Marcador de contenido"/>
          <p:cNvSpPr>
            <a:spLocks noGrp="1"/>
          </p:cNvSpPr>
          <p:nvPr>
            <p:ph idx="1"/>
          </p:nvPr>
        </p:nvSpPr>
        <p:spPr>
          <a:xfrm>
            <a:off x="457200" y="1600200"/>
            <a:ext cx="8686800" cy="4525963"/>
          </a:xfrm>
        </p:spPr>
        <p:txBody>
          <a:bodyPr>
            <a:normAutofit lnSpcReduction="10000"/>
          </a:bodyPr>
          <a:lstStyle/>
          <a:p>
            <a:r>
              <a:rPr lang="es-BO" sz="2800" dirty="0"/>
              <a:t>Términos de compromiso</a:t>
            </a:r>
          </a:p>
          <a:p>
            <a:r>
              <a:rPr lang="es-BO" sz="2800" dirty="0"/>
              <a:t>La organización sanciona al test de intrusión contra cualquiera de sus sistemas de producción acortadas explícitamente en las reglas de compromiso establecidas.</a:t>
            </a:r>
          </a:p>
          <a:p>
            <a:r>
              <a:rPr lang="es-BO" sz="2800" dirty="0"/>
              <a:t>Debe establecer los términos de preferencia bajo los cuales la agencia interactúa con la organización.</a:t>
            </a:r>
          </a:p>
          <a:p>
            <a:r>
              <a:rPr lang="es-BO" sz="2800" dirty="0"/>
              <a:t>Puede especificar el código de conducta deseado, los procedimientos a ser seguidos y la naturaleza de la interacción entre los testers y la organización.</a:t>
            </a:r>
          </a:p>
        </p:txBody>
      </p:sp>
    </p:spTree>
    <p:extLst>
      <p:ext uri="{BB962C8B-B14F-4D97-AF65-F5344CB8AC3E}">
        <p14:creationId xmlns:p14="http://schemas.microsoft.com/office/powerpoint/2010/main" val="39289610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Outsourcing PenTesting Services</a:t>
            </a:r>
          </a:p>
        </p:txBody>
      </p:sp>
      <p:sp>
        <p:nvSpPr>
          <p:cNvPr id="3" name="2 Marcador de contenido"/>
          <p:cNvSpPr>
            <a:spLocks noGrp="1"/>
          </p:cNvSpPr>
          <p:nvPr>
            <p:ph idx="1"/>
          </p:nvPr>
        </p:nvSpPr>
        <p:spPr/>
        <p:txBody>
          <a:bodyPr>
            <a:normAutofit fontScale="92500"/>
          </a:bodyPr>
          <a:lstStyle/>
          <a:p>
            <a:pPr marL="0" indent="0">
              <a:buNone/>
            </a:pPr>
            <a:r>
              <a:rPr lang="es-BO" sz="2800" dirty="0"/>
              <a:t>Ámbito del proyecto</a:t>
            </a:r>
          </a:p>
          <a:p>
            <a:r>
              <a:rPr lang="es-BO" sz="2800" dirty="0"/>
              <a:t>Determinar el ámbito del test de intrusión es esencial para decidir si el test es una prueba específica o una prueba comprensiva.</a:t>
            </a:r>
          </a:p>
          <a:p>
            <a:r>
              <a:rPr lang="es-BO" sz="2800" dirty="0"/>
              <a:t>Las evaluaciones comprensivas son esfuerzos coordinados por la agencia de test de intrusión para descubrir cuantas más vulnerabilidades como sean posibles en la organización.</a:t>
            </a:r>
          </a:p>
          <a:p>
            <a:r>
              <a:rPr lang="es-BO" sz="2800" dirty="0"/>
              <a:t>Una prueba específica buscará identificar las vulnerabilidades en sistemas y prácticas específicas</a:t>
            </a:r>
          </a:p>
        </p:txBody>
      </p:sp>
    </p:spTree>
    <p:extLst>
      <p:ext uri="{BB962C8B-B14F-4D97-AF65-F5344CB8AC3E}">
        <p14:creationId xmlns:p14="http://schemas.microsoft.com/office/powerpoint/2010/main" val="26122813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Outsourcing PenTesting Services</a:t>
            </a:r>
          </a:p>
        </p:txBody>
      </p:sp>
      <p:sp>
        <p:nvSpPr>
          <p:cNvPr id="3" name="2 Marcador de contenido"/>
          <p:cNvSpPr>
            <a:spLocks noGrp="1"/>
          </p:cNvSpPr>
          <p:nvPr>
            <p:ph idx="1"/>
          </p:nvPr>
        </p:nvSpPr>
        <p:spPr/>
        <p:txBody>
          <a:bodyPr>
            <a:normAutofit lnSpcReduction="10000"/>
          </a:bodyPr>
          <a:lstStyle/>
          <a:p>
            <a:pPr marL="0" indent="0">
              <a:buNone/>
            </a:pPr>
            <a:r>
              <a:rPr lang="es-BO" sz="2800" dirty="0"/>
              <a:t>Acuerdos de nivel de servicio del Test de Intrusión</a:t>
            </a:r>
          </a:p>
          <a:p>
            <a:r>
              <a:rPr lang="es-BO" sz="2800" dirty="0"/>
              <a:t>Es un contrato que detalla los términos de servicio que un externo proveerá.</a:t>
            </a:r>
          </a:p>
          <a:p>
            <a:r>
              <a:rPr lang="es-BO" sz="2800" dirty="0"/>
              <a:t>Los SLAs están hechos por expertos o los profesionales pueden incluir ámbitos, remedios y penalidades.</a:t>
            </a:r>
          </a:p>
          <a:p>
            <a:r>
              <a:rPr lang="es-BO" sz="2800" dirty="0"/>
              <a:t>La línea de fondo es el SLAs que define los niveles mínimos de disponibilidad desde los testers y determinar qué acciones deben ser tomadas en el evento de una ruptura seria.</a:t>
            </a:r>
          </a:p>
        </p:txBody>
      </p:sp>
    </p:spTree>
    <p:extLst>
      <p:ext uri="{BB962C8B-B14F-4D97-AF65-F5344CB8AC3E}">
        <p14:creationId xmlns:p14="http://schemas.microsoft.com/office/powerpoint/2010/main" val="3357440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normAutofit lnSpcReduction="10000"/>
          </a:bodyPr>
          <a:lstStyle/>
          <a:p>
            <a:pPr marL="0" indent="0">
              <a:buNone/>
            </a:pPr>
            <a:r>
              <a:rPr lang="es-BO" dirty="0"/>
              <a:t>Un test de intrusión que no es completamente realizado de manera profesional, puede resultar en pérdida de servicios y ruptura de la continuidad del negocio. Evalúa el modelo de seguridad de la organización como un todo. Revela las consecuencias potenciales de si un atacante real ataca la red.  Un Penetration Tester es diferenciado de un atacante solo por su intención y su falta de malicia. </a:t>
            </a:r>
          </a:p>
        </p:txBody>
      </p:sp>
      <p:sp>
        <p:nvSpPr>
          <p:cNvPr id="2" name="1 Título"/>
          <p:cNvSpPr>
            <a:spLocks noGrp="1"/>
          </p:cNvSpPr>
          <p:nvPr>
            <p:ph type="title"/>
          </p:nvPr>
        </p:nvSpPr>
        <p:spPr/>
        <p:txBody>
          <a:bodyPr/>
          <a:lstStyle/>
          <a:p>
            <a:r>
              <a:rPr lang="es-BO" dirty="0"/>
              <a:t>Test de Intrusión</a:t>
            </a:r>
          </a:p>
        </p:txBody>
      </p:sp>
    </p:spTree>
    <p:extLst>
      <p:ext uri="{BB962C8B-B14F-4D97-AF65-F5344CB8AC3E}">
        <p14:creationId xmlns:p14="http://schemas.microsoft.com/office/powerpoint/2010/main" val="3544941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Outsourcing PenTesting Services</a:t>
            </a:r>
          </a:p>
        </p:txBody>
      </p:sp>
      <p:sp>
        <p:nvSpPr>
          <p:cNvPr id="3" name="2 Marcador de contenido"/>
          <p:cNvSpPr>
            <a:spLocks noGrp="1"/>
          </p:cNvSpPr>
          <p:nvPr>
            <p:ph idx="1"/>
          </p:nvPr>
        </p:nvSpPr>
        <p:spPr/>
        <p:txBody>
          <a:bodyPr>
            <a:normAutofit lnSpcReduction="10000"/>
          </a:bodyPr>
          <a:lstStyle/>
          <a:p>
            <a:pPr marL="0" indent="0">
              <a:buNone/>
            </a:pPr>
            <a:r>
              <a:rPr lang="es-BO" sz="2600" dirty="0"/>
              <a:t>Consultores de Test de Intrusión</a:t>
            </a:r>
          </a:p>
          <a:p>
            <a:r>
              <a:rPr lang="es-BO" sz="2600" dirty="0"/>
              <a:t>Contratar pen testers altamente calificados resultará en un test de intrusión con alta calidad.</a:t>
            </a:r>
          </a:p>
          <a:p>
            <a:r>
              <a:rPr lang="es-BO" sz="2600" dirty="0"/>
              <a:t>Un Test de intrusión de una red corporativa examinara numerosos host distintos (con un número de sistemas operativos distintos), arquitectura de red, políticas y procedimientos.</a:t>
            </a:r>
          </a:p>
          <a:p>
            <a:r>
              <a:rPr lang="es-BO" sz="2600" dirty="0"/>
              <a:t>Las habilidades para Test de Intrusión no puede ser obtenida sin años de experiencia en los campos de TI, como desarrollo, administración de sistemas o consultoría.</a:t>
            </a:r>
          </a:p>
        </p:txBody>
      </p:sp>
    </p:spTree>
    <p:extLst>
      <p:ext uri="{BB962C8B-B14F-4D97-AF65-F5344CB8AC3E}">
        <p14:creationId xmlns:p14="http://schemas.microsoft.com/office/powerpoint/2010/main" val="14307129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Herramientas PenTesting</a:t>
            </a:r>
          </a:p>
        </p:txBody>
      </p:sp>
      <p:sp>
        <p:nvSpPr>
          <p:cNvPr id="3" name="2 Marcador de contenido"/>
          <p:cNvSpPr>
            <a:spLocks noGrp="1"/>
          </p:cNvSpPr>
          <p:nvPr>
            <p:ph idx="1"/>
          </p:nvPr>
        </p:nvSpPr>
        <p:spPr/>
        <p:txBody>
          <a:bodyPr/>
          <a:lstStyle/>
          <a:p>
            <a:pPr marL="0" indent="0">
              <a:buNone/>
            </a:pPr>
            <a:r>
              <a:rPr lang="es-BO" dirty="0"/>
              <a:t>Evaluación de los distintos tipos de herramientas de Pentest</a:t>
            </a:r>
          </a:p>
          <a:p>
            <a:r>
              <a:rPr lang="es-BO" dirty="0"/>
              <a:t>Capacidad de reporte.</a:t>
            </a:r>
          </a:p>
          <a:p>
            <a:r>
              <a:rPr lang="es-BO" dirty="0"/>
              <a:t>Compatibilidad.</a:t>
            </a:r>
          </a:p>
          <a:p>
            <a:r>
              <a:rPr lang="es-BO" dirty="0"/>
              <a:t>Fácil uso.</a:t>
            </a:r>
          </a:p>
          <a:p>
            <a:r>
              <a:rPr lang="es-BO" dirty="0"/>
              <a:t>Costo.</a:t>
            </a:r>
          </a:p>
          <a:p>
            <a:r>
              <a:rPr lang="es-BO" dirty="0"/>
              <a:t>Plataforma.</a:t>
            </a:r>
          </a:p>
        </p:txBody>
      </p:sp>
    </p:spTree>
    <p:extLst>
      <p:ext uri="{BB962C8B-B14F-4D97-AF65-F5344CB8AC3E}">
        <p14:creationId xmlns:p14="http://schemas.microsoft.com/office/powerpoint/2010/main" val="19530219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Herramientas PenTesting</a:t>
            </a:r>
          </a:p>
        </p:txBody>
      </p:sp>
      <p:sp>
        <p:nvSpPr>
          <p:cNvPr id="3" name="2 Marcador de contenido"/>
          <p:cNvSpPr>
            <a:spLocks noGrp="1"/>
          </p:cNvSpPr>
          <p:nvPr>
            <p:ph idx="1"/>
          </p:nvPr>
        </p:nvSpPr>
        <p:spPr/>
        <p:txBody>
          <a:bodyPr/>
          <a:lstStyle/>
          <a:p>
            <a:pPr marL="0" indent="0">
              <a:buNone/>
            </a:pPr>
            <a:r>
              <a:rPr lang="es-BO" dirty="0"/>
              <a:t>Herramienta de evaluación de seguridad de aplicación: Webscarab.</a:t>
            </a:r>
          </a:p>
          <a:p>
            <a:r>
              <a:rPr lang="es-BO" dirty="0"/>
              <a:t>Es un marco de trabajo para el análisis de aplicaciones que se comunican utilizando protocolos HTTP y HTTPS.</a:t>
            </a:r>
          </a:p>
          <a:p>
            <a:endParaRPr lang="es-BO" dirty="0"/>
          </a:p>
          <a:p>
            <a:pPr marL="0" indent="0">
              <a:buNone/>
            </a:pPr>
            <a:r>
              <a:rPr lang="es-BO" dirty="0"/>
              <a:t>Otras: Acunetix, etc.</a:t>
            </a:r>
          </a:p>
        </p:txBody>
      </p:sp>
    </p:spTree>
    <p:extLst>
      <p:ext uri="{BB962C8B-B14F-4D97-AF65-F5344CB8AC3E}">
        <p14:creationId xmlns:p14="http://schemas.microsoft.com/office/powerpoint/2010/main" val="1769851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Herramientas PenTesting</a:t>
            </a:r>
          </a:p>
        </p:txBody>
      </p:sp>
      <p:sp>
        <p:nvSpPr>
          <p:cNvPr id="3" name="2 Marcador de contenido"/>
          <p:cNvSpPr>
            <a:spLocks noGrp="1"/>
          </p:cNvSpPr>
          <p:nvPr>
            <p:ph idx="1"/>
          </p:nvPr>
        </p:nvSpPr>
        <p:spPr/>
        <p:txBody>
          <a:bodyPr>
            <a:normAutofit/>
          </a:bodyPr>
          <a:lstStyle/>
          <a:p>
            <a:pPr marL="0" indent="0">
              <a:buNone/>
            </a:pPr>
            <a:r>
              <a:rPr lang="es-BO" dirty="0"/>
              <a:t>Herramienta de evaluación de seguridad de red: Angry IP Scanner: Escanea rango de IPs como también puertos en cualquier rango. </a:t>
            </a:r>
          </a:p>
          <a:p>
            <a:pPr marL="0" indent="0">
              <a:buNone/>
            </a:pPr>
            <a:r>
              <a:rPr lang="es-BO" dirty="0"/>
              <a:t>características:</a:t>
            </a:r>
          </a:p>
          <a:p>
            <a:r>
              <a:rPr lang="es-BO" dirty="0"/>
              <a:t>Información NetBIOS.</a:t>
            </a:r>
          </a:p>
          <a:p>
            <a:r>
              <a:rPr lang="es-BO" dirty="0"/>
              <a:t>Rangos de direcciones IP favoritas.</a:t>
            </a:r>
          </a:p>
          <a:p>
            <a:r>
              <a:rPr lang="es-BO" dirty="0"/>
              <a:t>Detección de servidores web.</a:t>
            </a:r>
          </a:p>
          <a:p>
            <a:r>
              <a:rPr lang="es-BO" dirty="0"/>
              <a:t>Abridores personalizables.</a:t>
            </a:r>
          </a:p>
        </p:txBody>
      </p:sp>
    </p:spTree>
    <p:extLst>
      <p:ext uri="{BB962C8B-B14F-4D97-AF65-F5344CB8AC3E}">
        <p14:creationId xmlns:p14="http://schemas.microsoft.com/office/powerpoint/2010/main" val="28264707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Herramientas PenTesting</a:t>
            </a:r>
          </a:p>
        </p:txBody>
      </p:sp>
      <p:sp>
        <p:nvSpPr>
          <p:cNvPr id="3" name="2 Marcador de contenido"/>
          <p:cNvSpPr>
            <a:spLocks noGrp="1"/>
          </p:cNvSpPr>
          <p:nvPr>
            <p:ph idx="1"/>
          </p:nvPr>
        </p:nvSpPr>
        <p:spPr/>
        <p:txBody>
          <a:bodyPr>
            <a:normAutofit fontScale="92500"/>
          </a:bodyPr>
          <a:lstStyle/>
          <a:p>
            <a:pPr marL="0" indent="0">
              <a:buNone/>
            </a:pPr>
            <a:r>
              <a:rPr lang="es-BO" sz="2600" dirty="0"/>
              <a:t>Herramienta de evaluación de seguridad de red: GFI LANguard</a:t>
            </a:r>
          </a:p>
          <a:p>
            <a:pPr marL="0" indent="0">
              <a:buNone/>
            </a:pPr>
            <a:r>
              <a:rPr lang="es-BO" sz="2600" dirty="0"/>
              <a:t>Es un escáner de seguridad de redes y solución de administración de parches. Asiste en las siguientes áreas:</a:t>
            </a:r>
          </a:p>
          <a:p>
            <a:r>
              <a:rPr lang="es-BO" sz="2600" dirty="0"/>
              <a:t>Administración de parches.</a:t>
            </a:r>
          </a:p>
          <a:p>
            <a:r>
              <a:rPr lang="es-BO" sz="2600" dirty="0"/>
              <a:t>Administración de vulnerabilidades.</a:t>
            </a:r>
          </a:p>
          <a:p>
            <a:r>
              <a:rPr lang="es-BO" sz="2600" dirty="0"/>
              <a:t>Auditoría de software y red.</a:t>
            </a:r>
          </a:p>
          <a:p>
            <a:r>
              <a:rPr lang="es-BO" sz="2600" dirty="0"/>
              <a:t>Administración de cambios.</a:t>
            </a:r>
          </a:p>
          <a:p>
            <a:r>
              <a:rPr lang="es-BO" sz="2600" dirty="0"/>
              <a:t>Inventario de bienes.</a:t>
            </a:r>
          </a:p>
          <a:p>
            <a:r>
              <a:rPr lang="es-BO" sz="2600" dirty="0"/>
              <a:t>Análisis de riesgo y cumplimiento.</a:t>
            </a:r>
          </a:p>
        </p:txBody>
      </p:sp>
    </p:spTree>
    <p:extLst>
      <p:ext uri="{BB962C8B-B14F-4D97-AF65-F5344CB8AC3E}">
        <p14:creationId xmlns:p14="http://schemas.microsoft.com/office/powerpoint/2010/main" val="36655813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Herramientas PenTesting</a:t>
            </a:r>
          </a:p>
        </p:txBody>
      </p:sp>
      <p:sp>
        <p:nvSpPr>
          <p:cNvPr id="3" name="2 Marcador de contenido"/>
          <p:cNvSpPr>
            <a:spLocks noGrp="1"/>
          </p:cNvSpPr>
          <p:nvPr>
            <p:ph idx="1"/>
          </p:nvPr>
        </p:nvSpPr>
        <p:spPr/>
        <p:txBody>
          <a:bodyPr>
            <a:normAutofit lnSpcReduction="10000"/>
          </a:bodyPr>
          <a:lstStyle/>
          <a:p>
            <a:pPr marL="0" indent="0">
              <a:buNone/>
            </a:pPr>
            <a:r>
              <a:rPr lang="es-BO" dirty="0"/>
              <a:t>Herramienta de evaluación de acceso remoto wireless: Kismet</a:t>
            </a:r>
          </a:p>
          <a:p>
            <a:r>
              <a:rPr lang="es-BO" dirty="0"/>
              <a:t>Es un detector de redes wireless de capa 2, sniffer e IDS.</a:t>
            </a:r>
          </a:p>
          <a:p>
            <a:r>
              <a:rPr lang="es-BO" dirty="0"/>
              <a:t>Identifica redes recolectando paquetes pasivamente.</a:t>
            </a:r>
          </a:p>
          <a:p>
            <a:r>
              <a:rPr lang="es-BO" dirty="0"/>
              <a:t>Detecta redes ocultas y la presencia de redes de no balizamiento vía tráfico de datos.</a:t>
            </a:r>
          </a:p>
        </p:txBody>
      </p:sp>
    </p:spTree>
    <p:extLst>
      <p:ext uri="{BB962C8B-B14F-4D97-AF65-F5344CB8AC3E}">
        <p14:creationId xmlns:p14="http://schemas.microsoft.com/office/powerpoint/2010/main" val="40288131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Herramientas PenTesting</a:t>
            </a:r>
          </a:p>
        </p:txBody>
      </p:sp>
      <p:sp>
        <p:nvSpPr>
          <p:cNvPr id="3" name="2 Marcador de contenido"/>
          <p:cNvSpPr>
            <a:spLocks noGrp="1"/>
          </p:cNvSpPr>
          <p:nvPr>
            <p:ph idx="1"/>
          </p:nvPr>
        </p:nvSpPr>
        <p:spPr/>
        <p:txBody>
          <a:bodyPr/>
          <a:lstStyle/>
          <a:p>
            <a:pPr marL="0" indent="0">
              <a:buNone/>
            </a:pPr>
            <a:r>
              <a:rPr lang="es-BO" dirty="0"/>
              <a:t>Herramienta de evaluación de seguridad telefónica: Omnipeek</a:t>
            </a:r>
          </a:p>
          <a:p>
            <a:pPr marL="0" indent="0">
              <a:buNone/>
            </a:pPr>
            <a:r>
              <a:rPr lang="es-BO" dirty="0"/>
              <a:t>Es un analizador de red que ofrece análisis y monitoreo VoIP combinado con ethernet, wireless, 10GbE, Gigabit, y WAN.</a:t>
            </a:r>
          </a:p>
        </p:txBody>
      </p:sp>
    </p:spTree>
    <p:extLst>
      <p:ext uri="{BB962C8B-B14F-4D97-AF65-F5344CB8AC3E}">
        <p14:creationId xmlns:p14="http://schemas.microsoft.com/office/powerpoint/2010/main" val="31949264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Herramientas PenTesting</a:t>
            </a:r>
          </a:p>
        </p:txBody>
      </p:sp>
      <p:sp>
        <p:nvSpPr>
          <p:cNvPr id="3" name="2 Marcador de contenido"/>
          <p:cNvSpPr>
            <a:spLocks noGrp="1"/>
          </p:cNvSpPr>
          <p:nvPr>
            <p:ph idx="1"/>
          </p:nvPr>
        </p:nvSpPr>
        <p:spPr/>
        <p:txBody>
          <a:bodyPr>
            <a:normAutofit fontScale="92500" lnSpcReduction="10000"/>
          </a:bodyPr>
          <a:lstStyle/>
          <a:p>
            <a:pPr marL="0" indent="0">
              <a:buNone/>
            </a:pPr>
            <a:r>
              <a:rPr lang="es-BO" sz="2500" dirty="0"/>
              <a:t>Herramienta de testeo de dispositivos de red y filtrado: Traffic IQ Professional</a:t>
            </a:r>
          </a:p>
          <a:p>
            <a:pPr marL="0" indent="0">
              <a:buNone/>
            </a:pPr>
            <a:r>
              <a:rPr lang="es-BO" sz="2500" dirty="0"/>
              <a:t>Habilita a los profesionales de seguridad a auditar y validar el comportamiento de los dispositivos de seguridad generando un tráfico o ataque de aplicación estándar o tráfico entre dos equipos virtuales.</a:t>
            </a:r>
          </a:p>
          <a:p>
            <a:pPr marL="0" indent="0">
              <a:buNone/>
            </a:pPr>
            <a:r>
              <a:rPr lang="es-BO" sz="2500" dirty="0"/>
              <a:t>Puede ser utilizado para evaluar, auditar y testear las características del comportamiento de cualquier filtro de paquete no proxy, incluyendo: </a:t>
            </a:r>
          </a:p>
          <a:p>
            <a:pPr lvl="1"/>
            <a:r>
              <a:rPr lang="es-BO" sz="2200" dirty="0"/>
              <a:t>Firewalls en la capa aplicación.</a:t>
            </a:r>
          </a:p>
          <a:p>
            <a:pPr lvl="1"/>
            <a:r>
              <a:rPr lang="es-BO" sz="2200" dirty="0"/>
              <a:t>IDSs.</a:t>
            </a:r>
          </a:p>
          <a:p>
            <a:pPr lvl="1"/>
            <a:r>
              <a:rPr lang="es-BO" sz="2200" dirty="0"/>
              <a:t>Sistemas de prevención de intrusos.</a:t>
            </a:r>
          </a:p>
          <a:p>
            <a:pPr lvl="1"/>
            <a:r>
              <a:rPr lang="es-BO" sz="2200" dirty="0"/>
              <a:t>Routers y switches.</a:t>
            </a:r>
          </a:p>
        </p:txBody>
      </p:sp>
    </p:spTree>
    <p:extLst>
      <p:ext uri="{BB962C8B-B14F-4D97-AF65-F5344CB8AC3E}">
        <p14:creationId xmlns:p14="http://schemas.microsoft.com/office/powerpoint/2010/main" val="17159036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¡Muchas Gracias!</a:t>
            </a:r>
          </a:p>
        </p:txBody>
      </p:sp>
    </p:spTree>
    <p:extLst>
      <p:ext uri="{BB962C8B-B14F-4D97-AF65-F5344CB8AC3E}">
        <p14:creationId xmlns:p14="http://schemas.microsoft.com/office/powerpoint/2010/main" val="213318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¿Por qué Test de Intrusión?</a:t>
            </a:r>
          </a:p>
        </p:txBody>
      </p:sp>
      <p:sp>
        <p:nvSpPr>
          <p:cNvPr id="3" name="2 Marcador de contenido"/>
          <p:cNvSpPr>
            <a:spLocks noGrp="1"/>
          </p:cNvSpPr>
          <p:nvPr>
            <p:ph idx="1"/>
          </p:nvPr>
        </p:nvSpPr>
        <p:spPr/>
        <p:txBody>
          <a:bodyPr>
            <a:normAutofit lnSpcReduction="10000"/>
          </a:bodyPr>
          <a:lstStyle/>
          <a:p>
            <a:r>
              <a:rPr lang="es-BO" sz="2900" dirty="0"/>
              <a:t>Identificar amenazas en los bienes de la organización.</a:t>
            </a:r>
          </a:p>
          <a:p>
            <a:r>
              <a:rPr lang="es-BO" sz="2900" dirty="0"/>
              <a:t>Reduce costos de seguridad IT y provee una mejor ROSI (Return On IT Security Investment).</a:t>
            </a:r>
          </a:p>
          <a:p>
            <a:r>
              <a:rPr lang="es-BO" sz="2900" dirty="0"/>
              <a:t>Provee una organización con garantía y una evaluación comprensiva de la seguridad organizativa cubriendo políticas, procedimientos, diseño e implementación.</a:t>
            </a:r>
          </a:p>
          <a:p>
            <a:r>
              <a:rPr lang="es-BO" sz="2900" dirty="0"/>
              <a:t>Gana y mantiene una regulación de la industria (BS7799, HIPAA, etc.).</a:t>
            </a:r>
          </a:p>
        </p:txBody>
      </p:sp>
    </p:spTree>
    <p:extLst>
      <p:ext uri="{BB962C8B-B14F-4D97-AF65-F5344CB8AC3E}">
        <p14:creationId xmlns:p14="http://schemas.microsoft.com/office/powerpoint/2010/main" val="3722704950"/>
      </p:ext>
    </p:extLst>
  </p:cSld>
  <p:clrMapOvr>
    <a:masterClrMapping/>
  </p:clrMapOvr>
</p:sld>
</file>

<file path=ppt/theme/theme1.xml><?xml version="1.0" encoding="utf-8"?>
<a:theme xmlns:a="http://schemas.openxmlformats.org/drawingml/2006/main" name="Blue-Grey-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Technology-PowerPoint-Template</Template>
  <TotalTime>48</TotalTime>
  <Words>4806</Words>
  <Application>Microsoft Office PowerPoint</Application>
  <PresentationFormat>On-screen Show (4:3)</PresentationFormat>
  <Paragraphs>400</Paragraphs>
  <Slides>88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88</vt:i4>
      </vt:variant>
    </vt:vector>
  </HeadingPairs>
  <TitlesOfParts>
    <vt:vector size="92" baseType="lpstr">
      <vt:lpstr>Arial</vt:lpstr>
      <vt:lpstr>Calibri</vt:lpstr>
      <vt:lpstr>Microsoft New Tai Lue</vt:lpstr>
      <vt:lpstr>Blue-Grey-PowerPoint-Template</vt:lpstr>
      <vt:lpstr>20. Test de Intrusión</vt:lpstr>
      <vt:lpstr>Conceptos</vt:lpstr>
      <vt:lpstr>PowerPoint Presentation</vt:lpstr>
      <vt:lpstr>Evaluaciones de Seguridad</vt:lpstr>
      <vt:lpstr>Evaluaciones de Seguridad</vt:lpstr>
      <vt:lpstr>Evaluaciones de Seguridad</vt:lpstr>
      <vt:lpstr>Limitaciones de las evaluaciones de vulnerabilidad</vt:lpstr>
      <vt:lpstr>Test de Intrusión</vt:lpstr>
      <vt:lpstr>¿Por qué Test de Intrusión?</vt:lpstr>
      <vt:lpstr>¿Por qué Test de Intrusión?</vt:lpstr>
      <vt:lpstr>¿Por qué Test de Intrusión?</vt:lpstr>
      <vt:lpstr>¿Qué debe ser testeado?</vt:lpstr>
      <vt:lpstr>¿Qué es lo que hace bueno a un Test de Intrusión?</vt:lpstr>
      <vt:lpstr>¿Qué es lo que hace bueno a un Test de Intrusión?</vt:lpstr>
      <vt:lpstr>Retorno de Inversión (ROI) de un PenTest</vt:lpstr>
      <vt:lpstr>Puntos de prueba</vt:lpstr>
      <vt:lpstr>Ubicaciones del Test</vt:lpstr>
      <vt:lpstr>Tipos de PenTesting</vt:lpstr>
      <vt:lpstr>Tipos de PenTesting</vt:lpstr>
      <vt:lpstr>Test de Intrusión Externo</vt:lpstr>
      <vt:lpstr>Evaluación de Seguridad Interna</vt:lpstr>
      <vt:lpstr>Test de Intrusión Black-box</vt:lpstr>
      <vt:lpstr>Test de Intrusión Gray-box</vt:lpstr>
      <vt:lpstr>Test de intrusión White-box</vt:lpstr>
      <vt:lpstr>Test Anunciado/No anunciado</vt:lpstr>
      <vt:lpstr>Test Anunciado/No anunciado</vt:lpstr>
      <vt:lpstr>Test Anunciado/No anunciado</vt:lpstr>
      <vt:lpstr>Test Anunciado/No anunciado</vt:lpstr>
      <vt:lpstr>Test Anunciado/No anunciado</vt:lpstr>
      <vt:lpstr>Técnicas PenTesting</vt:lpstr>
      <vt:lpstr>Técnicas PenTesting</vt:lpstr>
      <vt:lpstr>Técnicas PenTesting</vt:lpstr>
      <vt:lpstr>Técnicas PenTesting</vt:lpstr>
      <vt:lpstr>Técnicas PenTesting</vt:lpstr>
      <vt:lpstr>Técnicas PenTesting</vt:lpstr>
      <vt:lpstr>Técnicas PenTesting</vt:lpstr>
      <vt:lpstr>Fases del Test de Intrusión</vt:lpstr>
      <vt:lpstr>Fase previa al ataque</vt:lpstr>
      <vt:lpstr>Fase previa al ataque</vt:lpstr>
      <vt:lpstr>Fase previa al ataque</vt:lpstr>
      <vt:lpstr>Fase de ataque</vt:lpstr>
      <vt:lpstr>Fase de ataque</vt:lpstr>
      <vt:lpstr>Fase de ataque</vt:lpstr>
      <vt:lpstr>Fase de ataque</vt:lpstr>
      <vt:lpstr>Fase de ataque</vt:lpstr>
      <vt:lpstr>Fase de ataque</vt:lpstr>
      <vt:lpstr>Fase de ataque</vt:lpstr>
      <vt:lpstr>Fase de ataque</vt:lpstr>
      <vt:lpstr>Fase de ataque</vt:lpstr>
      <vt:lpstr>Fase de ataque</vt:lpstr>
      <vt:lpstr>Fase de ataque</vt:lpstr>
      <vt:lpstr>PenTesting Roadmap</vt:lpstr>
      <vt:lpstr>PenTesting Roadmap</vt:lpstr>
      <vt:lpstr>PowerPoint Presentation</vt:lpstr>
      <vt:lpstr>PenTesting Roadmap</vt:lpstr>
      <vt:lpstr>PenTesting Roadmap</vt:lpstr>
      <vt:lpstr>PenTesting Roadmap</vt:lpstr>
      <vt:lpstr>PenTesting Roadmap</vt:lpstr>
      <vt:lpstr>PenTesting Roadmap</vt:lpstr>
      <vt:lpstr>PenTesting Roadmap</vt:lpstr>
      <vt:lpstr>PenTesting Roadmap</vt:lpstr>
      <vt:lpstr>PenTesting Roadmap</vt:lpstr>
      <vt:lpstr>PenTesting Roadmap</vt:lpstr>
      <vt:lpstr>PenTesting Roadmap</vt:lpstr>
      <vt:lpstr>PenTesting Roadmap</vt:lpstr>
      <vt:lpstr>PenTesting Roadmap</vt:lpstr>
      <vt:lpstr>PenTesting Roadmap</vt:lpstr>
      <vt:lpstr>PenTesting Roadmap</vt:lpstr>
      <vt:lpstr>PenTesting Roadmap</vt:lpstr>
      <vt:lpstr>PenTesting Roadmap</vt:lpstr>
      <vt:lpstr>PenTesting Roadmap</vt:lpstr>
      <vt:lpstr>PenTesting Roadmap</vt:lpstr>
      <vt:lpstr>PenTesting Roadmap</vt:lpstr>
      <vt:lpstr>PenTesting Roadmap</vt:lpstr>
      <vt:lpstr>PenTesting Roadmap</vt:lpstr>
      <vt:lpstr>Outsourcing PenTesting Services</vt:lpstr>
      <vt:lpstr>Outsourcing PenTesting Services</vt:lpstr>
      <vt:lpstr>Outsourcing PenTesting Services</vt:lpstr>
      <vt:lpstr>Outsourcing PenTesting Services</vt:lpstr>
      <vt:lpstr>Outsourcing PenTesting Services</vt:lpstr>
      <vt:lpstr>Herramientas PenTesting</vt:lpstr>
      <vt:lpstr>Herramientas PenTesting</vt:lpstr>
      <vt:lpstr>Herramientas PenTesting</vt:lpstr>
      <vt:lpstr>Herramientas PenTesting</vt:lpstr>
      <vt:lpstr>Herramientas PenTesting</vt:lpstr>
      <vt:lpstr>Herramientas PenTesting</vt:lpstr>
      <vt:lpstr>Herramientas PenTesting</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Julio</dc:creator>
  <cp:lastModifiedBy>Julio Iglesias Pérez</cp:lastModifiedBy>
  <cp:revision>29</cp:revision>
  <dcterms:created xsi:type="dcterms:W3CDTF">2013-11-09T01:50:01Z</dcterms:created>
  <dcterms:modified xsi:type="dcterms:W3CDTF">2021-08-22T06:15:21Z</dcterms:modified>
</cp:coreProperties>
</file>