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</p:sldIdLst>
  <p:sldSz cx="9144000" cy="6858000" type="screen4x3"/>
  <p:notesSz cx="6858000" cy="9144000"/>
  <p:defaultTextStyle>
    <a:defPPr>
      <a:defRPr lang="sr-Latn-R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>
      <p:cViewPr varScale="1">
        <p:scale>
          <a:sx n="67" d="100"/>
          <a:sy n="67" d="100"/>
        </p:scale>
        <p:origin x="1284" y="5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bs-Latn-B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17032"/>
            <a:ext cx="6400800" cy="504056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bs-Latn-B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A1FFC-0729-4B4E-874A-BB33F34F7B19}" type="datetimeFigureOut">
              <a:rPr lang="bs-Latn-BA" smtClean="0"/>
              <a:t>22. 8. 2021.</a:t>
            </a:fld>
            <a:endParaRPr lang="bs-Latn-B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s-Latn-B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A774C-E981-4CCA-AA75-161A658A4D12}" type="slidenum">
              <a:rPr lang="bs-Latn-BA" smtClean="0"/>
              <a:t>‹#›</a:t>
            </a:fld>
            <a:endParaRPr lang="bs-Latn-BA"/>
          </a:p>
        </p:txBody>
      </p:sp>
    </p:spTree>
    <p:extLst>
      <p:ext uri="{BB962C8B-B14F-4D97-AF65-F5344CB8AC3E}">
        <p14:creationId xmlns:p14="http://schemas.microsoft.com/office/powerpoint/2010/main" val="2406498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bs-Latn-B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bs-Latn-B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A1FFC-0729-4B4E-874A-BB33F34F7B19}" type="datetimeFigureOut">
              <a:rPr lang="bs-Latn-BA" smtClean="0"/>
              <a:t>22. 8. 2021.</a:t>
            </a:fld>
            <a:endParaRPr lang="bs-Latn-B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s-Latn-B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A774C-E981-4CCA-AA75-161A658A4D12}" type="slidenum">
              <a:rPr lang="bs-Latn-BA" smtClean="0"/>
              <a:t>‹#›</a:t>
            </a:fld>
            <a:endParaRPr lang="bs-Latn-BA"/>
          </a:p>
        </p:txBody>
      </p:sp>
    </p:spTree>
    <p:extLst>
      <p:ext uri="{BB962C8B-B14F-4D97-AF65-F5344CB8AC3E}">
        <p14:creationId xmlns:p14="http://schemas.microsoft.com/office/powerpoint/2010/main" val="13781868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bs-Latn-B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bs-Latn-B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A1FFC-0729-4B4E-874A-BB33F34F7B19}" type="datetimeFigureOut">
              <a:rPr lang="bs-Latn-BA" smtClean="0"/>
              <a:t>22. 8. 2021.</a:t>
            </a:fld>
            <a:endParaRPr lang="bs-Latn-B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s-Latn-B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A774C-E981-4CCA-AA75-161A658A4D12}" type="slidenum">
              <a:rPr lang="bs-Latn-BA" smtClean="0"/>
              <a:t>‹#›</a:t>
            </a:fld>
            <a:endParaRPr lang="bs-Latn-BA"/>
          </a:p>
        </p:txBody>
      </p:sp>
    </p:spTree>
    <p:extLst>
      <p:ext uri="{BB962C8B-B14F-4D97-AF65-F5344CB8AC3E}">
        <p14:creationId xmlns:p14="http://schemas.microsoft.com/office/powerpoint/2010/main" val="4194088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19256" cy="1143000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Microsoft New Tai Lue" pitchFamily="34" charset="0"/>
                <a:cs typeface="Microsoft New Tai Lue" pitchFamily="34" charset="0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bs-Latn-B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Microsoft New Tai Lue" pitchFamily="34" charset="0"/>
                <a:cs typeface="Microsoft New Tai Lue" pitchFamily="34" charset="0"/>
              </a:defRPr>
            </a:lvl1pPr>
            <a:lvl2pPr>
              <a:defRPr>
                <a:solidFill>
                  <a:schemeClr val="bg1"/>
                </a:solidFill>
                <a:latin typeface="Microsoft New Tai Lue" pitchFamily="34" charset="0"/>
                <a:cs typeface="Microsoft New Tai Lue" pitchFamily="34" charset="0"/>
              </a:defRPr>
            </a:lvl2pPr>
            <a:lvl3pPr>
              <a:defRPr>
                <a:solidFill>
                  <a:schemeClr val="bg1"/>
                </a:solidFill>
                <a:latin typeface="Microsoft New Tai Lue" pitchFamily="34" charset="0"/>
                <a:cs typeface="Microsoft New Tai Lue" pitchFamily="34" charset="0"/>
              </a:defRPr>
            </a:lvl3pPr>
            <a:lvl4pPr>
              <a:defRPr>
                <a:solidFill>
                  <a:schemeClr val="bg1"/>
                </a:solidFill>
                <a:latin typeface="Microsoft New Tai Lue" pitchFamily="34" charset="0"/>
                <a:cs typeface="Microsoft New Tai Lue" pitchFamily="34" charset="0"/>
              </a:defRPr>
            </a:lvl4pPr>
            <a:lvl5pPr>
              <a:defRPr>
                <a:solidFill>
                  <a:schemeClr val="bg1"/>
                </a:solidFill>
                <a:latin typeface="Microsoft New Tai Lue" pitchFamily="34" charset="0"/>
                <a:cs typeface="Microsoft New Tai Lue" pitchFamily="34" charset="0"/>
              </a:defRPr>
            </a:lvl5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bs-Latn-B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64840" y="6498803"/>
            <a:ext cx="21336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Microsoft New Tai Lue" pitchFamily="34" charset="0"/>
                <a:cs typeface="Microsoft New Tai Lue" pitchFamily="34" charset="0"/>
              </a:defRPr>
            </a:lvl1pPr>
          </a:lstStyle>
          <a:p>
            <a:fld id="{4BEA1FFC-0729-4B4E-874A-BB33F34F7B19}" type="datetimeFigureOut">
              <a:rPr lang="bs-Latn-BA" smtClean="0"/>
              <a:pPr/>
              <a:t>22. 8. 2021.</a:t>
            </a:fld>
            <a:endParaRPr lang="bs-Latn-B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31840" y="6498803"/>
            <a:ext cx="28956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Microsoft New Tai Lue" pitchFamily="34" charset="0"/>
                <a:cs typeface="Microsoft New Tai Lue" pitchFamily="34" charset="0"/>
              </a:defRPr>
            </a:lvl1pPr>
          </a:lstStyle>
          <a:p>
            <a:endParaRPr lang="bs-Latn-B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60840" y="6498803"/>
            <a:ext cx="21336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Microsoft New Tai Lue" pitchFamily="34" charset="0"/>
                <a:cs typeface="Microsoft New Tai Lue" pitchFamily="34" charset="0"/>
              </a:defRPr>
            </a:lvl1pPr>
          </a:lstStyle>
          <a:p>
            <a:fld id="{D71A774C-E981-4CCA-AA75-161A658A4D12}" type="slidenum">
              <a:rPr lang="bs-Latn-BA" smtClean="0"/>
              <a:pPr/>
              <a:t>‹#›</a:t>
            </a:fld>
            <a:endParaRPr lang="bs-Latn-BA"/>
          </a:p>
        </p:txBody>
      </p:sp>
    </p:spTree>
    <p:extLst>
      <p:ext uri="{BB962C8B-B14F-4D97-AF65-F5344CB8AC3E}">
        <p14:creationId xmlns:p14="http://schemas.microsoft.com/office/powerpoint/2010/main" val="23402544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bs-Latn-B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61048"/>
            <a:ext cx="7772400" cy="432048"/>
          </a:xfrm>
        </p:spPr>
        <p:txBody>
          <a:bodyPr anchor="ctr"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A1FFC-0729-4B4E-874A-BB33F34F7B19}" type="datetimeFigureOut">
              <a:rPr lang="bs-Latn-BA" smtClean="0"/>
              <a:t>22. 8. 2021.</a:t>
            </a:fld>
            <a:endParaRPr lang="bs-Latn-B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s-Latn-B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A774C-E981-4CCA-AA75-161A658A4D12}" type="slidenum">
              <a:rPr lang="bs-Latn-BA" smtClean="0"/>
              <a:t>‹#›</a:t>
            </a:fld>
            <a:endParaRPr lang="bs-Latn-BA"/>
          </a:p>
        </p:txBody>
      </p:sp>
    </p:spTree>
    <p:extLst>
      <p:ext uri="{BB962C8B-B14F-4D97-AF65-F5344CB8AC3E}">
        <p14:creationId xmlns:p14="http://schemas.microsoft.com/office/powerpoint/2010/main" val="17218588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bs-Latn-B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bs-Latn-B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bs-Latn-B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A1FFC-0729-4B4E-874A-BB33F34F7B19}" type="datetimeFigureOut">
              <a:rPr lang="bs-Latn-BA" smtClean="0"/>
              <a:t>22. 8. 2021.</a:t>
            </a:fld>
            <a:endParaRPr lang="bs-Latn-B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s-Latn-B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A774C-E981-4CCA-AA75-161A658A4D12}" type="slidenum">
              <a:rPr lang="bs-Latn-BA" smtClean="0"/>
              <a:t>‹#›</a:t>
            </a:fld>
            <a:endParaRPr lang="bs-Latn-BA"/>
          </a:p>
        </p:txBody>
      </p:sp>
    </p:spTree>
    <p:extLst>
      <p:ext uri="{BB962C8B-B14F-4D97-AF65-F5344CB8AC3E}">
        <p14:creationId xmlns:p14="http://schemas.microsoft.com/office/powerpoint/2010/main" val="896292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bs-Latn-B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bs-Latn-B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bs-Latn-B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A1FFC-0729-4B4E-874A-BB33F34F7B19}" type="datetimeFigureOut">
              <a:rPr lang="bs-Latn-BA" smtClean="0"/>
              <a:t>22. 8. 2021.</a:t>
            </a:fld>
            <a:endParaRPr lang="bs-Latn-B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s-Latn-B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A774C-E981-4CCA-AA75-161A658A4D12}" type="slidenum">
              <a:rPr lang="bs-Latn-BA" smtClean="0"/>
              <a:t>‹#›</a:t>
            </a:fld>
            <a:endParaRPr lang="bs-Latn-BA"/>
          </a:p>
        </p:txBody>
      </p:sp>
    </p:spTree>
    <p:extLst>
      <p:ext uri="{BB962C8B-B14F-4D97-AF65-F5344CB8AC3E}">
        <p14:creationId xmlns:p14="http://schemas.microsoft.com/office/powerpoint/2010/main" val="20714431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bs-Latn-B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A1FFC-0729-4B4E-874A-BB33F34F7B19}" type="datetimeFigureOut">
              <a:rPr lang="bs-Latn-BA" smtClean="0"/>
              <a:t>22. 8. 2021.</a:t>
            </a:fld>
            <a:endParaRPr lang="bs-Latn-B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s-Latn-B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A774C-E981-4CCA-AA75-161A658A4D12}" type="slidenum">
              <a:rPr lang="bs-Latn-BA" smtClean="0"/>
              <a:t>‹#›</a:t>
            </a:fld>
            <a:endParaRPr lang="bs-Latn-BA"/>
          </a:p>
        </p:txBody>
      </p:sp>
    </p:spTree>
    <p:extLst>
      <p:ext uri="{BB962C8B-B14F-4D97-AF65-F5344CB8AC3E}">
        <p14:creationId xmlns:p14="http://schemas.microsoft.com/office/powerpoint/2010/main" val="2133948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A1FFC-0729-4B4E-874A-BB33F34F7B19}" type="datetimeFigureOut">
              <a:rPr lang="bs-Latn-BA" smtClean="0"/>
              <a:t>22. 8. 2021.</a:t>
            </a:fld>
            <a:endParaRPr lang="bs-Latn-B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s-Latn-B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A774C-E981-4CCA-AA75-161A658A4D12}" type="slidenum">
              <a:rPr lang="bs-Latn-BA" smtClean="0"/>
              <a:t>‹#›</a:t>
            </a:fld>
            <a:endParaRPr lang="bs-Latn-BA"/>
          </a:p>
        </p:txBody>
      </p:sp>
    </p:spTree>
    <p:extLst>
      <p:ext uri="{BB962C8B-B14F-4D97-AF65-F5344CB8AC3E}">
        <p14:creationId xmlns:p14="http://schemas.microsoft.com/office/powerpoint/2010/main" val="7535612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bs-Latn-B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bs-Latn-B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A1FFC-0729-4B4E-874A-BB33F34F7B19}" type="datetimeFigureOut">
              <a:rPr lang="bs-Latn-BA" smtClean="0"/>
              <a:t>22. 8. 2021.</a:t>
            </a:fld>
            <a:endParaRPr lang="bs-Latn-B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s-Latn-B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A774C-E981-4CCA-AA75-161A658A4D12}" type="slidenum">
              <a:rPr lang="bs-Latn-BA" smtClean="0"/>
              <a:t>‹#›</a:t>
            </a:fld>
            <a:endParaRPr lang="bs-Latn-BA"/>
          </a:p>
        </p:txBody>
      </p:sp>
    </p:spTree>
    <p:extLst>
      <p:ext uri="{BB962C8B-B14F-4D97-AF65-F5344CB8AC3E}">
        <p14:creationId xmlns:p14="http://schemas.microsoft.com/office/powerpoint/2010/main" val="8003010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bs-Latn-B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dirty="0"/>
              <a:t>Haga clic en el icono para agregar una imagen</a:t>
            </a:r>
            <a:endParaRPr lang="bs-Latn-B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A1FFC-0729-4B4E-874A-BB33F34F7B19}" type="datetimeFigureOut">
              <a:rPr lang="bs-Latn-BA" smtClean="0"/>
              <a:t>22. 8. 2021.</a:t>
            </a:fld>
            <a:endParaRPr lang="bs-Latn-B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s-Latn-B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A774C-E981-4CCA-AA75-161A658A4D12}" type="slidenum">
              <a:rPr lang="bs-Latn-BA" smtClean="0"/>
              <a:t>‹#›</a:t>
            </a:fld>
            <a:endParaRPr lang="bs-Latn-BA"/>
          </a:p>
        </p:txBody>
      </p:sp>
    </p:spTree>
    <p:extLst>
      <p:ext uri="{BB962C8B-B14F-4D97-AF65-F5344CB8AC3E}">
        <p14:creationId xmlns:p14="http://schemas.microsoft.com/office/powerpoint/2010/main" val="1489991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19256" cy="1143000"/>
          </a:xfrm>
          <a:prstGeom prst="rect">
            <a:avLst/>
          </a:prstGeom>
          <a:solidFill>
            <a:schemeClr val="tx1">
              <a:alpha val="57000"/>
            </a:schemeClr>
          </a:solidFill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bs-Latn-B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56792"/>
            <a:ext cx="8229600" cy="4569371"/>
          </a:xfrm>
          <a:prstGeom prst="rect">
            <a:avLst/>
          </a:prstGeom>
          <a:solidFill>
            <a:schemeClr val="tx1">
              <a:alpha val="57000"/>
            </a:schemeClr>
          </a:solidFill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bs-Latn-B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482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4BEA1FFC-0729-4B4E-874A-BB33F34F7B19}" type="datetimeFigureOut">
              <a:rPr lang="bs-Latn-BA" smtClean="0"/>
              <a:pPr/>
              <a:t>22. 8. 2021.</a:t>
            </a:fld>
            <a:endParaRPr lang="bs-Latn-B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482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bs-Latn-B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482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D71A774C-E981-4CCA-AA75-161A658A4D12}" type="slidenum">
              <a:rPr lang="bs-Latn-BA" smtClean="0"/>
              <a:pPr/>
              <a:t>‹#›</a:t>
            </a:fld>
            <a:endParaRPr lang="bs-Latn-BA"/>
          </a:p>
        </p:txBody>
      </p:sp>
    </p:spTree>
    <p:extLst>
      <p:ext uri="{BB962C8B-B14F-4D97-AF65-F5344CB8AC3E}">
        <p14:creationId xmlns:p14="http://schemas.microsoft.com/office/powerpoint/2010/main" val="1413176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5400" b="1" kern="1200">
          <a:solidFill>
            <a:schemeClr val="bg1"/>
          </a:solidFill>
          <a:latin typeface="Microsoft New Tai Lue" pitchFamily="34" charset="0"/>
          <a:ea typeface="+mj-ea"/>
          <a:cs typeface="Microsoft New Tai Lue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bg1"/>
          </a:solidFill>
          <a:latin typeface="Microsoft New Tai Lue" pitchFamily="34" charset="0"/>
          <a:ea typeface="+mn-ea"/>
          <a:cs typeface="Microsoft New Tai Lue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bg1"/>
          </a:solidFill>
          <a:latin typeface="Microsoft New Tai Lue" pitchFamily="34" charset="0"/>
          <a:ea typeface="+mn-ea"/>
          <a:cs typeface="Microsoft New Tai Lue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Microsoft New Tai Lue" pitchFamily="34" charset="0"/>
          <a:ea typeface="+mn-ea"/>
          <a:cs typeface="Microsoft New Tai Lue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Microsoft New Tai Lue" pitchFamily="34" charset="0"/>
          <a:ea typeface="+mn-ea"/>
          <a:cs typeface="Microsoft New Tai Lue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bg1"/>
          </a:solidFill>
          <a:latin typeface="Microsoft New Tai Lue" pitchFamily="34" charset="0"/>
          <a:ea typeface="+mn-ea"/>
          <a:cs typeface="Microsoft New Tai Lue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R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 rot="19740605">
            <a:off x="589828" y="3633295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endParaRPr lang="es-BO" dirty="0">
              <a:solidFill>
                <a:srgbClr val="00B0F0"/>
              </a:solidFill>
            </a:endParaRP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s-BO" dirty="0"/>
              <a:t>4. Enumeración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BO" dirty="0" err="1"/>
              <a:t>ArpaHacker</a:t>
            </a:r>
            <a:r>
              <a:rPr lang="es-BO" dirty="0"/>
              <a:t> - </a:t>
            </a:r>
            <a:r>
              <a:rPr lang="es-BO" dirty="0" err="1"/>
              <a:t>julioiglesiasp</a:t>
            </a:r>
            <a:endParaRPr lang="es-BO" dirty="0"/>
          </a:p>
        </p:txBody>
      </p:sp>
    </p:spTree>
    <p:extLst>
      <p:ext uri="{BB962C8B-B14F-4D97-AF65-F5344CB8AC3E}">
        <p14:creationId xmlns:p14="http://schemas.microsoft.com/office/powerpoint/2010/main" val="11160623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B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BO" dirty="0"/>
          </a:p>
        </p:txBody>
      </p:sp>
      <p:pic>
        <p:nvPicPr>
          <p:cNvPr id="4" name="3 Imagen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5536" y="404664"/>
            <a:ext cx="8208912" cy="60486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1 Título"/>
          <p:cNvSpPr txBox="1">
            <a:spLocks/>
          </p:cNvSpPr>
          <p:nvPr/>
        </p:nvSpPr>
        <p:spPr>
          <a:xfrm rot="19740605">
            <a:off x="589828" y="3633295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endParaRPr lang="es-BO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41869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BO" dirty="0"/>
              <a:t>Herramienta de enumeración SolarWinds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BO" sz="2400" dirty="0"/>
              <a:t>Es un conjunto de herramientas de administración de redes. </a:t>
            </a:r>
          </a:p>
          <a:p>
            <a:pPr marL="0" indent="0">
              <a:buNone/>
            </a:pPr>
            <a:r>
              <a:rPr lang="es-BO" sz="2400" dirty="0"/>
              <a:t>El conjunto consiste en:</a:t>
            </a:r>
          </a:p>
          <a:p>
            <a:pPr lvl="1"/>
            <a:r>
              <a:rPr lang="es-BO" sz="2000" dirty="0"/>
              <a:t>Administración de direcciones.</a:t>
            </a:r>
          </a:p>
          <a:p>
            <a:pPr lvl="1"/>
            <a:r>
              <a:rPr lang="es-BO" sz="2000" dirty="0"/>
              <a:t>Descubrimiento.</a:t>
            </a:r>
          </a:p>
          <a:p>
            <a:pPr lvl="1"/>
            <a:r>
              <a:rPr lang="es-BO" sz="2000" dirty="0"/>
              <a:t>Herramientas Cisco.</a:t>
            </a:r>
          </a:p>
          <a:p>
            <a:pPr lvl="1"/>
            <a:r>
              <a:rPr lang="es-BO" sz="2000" dirty="0"/>
              <a:t>Herramientas ping.</a:t>
            </a:r>
          </a:p>
          <a:p>
            <a:pPr lvl="1"/>
            <a:r>
              <a:rPr lang="es-BO" sz="2000" dirty="0"/>
              <a:t>Monitoreo.</a:t>
            </a:r>
          </a:p>
          <a:p>
            <a:pPr lvl="1"/>
            <a:r>
              <a:rPr lang="es-BO" sz="2000" dirty="0"/>
              <a:t>Navegador MIB.</a:t>
            </a:r>
          </a:p>
          <a:p>
            <a:pPr lvl="1"/>
            <a:r>
              <a:rPr lang="es-BO" sz="2000" dirty="0"/>
              <a:t>Seguridad.</a:t>
            </a:r>
          </a:p>
          <a:p>
            <a:pPr lvl="1"/>
            <a:r>
              <a:rPr lang="es-BO" sz="2000" dirty="0"/>
              <a:t>Miscelánea.</a:t>
            </a:r>
          </a:p>
          <a:p>
            <a:endParaRPr lang="es-BO" dirty="0"/>
          </a:p>
        </p:txBody>
      </p:sp>
      <p:pic>
        <p:nvPicPr>
          <p:cNvPr id="4" name="3 Imagen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23928" y="3212976"/>
            <a:ext cx="4680520" cy="33123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1 Título"/>
          <p:cNvSpPr txBox="1">
            <a:spLocks/>
          </p:cNvSpPr>
          <p:nvPr/>
        </p:nvSpPr>
        <p:spPr>
          <a:xfrm rot="19740605">
            <a:off x="589828" y="3633295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endParaRPr lang="es-BO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49172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BO" dirty="0"/>
              <a:t>Herramientas de enumeración SNMP</a:t>
            </a:r>
          </a:p>
          <a:p>
            <a:r>
              <a:rPr lang="es-BO" dirty="0"/>
              <a:t>Getif SNMP MIB Browser</a:t>
            </a:r>
          </a:p>
          <a:p>
            <a:r>
              <a:rPr lang="es-BO" dirty="0"/>
              <a:t>OidView SNMP MIB Browser</a:t>
            </a:r>
          </a:p>
          <a:p>
            <a:r>
              <a:rPr lang="es-BO" dirty="0"/>
              <a:t>iReasoning MIB Browser</a:t>
            </a:r>
          </a:p>
          <a:p>
            <a:r>
              <a:rPr lang="es-BO" dirty="0"/>
              <a:t>SNScan</a:t>
            </a:r>
          </a:p>
          <a:p>
            <a:r>
              <a:rPr lang="es-BO" dirty="0"/>
              <a:t>Etc. </a:t>
            </a: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BO" dirty="0"/>
              <a:t>Herramientas de enumeración SNMP</a:t>
            </a:r>
          </a:p>
        </p:txBody>
      </p:sp>
      <p:sp>
        <p:nvSpPr>
          <p:cNvPr id="4" name="1 Título"/>
          <p:cNvSpPr txBox="1">
            <a:spLocks/>
          </p:cNvSpPr>
          <p:nvPr/>
        </p:nvSpPr>
        <p:spPr>
          <a:xfrm rot="19740605">
            <a:off x="589828" y="3633295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endParaRPr lang="es-BO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25630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 rot="19740605">
            <a:off x="589828" y="3633295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endParaRPr lang="es-BO" dirty="0">
              <a:solidFill>
                <a:srgbClr val="00B0F0"/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/>
              <a:t>Enumeración UNIX/Linux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79512" y="1600200"/>
            <a:ext cx="8712968" cy="4525963"/>
          </a:xfrm>
        </p:spPr>
        <p:txBody>
          <a:bodyPr/>
          <a:lstStyle/>
          <a:p>
            <a:pPr marL="0" indent="0">
              <a:buNone/>
            </a:pPr>
            <a:r>
              <a:rPr lang="es-BO" sz="2800" dirty="0"/>
              <a:t>showmount -e 192.168.1.x</a:t>
            </a:r>
          </a:p>
          <a:p>
            <a:pPr marL="0" indent="0">
              <a:buNone/>
            </a:pPr>
            <a:r>
              <a:rPr lang="es-BO" sz="2800" dirty="0"/>
              <a:t>Encuentra directorios compartidos en el equipo</a:t>
            </a:r>
          </a:p>
          <a:p>
            <a:pPr marL="0" indent="0">
              <a:buNone/>
            </a:pPr>
            <a:endParaRPr lang="es-BO" sz="2800" dirty="0"/>
          </a:p>
          <a:p>
            <a:pPr marL="0" indent="0">
              <a:buNone/>
            </a:pPr>
            <a:r>
              <a:rPr lang="es-BO" sz="2800" dirty="0"/>
              <a:t>finger -l @target.hackme.coom</a:t>
            </a:r>
          </a:p>
          <a:p>
            <a:pPr marL="0" indent="0">
              <a:buNone/>
            </a:pPr>
            <a:r>
              <a:rPr lang="es-BO" sz="2800" dirty="0"/>
              <a:t>Enumera el usuario y host, muestra el directorio del usuario, tiempo de login, idle times, office location y la última vez que recibió o leyó un mail.</a:t>
            </a:r>
          </a:p>
          <a:p>
            <a:pPr marL="0" indent="0">
              <a:buNone/>
            </a:pPr>
            <a:endParaRPr lang="es-BO" sz="2200" dirty="0"/>
          </a:p>
          <a:p>
            <a:pPr marL="0" indent="0">
              <a:buNone/>
            </a:pPr>
            <a:endParaRPr lang="es-BO" dirty="0"/>
          </a:p>
        </p:txBody>
      </p:sp>
    </p:spTree>
    <p:extLst>
      <p:ext uri="{BB962C8B-B14F-4D97-AF65-F5344CB8AC3E}">
        <p14:creationId xmlns:p14="http://schemas.microsoft.com/office/powerpoint/2010/main" val="26883533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 rot="19740605">
            <a:off x="589828" y="3633295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endParaRPr lang="es-BO" dirty="0">
              <a:solidFill>
                <a:srgbClr val="00B0F0"/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/>
              <a:t>Enumeración UNIX/Linux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BO" dirty="0"/>
              <a:t>rpcclient $&gt; netshareenum</a:t>
            </a:r>
          </a:p>
          <a:p>
            <a:pPr marL="0" indent="0">
              <a:buNone/>
            </a:pPr>
            <a:r>
              <a:rPr lang="es-BO" dirty="0"/>
              <a:t>Enumera los usernames de Linux y OSX</a:t>
            </a:r>
          </a:p>
          <a:p>
            <a:pPr marL="0" indent="0">
              <a:buNone/>
            </a:pPr>
            <a:endParaRPr lang="es-BO" dirty="0"/>
          </a:p>
          <a:p>
            <a:pPr marL="0" indent="0">
              <a:buNone/>
            </a:pPr>
            <a:r>
              <a:rPr lang="es-BO" dirty="0"/>
              <a:t>rpcinfo -p 192.168.1.x</a:t>
            </a:r>
          </a:p>
          <a:p>
            <a:pPr marL="0" indent="0">
              <a:buNone/>
            </a:pPr>
            <a:r>
              <a:rPr lang="es-BO" dirty="0"/>
              <a:t>Ayuda a enumerar el protocolo Procedure Call Protocol, el RPC permite a las aplicaciones comunicarse en la red.</a:t>
            </a:r>
          </a:p>
          <a:p>
            <a:pPr marL="0" indent="0">
              <a:buNone/>
            </a:pPr>
            <a:endParaRPr lang="es-BO" dirty="0"/>
          </a:p>
        </p:txBody>
      </p:sp>
    </p:spTree>
    <p:extLst>
      <p:ext uri="{BB962C8B-B14F-4D97-AF65-F5344CB8AC3E}">
        <p14:creationId xmlns:p14="http://schemas.microsoft.com/office/powerpoint/2010/main" val="37042265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 rot="19740605">
            <a:off x="589828" y="3633295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endParaRPr lang="es-BO" dirty="0">
              <a:solidFill>
                <a:srgbClr val="00B0F0"/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/>
              <a:t>Enumeración LDAP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s-BO" dirty="0"/>
              <a:t>El Protocolo Ligero de Acceso a Directorio es un protocolo utilizado para acceder al listado del directorio Active Directory u otros servicios de directorio. </a:t>
            </a:r>
          </a:p>
          <a:p>
            <a:pPr marL="0" indent="0">
              <a:buNone/>
            </a:pPr>
            <a:r>
              <a:rPr lang="es-BO" dirty="0"/>
              <a:t>Tiende a estar vinculado al servicio DNS para permitir una integración.</a:t>
            </a:r>
          </a:p>
          <a:p>
            <a:pPr marL="0" indent="0">
              <a:buNone/>
            </a:pPr>
            <a:r>
              <a:rPr lang="es-BO" dirty="0"/>
              <a:t>Trabaja en el puerto TCP 389</a:t>
            </a:r>
          </a:p>
          <a:p>
            <a:pPr marL="0" indent="0">
              <a:buNone/>
            </a:pPr>
            <a:endParaRPr lang="es-BO" dirty="0"/>
          </a:p>
          <a:p>
            <a:pPr marL="0" indent="0">
              <a:buNone/>
            </a:pPr>
            <a:r>
              <a:rPr lang="es-BO" sz="2800" dirty="0"/>
              <a:t>Herramientas: Jxplorer, Symlabs LDAP Browser, LDAP Admin Tool, LDAP Account Manager, etc.</a:t>
            </a:r>
          </a:p>
        </p:txBody>
      </p:sp>
    </p:spTree>
    <p:extLst>
      <p:ext uri="{BB962C8B-B14F-4D97-AF65-F5344CB8AC3E}">
        <p14:creationId xmlns:p14="http://schemas.microsoft.com/office/powerpoint/2010/main" val="20898970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 rot="19740605">
            <a:off x="589828" y="3633295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endParaRPr lang="es-BO" dirty="0">
              <a:solidFill>
                <a:srgbClr val="00B0F0"/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/>
              <a:t>Enumeración NTP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BO" sz="2800" dirty="0"/>
              <a:t>El protocolo NTP está diseñado para sincronizar los relojes de los en equipos en una red. Utiliza el puerto UDP 123.</a:t>
            </a:r>
          </a:p>
          <a:p>
            <a:pPr marL="0" indent="0">
              <a:buNone/>
            </a:pPr>
            <a:r>
              <a:rPr lang="es-BO" sz="2800" dirty="0"/>
              <a:t>Para enumerar los servidores NTP simplemente se busca el puerto mencionado o también se puede utilizar la herramienta NTP Server Scanner.</a:t>
            </a:r>
          </a:p>
          <a:p>
            <a:pPr marL="0" indent="0">
              <a:buNone/>
            </a:pPr>
            <a:endParaRPr lang="es-BO" sz="2800" dirty="0"/>
          </a:p>
          <a:p>
            <a:pPr marL="0" indent="0">
              <a:buNone/>
            </a:pPr>
            <a:r>
              <a:rPr lang="es-BO" sz="2800" dirty="0"/>
              <a:t>Para enumeración del protocolo SMTP(y otros) se pueden utilizar las herramientas: </a:t>
            </a:r>
            <a:r>
              <a:rPr lang="nb-NO" sz="2800" dirty="0"/>
              <a:t>NTP Server Scanner, PresenTense Time Server, etc.</a:t>
            </a:r>
            <a:endParaRPr lang="es-BO" sz="2800" dirty="0"/>
          </a:p>
        </p:txBody>
      </p:sp>
    </p:spTree>
    <p:extLst>
      <p:ext uri="{BB962C8B-B14F-4D97-AF65-F5344CB8AC3E}">
        <p14:creationId xmlns:p14="http://schemas.microsoft.com/office/powerpoint/2010/main" val="36345743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 rot="19740605">
            <a:off x="589828" y="3633295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endParaRPr lang="es-BO" dirty="0">
              <a:solidFill>
                <a:srgbClr val="00B0F0"/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/>
              <a:t>Enumeración SMTP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BO" sz="2800" dirty="0"/>
              <a:t>El Protocolo simple de transferencia de correos SMTP (Simple Mail Transport Protocol) es utilizado para enviar mensajes de correo al contrario que POP3 o MMAP que son enviados para recibir correos.</a:t>
            </a:r>
          </a:p>
          <a:p>
            <a:pPr marL="0" indent="0">
              <a:buNone/>
            </a:pPr>
            <a:r>
              <a:rPr lang="es-BO" sz="2800" dirty="0"/>
              <a:t>Generalmente utiliza servidores Intercambio de correos MX (Mail Exchange) que dirigen los correos vía servicio de nombre de dominio DNS. </a:t>
            </a:r>
          </a:p>
          <a:p>
            <a:pPr marL="0" indent="0">
              <a:buNone/>
            </a:pPr>
            <a:r>
              <a:rPr lang="es-BO" sz="2800" dirty="0"/>
              <a:t>Opera sobre el puerto TCP 25.</a:t>
            </a:r>
          </a:p>
          <a:p>
            <a:pPr marL="0" indent="0">
              <a:buNone/>
            </a:pPr>
            <a:endParaRPr lang="es-BO" sz="2800" dirty="0"/>
          </a:p>
          <a:p>
            <a:pPr marL="0" indent="0">
              <a:buNone/>
            </a:pPr>
            <a:r>
              <a:rPr lang="es-BO" sz="2200" dirty="0"/>
              <a:t>Una herramienta de enumeración SMTP es: NetScanTools Pro</a:t>
            </a:r>
          </a:p>
          <a:p>
            <a:pPr marL="0" indent="0">
              <a:buNone/>
            </a:pPr>
            <a:endParaRPr lang="es-BO" dirty="0"/>
          </a:p>
        </p:txBody>
      </p:sp>
    </p:spTree>
    <p:extLst>
      <p:ext uri="{BB962C8B-B14F-4D97-AF65-F5344CB8AC3E}">
        <p14:creationId xmlns:p14="http://schemas.microsoft.com/office/powerpoint/2010/main" val="18773184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B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BO" dirty="0"/>
              <a:t>Es posible interactuar directamente con un SMPT vía telnet:</a:t>
            </a:r>
          </a:p>
          <a:p>
            <a:endParaRPr lang="es-BO" dirty="0"/>
          </a:p>
        </p:txBody>
      </p:sp>
      <p:pic>
        <p:nvPicPr>
          <p:cNvPr id="5" name="4 Imagen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71600" y="2564904"/>
            <a:ext cx="7056784" cy="3960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1 Título"/>
          <p:cNvSpPr txBox="1">
            <a:spLocks/>
          </p:cNvSpPr>
          <p:nvPr/>
        </p:nvSpPr>
        <p:spPr>
          <a:xfrm rot="19740605">
            <a:off x="589828" y="3633295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endParaRPr lang="es-BO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53752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 rot="19740605">
            <a:off x="589828" y="3633295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endParaRPr lang="es-BO" dirty="0">
              <a:solidFill>
                <a:srgbClr val="00B0F0"/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/>
              <a:t>Enumeración DNS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BO" dirty="0"/>
              <a:t>Ejemplo de enumeración DNS</a:t>
            </a:r>
          </a:p>
          <a:p>
            <a:pPr marL="0" indent="0">
              <a:buNone/>
            </a:pPr>
            <a:r>
              <a:rPr lang="es-BO" dirty="0"/>
              <a:t>nslookup</a:t>
            </a:r>
          </a:p>
          <a:p>
            <a:pPr marL="0" indent="0">
              <a:buNone/>
            </a:pPr>
            <a:r>
              <a:rPr lang="es-BO" dirty="0"/>
              <a:t>&gt;  ls -d nombre_de_la_zona</a:t>
            </a:r>
          </a:p>
          <a:p>
            <a:pPr marL="0" indent="0">
              <a:buNone/>
            </a:pPr>
            <a:endParaRPr lang="es-BO" dirty="0"/>
          </a:p>
          <a:p>
            <a:pPr marL="0" indent="0">
              <a:buNone/>
            </a:pPr>
            <a:r>
              <a:rPr lang="es-BO" dirty="0"/>
              <a:t>Si la transferencia de zonas está habilitada, mostrará el resultado completo de dicha zona</a:t>
            </a:r>
          </a:p>
        </p:txBody>
      </p:sp>
    </p:spTree>
    <p:extLst>
      <p:ext uri="{BB962C8B-B14F-4D97-AF65-F5344CB8AC3E}">
        <p14:creationId xmlns:p14="http://schemas.microsoft.com/office/powerpoint/2010/main" val="31738566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 rot="19740605">
            <a:off x="589828" y="3633295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endParaRPr lang="es-BO" dirty="0">
              <a:solidFill>
                <a:srgbClr val="00B0F0"/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/>
              <a:t>¿Qué es la enumeración?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BO" dirty="0"/>
              <a:t>La enumeración es definida como la extracción de nombres de usuario, equipos, recursos de redes, recursos compartidos y servicios.</a:t>
            </a:r>
          </a:p>
          <a:p>
            <a:pPr marL="0" indent="0">
              <a:buNone/>
            </a:pPr>
            <a:r>
              <a:rPr lang="es-BO" dirty="0"/>
              <a:t>Las técnicas de enumeración son conducidas en una ambiente Intranet.</a:t>
            </a:r>
          </a:p>
          <a:p>
            <a:pPr marL="0" indent="0">
              <a:buNone/>
            </a:pPr>
            <a:r>
              <a:rPr lang="es-BO" dirty="0"/>
              <a:t>La enumeración involucra conexiones activas a sistemas y consultas dirigidas.</a:t>
            </a:r>
          </a:p>
          <a:p>
            <a:endParaRPr lang="es-BO" dirty="0"/>
          </a:p>
        </p:txBody>
      </p:sp>
    </p:spTree>
    <p:extLst>
      <p:ext uri="{BB962C8B-B14F-4D97-AF65-F5344CB8AC3E}">
        <p14:creationId xmlns:p14="http://schemas.microsoft.com/office/powerpoint/2010/main" val="9582153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 rot="19740605">
            <a:off x="589828" y="3633295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endParaRPr lang="es-BO" dirty="0">
              <a:solidFill>
                <a:srgbClr val="00B0F0"/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BO" sz="4000" dirty="0"/>
              <a:t>Enumerando Sistemas utilizando contraseñas por defecto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BO" dirty="0"/>
              <a:t>Muchos dispositivos como routers, switches, hubs llegan con contraseñas por defecto.</a:t>
            </a:r>
          </a:p>
          <a:p>
            <a:pPr marL="0" indent="0">
              <a:buNone/>
            </a:pPr>
            <a:r>
              <a:rPr lang="es-BO" dirty="0"/>
              <a:t>Muchas veces se pueden acceder a estos dispositivos utilizando estas contraseñas por defecto.</a:t>
            </a:r>
          </a:p>
          <a:p>
            <a:pPr marL="0" indent="0">
              <a:buNone/>
            </a:pPr>
            <a:endParaRPr lang="es-BO" dirty="0"/>
          </a:p>
          <a:p>
            <a:pPr marL="0" indent="0">
              <a:buNone/>
            </a:pPr>
            <a:r>
              <a:rPr lang="es-BO" dirty="0"/>
              <a:t>Buscar en google acerca de default password para ver las contraseñas por defecto de routers, modems, etc.</a:t>
            </a:r>
          </a:p>
        </p:txBody>
      </p:sp>
    </p:spTree>
    <p:extLst>
      <p:ext uri="{BB962C8B-B14F-4D97-AF65-F5344CB8AC3E}">
        <p14:creationId xmlns:p14="http://schemas.microsoft.com/office/powerpoint/2010/main" val="8931945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 rot="19740605">
            <a:off x="589828" y="3633295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endParaRPr lang="es-BO" dirty="0">
              <a:solidFill>
                <a:srgbClr val="00B0F0"/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/>
              <a:t>Contramedidas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BO" sz="2800" dirty="0"/>
              <a:t>SNMP</a:t>
            </a:r>
          </a:p>
          <a:p>
            <a:pPr lvl="1"/>
            <a:r>
              <a:rPr lang="es-BO" sz="2600" dirty="0"/>
              <a:t>Quitar el agente SNMP o apagarlo. </a:t>
            </a:r>
          </a:p>
          <a:p>
            <a:pPr lvl="1"/>
            <a:r>
              <a:rPr lang="es-BO" sz="2600" dirty="0"/>
              <a:t>Actualizar a SNMP3.</a:t>
            </a:r>
          </a:p>
          <a:p>
            <a:pPr lvl="1"/>
            <a:r>
              <a:rPr lang="es-BO" sz="2600" dirty="0"/>
              <a:t>Implementar la directiva de grupo "Additional Restrictions for anonymous connections“</a:t>
            </a:r>
          </a:p>
          <a:p>
            <a:pPr lvl="1"/>
            <a:endParaRPr lang="es-BO" dirty="0"/>
          </a:p>
        </p:txBody>
      </p:sp>
    </p:spTree>
    <p:extLst>
      <p:ext uri="{BB962C8B-B14F-4D97-AF65-F5344CB8AC3E}">
        <p14:creationId xmlns:p14="http://schemas.microsoft.com/office/powerpoint/2010/main" val="34237664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 rot="19740605">
            <a:off x="589828" y="3633295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endParaRPr lang="es-BO" dirty="0">
              <a:solidFill>
                <a:srgbClr val="00B0F0"/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/>
              <a:t>Contramedidas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BO" sz="2800" dirty="0"/>
              <a:t>DNS</a:t>
            </a:r>
          </a:p>
          <a:p>
            <a:pPr lvl="1"/>
            <a:r>
              <a:rPr lang="es-BO" sz="2600" dirty="0"/>
              <a:t>Deshabilitar la transferencia de zonas a hosts no confiados.</a:t>
            </a:r>
          </a:p>
          <a:p>
            <a:pPr lvl="1"/>
            <a:r>
              <a:rPr lang="es-BO" sz="2600" dirty="0"/>
              <a:t>Asegurarse que los nombres de host no públicos no estén accesibles desde fuera.</a:t>
            </a:r>
          </a:p>
          <a:p>
            <a:pPr lvl="1"/>
            <a:r>
              <a:rPr lang="es-BO" sz="2600" dirty="0"/>
              <a:t>Asegurarse que los registros HINFO y otros no aparezcan en los archivos de la zona DNS.</a:t>
            </a:r>
          </a:p>
          <a:p>
            <a:pPr lvl="1"/>
            <a:r>
              <a:rPr lang="es-BO" sz="2600" dirty="0"/>
              <a:t>Proveer detalles estándar sobre el administrador de la red.</a:t>
            </a:r>
          </a:p>
          <a:p>
            <a:endParaRPr lang="es-BO" dirty="0"/>
          </a:p>
        </p:txBody>
      </p:sp>
    </p:spTree>
    <p:extLst>
      <p:ext uri="{BB962C8B-B14F-4D97-AF65-F5344CB8AC3E}">
        <p14:creationId xmlns:p14="http://schemas.microsoft.com/office/powerpoint/2010/main" val="4958521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 rot="19740605">
            <a:off x="589828" y="3633295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endParaRPr lang="es-BO" dirty="0">
              <a:solidFill>
                <a:srgbClr val="00B0F0"/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/>
              <a:t>Contramedidas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BO" dirty="0"/>
              <a:t>SMTP</a:t>
            </a:r>
          </a:p>
          <a:p>
            <a:r>
              <a:rPr lang="es-BO" dirty="0"/>
              <a:t>Configurar los servidores SMTP para ignorar mensajes de correo hacia destinatarios desconocidos.</a:t>
            </a:r>
          </a:p>
          <a:p>
            <a:r>
              <a:rPr lang="es-BO" dirty="0"/>
              <a:t>Configurar los servidores SMTP para que ignore correos desde destinatarios desconocidos.</a:t>
            </a:r>
          </a:p>
        </p:txBody>
      </p:sp>
    </p:spTree>
    <p:extLst>
      <p:ext uri="{BB962C8B-B14F-4D97-AF65-F5344CB8AC3E}">
        <p14:creationId xmlns:p14="http://schemas.microsoft.com/office/powerpoint/2010/main" val="15402715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 rot="19740605">
            <a:off x="589828" y="3633295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endParaRPr lang="es-BO" dirty="0">
              <a:solidFill>
                <a:srgbClr val="00B0F0"/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/>
              <a:t>Contramedidas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BO" dirty="0"/>
              <a:t>LDAP</a:t>
            </a:r>
          </a:p>
          <a:p>
            <a:r>
              <a:rPr lang="es-BO" dirty="0"/>
              <a:t>Utilizar autenticación básica o NTLM para limitar el acceso a usuarios conocidos solamente.</a:t>
            </a:r>
          </a:p>
          <a:p>
            <a:r>
              <a:rPr lang="es-BO" dirty="0"/>
              <a:t>Utilizar tecnología SSL para cifrar el tráfico.</a:t>
            </a:r>
          </a:p>
          <a:p>
            <a:r>
              <a:rPr lang="es-BO" dirty="0"/>
              <a:t>Habilitar el bloqueo de cuentas.</a:t>
            </a:r>
          </a:p>
        </p:txBody>
      </p:sp>
    </p:spTree>
    <p:extLst>
      <p:ext uri="{BB962C8B-B14F-4D97-AF65-F5344CB8AC3E}">
        <p14:creationId xmlns:p14="http://schemas.microsoft.com/office/powerpoint/2010/main" val="36634549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 rot="19740605">
            <a:off x="589828" y="3633295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endParaRPr lang="es-BO" dirty="0">
              <a:solidFill>
                <a:srgbClr val="00B0F0"/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/>
              <a:t>Contramedidas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BO" dirty="0"/>
              <a:t>SMB</a:t>
            </a:r>
          </a:p>
          <a:p>
            <a:r>
              <a:rPr lang="es-BO" dirty="0"/>
              <a:t>Deshabilitar las opciones de Client For Microsoft Networks, y File and Printer Sharing for Microsoft Networks. Desinstalarlas de las propiedades de Conexion de área local.</a:t>
            </a:r>
          </a:p>
        </p:txBody>
      </p:sp>
    </p:spTree>
    <p:extLst>
      <p:ext uri="{BB962C8B-B14F-4D97-AF65-F5344CB8AC3E}">
        <p14:creationId xmlns:p14="http://schemas.microsoft.com/office/powerpoint/2010/main" val="16388153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 rot="19740605">
            <a:off x="589828" y="3633295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endParaRPr lang="es-BO" dirty="0">
              <a:solidFill>
                <a:srgbClr val="00B0F0"/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BO" dirty="0"/>
              <a:t>Test de Intrusión de Enumeración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BO" dirty="0"/>
              <a:t>Se utiliza para identificar cuentas de usuario válidas o recursos de red pobremente compartidos utilizando conexiones activas a los sistemas.</a:t>
            </a:r>
          </a:p>
        </p:txBody>
      </p:sp>
    </p:spTree>
    <p:extLst>
      <p:ext uri="{BB962C8B-B14F-4D97-AF65-F5344CB8AC3E}">
        <p14:creationId xmlns:p14="http://schemas.microsoft.com/office/powerpoint/2010/main" val="22168265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7906" y="1"/>
            <a:ext cx="4604334" cy="6741368"/>
          </a:xfrm>
          <a:prstGeom prst="rect">
            <a:avLst/>
          </a:prstGeom>
        </p:spPr>
      </p:pic>
      <p:sp>
        <p:nvSpPr>
          <p:cNvPr id="5" name="1 Título"/>
          <p:cNvSpPr txBox="1">
            <a:spLocks/>
          </p:cNvSpPr>
          <p:nvPr/>
        </p:nvSpPr>
        <p:spPr>
          <a:xfrm rot="19740605">
            <a:off x="589828" y="3633295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endParaRPr lang="es-BO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623422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 rot="19740605">
            <a:off x="589828" y="3633295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endParaRPr lang="es-BO" dirty="0">
              <a:solidFill>
                <a:srgbClr val="00B0F0"/>
              </a:solidFill>
            </a:endParaRP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679055"/>
            <a:ext cx="7772400" cy="1470025"/>
          </a:xfrm>
        </p:spPr>
        <p:txBody>
          <a:bodyPr/>
          <a:lstStyle/>
          <a:p>
            <a:r>
              <a:rPr lang="es-BO" dirty="0"/>
              <a:t>¡Muchas Gracias!</a:t>
            </a:r>
          </a:p>
        </p:txBody>
      </p:sp>
    </p:spTree>
    <p:extLst>
      <p:ext uri="{BB962C8B-B14F-4D97-AF65-F5344CB8AC3E}">
        <p14:creationId xmlns:p14="http://schemas.microsoft.com/office/powerpoint/2010/main" val="24256725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 rot="19740605">
            <a:off x="589828" y="3633295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endParaRPr lang="es-BO" dirty="0">
              <a:solidFill>
                <a:srgbClr val="00B0F0"/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/>
              <a:t>¿Qué es la enumeración?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BO" dirty="0"/>
              <a:t>La información que es enumerada por los intrusos:</a:t>
            </a:r>
          </a:p>
          <a:p>
            <a:r>
              <a:rPr lang="es-BO" dirty="0"/>
              <a:t>Recursos de redes, recursos compartidos.</a:t>
            </a:r>
          </a:p>
          <a:p>
            <a:r>
              <a:rPr lang="es-BO" dirty="0"/>
              <a:t>Usuarios y grupos.</a:t>
            </a:r>
          </a:p>
          <a:p>
            <a:r>
              <a:rPr lang="es-BO" dirty="0"/>
              <a:t>Aplicaciones y banderas.</a:t>
            </a:r>
          </a:p>
          <a:p>
            <a:r>
              <a:rPr lang="es-BO" dirty="0"/>
              <a:t>Configuraciones de auditoría.</a:t>
            </a:r>
          </a:p>
          <a:p>
            <a:endParaRPr lang="es-BO" dirty="0"/>
          </a:p>
        </p:txBody>
      </p:sp>
    </p:spTree>
    <p:extLst>
      <p:ext uri="{BB962C8B-B14F-4D97-AF65-F5344CB8AC3E}">
        <p14:creationId xmlns:p14="http://schemas.microsoft.com/office/powerpoint/2010/main" val="3969322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 rot="19740605">
            <a:off x="589828" y="3633295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endParaRPr lang="es-BO" dirty="0">
              <a:solidFill>
                <a:srgbClr val="00B0F0"/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/>
              <a:t>Técnicas para la enumeración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BO" dirty="0"/>
              <a:t>Extraer nombres de usuario utilizando enumeración Win2k</a:t>
            </a:r>
          </a:p>
          <a:p>
            <a:r>
              <a:rPr lang="es-BO" dirty="0"/>
              <a:t>Extraer nombres de usuario utilizando SNMP</a:t>
            </a:r>
          </a:p>
          <a:p>
            <a:r>
              <a:rPr lang="es-BO" dirty="0"/>
              <a:t>Extraer nombres de usuario utilizando IDs (números de identificación) de correo electrónico.</a:t>
            </a:r>
          </a:p>
          <a:p>
            <a:r>
              <a:rPr lang="es-BO" dirty="0"/>
              <a:t>Extraer información utilizando contraseñas por defecto.</a:t>
            </a:r>
          </a:p>
          <a:p>
            <a:r>
              <a:rPr lang="es-BO" dirty="0"/>
              <a:t>Fuerza bruta Active Directory.</a:t>
            </a:r>
          </a:p>
          <a:p>
            <a:endParaRPr lang="es-BO" dirty="0"/>
          </a:p>
        </p:txBody>
      </p:sp>
    </p:spTree>
    <p:extLst>
      <p:ext uri="{BB962C8B-B14F-4D97-AF65-F5344CB8AC3E}">
        <p14:creationId xmlns:p14="http://schemas.microsoft.com/office/powerpoint/2010/main" val="29645016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 rot="19740605">
            <a:off x="589828" y="3633295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endParaRPr lang="es-BO" dirty="0">
              <a:solidFill>
                <a:srgbClr val="00B0F0"/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/>
              <a:t>Sesiones nulas Netbios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BO" dirty="0"/>
              <a:t>La sesión nula es también conocida como la Biblia de Windows hacking. Las sesiones nulas toman ventaja en los Sistemas de Archivos Comunes de Internet o CIFS (Common Internet File System/Server Messaging Block) y en los bloques de mensaje de servidor SMB (Server Messaging Block).</a:t>
            </a:r>
          </a:p>
          <a:p>
            <a:endParaRPr lang="es-BO" dirty="0"/>
          </a:p>
        </p:txBody>
      </p:sp>
    </p:spTree>
    <p:extLst>
      <p:ext uri="{BB962C8B-B14F-4D97-AF65-F5344CB8AC3E}">
        <p14:creationId xmlns:p14="http://schemas.microsoft.com/office/powerpoint/2010/main" val="15876040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 rot="19740605">
            <a:off x="589828" y="3633295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endParaRPr lang="es-BO" dirty="0">
              <a:solidFill>
                <a:srgbClr val="00B0F0"/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/>
              <a:t>Sesiones Nulas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BO" dirty="0">
                <a:solidFill>
                  <a:srgbClr val="FF0000"/>
                </a:solidFill>
              </a:rPr>
              <a:t>net view (muestra info de la red)</a:t>
            </a:r>
          </a:p>
          <a:p>
            <a:endParaRPr lang="es-BO" dirty="0"/>
          </a:p>
          <a:p>
            <a:pPr marL="0" indent="0">
              <a:buNone/>
            </a:pPr>
            <a:r>
              <a:rPr lang="es-BO" dirty="0">
                <a:solidFill>
                  <a:srgbClr val="FF0000"/>
                </a:solidFill>
              </a:rPr>
              <a:t>net use \\victum\ipc$ "" /u:""</a:t>
            </a:r>
          </a:p>
          <a:p>
            <a:r>
              <a:rPr lang="es-BO" dirty="0"/>
              <a:t>Crea la sesión nula</a:t>
            </a:r>
          </a:p>
          <a:p>
            <a:endParaRPr lang="es-BO" dirty="0"/>
          </a:p>
          <a:p>
            <a:pPr marL="0" indent="0">
              <a:buNone/>
            </a:pPr>
            <a:r>
              <a:rPr lang="es-BO" dirty="0">
                <a:solidFill>
                  <a:srgbClr val="FF0000"/>
                </a:solidFill>
              </a:rPr>
              <a:t>net view \\victim</a:t>
            </a:r>
          </a:p>
          <a:p>
            <a:r>
              <a:rPr lang="es-BO" dirty="0"/>
              <a:t>Muestra el contenido</a:t>
            </a:r>
          </a:p>
        </p:txBody>
      </p:sp>
    </p:spTree>
    <p:extLst>
      <p:ext uri="{BB962C8B-B14F-4D97-AF65-F5344CB8AC3E}">
        <p14:creationId xmlns:p14="http://schemas.microsoft.com/office/powerpoint/2010/main" val="12139672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 rot="19740605">
            <a:off x="589828" y="3633295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endParaRPr lang="es-BO" dirty="0">
              <a:solidFill>
                <a:srgbClr val="00B0F0"/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/>
              <a:t>Sesiones Nulas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BO" dirty="0"/>
              <a:t>Podemos utilizar herramientas para sesiones nulas como el getacct. En esta herramienta podemos enumerar las cuentas de usuario. Tener en cuenta que el USER 500 será del administrador y el 501 del Guest.</a:t>
            </a:r>
          </a:p>
        </p:txBody>
      </p:sp>
    </p:spTree>
    <p:extLst>
      <p:ext uri="{BB962C8B-B14F-4D97-AF65-F5344CB8AC3E}">
        <p14:creationId xmlns:p14="http://schemas.microsoft.com/office/powerpoint/2010/main" val="21744164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 rot="19740605">
            <a:off x="589828" y="3633295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endParaRPr lang="es-BO" dirty="0">
              <a:solidFill>
                <a:srgbClr val="00B0F0"/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/>
              <a:t>Enumeración SNMP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s-BO" sz="2200" dirty="0"/>
              <a:t>SNMP (Simple Network Management Protocol) </a:t>
            </a:r>
          </a:p>
          <a:p>
            <a:r>
              <a:rPr lang="es-BO" sz="2200" dirty="0"/>
              <a:t>Los administradores envían a los agentes y estos devuelven respuestas.</a:t>
            </a:r>
          </a:p>
          <a:p>
            <a:r>
              <a:rPr lang="es-BO" sz="2200" dirty="0"/>
              <a:t>Las solicitudes y respuestas se refieren a las variables de acceso al software agente.</a:t>
            </a:r>
          </a:p>
          <a:p>
            <a:r>
              <a:rPr lang="es-BO" sz="2200" dirty="0"/>
              <a:t>Los administradores también pueden enviar solicitudes para establecer determinadas variables.</a:t>
            </a:r>
          </a:p>
          <a:p>
            <a:r>
              <a:rPr lang="es-BO" sz="2200" dirty="0"/>
              <a:t>Las trampas hacen que el administrador note que algo significativo que ha ocurrido:</a:t>
            </a:r>
          </a:p>
          <a:p>
            <a:pPr lvl="1"/>
            <a:r>
              <a:rPr lang="es-BO" sz="1800" dirty="0"/>
              <a:t>Un reinicio</a:t>
            </a:r>
          </a:p>
          <a:p>
            <a:pPr lvl="1"/>
            <a:r>
              <a:rPr lang="es-BO" sz="1800" dirty="0"/>
              <a:t>Una falla de la interfaz</a:t>
            </a:r>
          </a:p>
          <a:p>
            <a:pPr lvl="1"/>
            <a:r>
              <a:rPr lang="es-BO" sz="1800" dirty="0"/>
              <a:t>O bien, otra cosa potencialmente mala se ha producido</a:t>
            </a:r>
          </a:p>
          <a:p>
            <a:r>
              <a:rPr lang="es-BO" sz="2200" dirty="0"/>
              <a:t>La enumeración a usuarios NT vía protocolo SNMP es fácil utilizando snmputil.</a:t>
            </a:r>
          </a:p>
        </p:txBody>
      </p:sp>
    </p:spTree>
    <p:extLst>
      <p:ext uri="{BB962C8B-B14F-4D97-AF65-F5344CB8AC3E}">
        <p14:creationId xmlns:p14="http://schemas.microsoft.com/office/powerpoint/2010/main" val="8877990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 rot="19740605">
            <a:off x="589828" y="3633295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endParaRPr lang="es-BO" dirty="0">
              <a:solidFill>
                <a:srgbClr val="00B0F0"/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/>
              <a:t>Management Information Base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BO" dirty="0"/>
              <a:t>La base de la información de gestión MIB (Management Information Base) provee una representación estándar de la información disponible del agente SNMP y donde está almacenado.</a:t>
            </a:r>
          </a:p>
          <a:p>
            <a:pPr marL="0" indent="0">
              <a:buNone/>
            </a:pPr>
            <a:r>
              <a:rPr lang="es-BO" dirty="0"/>
              <a:t>Es el elemento más básico de la administración de red.</a:t>
            </a:r>
          </a:p>
          <a:p>
            <a:pPr marL="0" indent="0">
              <a:buNone/>
            </a:pPr>
            <a:endParaRPr lang="es-BO" dirty="0"/>
          </a:p>
        </p:txBody>
      </p:sp>
    </p:spTree>
    <p:extLst>
      <p:ext uri="{BB962C8B-B14F-4D97-AF65-F5344CB8AC3E}">
        <p14:creationId xmlns:p14="http://schemas.microsoft.com/office/powerpoint/2010/main" val="2696466586"/>
      </p:ext>
    </p:extLst>
  </p:cSld>
  <p:clrMapOvr>
    <a:masterClrMapping/>
  </p:clrMapOvr>
</p:sld>
</file>

<file path=ppt/theme/theme1.xml><?xml version="1.0" encoding="utf-8"?>
<a:theme xmlns:a="http://schemas.openxmlformats.org/drawingml/2006/main" name="Blue-Grey-PowerPoint-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Technology-PowerPoint-Template</Template>
  <TotalTime>10</TotalTime>
  <Words>1055</Words>
  <Application>Microsoft Office PowerPoint</Application>
  <PresentationFormat>On-screen Show (4:3)</PresentationFormat>
  <Paragraphs>128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Arial</vt:lpstr>
      <vt:lpstr>Calibri</vt:lpstr>
      <vt:lpstr>Microsoft New Tai Lue</vt:lpstr>
      <vt:lpstr>Blue-Grey-PowerPoint-Template</vt:lpstr>
      <vt:lpstr>4. Enumeración</vt:lpstr>
      <vt:lpstr>¿Qué es la enumeración?</vt:lpstr>
      <vt:lpstr>¿Qué es la enumeración?</vt:lpstr>
      <vt:lpstr>Técnicas para la enumeración</vt:lpstr>
      <vt:lpstr>Sesiones nulas Netbios</vt:lpstr>
      <vt:lpstr>Sesiones Nulas</vt:lpstr>
      <vt:lpstr>Sesiones Nulas</vt:lpstr>
      <vt:lpstr>Enumeración SNMP</vt:lpstr>
      <vt:lpstr>Management Information Base</vt:lpstr>
      <vt:lpstr>PowerPoint Presentation</vt:lpstr>
      <vt:lpstr>Herramienta de enumeración SolarWinds</vt:lpstr>
      <vt:lpstr>Herramientas de enumeración SNMP</vt:lpstr>
      <vt:lpstr>Enumeración UNIX/Linux</vt:lpstr>
      <vt:lpstr>Enumeración UNIX/Linux</vt:lpstr>
      <vt:lpstr>Enumeración LDAP</vt:lpstr>
      <vt:lpstr>Enumeración NTP</vt:lpstr>
      <vt:lpstr>Enumeración SMTP</vt:lpstr>
      <vt:lpstr>PowerPoint Presentation</vt:lpstr>
      <vt:lpstr>Enumeración DNS</vt:lpstr>
      <vt:lpstr>Enumerando Sistemas utilizando contraseñas por defecto</vt:lpstr>
      <vt:lpstr>Contramedidas</vt:lpstr>
      <vt:lpstr>Contramedidas</vt:lpstr>
      <vt:lpstr>Contramedidas</vt:lpstr>
      <vt:lpstr>Contramedidas</vt:lpstr>
      <vt:lpstr>Contramedidas</vt:lpstr>
      <vt:lpstr>Test de Intrusión de Enumeración</vt:lpstr>
      <vt:lpstr>PowerPoint Presentation</vt:lpstr>
      <vt:lpstr>¡Muchas Gracias!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Julio</dc:creator>
  <cp:lastModifiedBy>Julio Iglesias Pérez</cp:lastModifiedBy>
  <cp:revision>16</cp:revision>
  <dcterms:created xsi:type="dcterms:W3CDTF">2013-11-09T01:50:01Z</dcterms:created>
  <dcterms:modified xsi:type="dcterms:W3CDTF">2021-08-22T05:58:08Z</dcterms:modified>
</cp:coreProperties>
</file>