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2" r:id="rId4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8. Sniffers</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99889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pt-BR" dirty="0"/>
              <a:t>Analizadores de protocolo de hardware</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500" dirty="0"/>
              <a:t>Es una pieza de equipo que captura las señales sin alterar el tráfico en un segmento de un cable.</a:t>
            </a:r>
          </a:p>
          <a:p>
            <a:pPr marL="0" indent="0">
              <a:buNone/>
            </a:pPr>
            <a:r>
              <a:rPr lang="es-BO" sz="2500" dirty="0"/>
              <a:t>Puede ser utilizado para monitorear el uso de una red e identificar tráfico de red malicioso generado por software un software de hacking instalado en la red.</a:t>
            </a:r>
          </a:p>
          <a:p>
            <a:pPr marL="0" indent="0">
              <a:buNone/>
            </a:pPr>
            <a:r>
              <a:rPr lang="es-BO" sz="2500" dirty="0"/>
              <a:t>Captura paquetes de datos y decodifica y analiza su contenido de acuerdo a ciertas reglas predeterminadas.</a:t>
            </a:r>
          </a:p>
          <a:p>
            <a:pPr marL="0" indent="0">
              <a:buNone/>
            </a:pPr>
            <a:endParaRPr lang="es-BO" sz="2500" dirty="0"/>
          </a:p>
          <a:p>
            <a:pPr marL="0" indent="0">
              <a:buNone/>
            </a:pPr>
            <a:r>
              <a:rPr lang="es-BO" sz="2500" dirty="0"/>
              <a:t>Algunos ejemplos de estos hardwares son: Agilent N2X N5540AS, Agilent E2960B, RADCOM PrismLite Protocol Analyzer, Flune Networks Optiview Network Analyzaer, etc.</a:t>
            </a:r>
          </a:p>
        </p:txBody>
      </p:sp>
    </p:spTree>
    <p:extLst>
      <p:ext uri="{BB962C8B-B14F-4D97-AF65-F5344CB8AC3E}">
        <p14:creationId xmlns:p14="http://schemas.microsoft.com/office/powerpoint/2010/main" val="391410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MAC</a:t>
            </a:r>
          </a:p>
        </p:txBody>
      </p:sp>
      <p:sp>
        <p:nvSpPr>
          <p:cNvPr id="3" name="2 Marcador de contenido"/>
          <p:cNvSpPr>
            <a:spLocks noGrp="1"/>
          </p:cNvSpPr>
          <p:nvPr>
            <p:ph idx="1"/>
          </p:nvPr>
        </p:nvSpPr>
        <p:spPr/>
        <p:txBody>
          <a:bodyPr>
            <a:normAutofit lnSpcReduction="10000"/>
          </a:bodyPr>
          <a:lstStyle/>
          <a:p>
            <a:pPr marL="0" indent="0">
              <a:buNone/>
            </a:pPr>
            <a:r>
              <a:rPr lang="es-BO" sz="2600" dirty="0"/>
              <a:t>MAC Flooding</a:t>
            </a:r>
          </a:p>
          <a:p>
            <a:pPr marL="0" indent="0">
              <a:buNone/>
            </a:pPr>
            <a:r>
              <a:rPr lang="es-BO" sz="2600" dirty="0"/>
              <a:t>1. Implica floodear el switch con numerosas solicitudes.</a:t>
            </a:r>
          </a:p>
          <a:p>
            <a:pPr marL="0" indent="0">
              <a:buNone/>
            </a:pPr>
            <a:r>
              <a:rPr lang="es-BO" sz="2600" dirty="0"/>
              <a:t>2. Los Swtiches tienen memoria limitada para mapear varias direcciones MAC a los puertos físicos en el switch.</a:t>
            </a:r>
          </a:p>
          <a:p>
            <a:pPr marL="0" indent="0">
              <a:buNone/>
            </a:pPr>
            <a:r>
              <a:rPr lang="es-BO" sz="2600" dirty="0"/>
              <a:t>3. MAC Flooding hace uso de esta limitación bombardeando el switch con direcciones MAC falsas hasta que el switch ya no pueda mantenerse.</a:t>
            </a:r>
          </a:p>
          <a:p>
            <a:pPr marL="0" indent="0">
              <a:buNone/>
            </a:pPr>
            <a:r>
              <a:rPr lang="es-BO" sz="2600" dirty="0"/>
              <a:t>4. Entonces el switch actúa como un hub difundiendo paquetes a todos los equipos en la red y los atacantes olfatean el tráfico fácilmente.</a:t>
            </a:r>
          </a:p>
        </p:txBody>
      </p:sp>
    </p:spTree>
    <p:extLst>
      <p:ext uri="{BB962C8B-B14F-4D97-AF65-F5344CB8AC3E}">
        <p14:creationId xmlns:p14="http://schemas.microsoft.com/office/powerpoint/2010/main" val="116206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MAC</a:t>
            </a:r>
          </a:p>
        </p:txBody>
      </p:sp>
      <p:sp>
        <p:nvSpPr>
          <p:cNvPr id="3" name="2 Marcador de contenido"/>
          <p:cNvSpPr>
            <a:spLocks noGrp="1"/>
          </p:cNvSpPr>
          <p:nvPr>
            <p:ph idx="1"/>
          </p:nvPr>
        </p:nvSpPr>
        <p:spPr/>
        <p:txBody>
          <a:bodyPr/>
          <a:lstStyle/>
          <a:p>
            <a:pPr marL="0" indent="0">
              <a:buNone/>
            </a:pPr>
            <a:r>
              <a:rPr lang="es-BO" dirty="0"/>
              <a:t>Direcciones MAC/Tabla CAM</a:t>
            </a:r>
          </a:p>
          <a:p>
            <a:pPr marL="0" indent="0">
              <a:buNone/>
            </a:pPr>
            <a:r>
              <a:rPr lang="es-BO" dirty="0"/>
              <a:t>Las tablas CAM (Content Addresable Memory) tienen tablas fijas. Almacenan información como direcciones MAC disponibles en puertos físicos con sus parámetros VLAN asociados.</a:t>
            </a:r>
          </a:p>
        </p:txBody>
      </p:sp>
    </p:spTree>
    <p:extLst>
      <p:ext uri="{BB962C8B-B14F-4D97-AF65-F5344CB8AC3E}">
        <p14:creationId xmlns:p14="http://schemas.microsoft.com/office/powerpoint/2010/main" val="361039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BO" dirty="0"/>
              <a:t>¿Qué pasa cuando la tabla CAM está llena?</a:t>
            </a:r>
          </a:p>
          <a:p>
            <a:pPr marL="0" indent="0">
              <a:buNone/>
            </a:pPr>
            <a:r>
              <a:rPr lang="es-BO" dirty="0"/>
              <a:t>Tráfico de solicitudes ARP inundarán cada puerto en el switch. Básicamente esto cambia el switch a un hub. Este ataque también llenará las tablas CAM de switches </a:t>
            </a:r>
          </a:p>
          <a:p>
            <a:pPr marL="0" indent="0">
              <a:buNone/>
            </a:pPr>
            <a:r>
              <a:rPr lang="es-BO" dirty="0"/>
              <a:t>adyacentes.</a:t>
            </a:r>
          </a:p>
        </p:txBody>
      </p:sp>
      <p:sp>
        <p:nvSpPr>
          <p:cNvPr id="2" name="1 Título"/>
          <p:cNvSpPr>
            <a:spLocks noGrp="1"/>
          </p:cNvSpPr>
          <p:nvPr>
            <p:ph type="title"/>
          </p:nvPr>
        </p:nvSpPr>
        <p:spPr/>
        <p:txBody>
          <a:bodyPr/>
          <a:lstStyle/>
          <a:p>
            <a:r>
              <a:rPr lang="es-BO" dirty="0"/>
              <a:t>Ataques MAC</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56107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MAC</a:t>
            </a:r>
          </a:p>
        </p:txBody>
      </p:sp>
      <p:sp>
        <p:nvSpPr>
          <p:cNvPr id="3" name="2 Marcador de contenido"/>
          <p:cNvSpPr>
            <a:spLocks noGrp="1"/>
          </p:cNvSpPr>
          <p:nvPr>
            <p:ph idx="1"/>
          </p:nvPr>
        </p:nvSpPr>
        <p:spPr/>
        <p:txBody>
          <a:bodyPr/>
          <a:lstStyle/>
          <a:p>
            <a:pPr marL="0" indent="0">
              <a:buNone/>
            </a:pPr>
            <a:r>
              <a:rPr lang="es-BO" dirty="0"/>
              <a:t>Herramienta macof: Es una herramienta Linux que es parte de la colección de dnsiff. Envía fuentes MAC al aleatorias y una dirección IP. Esta herramienta floodea el las </a:t>
            </a:r>
          </a:p>
          <a:p>
            <a:pPr marL="0" indent="0">
              <a:buNone/>
            </a:pPr>
            <a:r>
              <a:rPr lang="es-BO" dirty="0"/>
              <a:t>tablas CAM del switch (131,000) por minuto enviado entradas MAC falsas.</a:t>
            </a:r>
          </a:p>
          <a:p>
            <a:pPr marL="0" indent="0">
              <a:buNone/>
            </a:pPr>
            <a:endParaRPr lang="es-BO" dirty="0"/>
          </a:p>
          <a:p>
            <a:pPr marL="0" indent="0">
              <a:buNone/>
            </a:pPr>
            <a:r>
              <a:rPr lang="es-BO" dirty="0"/>
              <a:t>Otras herramientas: Yersinia</a:t>
            </a:r>
          </a:p>
        </p:txBody>
      </p:sp>
    </p:spTree>
    <p:extLst>
      <p:ext uri="{BB962C8B-B14F-4D97-AF65-F5344CB8AC3E}">
        <p14:creationId xmlns:p14="http://schemas.microsoft.com/office/powerpoint/2010/main" val="67584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de ataques MAC?</a:t>
            </a:r>
          </a:p>
        </p:txBody>
      </p:sp>
      <p:sp>
        <p:nvSpPr>
          <p:cNvPr id="3" name="2 Marcador de contenido"/>
          <p:cNvSpPr>
            <a:spLocks noGrp="1"/>
          </p:cNvSpPr>
          <p:nvPr>
            <p:ph idx="1"/>
          </p:nvPr>
        </p:nvSpPr>
        <p:spPr>
          <a:xfrm>
            <a:off x="457200" y="1600200"/>
            <a:ext cx="8507288" cy="4525963"/>
          </a:xfrm>
        </p:spPr>
        <p:txBody>
          <a:bodyPr>
            <a:normAutofit fontScale="92500" lnSpcReduction="10000"/>
          </a:bodyPr>
          <a:lstStyle/>
          <a:p>
            <a:pPr marL="0" indent="0">
              <a:buNone/>
            </a:pPr>
            <a:r>
              <a:rPr lang="es-BO" sz="2800" dirty="0"/>
              <a:t>Configurando la seguridad de los puertos de los switch Cisco:</a:t>
            </a:r>
          </a:p>
          <a:p>
            <a:pPr marL="0" indent="0">
              <a:buNone/>
            </a:pPr>
            <a:r>
              <a:rPr lang="es-BO" sz="2800" dirty="0"/>
              <a:t>1. switchport port-security</a:t>
            </a:r>
          </a:p>
          <a:p>
            <a:pPr marL="0" indent="0">
              <a:buNone/>
            </a:pPr>
            <a:r>
              <a:rPr lang="es-BO" sz="2800" dirty="0"/>
              <a:t>2. switchport port-security maximum 1 vlan access</a:t>
            </a:r>
          </a:p>
          <a:p>
            <a:pPr marL="0" indent="0">
              <a:buNone/>
            </a:pPr>
            <a:r>
              <a:rPr lang="es-BO" sz="2800" dirty="0"/>
              <a:t>3. switchport port-security violation restrict</a:t>
            </a:r>
          </a:p>
          <a:p>
            <a:pPr marL="0" indent="0">
              <a:buNone/>
            </a:pPr>
            <a:r>
              <a:rPr lang="es-BO" sz="2800" dirty="0"/>
              <a:t>4. switchport port-security aging time 2</a:t>
            </a:r>
          </a:p>
          <a:p>
            <a:pPr marL="0" indent="0">
              <a:buNone/>
            </a:pPr>
            <a:r>
              <a:rPr lang="es-BO" sz="2800" dirty="0"/>
              <a:t>5. switchport port-security aging type inactivity</a:t>
            </a:r>
          </a:p>
          <a:p>
            <a:pPr marL="0" indent="0">
              <a:buNone/>
            </a:pPr>
            <a:r>
              <a:rPr lang="es-BO" sz="2800" dirty="0"/>
              <a:t>6. snmp-server enable traps port-security trap-rate 5</a:t>
            </a:r>
          </a:p>
          <a:p>
            <a:pPr marL="0" indent="0">
              <a:buNone/>
            </a:pPr>
            <a:endParaRPr lang="es-BO" sz="2400" dirty="0"/>
          </a:p>
          <a:p>
            <a:pPr marL="0" indent="0">
              <a:buNone/>
            </a:pPr>
            <a:r>
              <a:rPr lang="es-BO" sz="2400" dirty="0"/>
              <a:t>Nota: La seguridad del puerto limita los ataques flooding MAC y cierra el puerto y envía una trampa SNMP.</a:t>
            </a:r>
          </a:p>
        </p:txBody>
      </p:sp>
    </p:spTree>
    <p:extLst>
      <p:ext uri="{BB962C8B-B14F-4D97-AF65-F5344CB8AC3E}">
        <p14:creationId xmlns:p14="http://schemas.microsoft.com/office/powerpoint/2010/main" val="64091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pPr marL="0" indent="0">
              <a:buNone/>
            </a:pPr>
            <a:r>
              <a:rPr lang="es-BO" dirty="0"/>
              <a:t>Ataque DHCP Starvation</a:t>
            </a:r>
          </a:p>
          <a:p>
            <a:pPr marL="0" indent="0">
              <a:buNone/>
            </a:pPr>
            <a:r>
              <a:rPr lang="es-BO" dirty="0"/>
              <a:t>El atacante manda difusión de discovery request para todo el ámbito DHCP e intenta concesionar todas las direcciones DHCP disponibles en el ámbito. Este es un ataque </a:t>
            </a:r>
          </a:p>
          <a:p>
            <a:pPr marL="0" indent="0">
              <a:buNone/>
            </a:pPr>
            <a:r>
              <a:rPr lang="es-BO" dirty="0"/>
              <a:t>DoS utilizando concesiones DHCP.</a:t>
            </a:r>
          </a:p>
          <a:p>
            <a:pPr marL="0" indent="0">
              <a:buNone/>
            </a:pPr>
            <a:endParaRPr lang="es-BO" dirty="0"/>
          </a:p>
          <a:p>
            <a:pPr marL="0" indent="0">
              <a:buNone/>
            </a:pPr>
            <a:r>
              <a:rPr lang="es-BO" dirty="0"/>
              <a:t>Herramienta de ataque DHCP Starvation: Globbler</a:t>
            </a:r>
          </a:p>
        </p:txBody>
      </p:sp>
      <p:sp>
        <p:nvSpPr>
          <p:cNvPr id="2" name="1 Título"/>
          <p:cNvSpPr>
            <a:spLocks noGrp="1"/>
          </p:cNvSpPr>
          <p:nvPr>
            <p:ph type="title"/>
          </p:nvPr>
        </p:nvSpPr>
        <p:spPr/>
        <p:txBody>
          <a:bodyPr/>
          <a:lstStyle/>
          <a:p>
            <a:r>
              <a:rPr lang="es-BO" dirty="0"/>
              <a:t>Ataques DHCP</a:t>
            </a:r>
          </a:p>
        </p:txBody>
      </p:sp>
    </p:spTree>
    <p:extLst>
      <p:ext uri="{BB962C8B-B14F-4D97-AF65-F5344CB8AC3E}">
        <p14:creationId xmlns:p14="http://schemas.microsoft.com/office/powerpoint/2010/main" val="245076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DHCP</a:t>
            </a:r>
          </a:p>
        </p:txBody>
      </p:sp>
      <p:sp>
        <p:nvSpPr>
          <p:cNvPr id="3" name="2 Marcador de contenido"/>
          <p:cNvSpPr>
            <a:spLocks noGrp="1"/>
          </p:cNvSpPr>
          <p:nvPr>
            <p:ph idx="1"/>
          </p:nvPr>
        </p:nvSpPr>
        <p:spPr/>
        <p:txBody>
          <a:bodyPr/>
          <a:lstStyle/>
          <a:p>
            <a:pPr marL="0" indent="0">
              <a:buNone/>
            </a:pPr>
            <a:r>
              <a:rPr lang="es-BO" dirty="0"/>
              <a:t>Ataque Rogue DHCP</a:t>
            </a:r>
          </a:p>
          <a:p>
            <a:pPr marL="0" indent="0">
              <a:buNone/>
            </a:pPr>
            <a:r>
              <a:rPr lang="es-BO" dirty="0"/>
              <a:t>El atacante un servidor DHCP rogue (pillo) en la red para proveer direcciones a los usuarios.</a:t>
            </a:r>
          </a:p>
        </p:txBody>
      </p:sp>
    </p:spTree>
    <p:extLst>
      <p:ext uri="{BB962C8B-B14F-4D97-AF65-F5344CB8AC3E}">
        <p14:creationId xmlns:p14="http://schemas.microsoft.com/office/powerpoint/2010/main" val="112185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a:xfrm>
            <a:off x="107504" y="274638"/>
            <a:ext cx="8856984" cy="1143000"/>
          </a:xfrm>
        </p:spPr>
        <p:txBody>
          <a:bodyPr>
            <a:noAutofit/>
          </a:bodyPr>
          <a:lstStyle/>
          <a:p>
            <a:r>
              <a:rPr lang="en-US" sz="3600" dirty="0"/>
              <a:t>¿Cómo defenderse contra los ataques de DHCP Starvation y Rogue?</a:t>
            </a:r>
            <a:endParaRPr lang="es-BO" sz="3600" dirty="0"/>
          </a:p>
        </p:txBody>
      </p:sp>
      <p:sp>
        <p:nvSpPr>
          <p:cNvPr id="3" name="2 Marcador de contenido"/>
          <p:cNvSpPr>
            <a:spLocks noGrp="1"/>
          </p:cNvSpPr>
          <p:nvPr>
            <p:ph idx="1"/>
          </p:nvPr>
        </p:nvSpPr>
        <p:spPr>
          <a:xfrm>
            <a:off x="457200" y="1600200"/>
            <a:ext cx="8507288" cy="4525963"/>
          </a:xfrm>
        </p:spPr>
        <p:txBody>
          <a:bodyPr>
            <a:normAutofit fontScale="92500" lnSpcReduction="10000"/>
          </a:bodyPr>
          <a:lstStyle/>
          <a:p>
            <a:pPr marL="0" indent="0">
              <a:buNone/>
            </a:pPr>
            <a:r>
              <a:rPr lang="en-US" dirty="0"/>
              <a:t>Habilitar seguridad del puerto para defenderse contra el ataque starvation.</a:t>
            </a:r>
          </a:p>
          <a:p>
            <a:pPr marL="0" indent="0">
              <a:buNone/>
            </a:pPr>
            <a:r>
              <a:rPr lang="en-US" dirty="0"/>
              <a:t>Comandos del IOS switch</a:t>
            </a:r>
          </a:p>
          <a:p>
            <a:pPr marL="0" indent="0">
              <a:buNone/>
            </a:pPr>
            <a:endParaRPr lang="en-US" i="1" dirty="0"/>
          </a:p>
          <a:p>
            <a:pPr marL="0" indent="0">
              <a:buNone/>
            </a:pPr>
            <a:r>
              <a:rPr lang="en-US" i="1" dirty="0"/>
              <a:t>switchport port-security </a:t>
            </a:r>
          </a:p>
          <a:p>
            <a:pPr marL="0" indent="0">
              <a:buNone/>
            </a:pPr>
            <a:r>
              <a:rPr lang="en-US" i="1" dirty="0"/>
              <a:t>switchport port-security maximum 1</a:t>
            </a:r>
          </a:p>
          <a:p>
            <a:pPr marL="0" indent="0">
              <a:buNone/>
            </a:pPr>
            <a:r>
              <a:rPr lang="en-US" i="1" dirty="0"/>
              <a:t>switchport port-security violation restrict</a:t>
            </a:r>
          </a:p>
          <a:p>
            <a:pPr marL="0" indent="0">
              <a:buNone/>
            </a:pPr>
            <a:r>
              <a:rPr lang="en-US" i="1" dirty="0"/>
              <a:t>switchport port-security aging time 2</a:t>
            </a:r>
          </a:p>
          <a:p>
            <a:pPr marL="0" indent="0">
              <a:buNone/>
            </a:pPr>
            <a:r>
              <a:rPr lang="en-US" i="1" dirty="0"/>
              <a:t>switchport port-security aging type inactivity</a:t>
            </a:r>
            <a:endParaRPr lang="es-BO" i="1" dirty="0"/>
          </a:p>
        </p:txBody>
      </p:sp>
    </p:spTree>
    <p:extLst>
      <p:ext uri="{BB962C8B-B14F-4D97-AF65-F5344CB8AC3E}">
        <p14:creationId xmlns:p14="http://schemas.microsoft.com/office/powerpoint/2010/main" val="38591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3200" dirty="0"/>
              <a:t>Habilitar DHCP snooping (espionaje) para defenderse contra los ataques rogue.</a:t>
            </a:r>
          </a:p>
        </p:txBody>
      </p:sp>
      <p:sp>
        <p:nvSpPr>
          <p:cNvPr id="3" name="2 Marcador de contenido"/>
          <p:cNvSpPr>
            <a:spLocks noGrp="1"/>
          </p:cNvSpPr>
          <p:nvPr>
            <p:ph idx="1"/>
          </p:nvPr>
        </p:nvSpPr>
        <p:spPr/>
        <p:txBody>
          <a:bodyPr/>
          <a:lstStyle/>
          <a:p>
            <a:pPr marL="0" indent="0">
              <a:buNone/>
            </a:pPr>
            <a:endParaRPr lang="es-BO" dirty="0"/>
          </a:p>
          <a:p>
            <a:pPr marL="0" indent="0">
              <a:buNone/>
            </a:pPr>
            <a:r>
              <a:rPr lang="es-BO" dirty="0"/>
              <a:t>Comandos IOS switch</a:t>
            </a:r>
          </a:p>
          <a:p>
            <a:pPr marL="0" indent="0">
              <a:buNone/>
            </a:pPr>
            <a:endParaRPr lang="es-BO" dirty="0"/>
          </a:p>
          <a:p>
            <a:pPr marL="0" indent="0">
              <a:buNone/>
            </a:pPr>
            <a:r>
              <a:rPr lang="es-BO" dirty="0">
                <a:solidFill>
                  <a:srgbClr val="FF0000"/>
                </a:solidFill>
              </a:rPr>
              <a:t>ip dhcp snooping vlan 4,104</a:t>
            </a:r>
          </a:p>
          <a:p>
            <a:pPr marL="0" indent="0">
              <a:buNone/>
            </a:pPr>
            <a:r>
              <a:rPr lang="es-BO" dirty="0">
                <a:solidFill>
                  <a:srgbClr val="FF0000"/>
                </a:solidFill>
              </a:rPr>
              <a:t>no ip dhpc snooping information option</a:t>
            </a:r>
          </a:p>
          <a:p>
            <a:pPr marL="0" indent="0">
              <a:buNone/>
            </a:pPr>
            <a:r>
              <a:rPr lang="es-BO" dirty="0">
                <a:solidFill>
                  <a:srgbClr val="FF0000"/>
                </a:solidFill>
              </a:rPr>
              <a:t>ip dhcp snooping</a:t>
            </a:r>
          </a:p>
          <a:p>
            <a:endParaRPr lang="es-BO" dirty="0"/>
          </a:p>
        </p:txBody>
      </p:sp>
    </p:spTree>
    <p:extLst>
      <p:ext uri="{BB962C8B-B14F-4D97-AF65-F5344CB8AC3E}">
        <p14:creationId xmlns:p14="http://schemas.microsoft.com/office/powerpoint/2010/main" val="384590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sniffing</a:t>
            </a:r>
          </a:p>
        </p:txBody>
      </p:sp>
      <p:sp>
        <p:nvSpPr>
          <p:cNvPr id="3" name="2 Marcador de contenido"/>
          <p:cNvSpPr>
            <a:spLocks noGrp="1"/>
          </p:cNvSpPr>
          <p:nvPr>
            <p:ph idx="1"/>
          </p:nvPr>
        </p:nvSpPr>
        <p:spPr/>
        <p:txBody>
          <a:bodyPr>
            <a:normAutofit fontScale="92500"/>
          </a:bodyPr>
          <a:lstStyle/>
          <a:p>
            <a:r>
              <a:rPr lang="es-BO" dirty="0"/>
              <a:t>Colocando una tarjeta en la red en modo promiscuo un atacante puede capturar y analizar todo el tráfico de la red. </a:t>
            </a:r>
          </a:p>
          <a:p>
            <a:r>
              <a:rPr lang="es-BO" dirty="0"/>
              <a:t>Muchos puertos de las empresas están abiertos.</a:t>
            </a:r>
          </a:p>
          <a:p>
            <a:r>
              <a:rPr lang="es-BO" dirty="0"/>
              <a:t>Un packet sniffer solo puede capturar información de paquetes de una subred.</a:t>
            </a:r>
          </a:p>
          <a:p>
            <a:r>
              <a:rPr lang="es-BO" dirty="0"/>
              <a:t>Usualmente cualquier laptop puede conectarse a una red y obtener acceso a esta.</a:t>
            </a:r>
          </a:p>
        </p:txBody>
      </p:sp>
    </p:spTree>
    <p:extLst>
      <p:ext uri="{BB962C8B-B14F-4D97-AF65-F5344CB8AC3E}">
        <p14:creationId xmlns:p14="http://schemas.microsoft.com/office/powerpoint/2010/main" val="342893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ARP Poisoning.</a:t>
            </a:r>
          </a:p>
        </p:txBody>
      </p:sp>
      <p:sp>
        <p:nvSpPr>
          <p:cNvPr id="3" name="2 Marcador de contenido"/>
          <p:cNvSpPr>
            <a:spLocks noGrp="1"/>
          </p:cNvSpPr>
          <p:nvPr>
            <p:ph idx="1"/>
          </p:nvPr>
        </p:nvSpPr>
        <p:spPr/>
        <p:txBody>
          <a:bodyPr>
            <a:normAutofit/>
          </a:bodyPr>
          <a:lstStyle/>
          <a:p>
            <a:pPr marL="0" indent="0">
              <a:buNone/>
            </a:pPr>
            <a:r>
              <a:rPr lang="es-BO" sz="2600" dirty="0"/>
              <a:t>¿Qué es ARP (Address Resolution Protocol)?</a:t>
            </a:r>
          </a:p>
          <a:p>
            <a:pPr marL="0" indent="0">
              <a:buNone/>
            </a:pPr>
            <a:r>
              <a:rPr lang="es-BO" sz="2600" dirty="0"/>
              <a:t>Es un protocolo para mapear una dirección IP a una dirección física. El protocolo ARP difunde los equipos de red para encontrar sus direcciones MAC. Cuando un equipo necesita comunicarse con otro, busca la tabla ARP. Si la dirección MAC no se encuentra en la tabla, la ARP es difundida por la red. Todos los equipos compararán en la red su dirección IP y su dirección MAC. Si alguno identifica con su dirección, el equipo responderá y este se almacenará en la tabla ARP y la comunicación se dará.</a:t>
            </a:r>
          </a:p>
        </p:txBody>
      </p:sp>
    </p:spTree>
    <p:extLst>
      <p:ext uri="{BB962C8B-B14F-4D97-AF65-F5344CB8AC3E}">
        <p14:creationId xmlns:p14="http://schemas.microsoft.com/office/powerpoint/2010/main" val="304626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ARP Spoofing</a:t>
            </a:r>
          </a:p>
        </p:txBody>
      </p:sp>
      <p:sp>
        <p:nvSpPr>
          <p:cNvPr id="3" name="2 Marcador de contenido"/>
          <p:cNvSpPr>
            <a:spLocks noGrp="1"/>
          </p:cNvSpPr>
          <p:nvPr>
            <p:ph idx="1"/>
          </p:nvPr>
        </p:nvSpPr>
        <p:spPr/>
        <p:txBody>
          <a:bodyPr>
            <a:normAutofit lnSpcReduction="10000"/>
          </a:bodyPr>
          <a:lstStyle/>
          <a:p>
            <a:pPr marL="0" indent="0">
              <a:buNone/>
            </a:pPr>
            <a:r>
              <a:rPr lang="es-BO" sz="2800" dirty="0"/>
              <a:t>Los paquetes ARP pueden ser falsificados para enviar datos al equipo del atacante. ARP Spoofing implica construir un número largo de solicitudes ARP falsificados y responde paquetes para sobrecargar un switch. Los atacantes floodean la caché ARP de un equipo con entradas falsas también conocidas como poisoning. El switch se establece a "forwarding mode" luego de que la tabla ARP es floodeada con respuestas ARP falsas y los atacantes pueden olfatear todos los paquetes de la red.</a:t>
            </a:r>
          </a:p>
        </p:txBody>
      </p:sp>
    </p:spTree>
    <p:extLst>
      <p:ext uri="{BB962C8B-B14F-4D97-AF65-F5344CB8AC3E}">
        <p14:creationId xmlns:p14="http://schemas.microsoft.com/office/powerpoint/2010/main" val="3609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trabaja el ARP Spoofing?</a:t>
            </a:r>
          </a:p>
        </p:txBody>
      </p:sp>
      <p:sp>
        <p:nvSpPr>
          <p:cNvPr id="3" name="2 Marcador de contenido"/>
          <p:cNvSpPr>
            <a:spLocks noGrp="1"/>
          </p:cNvSpPr>
          <p:nvPr>
            <p:ph idx="1"/>
          </p:nvPr>
        </p:nvSpPr>
        <p:spPr/>
        <p:txBody>
          <a:bodyPr>
            <a:normAutofit fontScale="92500" lnSpcReduction="10000"/>
          </a:bodyPr>
          <a:lstStyle/>
          <a:p>
            <a:pPr marL="0" indent="0">
              <a:buNone/>
            </a:pPr>
            <a:r>
              <a:rPr lang="es-BO" sz="2700" dirty="0"/>
              <a:t>Cuando un usuario A inicia una sesión con un usuario B en el mismo dominio de difusión en capa2, una solicitud ARP es difundida utilizando el IP del usuario B y el usuario A espera a que el usuario B responda con la máscara de subred.</a:t>
            </a:r>
          </a:p>
          <a:p>
            <a:pPr marL="0" indent="0">
              <a:buNone/>
            </a:pPr>
            <a:r>
              <a:rPr lang="es-BO" sz="2700" dirty="0"/>
              <a:t>1. Hola 10.1.1.1 estas ahí??</a:t>
            </a:r>
          </a:p>
          <a:p>
            <a:pPr marL="0" indent="0">
              <a:buNone/>
            </a:pPr>
            <a:r>
              <a:rPr lang="es-BO" sz="2700" dirty="0"/>
              <a:t>2. Si, aquí estoy y mi máscara es 1:2:3:4:5:6</a:t>
            </a:r>
          </a:p>
          <a:p>
            <a:pPr marL="0" indent="0">
              <a:buNone/>
            </a:pPr>
            <a:r>
              <a:rPr lang="es-BO" sz="2700" dirty="0"/>
              <a:t>Un usuario malicioso escucha a escondidas en la no protegida capa2 y puede responder al usuario A spoofeando la MAC del usuario B.</a:t>
            </a:r>
          </a:p>
          <a:p>
            <a:pPr marL="0" indent="0">
              <a:buNone/>
            </a:pPr>
            <a:r>
              <a:rPr lang="es-BO" sz="2700" dirty="0"/>
              <a:t>3. NO, aquí estoy 10.1.1.1 y mi máscara es 9:8:7:6:5:4</a:t>
            </a:r>
          </a:p>
        </p:txBody>
      </p:sp>
    </p:spTree>
    <p:extLst>
      <p:ext uri="{BB962C8B-B14F-4D97-AF65-F5344CB8AC3E}">
        <p14:creationId xmlns:p14="http://schemas.microsoft.com/office/powerpoint/2010/main" val="43901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 Ataque DoS.</a:t>
            </a:r>
          </a:p>
          <a:p>
            <a:pPr marL="0" indent="0">
              <a:buNone/>
            </a:pPr>
            <a:r>
              <a:rPr lang="es-BO" dirty="0"/>
              <a:t>- Intercepción de datos.</a:t>
            </a:r>
          </a:p>
          <a:p>
            <a:pPr marL="0" indent="0">
              <a:buNone/>
            </a:pPr>
            <a:r>
              <a:rPr lang="es-BO" dirty="0"/>
              <a:t>- VoIP Call tapping.</a:t>
            </a:r>
          </a:p>
          <a:p>
            <a:pPr marL="0" indent="0">
              <a:buNone/>
            </a:pPr>
            <a:r>
              <a:rPr lang="es-BO" dirty="0"/>
              <a:t>- Robo de contraseñas.</a:t>
            </a:r>
          </a:p>
          <a:p>
            <a:pPr>
              <a:buFontTx/>
              <a:buChar char="-"/>
            </a:pPr>
            <a:r>
              <a:rPr lang="es-BO" dirty="0"/>
              <a:t>Manipulación de datos.</a:t>
            </a:r>
          </a:p>
          <a:p>
            <a:pPr marL="0" indent="0">
              <a:buNone/>
            </a:pPr>
            <a:r>
              <a:rPr lang="es-BO" dirty="0"/>
              <a:t>Todo lo que pase en texto claro será interceptado.</a:t>
            </a:r>
          </a:p>
          <a:p>
            <a:pPr marL="0" indent="0">
              <a:buNone/>
            </a:pPr>
            <a:r>
              <a:rPr lang="es-BO" dirty="0"/>
              <a:t>Herramientas para ARP Poisoning: Cain&amp;Abel, WinArpAttacker, Ufasoft Snif.</a:t>
            </a:r>
          </a:p>
        </p:txBody>
      </p:sp>
      <p:sp>
        <p:nvSpPr>
          <p:cNvPr id="2" name="1 Título"/>
          <p:cNvSpPr>
            <a:spLocks noGrp="1"/>
          </p:cNvSpPr>
          <p:nvPr>
            <p:ph type="title"/>
          </p:nvPr>
        </p:nvSpPr>
        <p:spPr/>
        <p:txBody>
          <a:bodyPr/>
          <a:lstStyle/>
          <a:p>
            <a:r>
              <a:rPr lang="es-BO" dirty="0"/>
              <a:t>Amenazas del ARP Poisoning</a:t>
            </a:r>
          </a:p>
        </p:txBody>
      </p:sp>
    </p:spTree>
    <p:extLst>
      <p:ext uri="{BB962C8B-B14F-4D97-AF65-F5344CB8AC3E}">
        <p14:creationId xmlns:p14="http://schemas.microsoft.com/office/powerpoint/2010/main" val="3557333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Utilizar la DHCP Snooping Binding Table y la inspección dinámica ARP.</a:t>
            </a:r>
          </a:p>
          <a:p>
            <a:r>
              <a:rPr lang="es-BO" dirty="0"/>
              <a:t>Revisar la MAC y la IP para ver que el ARP de la interfaz está en la unión.</a:t>
            </a:r>
          </a:p>
        </p:txBody>
      </p:sp>
      <p:sp>
        <p:nvSpPr>
          <p:cNvPr id="2" name="1 Título"/>
          <p:cNvSpPr>
            <a:spLocks noGrp="1"/>
          </p:cNvSpPr>
          <p:nvPr>
            <p:ph type="title"/>
          </p:nvPr>
        </p:nvSpPr>
        <p:spPr/>
        <p:txBody>
          <a:bodyPr>
            <a:normAutofit fontScale="90000"/>
          </a:bodyPr>
          <a:lstStyle/>
          <a:p>
            <a:r>
              <a:rPr lang="es-BO" dirty="0"/>
              <a:t>¿Cómo defenderse contra ARP Poisoning?</a:t>
            </a:r>
          </a:p>
        </p:txBody>
      </p:sp>
    </p:spTree>
    <p:extLst>
      <p:ext uri="{BB962C8B-B14F-4D97-AF65-F5344CB8AC3E}">
        <p14:creationId xmlns:p14="http://schemas.microsoft.com/office/powerpoint/2010/main" val="1163213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2800" dirty="0"/>
              <a:t>Configurando DHCP Snooping y Inspección ARP dinámica en switches Cisco</a:t>
            </a:r>
          </a:p>
        </p:txBody>
      </p:sp>
      <p:sp>
        <p:nvSpPr>
          <p:cNvPr id="3" name="2 Marcador de contenido"/>
          <p:cNvSpPr>
            <a:spLocks noGrp="1"/>
          </p:cNvSpPr>
          <p:nvPr>
            <p:ph idx="1"/>
          </p:nvPr>
        </p:nvSpPr>
        <p:spPr/>
        <p:txBody>
          <a:bodyPr>
            <a:normAutofit fontScale="92500" lnSpcReduction="10000"/>
          </a:bodyPr>
          <a:lstStyle/>
          <a:p>
            <a:pPr marL="0" indent="0">
              <a:buNone/>
            </a:pPr>
            <a:endParaRPr lang="es-BO" sz="2800" i="1" dirty="0"/>
          </a:p>
          <a:p>
            <a:pPr marL="0" indent="0">
              <a:buNone/>
            </a:pPr>
            <a:r>
              <a:rPr lang="es-BO" sz="2800" dirty="0">
                <a:solidFill>
                  <a:srgbClr val="FF0000"/>
                </a:solidFill>
              </a:rPr>
              <a:t>ip dhcp snooping</a:t>
            </a:r>
          </a:p>
          <a:p>
            <a:pPr marL="0" indent="0">
              <a:buNone/>
            </a:pPr>
            <a:r>
              <a:rPr lang="es-BO" sz="2800" dirty="0">
                <a:solidFill>
                  <a:srgbClr val="FF0000"/>
                </a:solidFill>
              </a:rPr>
              <a:t>ip dhcp snooping vlan 10</a:t>
            </a:r>
          </a:p>
          <a:p>
            <a:pPr marL="0" indent="0">
              <a:buNone/>
            </a:pPr>
            <a:r>
              <a:rPr lang="es-BO" sz="2800" dirty="0">
                <a:solidFill>
                  <a:srgbClr val="FF0000"/>
                </a:solidFill>
              </a:rPr>
              <a:t>show ip dhcp snooping</a:t>
            </a:r>
          </a:p>
          <a:p>
            <a:pPr marL="0" indent="0">
              <a:buNone/>
            </a:pPr>
            <a:endParaRPr lang="es-BO" sz="2800" dirty="0">
              <a:solidFill>
                <a:srgbClr val="FF0000"/>
              </a:solidFill>
            </a:endParaRPr>
          </a:p>
          <a:p>
            <a:pPr marL="0" indent="0">
              <a:buNone/>
            </a:pPr>
            <a:r>
              <a:rPr lang="es-BO" sz="2800" dirty="0">
                <a:solidFill>
                  <a:srgbClr val="FF0000"/>
                </a:solidFill>
              </a:rPr>
              <a:t>show ip dhcp snooping binding</a:t>
            </a:r>
          </a:p>
          <a:p>
            <a:pPr marL="0" indent="0">
              <a:buNone/>
            </a:pPr>
            <a:endParaRPr lang="es-BO" sz="2800" dirty="0">
              <a:solidFill>
                <a:srgbClr val="FF0000"/>
              </a:solidFill>
            </a:endParaRPr>
          </a:p>
          <a:p>
            <a:pPr marL="0" indent="0">
              <a:buNone/>
            </a:pPr>
            <a:r>
              <a:rPr lang="es-BO" sz="2800" dirty="0">
                <a:solidFill>
                  <a:srgbClr val="FF0000"/>
                </a:solidFill>
              </a:rPr>
              <a:t>ip arp inspection vlan 10</a:t>
            </a:r>
          </a:p>
          <a:p>
            <a:pPr marL="0" indent="0">
              <a:buNone/>
            </a:pPr>
            <a:r>
              <a:rPr lang="es-BO" sz="2800" dirty="0">
                <a:solidFill>
                  <a:srgbClr val="FF0000"/>
                </a:solidFill>
              </a:rPr>
              <a:t>^Z</a:t>
            </a:r>
          </a:p>
          <a:p>
            <a:pPr marL="0" indent="0">
              <a:buNone/>
            </a:pPr>
            <a:r>
              <a:rPr lang="es-BO" sz="2800" dirty="0">
                <a:solidFill>
                  <a:srgbClr val="FF0000"/>
                </a:solidFill>
              </a:rPr>
              <a:t>show ip arp inspection</a:t>
            </a:r>
          </a:p>
        </p:txBody>
      </p:sp>
    </p:spTree>
    <p:extLst>
      <p:ext uri="{BB962C8B-B14F-4D97-AF65-F5344CB8AC3E}">
        <p14:creationId xmlns:p14="http://schemas.microsoft.com/office/powerpoint/2010/main" val="122698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MAC Spoofing/Duplicando</a:t>
            </a:r>
          </a:p>
        </p:txBody>
      </p:sp>
      <p:sp>
        <p:nvSpPr>
          <p:cNvPr id="3" name="2 Marcador de contenido"/>
          <p:cNvSpPr>
            <a:spLocks noGrp="1"/>
          </p:cNvSpPr>
          <p:nvPr>
            <p:ph idx="1"/>
          </p:nvPr>
        </p:nvSpPr>
        <p:spPr/>
        <p:txBody>
          <a:bodyPr>
            <a:normAutofit/>
          </a:bodyPr>
          <a:lstStyle/>
          <a:p>
            <a:pPr marL="0" indent="0">
              <a:buNone/>
            </a:pPr>
            <a:r>
              <a:rPr lang="es-BO" sz="2800" dirty="0"/>
              <a:t>Este ataque es realizado cuando se olfatea una rec por direcciones MAC de los clientes que activamente están asociados a un puerto del switch y re utilizan otras una de esas direcciones.</a:t>
            </a:r>
          </a:p>
          <a:p>
            <a:pPr marL="0" indent="0">
              <a:buNone/>
            </a:pPr>
            <a:r>
              <a:rPr lang="es-BO" sz="2800" dirty="0"/>
              <a:t>Escuchando el tráfico de la red, un usuario malicioso puede interceptar una MAC address legítima de otro usuario para recibir todo el tráfico destinado para ese usuario.</a:t>
            </a:r>
          </a:p>
          <a:p>
            <a:pPr marL="0" indent="0">
              <a:buNone/>
            </a:pPr>
            <a:r>
              <a:rPr lang="es-BO" sz="2800" dirty="0"/>
              <a:t>Esta técnica funciona en Wireless AP con el MAC filtering habilitado.</a:t>
            </a:r>
          </a:p>
        </p:txBody>
      </p:sp>
    </p:spTree>
    <p:extLst>
      <p:ext uri="{BB962C8B-B14F-4D97-AF65-F5344CB8AC3E}">
        <p14:creationId xmlns:p14="http://schemas.microsoft.com/office/powerpoint/2010/main" val="274210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MAC Spoofing</a:t>
            </a:r>
          </a:p>
          <a:p>
            <a:pPr marL="0" indent="0">
              <a:buNone/>
            </a:pPr>
            <a:r>
              <a:rPr lang="es-BO" dirty="0"/>
              <a:t>- Si la MAC es utilizada para acceder a la red un atacante puede obtener acceso a la red.</a:t>
            </a:r>
          </a:p>
          <a:p>
            <a:pPr marL="0" indent="0">
              <a:buNone/>
            </a:pPr>
            <a:r>
              <a:rPr lang="es-BO" dirty="0"/>
              <a:t>- Un atacante puede asumir la identidad de alguien en la red.</a:t>
            </a:r>
          </a:p>
        </p:txBody>
      </p:sp>
      <p:sp>
        <p:nvSpPr>
          <p:cNvPr id="2" name="1 Título"/>
          <p:cNvSpPr>
            <a:spLocks noGrp="1"/>
          </p:cNvSpPr>
          <p:nvPr>
            <p:ph type="title"/>
          </p:nvPr>
        </p:nvSpPr>
        <p:spPr/>
        <p:txBody>
          <a:bodyPr>
            <a:normAutofit fontScale="90000"/>
          </a:bodyPr>
          <a:lstStyle/>
          <a:p>
            <a:r>
              <a:rPr lang="es-BO" dirty="0"/>
              <a:t>Amenazas de ataques Spoofing</a:t>
            </a:r>
          </a:p>
        </p:txBody>
      </p:sp>
    </p:spTree>
    <p:extLst>
      <p:ext uri="{BB962C8B-B14F-4D97-AF65-F5344CB8AC3E}">
        <p14:creationId xmlns:p14="http://schemas.microsoft.com/office/powerpoint/2010/main" val="252235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de ataques Spoofing</a:t>
            </a:r>
          </a:p>
        </p:txBody>
      </p:sp>
      <p:sp>
        <p:nvSpPr>
          <p:cNvPr id="3" name="2 Marcador de contenido"/>
          <p:cNvSpPr>
            <a:spLocks noGrp="1"/>
          </p:cNvSpPr>
          <p:nvPr>
            <p:ph idx="1"/>
          </p:nvPr>
        </p:nvSpPr>
        <p:spPr/>
        <p:txBody>
          <a:bodyPr/>
          <a:lstStyle/>
          <a:p>
            <a:pPr marL="0" indent="0">
              <a:buNone/>
            </a:pPr>
            <a:r>
              <a:rPr lang="es-BO" dirty="0"/>
              <a:t>IP Spoofing</a:t>
            </a:r>
          </a:p>
          <a:p>
            <a:pPr marL="0" indent="0">
              <a:buNone/>
            </a:pPr>
            <a:r>
              <a:rPr lang="es-BO" dirty="0"/>
              <a:t>- Ping de la muerte.</a:t>
            </a:r>
          </a:p>
          <a:p>
            <a:pPr marL="0" indent="0">
              <a:buNone/>
            </a:pPr>
            <a:r>
              <a:rPr lang="es-BO" dirty="0"/>
              <a:t>- ICMP unreachable storm.</a:t>
            </a:r>
          </a:p>
          <a:p>
            <a:pPr marL="0" indent="0">
              <a:buNone/>
            </a:pPr>
            <a:r>
              <a:rPr lang="es-BO" dirty="0"/>
              <a:t>- SYN flood.</a:t>
            </a:r>
          </a:p>
          <a:p>
            <a:pPr>
              <a:buFontTx/>
              <a:buChar char="-"/>
            </a:pPr>
            <a:r>
              <a:rPr lang="es-BO" dirty="0"/>
              <a:t>IPs de confianza pueden ser spoofeados.</a:t>
            </a:r>
          </a:p>
          <a:p>
            <a:pPr>
              <a:buFontTx/>
              <a:buChar char="-"/>
            </a:pPr>
            <a:endParaRPr lang="es-BO" dirty="0"/>
          </a:p>
          <a:p>
            <a:pPr marL="0" indent="0">
              <a:buNone/>
            </a:pPr>
            <a:r>
              <a:rPr lang="es-BO" dirty="0"/>
              <a:t>Herramentas MAC Spoofing: SMAC</a:t>
            </a:r>
          </a:p>
        </p:txBody>
      </p:sp>
    </p:spTree>
    <p:extLst>
      <p:ext uri="{BB962C8B-B14F-4D97-AF65-F5344CB8AC3E}">
        <p14:creationId xmlns:p14="http://schemas.microsoft.com/office/powerpoint/2010/main" val="282194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MAC Spoofing?</a:t>
            </a:r>
          </a:p>
        </p:txBody>
      </p:sp>
      <p:sp>
        <p:nvSpPr>
          <p:cNvPr id="3" name="2 Marcador de contenido"/>
          <p:cNvSpPr>
            <a:spLocks noGrp="1"/>
          </p:cNvSpPr>
          <p:nvPr>
            <p:ph idx="1"/>
          </p:nvPr>
        </p:nvSpPr>
        <p:spPr/>
        <p:txBody>
          <a:bodyPr/>
          <a:lstStyle/>
          <a:p>
            <a:pPr marL="0" indent="0">
              <a:buNone/>
            </a:pPr>
            <a:r>
              <a:rPr lang="es-BO" dirty="0"/>
              <a:t>Utilizar la DHCP Snooping Binding Table, Inspección ARP dinámica e IP Source Guard.</a:t>
            </a:r>
          </a:p>
          <a:p>
            <a:pPr marL="0" indent="0">
              <a:buNone/>
            </a:pPr>
            <a:endParaRPr lang="es-BO" dirty="0"/>
          </a:p>
          <a:p>
            <a:pPr marL="0" indent="0">
              <a:buNone/>
            </a:pPr>
            <a:r>
              <a:rPr lang="es-BO" dirty="0">
                <a:solidFill>
                  <a:srgbClr val="FF0000"/>
                </a:solidFill>
              </a:rPr>
              <a:t>sh ip dhcp snooping binding</a:t>
            </a:r>
          </a:p>
        </p:txBody>
      </p:sp>
    </p:spTree>
    <p:extLst>
      <p:ext uri="{BB962C8B-B14F-4D97-AF65-F5344CB8AC3E}">
        <p14:creationId xmlns:p14="http://schemas.microsoft.com/office/powerpoint/2010/main" val="120586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Wiretapping</a:t>
            </a:r>
          </a:p>
        </p:txBody>
      </p:sp>
      <p:sp>
        <p:nvSpPr>
          <p:cNvPr id="3" name="2 Marcador de contenido"/>
          <p:cNvSpPr>
            <a:spLocks noGrp="1"/>
          </p:cNvSpPr>
          <p:nvPr>
            <p:ph idx="1"/>
          </p:nvPr>
        </p:nvSpPr>
        <p:spPr/>
        <p:txBody>
          <a:bodyPr/>
          <a:lstStyle/>
          <a:p>
            <a:pPr marL="0" indent="0">
              <a:buNone/>
            </a:pPr>
            <a:r>
              <a:rPr lang="es-BO" dirty="0"/>
              <a:t>Es el proceso de monitorear conversaciones telefónicas y de internet. Los atacantes conectan un dispositivo de escucha (hardware, software o una combinación de ambos) al circuito de información entre dos teléfonos o host en internet.</a:t>
            </a:r>
          </a:p>
        </p:txBody>
      </p:sp>
    </p:spTree>
    <p:extLst>
      <p:ext uri="{BB962C8B-B14F-4D97-AF65-F5344CB8AC3E}">
        <p14:creationId xmlns:p14="http://schemas.microsoft.com/office/powerpoint/2010/main" val="1179267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DNS Poisoning</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Técnicas DNS Poisoning</a:t>
            </a:r>
          </a:p>
          <a:p>
            <a:pPr marL="0" indent="0">
              <a:buNone/>
            </a:pPr>
            <a:r>
              <a:rPr lang="es-BO" dirty="0"/>
              <a:t>1. DNS Poisoning es una técnica que engaña un servidor DNS dentro de uno creíble que fue recibido de la información de autenticación cuando realmente no lo hizo.</a:t>
            </a:r>
          </a:p>
          <a:p>
            <a:pPr marL="0" indent="0">
              <a:buNone/>
            </a:pPr>
            <a:r>
              <a:rPr lang="es-BO" dirty="0"/>
              <a:t>2. Lo que hace es sustituir una dirección de un proveedor de internet falso en nivel DNS.</a:t>
            </a:r>
          </a:p>
          <a:p>
            <a:pPr marL="0" indent="0">
              <a:buNone/>
            </a:pPr>
            <a:r>
              <a:rPr lang="es-BO" dirty="0"/>
              <a:t>El objetivo es resolver nombres de host en otras direcciones IP, generalmente para enviar por ejemplo a sitios web falsos.</a:t>
            </a:r>
          </a:p>
        </p:txBody>
      </p:sp>
    </p:spTree>
    <p:extLst>
      <p:ext uri="{BB962C8B-B14F-4D97-AF65-F5344CB8AC3E}">
        <p14:creationId xmlns:p14="http://schemas.microsoft.com/office/powerpoint/2010/main" val="185349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Servidor Proxy DNS Poisoning</a:t>
            </a:r>
          </a:p>
        </p:txBody>
      </p:sp>
      <p:sp>
        <p:nvSpPr>
          <p:cNvPr id="3" name="2 Marcador de contenido"/>
          <p:cNvSpPr>
            <a:spLocks noGrp="1"/>
          </p:cNvSpPr>
          <p:nvPr>
            <p:ph idx="1"/>
          </p:nvPr>
        </p:nvSpPr>
        <p:spPr/>
        <p:txBody>
          <a:bodyPr/>
          <a:lstStyle/>
          <a:p>
            <a:pPr marL="0" indent="0">
              <a:buNone/>
            </a:pPr>
            <a:r>
              <a:rPr lang="es-BO" dirty="0"/>
              <a:t>El atacante envía un troyano a un equipo y cambia sus opciones de Proxy Server en el navegador para que apunte a otro IP.</a:t>
            </a:r>
          </a:p>
        </p:txBody>
      </p:sp>
    </p:spTree>
    <p:extLst>
      <p:ext uri="{BB962C8B-B14F-4D97-AF65-F5344CB8AC3E}">
        <p14:creationId xmlns:p14="http://schemas.microsoft.com/office/powerpoint/2010/main" val="3440531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DNS Cache Poisoning</a:t>
            </a:r>
          </a:p>
        </p:txBody>
      </p:sp>
      <p:sp>
        <p:nvSpPr>
          <p:cNvPr id="3" name="2 Marcador de contenido"/>
          <p:cNvSpPr>
            <a:spLocks noGrp="1"/>
          </p:cNvSpPr>
          <p:nvPr>
            <p:ph idx="1"/>
          </p:nvPr>
        </p:nvSpPr>
        <p:spPr/>
        <p:txBody>
          <a:bodyPr/>
          <a:lstStyle/>
          <a:p>
            <a:pPr marL="0" indent="0">
              <a:buNone/>
            </a:pPr>
            <a:r>
              <a:rPr lang="es-BO" dirty="0"/>
              <a:t>Cambia los registros DNS por falsos.</a:t>
            </a:r>
          </a:p>
        </p:txBody>
      </p:sp>
    </p:spTree>
    <p:extLst>
      <p:ext uri="{BB962C8B-B14F-4D97-AF65-F5344CB8AC3E}">
        <p14:creationId xmlns:p14="http://schemas.microsoft.com/office/powerpoint/2010/main" val="1281182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a:xfrm>
            <a:off x="179512" y="274638"/>
            <a:ext cx="8507288" cy="1143000"/>
          </a:xfrm>
        </p:spPr>
        <p:txBody>
          <a:bodyPr>
            <a:normAutofit fontScale="90000"/>
          </a:bodyPr>
          <a:lstStyle/>
          <a:p>
            <a:r>
              <a:rPr lang="es-BO" dirty="0"/>
              <a:t>¿Cómo Defenderse contra DNS Spoofing?</a:t>
            </a:r>
          </a:p>
        </p:txBody>
      </p:sp>
      <p:sp>
        <p:nvSpPr>
          <p:cNvPr id="3" name="2 Marcador de contenido"/>
          <p:cNvSpPr>
            <a:spLocks noGrp="1"/>
          </p:cNvSpPr>
          <p:nvPr>
            <p:ph idx="1"/>
          </p:nvPr>
        </p:nvSpPr>
        <p:spPr/>
        <p:txBody>
          <a:bodyPr>
            <a:normAutofit fontScale="92500"/>
          </a:bodyPr>
          <a:lstStyle/>
          <a:p>
            <a:pPr marL="0" indent="0">
              <a:buNone/>
            </a:pPr>
            <a:r>
              <a:rPr lang="es-BO" sz="2600" dirty="0"/>
              <a:t>1. Resolver todas las consultas DNS al servidor DNS.</a:t>
            </a:r>
          </a:p>
          <a:p>
            <a:pPr marL="0" indent="0">
              <a:buNone/>
            </a:pPr>
            <a:r>
              <a:rPr lang="es-BO" sz="2600" dirty="0"/>
              <a:t>2. Bloquear consultas DNS que vayan a servidores externos</a:t>
            </a:r>
          </a:p>
          <a:p>
            <a:pPr marL="0" indent="0">
              <a:buNone/>
            </a:pPr>
            <a:r>
              <a:rPr lang="es-BO" sz="2600" dirty="0"/>
              <a:t>3. Implementar DNSSEC</a:t>
            </a:r>
          </a:p>
          <a:p>
            <a:pPr marL="0" indent="0">
              <a:buNone/>
            </a:pPr>
            <a:r>
              <a:rPr lang="es-BO" sz="2600" dirty="0"/>
              <a:t>4. Configurar resolución DNS para que use un nuevo puerto de origen disponible para cada consulta de salida.</a:t>
            </a:r>
          </a:p>
          <a:p>
            <a:pPr marL="0" indent="0">
              <a:buNone/>
            </a:pPr>
            <a:r>
              <a:rPr lang="es-BO" sz="2600" dirty="0"/>
              <a:t>5. Configurar el firewall para restringir DNS lookup externo.</a:t>
            </a:r>
          </a:p>
          <a:p>
            <a:pPr marL="0" indent="0">
              <a:buNone/>
            </a:pPr>
            <a:r>
              <a:rPr lang="es-BO" sz="2600" dirty="0"/>
              <a:t>6. Restringir servicio DNS recursivo, parcial o total a los usuarios autorizados.</a:t>
            </a:r>
          </a:p>
          <a:p>
            <a:pPr marL="0" indent="0">
              <a:buNone/>
            </a:pPr>
            <a:r>
              <a:rPr lang="es-BO" sz="2600" dirty="0"/>
              <a:t>7. Utilizar limitación de velocidad</a:t>
            </a:r>
          </a:p>
        </p:txBody>
      </p:sp>
    </p:spTree>
    <p:extLst>
      <p:ext uri="{BB962C8B-B14F-4D97-AF65-F5344CB8AC3E}">
        <p14:creationId xmlns:p14="http://schemas.microsoft.com/office/powerpoint/2010/main" val="69387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Mostrando filtros en Wireshark</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Estos filtros son utilizados para cambiar la vista de los paquetes capturados</a:t>
            </a:r>
          </a:p>
          <a:p>
            <a:pPr marL="0" indent="0">
              <a:buNone/>
            </a:pPr>
            <a:r>
              <a:rPr lang="es-BO" dirty="0"/>
              <a:t>Ejemplo: Se teclea el protocolo en el filter box: arp, http, tcp, udp, dns, etc.</a:t>
            </a:r>
          </a:p>
          <a:p>
            <a:pPr marL="0" indent="0">
              <a:buNone/>
            </a:pPr>
            <a:r>
              <a:rPr lang="es-BO" dirty="0">
                <a:solidFill>
                  <a:srgbClr val="FF0000"/>
                </a:solidFill>
              </a:rPr>
              <a:t>tcp.port==23 </a:t>
            </a:r>
          </a:p>
          <a:p>
            <a:pPr marL="0" indent="0">
              <a:buNone/>
            </a:pPr>
            <a:r>
              <a:rPr lang="es-BO" dirty="0">
                <a:solidFill>
                  <a:srgbClr val="FF0000"/>
                </a:solidFill>
              </a:rPr>
              <a:t>ip.addr==192.168.1.100 machine</a:t>
            </a:r>
          </a:p>
          <a:p>
            <a:pPr marL="0" indent="0">
              <a:buNone/>
            </a:pPr>
            <a:r>
              <a:rPr lang="es-BO" dirty="0">
                <a:solidFill>
                  <a:srgbClr val="FF0000"/>
                </a:solidFill>
              </a:rPr>
              <a:t>ip addr==192.168.1.100 &amp;&amp; tcp.port==23</a:t>
            </a:r>
          </a:p>
          <a:p>
            <a:pPr marL="0" indent="0">
              <a:buNone/>
            </a:pPr>
            <a:endParaRPr lang="es-BO" dirty="0">
              <a:solidFill>
                <a:srgbClr val="FF0000"/>
              </a:solidFill>
            </a:endParaRPr>
          </a:p>
          <a:p>
            <a:pPr marL="0" indent="0">
              <a:buNone/>
            </a:pPr>
            <a:r>
              <a:rPr lang="es-BO" dirty="0">
                <a:solidFill>
                  <a:srgbClr val="FF0000"/>
                </a:solidFill>
              </a:rPr>
              <a:t>ip.addr==10.0.0.1 or ip.addr==10.0.0.4</a:t>
            </a:r>
          </a:p>
        </p:txBody>
      </p:sp>
    </p:spTree>
    <p:extLst>
      <p:ext uri="{BB962C8B-B14F-4D97-AF65-F5344CB8AC3E}">
        <p14:creationId xmlns:p14="http://schemas.microsoft.com/office/powerpoint/2010/main" val="2121263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Sniffing</a:t>
            </a:r>
          </a:p>
        </p:txBody>
      </p:sp>
      <p:sp>
        <p:nvSpPr>
          <p:cNvPr id="3" name="2 Marcador de contenido"/>
          <p:cNvSpPr>
            <a:spLocks noGrp="1"/>
          </p:cNvSpPr>
          <p:nvPr>
            <p:ph idx="1"/>
          </p:nvPr>
        </p:nvSpPr>
        <p:spPr/>
        <p:txBody>
          <a:bodyPr>
            <a:normAutofit lnSpcReduction="10000"/>
          </a:bodyPr>
          <a:lstStyle/>
          <a:p>
            <a:pPr marL="0" indent="0">
              <a:buNone/>
            </a:pPr>
            <a:r>
              <a:rPr lang="es-BO" sz="3000" dirty="0"/>
              <a:t>Herramienta Wireshark</a:t>
            </a:r>
          </a:p>
          <a:p>
            <a:pPr marL="0" indent="0">
              <a:buNone/>
            </a:pPr>
            <a:r>
              <a:rPr lang="es-BO" sz="3000" dirty="0"/>
              <a:t>1. Es un paquete gratuito. Utiliza Winpcap para capturar paquetes, así que solo puede capturar paquetes en redes soportadas por Winpcap.</a:t>
            </a:r>
          </a:p>
          <a:p>
            <a:pPr marL="0" indent="0">
              <a:buNone/>
            </a:pPr>
            <a:r>
              <a:rPr lang="es-BO" sz="3000" dirty="0"/>
              <a:t>2. Captura tráfico de redes vivas desde Ethernet, IEEE 802.11, PPP/HDLC, ATM, Bluetooth, USB, Token Ring, Frame Relay, redes FDDI.</a:t>
            </a:r>
          </a:p>
          <a:p>
            <a:pPr marL="0" indent="0">
              <a:buNone/>
            </a:pPr>
            <a:r>
              <a:rPr lang="es-BO" sz="3000" dirty="0"/>
              <a:t>3. Los archivos pueden ser editados vía línea de comandos.</a:t>
            </a:r>
          </a:p>
        </p:txBody>
      </p:sp>
    </p:spTree>
    <p:extLst>
      <p:ext uri="{BB962C8B-B14F-4D97-AF65-F5344CB8AC3E}">
        <p14:creationId xmlns:p14="http://schemas.microsoft.com/office/powerpoint/2010/main" val="2405702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Filtros de Wireshark adicionales</a:t>
            </a:r>
          </a:p>
        </p:txBody>
      </p:sp>
      <p:sp>
        <p:nvSpPr>
          <p:cNvPr id="3" name="2 Marcador de contenido"/>
          <p:cNvSpPr>
            <a:spLocks noGrp="1"/>
          </p:cNvSpPr>
          <p:nvPr>
            <p:ph idx="1"/>
          </p:nvPr>
        </p:nvSpPr>
        <p:spPr/>
        <p:txBody>
          <a:bodyPr>
            <a:normAutofit fontScale="92500"/>
          </a:bodyPr>
          <a:lstStyle/>
          <a:p>
            <a:pPr marL="0" indent="0">
              <a:buNone/>
            </a:pPr>
            <a:r>
              <a:rPr lang="es-BO" sz="3000" dirty="0"/>
              <a:t>1. Mostrar todos los TCP resets: tcp.flags.reset==1</a:t>
            </a:r>
          </a:p>
          <a:p>
            <a:pPr marL="0" indent="0">
              <a:buNone/>
            </a:pPr>
            <a:r>
              <a:rPr lang="es-BO" sz="3000" dirty="0"/>
              <a:t>2. Mostrar todos las solicitudes HTTP gets: http.request</a:t>
            </a:r>
          </a:p>
          <a:p>
            <a:pPr marL="0" indent="0">
              <a:buNone/>
            </a:pPr>
            <a:r>
              <a:rPr lang="es-BO" sz="3000" dirty="0"/>
              <a:t>3. Mostrar todos los paquetes TCP que contengan la palabra "traffic" tcp contains traffic</a:t>
            </a:r>
          </a:p>
          <a:p>
            <a:pPr marL="0" indent="0">
              <a:buNone/>
            </a:pPr>
            <a:r>
              <a:rPr lang="es-BO" sz="3000" dirty="0"/>
              <a:t>4. Filtro para valores HEX 0x33 0x27 a cualquier offset: udp contains 33:27:58</a:t>
            </a:r>
          </a:p>
          <a:p>
            <a:pPr marL="0" indent="0">
              <a:buNone/>
            </a:pPr>
            <a:r>
              <a:rPr lang="es-BO" sz="3000" dirty="0"/>
              <a:t>5. Muestra todas las retransmisiones en el trazo: tcp.analysis.retransmission</a:t>
            </a:r>
          </a:p>
        </p:txBody>
      </p:sp>
    </p:spTree>
    <p:extLst>
      <p:ext uri="{BB962C8B-B14F-4D97-AF65-F5344CB8AC3E}">
        <p14:creationId xmlns:p14="http://schemas.microsoft.com/office/powerpoint/2010/main" val="844560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normAutofit fontScale="92500" lnSpcReduction="10000"/>
          </a:bodyPr>
          <a:lstStyle/>
          <a:p>
            <a:r>
              <a:rPr lang="es-BO" sz="3000" dirty="0"/>
              <a:t>Herramientas Sniffing: CACE Pilot,  Tcpdump/Windump</a:t>
            </a:r>
          </a:p>
          <a:p>
            <a:endParaRPr lang="es-BO" sz="3000" dirty="0"/>
          </a:p>
          <a:p>
            <a:r>
              <a:rPr lang="es-BO" sz="3000" dirty="0"/>
              <a:t>Herramientas discovery: NetworkView, the Dude Sniffer</a:t>
            </a:r>
          </a:p>
          <a:p>
            <a:endParaRPr lang="es-BO" sz="3000" dirty="0"/>
          </a:p>
          <a:p>
            <a:r>
              <a:rPr lang="es-BO" sz="3000" dirty="0"/>
              <a:t>Herramienta Password Sniffing: Ace</a:t>
            </a:r>
          </a:p>
          <a:p>
            <a:endParaRPr lang="es-BO" sz="3000" dirty="0"/>
          </a:p>
          <a:p>
            <a:r>
              <a:rPr lang="es-BO" sz="3000" dirty="0"/>
              <a:t>Herramientas Packet Sniffing: Capsa Network Analyzer.</a:t>
            </a:r>
          </a:p>
        </p:txBody>
      </p:sp>
    </p:spTree>
    <p:extLst>
      <p:ext uri="{BB962C8B-B14F-4D97-AF65-F5344CB8AC3E}">
        <p14:creationId xmlns:p14="http://schemas.microsoft.com/office/powerpoint/2010/main" val="1064319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normAutofit fontScale="92500" lnSpcReduction="10000"/>
          </a:bodyPr>
          <a:lstStyle/>
          <a:p>
            <a:r>
              <a:rPr lang="es-BO" sz="2700" dirty="0"/>
              <a:t>OmniPeek Network Analyzer: Utiliza Google Map para capturar la locación de una IP pública de los paquetes capturados</a:t>
            </a:r>
          </a:p>
          <a:p>
            <a:endParaRPr lang="es-BO" sz="2700" dirty="0"/>
          </a:p>
          <a:p>
            <a:r>
              <a:rPr lang="es-BO" sz="2700" dirty="0"/>
              <a:t>Network Packet Analyzer: Observer</a:t>
            </a:r>
          </a:p>
          <a:p>
            <a:endParaRPr lang="es-BO" sz="2700" dirty="0"/>
          </a:p>
          <a:p>
            <a:r>
              <a:rPr lang="es-BO" sz="2700" dirty="0"/>
              <a:t>Session Capture Sniffer: NetWitness</a:t>
            </a:r>
          </a:p>
          <a:p>
            <a:endParaRPr lang="es-BO" sz="2700" dirty="0"/>
          </a:p>
          <a:p>
            <a:r>
              <a:rPr lang="es-BO" sz="2700" dirty="0"/>
              <a:t>Email Message Sniffer: Big-Mother</a:t>
            </a:r>
          </a:p>
          <a:p>
            <a:endParaRPr lang="es-BO" sz="2700" dirty="0"/>
          </a:p>
          <a:p>
            <a:r>
              <a:rPr lang="es-BO" sz="2700" dirty="0"/>
              <a:t>TCP/IP Packet Crafter: Packet Builder</a:t>
            </a:r>
          </a:p>
        </p:txBody>
      </p:sp>
    </p:spTree>
    <p:extLst>
      <p:ext uri="{BB962C8B-B14F-4D97-AF65-F5344CB8AC3E}">
        <p14:creationId xmlns:p14="http://schemas.microsoft.com/office/powerpoint/2010/main" val="2487570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pPr marL="0" indent="0">
              <a:buNone/>
            </a:pPr>
            <a:r>
              <a:rPr lang="es-BO" sz="2600" dirty="0"/>
              <a:t>1. Un atacante conecta su laptop a un puerto del swtich.</a:t>
            </a:r>
          </a:p>
          <a:p>
            <a:pPr marL="0" indent="0">
              <a:buNone/>
            </a:pPr>
            <a:r>
              <a:rPr lang="es-BO" sz="2600" dirty="0"/>
              <a:t>2. Ejecuta discovery tools para aprender acerca de la topología de la red.</a:t>
            </a:r>
          </a:p>
          <a:p>
            <a:pPr marL="0" indent="0">
              <a:buNone/>
            </a:pPr>
            <a:r>
              <a:rPr lang="es-BO" sz="2600" dirty="0"/>
              <a:t>3. Identifica el equipo de la víctima para realizar tu ataque.</a:t>
            </a:r>
          </a:p>
          <a:p>
            <a:pPr marL="0" indent="0">
              <a:buNone/>
            </a:pPr>
            <a:r>
              <a:rPr lang="es-BO" sz="2600" dirty="0"/>
              <a:t>4. Envenena (poison) el equipo de la víctima utilizando técnicas ARP spoofing.</a:t>
            </a:r>
          </a:p>
          <a:p>
            <a:pPr marL="0" indent="0">
              <a:buNone/>
            </a:pPr>
            <a:r>
              <a:rPr lang="es-BO" sz="2600" dirty="0"/>
              <a:t>5. El tráfico destinado para la víctima es re direccionado al usuario.</a:t>
            </a:r>
          </a:p>
          <a:p>
            <a:pPr marL="0" indent="0">
              <a:buNone/>
            </a:pPr>
            <a:r>
              <a:rPr lang="es-BO" sz="2600" dirty="0"/>
              <a:t>6. El hacker extrae passwords y datos sensibles del tráfico redirigido.</a:t>
            </a:r>
          </a:p>
        </p:txBody>
      </p:sp>
      <p:sp>
        <p:nvSpPr>
          <p:cNvPr id="2" name="1 Título"/>
          <p:cNvSpPr>
            <a:spLocks noGrp="1"/>
          </p:cNvSpPr>
          <p:nvPr>
            <p:ph type="title"/>
          </p:nvPr>
        </p:nvSpPr>
        <p:spPr/>
        <p:txBody>
          <a:bodyPr>
            <a:normAutofit fontScale="90000"/>
          </a:bodyPr>
          <a:lstStyle/>
          <a:p>
            <a:r>
              <a:rPr lang="es-BO" dirty="0"/>
              <a:t>¿Cómo un atacante hackea una red utilizando Sniffers?</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66111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Wiretapping</a:t>
            </a:r>
          </a:p>
        </p:txBody>
      </p:sp>
      <p:sp>
        <p:nvSpPr>
          <p:cNvPr id="3" name="2 Marcador de contenido"/>
          <p:cNvSpPr>
            <a:spLocks noGrp="1"/>
          </p:cNvSpPr>
          <p:nvPr>
            <p:ph idx="1"/>
          </p:nvPr>
        </p:nvSpPr>
        <p:spPr/>
        <p:txBody>
          <a:bodyPr/>
          <a:lstStyle/>
          <a:p>
            <a:r>
              <a:rPr lang="es-BO" dirty="0"/>
              <a:t>Un atacante puede robar información sensible “olfateando” una red. Passwords telnet, tráfico email, tráfico web, sesiones de chat, passwords ftp, configuración de routers, tráfico DNS, tráfico syslog, etc.</a:t>
            </a:r>
          </a:p>
        </p:txBody>
      </p:sp>
    </p:spTree>
    <p:extLst>
      <p:ext uri="{BB962C8B-B14F-4D97-AF65-F5344CB8AC3E}">
        <p14:creationId xmlns:p14="http://schemas.microsoft.com/office/powerpoint/2010/main" val="56253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¿Cómo defenderse contra Sniffing?</a:t>
            </a:r>
          </a:p>
          <a:p>
            <a:pPr marL="0" indent="0">
              <a:buNone/>
            </a:pPr>
            <a:r>
              <a:rPr lang="es-BO" dirty="0"/>
              <a:t>- Restringir el acceso físico a la red, asegurando que no se puede instalar packet sniffers.</a:t>
            </a:r>
          </a:p>
          <a:p>
            <a:pPr marL="0" indent="0">
              <a:buNone/>
            </a:pPr>
            <a:r>
              <a:rPr lang="es-BO" dirty="0"/>
              <a:t>- Utilizar encriptación para proteger información confidencial.</a:t>
            </a:r>
          </a:p>
          <a:p>
            <a:pPr marL="0" indent="0">
              <a:buNone/>
            </a:pPr>
            <a:r>
              <a:rPr lang="es-BO" dirty="0"/>
              <a:t>- Permanentemente agregar la dirección MAC de la puerta de enlace a la caché ARP.</a:t>
            </a:r>
          </a:p>
        </p:txBody>
      </p:sp>
      <p:sp>
        <p:nvSpPr>
          <p:cNvPr id="2" name="1 Título"/>
          <p:cNvSpPr>
            <a:spLocks noGrp="1"/>
          </p:cNvSpPr>
          <p:nvPr>
            <p:ph type="title"/>
          </p:nvPr>
        </p:nvSpPr>
        <p:spPr/>
        <p:txBody>
          <a:bodyPr/>
          <a:lstStyle/>
          <a:p>
            <a:r>
              <a:rPr lang="es-BO" dirty="0"/>
              <a:t>Contramedidas</a:t>
            </a:r>
          </a:p>
        </p:txBody>
      </p:sp>
    </p:spTree>
    <p:extLst>
      <p:ext uri="{BB962C8B-B14F-4D97-AF65-F5344CB8AC3E}">
        <p14:creationId xmlns:p14="http://schemas.microsoft.com/office/powerpoint/2010/main" val="2916031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a:bodyPr>
          <a:lstStyle/>
          <a:p>
            <a:pPr marL="0" indent="0">
              <a:buNone/>
            </a:pPr>
            <a:r>
              <a:rPr lang="es-BO" sz="2700" dirty="0"/>
              <a:t>- Utilizar direcciones estáticas y tablas ARP estáticas para prevenir a los atacantes agregar entradas ARP spoofeadas.</a:t>
            </a:r>
          </a:p>
          <a:p>
            <a:pPr marL="0" indent="0">
              <a:buNone/>
            </a:pPr>
            <a:r>
              <a:rPr lang="es-BO" sz="2700" dirty="0"/>
              <a:t>- Apagar el network identification broadcasts y si es posible restringir la red a usuarios autorizados para proteger la red de ser descubierta por herramientas sniffing.</a:t>
            </a:r>
          </a:p>
          <a:p>
            <a:pPr marL="0" indent="0">
              <a:buNone/>
            </a:pPr>
            <a:r>
              <a:rPr lang="es-BO" sz="2700" dirty="0"/>
              <a:t>- Utilizar IPv6 en vez de IPv4.</a:t>
            </a:r>
          </a:p>
          <a:p>
            <a:pPr marL="0" indent="0">
              <a:buNone/>
            </a:pPr>
            <a:r>
              <a:rPr lang="es-BO" sz="2700" dirty="0"/>
              <a:t>- Utilizar sesiones cifradas como SSH en vez de Telnet, Secure Copy (SCP) en vez de FTP, SSL para mails, etc. para proteger la red inalámbrica contra ataques sniffing.</a:t>
            </a:r>
          </a:p>
        </p:txBody>
      </p:sp>
    </p:spTree>
    <p:extLst>
      <p:ext uri="{BB962C8B-B14F-4D97-AF65-F5344CB8AC3E}">
        <p14:creationId xmlns:p14="http://schemas.microsoft.com/office/powerpoint/2010/main" val="2959115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Técnicas de prevención Sniffing.</a:t>
            </a:r>
          </a:p>
        </p:txBody>
      </p:sp>
      <p:sp>
        <p:nvSpPr>
          <p:cNvPr id="3" name="2 Marcador de contenido"/>
          <p:cNvSpPr>
            <a:spLocks noGrp="1"/>
          </p:cNvSpPr>
          <p:nvPr>
            <p:ph idx="1"/>
          </p:nvPr>
        </p:nvSpPr>
        <p:spPr/>
        <p:txBody>
          <a:bodyPr/>
          <a:lstStyle/>
          <a:p>
            <a:pPr marL="0" indent="0">
              <a:buNone/>
            </a:pPr>
            <a:r>
              <a:rPr lang="es-BO" dirty="0"/>
              <a:t>- Utilizar PGP y S/MIME.</a:t>
            </a:r>
          </a:p>
          <a:p>
            <a:pPr marL="0" indent="0">
              <a:buNone/>
            </a:pPr>
            <a:r>
              <a:rPr lang="es-BO" dirty="0"/>
              <a:t>- Utilizar VPNs.</a:t>
            </a:r>
          </a:p>
          <a:p>
            <a:pPr marL="0" indent="0">
              <a:buNone/>
            </a:pPr>
            <a:r>
              <a:rPr lang="es-BO" dirty="0"/>
              <a:t>- Utilizar SSH.</a:t>
            </a:r>
          </a:p>
          <a:p>
            <a:pPr marL="0" indent="0">
              <a:buNone/>
            </a:pPr>
            <a:r>
              <a:rPr lang="es-BO" dirty="0"/>
              <a:t>- Utilizar IPSec.</a:t>
            </a:r>
          </a:p>
          <a:p>
            <a:pPr marL="0" indent="0">
              <a:buNone/>
            </a:pPr>
            <a:r>
              <a:rPr lang="es-BO" dirty="0"/>
              <a:t>- Utilizar One-time Passwords (OTP).</a:t>
            </a:r>
          </a:p>
          <a:p>
            <a:pPr marL="0" indent="0">
              <a:buNone/>
            </a:pPr>
            <a:r>
              <a:rPr lang="es-BO" dirty="0"/>
              <a:t>- Utilizar protocolo SSL/TLS.</a:t>
            </a:r>
          </a:p>
        </p:txBody>
      </p:sp>
    </p:spTree>
    <p:extLst>
      <p:ext uri="{BB962C8B-B14F-4D97-AF65-F5344CB8AC3E}">
        <p14:creationId xmlns:p14="http://schemas.microsoft.com/office/powerpoint/2010/main" val="2048008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detectar sniffing?</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 Debe revisar qué equipos están corriendo en modo promiscuo.</a:t>
            </a:r>
          </a:p>
          <a:p>
            <a:pPr marL="0" indent="0">
              <a:buNone/>
            </a:pPr>
            <a:r>
              <a:rPr lang="es-BO" sz="2800" dirty="0"/>
              <a:t>- Ejecutar IDS y notificar si las direcciones MAC de algunos equipos ha sido cambiada (como por ej. la MAC del router).</a:t>
            </a:r>
          </a:p>
          <a:p>
            <a:pPr marL="0" indent="0">
              <a:buNone/>
            </a:pPr>
            <a:r>
              <a:rPr lang="es-BO" sz="2800" dirty="0"/>
              <a:t>- Ejecutar herramientas de red como HP Performance Insight para monitorear la red buscando paquetes extraños.</a:t>
            </a:r>
          </a:p>
          <a:p>
            <a:pPr marL="0" indent="0">
              <a:buNone/>
            </a:pPr>
            <a:endParaRPr lang="es-BO" sz="2800" dirty="0"/>
          </a:p>
          <a:p>
            <a:pPr marL="0" indent="0">
              <a:buNone/>
            </a:pPr>
            <a:r>
              <a:rPr lang="es-BO" sz="2800" dirty="0"/>
              <a:t>Herramientas de detección de modo promiscuo: PromqryUI, PromiScan, etc.</a:t>
            </a:r>
          </a:p>
        </p:txBody>
      </p:sp>
    </p:spTree>
    <p:extLst>
      <p:ext uri="{BB962C8B-B14F-4D97-AF65-F5344CB8AC3E}">
        <p14:creationId xmlns:p14="http://schemas.microsoft.com/office/powerpoint/2010/main" val="2907216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con Sniffers</a:t>
            </a:r>
          </a:p>
        </p:txBody>
      </p:sp>
    </p:spTree>
    <p:extLst>
      <p:ext uri="{BB962C8B-B14F-4D97-AF65-F5344CB8AC3E}">
        <p14:creationId xmlns:p14="http://schemas.microsoft.com/office/powerpoint/2010/main" val="1029780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42470" y="332656"/>
            <a:ext cx="7545793" cy="6264696"/>
          </a:xfrm>
          <a:prstGeom prst="rect">
            <a:avLst/>
          </a:prstGeom>
        </p:spPr>
      </p:pic>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764581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75975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Coloca a la tarjeta NIC en modo promiscuo así puede escuchar todo el tráfico transmitido en su segmento.</a:t>
            </a:r>
          </a:p>
          <a:p>
            <a:r>
              <a:rPr lang="es-BO" dirty="0"/>
              <a:t>Puede leer constantemente toda la información que viaja por la red decodificando la información encapsulada en los paquetes de datos.</a:t>
            </a:r>
          </a:p>
        </p:txBody>
      </p:sp>
      <p:sp>
        <p:nvSpPr>
          <p:cNvPr id="2" name="1 Título"/>
          <p:cNvSpPr>
            <a:spLocks noGrp="1"/>
          </p:cNvSpPr>
          <p:nvPr>
            <p:ph type="title"/>
          </p:nvPr>
        </p:nvSpPr>
        <p:spPr/>
        <p:txBody>
          <a:bodyPr/>
          <a:lstStyle/>
          <a:p>
            <a:r>
              <a:rPr lang="es-BO" dirty="0"/>
              <a:t>¿Cómo trabaja un sniffer?</a:t>
            </a:r>
          </a:p>
        </p:txBody>
      </p:sp>
    </p:spTree>
    <p:extLst>
      <p:ext uri="{BB962C8B-B14F-4D97-AF65-F5344CB8AC3E}">
        <p14:creationId xmlns:p14="http://schemas.microsoft.com/office/powerpoint/2010/main" val="142004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sniffing</a:t>
            </a:r>
          </a:p>
        </p:txBody>
      </p:sp>
      <p:sp>
        <p:nvSpPr>
          <p:cNvPr id="3" name="2 Marcador de contenido"/>
          <p:cNvSpPr>
            <a:spLocks noGrp="1"/>
          </p:cNvSpPr>
          <p:nvPr>
            <p:ph idx="1"/>
          </p:nvPr>
        </p:nvSpPr>
        <p:spPr/>
        <p:txBody>
          <a:bodyPr>
            <a:normAutofit fontScale="92500"/>
          </a:bodyPr>
          <a:lstStyle/>
          <a:p>
            <a:r>
              <a:rPr lang="es-BO" dirty="0"/>
              <a:t>Sniffing pasivo: Significa olfatear a través de un hub. En un hub el tráfico es enviado a todos los puertos. </a:t>
            </a:r>
          </a:p>
          <a:p>
            <a:r>
              <a:rPr lang="es-BO" dirty="0"/>
              <a:t>Passive sniffing no implica enviar paquetes, y monitorear el tráfico enviado por otros.</a:t>
            </a:r>
          </a:p>
          <a:p>
            <a:r>
              <a:rPr lang="es-BO" dirty="0"/>
              <a:t>Active sniffing implica enviar múltiples sondas de red para identificar APs. </a:t>
            </a:r>
          </a:p>
          <a:p>
            <a:r>
              <a:rPr lang="es-BO" dirty="0"/>
              <a:t>El uso de hubs está obsoleto hoy en día. Se usan switchs.</a:t>
            </a:r>
          </a:p>
          <a:p>
            <a:endParaRPr lang="es-BO" dirty="0"/>
          </a:p>
        </p:txBody>
      </p:sp>
    </p:spTree>
    <p:extLst>
      <p:ext uri="{BB962C8B-B14F-4D97-AF65-F5344CB8AC3E}">
        <p14:creationId xmlns:p14="http://schemas.microsoft.com/office/powerpoint/2010/main" val="35396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sniffing</a:t>
            </a:r>
          </a:p>
        </p:txBody>
      </p:sp>
      <p:sp>
        <p:nvSpPr>
          <p:cNvPr id="3" name="2 Marcador de contenido"/>
          <p:cNvSpPr>
            <a:spLocks noGrp="1"/>
          </p:cNvSpPr>
          <p:nvPr>
            <p:ph idx="1"/>
          </p:nvPr>
        </p:nvSpPr>
        <p:spPr/>
        <p:txBody>
          <a:bodyPr/>
          <a:lstStyle/>
          <a:p>
            <a:r>
              <a:rPr lang="es-BO" dirty="0"/>
              <a:t>Active sniffing: Cuando se realiza sniffing en una red switcheada se lo llama active sniffing.</a:t>
            </a:r>
          </a:p>
          <a:p>
            <a:r>
              <a:rPr lang="es-BO" dirty="0"/>
              <a:t>El olfateo activo se basa en inyectar paquetes (ARP) en una red.</a:t>
            </a:r>
          </a:p>
          <a:p>
            <a:endParaRPr lang="es-BO" dirty="0"/>
          </a:p>
        </p:txBody>
      </p:sp>
    </p:spTree>
    <p:extLst>
      <p:ext uri="{BB962C8B-B14F-4D97-AF65-F5344CB8AC3E}">
        <p14:creationId xmlns:p14="http://schemas.microsoft.com/office/powerpoint/2010/main" val="214262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Telnet y Rlogin, HTTP, SMTP, NNTP, POP, FTP, IMAP. </a:t>
            </a:r>
          </a:p>
          <a:p>
            <a:pPr marL="0" indent="0">
              <a:buNone/>
            </a:pPr>
            <a:endParaRPr lang="es-BO" dirty="0"/>
          </a:p>
          <a:p>
            <a:pPr marL="0" indent="0">
              <a:buNone/>
            </a:pPr>
            <a:r>
              <a:rPr lang="es-BO" dirty="0"/>
              <a:t>Es decir, datos enviados en texto claro</a:t>
            </a:r>
          </a:p>
        </p:txBody>
      </p:sp>
      <p:sp>
        <p:nvSpPr>
          <p:cNvPr id="2" name="1 Título"/>
          <p:cNvSpPr>
            <a:spLocks noGrp="1"/>
          </p:cNvSpPr>
          <p:nvPr>
            <p:ph type="title"/>
          </p:nvPr>
        </p:nvSpPr>
        <p:spPr/>
        <p:txBody>
          <a:bodyPr>
            <a:normAutofit fontScale="90000"/>
          </a:bodyPr>
          <a:lstStyle/>
          <a:p>
            <a:r>
              <a:rPr lang="es-BO" dirty="0"/>
              <a:t>Protocolos vulnerables al sniffing</a:t>
            </a:r>
          </a:p>
        </p:txBody>
      </p:sp>
    </p:spTree>
    <p:extLst>
      <p:ext uri="{BB962C8B-B14F-4D97-AF65-F5344CB8AC3E}">
        <p14:creationId xmlns:p14="http://schemas.microsoft.com/office/powerpoint/2010/main" val="269690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Protocolos vulnerables al sniffing</a:t>
            </a:r>
          </a:p>
        </p:txBody>
      </p:sp>
      <p:sp>
        <p:nvSpPr>
          <p:cNvPr id="3" name="2 Marcador de contenido"/>
          <p:cNvSpPr>
            <a:spLocks noGrp="1"/>
          </p:cNvSpPr>
          <p:nvPr>
            <p:ph idx="1"/>
          </p:nvPr>
        </p:nvSpPr>
        <p:spPr/>
        <p:txBody>
          <a:bodyPr/>
          <a:lstStyle/>
          <a:p>
            <a:pPr marL="0" indent="0">
              <a:buNone/>
            </a:pPr>
            <a:r>
              <a:rPr lang="es-BO" dirty="0"/>
              <a:t>La capa donde trabaja el sniffer es en la de Data Link (enlace) del modelo OSI, por lo que no se adhieren a las mismas reglas como las aplicaciones y los servicios que</a:t>
            </a:r>
          </a:p>
          <a:p>
            <a:pPr marL="0" indent="0">
              <a:buNone/>
            </a:pPr>
            <a:r>
              <a:rPr lang="es-BO" dirty="0"/>
              <a:t>residen en capas superiores.</a:t>
            </a:r>
          </a:p>
          <a:p>
            <a:pPr marL="0" indent="0">
              <a:buNone/>
            </a:pPr>
            <a:r>
              <a:rPr lang="es-BO" dirty="0"/>
              <a:t>Si alguna de las capas es hackeada, las comunicaciones están comprometidas sin que otras capas lo sepan.</a:t>
            </a:r>
          </a:p>
        </p:txBody>
      </p:sp>
    </p:spTree>
    <p:extLst>
      <p:ext uri="{BB962C8B-B14F-4D97-AF65-F5344CB8AC3E}">
        <p14:creationId xmlns:p14="http://schemas.microsoft.com/office/powerpoint/2010/main" val="395030723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41</TotalTime>
  <Words>2379</Words>
  <Application>Microsoft Office PowerPoint</Application>
  <PresentationFormat>On-screen Show (4:3)</PresentationFormat>
  <Paragraphs>228</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Microsoft New Tai Lue</vt:lpstr>
      <vt:lpstr>Blue-Grey-PowerPoint-Template</vt:lpstr>
      <vt:lpstr>8. Sniffers</vt:lpstr>
      <vt:lpstr>Amenazas sniffing</vt:lpstr>
      <vt:lpstr>Wiretapping</vt:lpstr>
      <vt:lpstr>Wiretapping</vt:lpstr>
      <vt:lpstr>¿Cómo trabaja un sniffer?</vt:lpstr>
      <vt:lpstr>Tipos de sniffing</vt:lpstr>
      <vt:lpstr>Tipos de sniffing</vt:lpstr>
      <vt:lpstr>Protocolos vulnerables al sniffing</vt:lpstr>
      <vt:lpstr>Protocolos vulnerables al sniffing</vt:lpstr>
      <vt:lpstr>Analizadores de protocolo de hardware</vt:lpstr>
      <vt:lpstr>Ataques MAC</vt:lpstr>
      <vt:lpstr>Ataques MAC</vt:lpstr>
      <vt:lpstr>Ataques MAC</vt:lpstr>
      <vt:lpstr>Ataques MAC</vt:lpstr>
      <vt:lpstr>¿Cómo defenderse de ataques MAC?</vt:lpstr>
      <vt:lpstr>Ataques DHCP</vt:lpstr>
      <vt:lpstr>Ataques DHCP</vt:lpstr>
      <vt:lpstr>¿Cómo defenderse contra los ataques de DHCP Starvation y Rogue?</vt:lpstr>
      <vt:lpstr>Habilitar DHCP snooping (espionaje) para defenderse contra los ataques rogue.</vt:lpstr>
      <vt:lpstr>Ataques ARP Poisoning.</vt:lpstr>
      <vt:lpstr>Ataque ARP Spoofing</vt:lpstr>
      <vt:lpstr>¿Cómo trabaja el ARP Spoofing?</vt:lpstr>
      <vt:lpstr>Amenazas del ARP Poisoning</vt:lpstr>
      <vt:lpstr>¿Cómo defenderse contra ARP Poisoning?</vt:lpstr>
      <vt:lpstr>Configurando DHCP Snooping y Inspección ARP dinámica en switches Cisco</vt:lpstr>
      <vt:lpstr>MAC Spoofing/Duplicando</vt:lpstr>
      <vt:lpstr>Amenazas de ataques Spoofing</vt:lpstr>
      <vt:lpstr>Amenazas de ataques Spoofing</vt:lpstr>
      <vt:lpstr>¿Cómo defenderse contra MAC Spoofing?</vt:lpstr>
      <vt:lpstr>DNS Poisoning</vt:lpstr>
      <vt:lpstr>Servidor Proxy DNS Poisoning</vt:lpstr>
      <vt:lpstr>DNS Cache Poisoning</vt:lpstr>
      <vt:lpstr>¿Cómo Defenderse contra DNS Spoofing?</vt:lpstr>
      <vt:lpstr>Mostrando filtros en Wireshark</vt:lpstr>
      <vt:lpstr>Herramientas Sniffing</vt:lpstr>
      <vt:lpstr>Filtros de Wireshark adicionales</vt:lpstr>
      <vt:lpstr>Herramientas</vt:lpstr>
      <vt:lpstr>Herramientas</vt:lpstr>
      <vt:lpstr>¿Cómo un atacante hackea una red utilizando Sniffers?</vt:lpstr>
      <vt:lpstr>Contramedidas</vt:lpstr>
      <vt:lpstr>Contramedidas</vt:lpstr>
      <vt:lpstr>Técnicas de prevención Sniffing.</vt:lpstr>
      <vt:lpstr>¿Cómo detectar sniffing?</vt:lpstr>
      <vt:lpstr>Test de Intrusión con Sniffers</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12</cp:revision>
  <dcterms:created xsi:type="dcterms:W3CDTF">2013-11-09T01:50:01Z</dcterms:created>
  <dcterms:modified xsi:type="dcterms:W3CDTF">2021-08-22T06:01:34Z</dcterms:modified>
</cp:coreProperties>
</file>