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8" r:id="rId37"/>
    <p:sldId id="297" r:id="rId38"/>
    <p:sldId id="299" r:id="rId39"/>
    <p:sldId id="300" r:id="rId40"/>
    <p:sldId id="296" r:id="rId4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9. Ingeniería Social</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10177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Blancos comunes de Ingeniería Social</a:t>
            </a:r>
          </a:p>
        </p:txBody>
      </p:sp>
      <p:sp>
        <p:nvSpPr>
          <p:cNvPr id="3" name="2 Marcador de contenido"/>
          <p:cNvSpPr>
            <a:spLocks noGrp="1"/>
          </p:cNvSpPr>
          <p:nvPr>
            <p:ph idx="1"/>
          </p:nvPr>
        </p:nvSpPr>
        <p:spPr/>
        <p:txBody>
          <a:bodyPr/>
          <a:lstStyle/>
          <a:p>
            <a:r>
              <a:rPr lang="es-BO" dirty="0"/>
              <a:t>Relaciones y Help Desk.</a:t>
            </a:r>
          </a:p>
          <a:p>
            <a:r>
              <a:rPr lang="es-BO" dirty="0"/>
              <a:t>Usuarios y clientes.</a:t>
            </a:r>
          </a:p>
          <a:p>
            <a:r>
              <a:rPr lang="es-BO" dirty="0"/>
              <a:t>Vendedores de la organización.</a:t>
            </a:r>
          </a:p>
          <a:p>
            <a:r>
              <a:rPr lang="es-BO" dirty="0"/>
              <a:t>Administradores de sistemas.</a:t>
            </a:r>
          </a:p>
          <a:p>
            <a:r>
              <a:rPr lang="es-BO" dirty="0"/>
              <a:t>Soporte técnico.</a:t>
            </a:r>
          </a:p>
          <a:p>
            <a:r>
              <a:rPr lang="es-BO" dirty="0"/>
              <a:t>Hacerse pasar por trabajadores de la organización.</a:t>
            </a:r>
          </a:p>
        </p:txBody>
      </p:sp>
    </p:spTree>
    <p:extLst>
      <p:ext uri="{BB962C8B-B14F-4D97-AF65-F5344CB8AC3E}">
        <p14:creationId xmlns:p14="http://schemas.microsoft.com/office/powerpoint/2010/main" val="80136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Ingeniería Social</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Human-based. Obtienen información sensible por interacción, miedo, confianza y la naturaleza humana de ayudar.</a:t>
            </a:r>
          </a:p>
          <a:p>
            <a:r>
              <a:rPr lang="es-BO" sz="2600" dirty="0"/>
              <a:t>Fingiendo ser un usuario legítimo, dar la identidad y preguntar por información sensible. "Hola soy Juan de departamento de Ventas...."</a:t>
            </a:r>
          </a:p>
          <a:p>
            <a:r>
              <a:rPr lang="es-BO" sz="2600" dirty="0"/>
              <a:t>Fingiendo ser un usuario importante, haciéndose pasar por ejemplo con un cliente importante.</a:t>
            </a:r>
          </a:p>
          <a:p>
            <a:r>
              <a:rPr lang="es-BO" sz="2600" dirty="0"/>
              <a:t>Fingiendo ser de soporte técnico. "Don Juan, aquí habla xx de soporte, ayer tuvimos un problema con el sistema, y estamos revisando si está todo OK, me puede dar su nombre de usuario?"</a:t>
            </a:r>
          </a:p>
        </p:txBody>
      </p:sp>
    </p:spTree>
    <p:extLst>
      <p:ext uri="{BB962C8B-B14F-4D97-AF65-F5344CB8AC3E}">
        <p14:creationId xmlns:p14="http://schemas.microsoft.com/office/powerpoint/2010/main" val="350246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Ingeniería Social</a:t>
            </a:r>
          </a:p>
        </p:txBody>
      </p:sp>
      <p:sp>
        <p:nvSpPr>
          <p:cNvPr id="3" name="2 Marcador de contenido"/>
          <p:cNvSpPr>
            <a:spLocks noGrp="1"/>
          </p:cNvSpPr>
          <p:nvPr>
            <p:ph idx="1"/>
          </p:nvPr>
        </p:nvSpPr>
        <p:spPr/>
        <p:txBody>
          <a:bodyPr>
            <a:normAutofit/>
          </a:bodyPr>
          <a:lstStyle/>
          <a:p>
            <a:r>
              <a:rPr lang="es-BO" dirty="0"/>
              <a:t>Eavesdropping: Escucha de conversaciones no autorizada, o lectura de mensajes, intercepción de audio, video, etc.</a:t>
            </a:r>
          </a:p>
          <a:p>
            <a:r>
              <a:rPr lang="es-BO" dirty="0"/>
              <a:t>Shoulder Surfing: Procedimiento de robar passwords, identificación personal, números de cuentas, etc. Viendo sobre su hombro (shoulder) a la distancia tratando de obtener dicha información.</a:t>
            </a:r>
          </a:p>
        </p:txBody>
      </p:sp>
    </p:spTree>
    <p:extLst>
      <p:ext uri="{BB962C8B-B14F-4D97-AF65-F5344CB8AC3E}">
        <p14:creationId xmlns:p14="http://schemas.microsoft.com/office/powerpoint/2010/main" val="286540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Ingeniería Social</a:t>
            </a:r>
          </a:p>
        </p:txBody>
      </p:sp>
      <p:sp>
        <p:nvSpPr>
          <p:cNvPr id="3" name="2 Marcador de contenido"/>
          <p:cNvSpPr>
            <a:spLocks noGrp="1"/>
          </p:cNvSpPr>
          <p:nvPr>
            <p:ph idx="1"/>
          </p:nvPr>
        </p:nvSpPr>
        <p:spPr/>
        <p:txBody>
          <a:bodyPr>
            <a:normAutofit fontScale="92500"/>
          </a:bodyPr>
          <a:lstStyle/>
          <a:p>
            <a:r>
              <a:rPr lang="es-BO" dirty="0"/>
              <a:t>Dumpster Diving: Buscar un "tesoro" en la basura de alguien. Información de contacto, pagos de teléfono, información de operaciones, información financiera, etc.</a:t>
            </a:r>
          </a:p>
          <a:p>
            <a:r>
              <a:rPr lang="es-BO" dirty="0"/>
              <a:t>Tailgating: Una persona no autorizada con una maleta entra a un área segura siguiendo a una persona autorizada cerca de una puerta con acceso con llaves o sensores, etc.</a:t>
            </a:r>
          </a:p>
        </p:txBody>
      </p:sp>
    </p:spTree>
    <p:extLst>
      <p:ext uri="{BB962C8B-B14F-4D97-AF65-F5344CB8AC3E}">
        <p14:creationId xmlns:p14="http://schemas.microsoft.com/office/powerpoint/2010/main" val="394962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Ingeniería Social</a:t>
            </a:r>
          </a:p>
        </p:txBody>
      </p:sp>
      <p:sp>
        <p:nvSpPr>
          <p:cNvPr id="3" name="2 Marcador de contenido"/>
          <p:cNvSpPr>
            <a:spLocks noGrp="1"/>
          </p:cNvSpPr>
          <p:nvPr>
            <p:ph idx="1"/>
          </p:nvPr>
        </p:nvSpPr>
        <p:spPr/>
        <p:txBody>
          <a:bodyPr>
            <a:normAutofit lnSpcReduction="10000"/>
          </a:bodyPr>
          <a:lstStyle/>
          <a:p>
            <a:r>
              <a:rPr lang="es-BO" dirty="0"/>
              <a:t>In person: Recolectar información sobre tecnologías que utilizan, información de contactos, etc.</a:t>
            </a:r>
          </a:p>
          <a:p>
            <a:endParaRPr lang="es-BO" dirty="0"/>
          </a:p>
          <a:p>
            <a:r>
              <a:rPr lang="es-BO" dirty="0"/>
              <a:t>Third-Party Autorization: Referirse a una persona importante de la organización y tratar de recolectar datos. "Don Pepe, nuestro jefe administrativo me pidió que lleve los reportes de auditoría"</a:t>
            </a:r>
          </a:p>
        </p:txBody>
      </p:sp>
    </p:spTree>
    <p:extLst>
      <p:ext uri="{BB962C8B-B14F-4D97-AF65-F5344CB8AC3E}">
        <p14:creationId xmlns:p14="http://schemas.microsoft.com/office/powerpoint/2010/main" val="231012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35" y="0"/>
            <a:ext cx="4553771"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08887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509" y="0"/>
            <a:ext cx="4482704" cy="65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0702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41"/>
            <a:ext cx="6626894" cy="6626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9454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ttp://2.bp.blogspot.com/-nTC6ZbPPTL8/TnogOsgvoyI/AAAAAAAAAak/kQ-Myi9chnU/s1600/white-col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7488832" cy="5616624"/>
          </a:xfrm>
          <a:prstGeom prst="rect">
            <a:avLst/>
          </a:prstGeom>
          <a:noFill/>
          <a:extLst>
            <a:ext uri="{909E8E84-426E-40DD-AFC4-6F175D3DCCD1}">
              <a14:hiddenFill xmlns:a14="http://schemas.microsoft.com/office/drawing/2010/main">
                <a:solidFill>
                  <a:srgbClr val="FFFFFF"/>
                </a:solidFill>
              </a14:hiddenFill>
            </a:ext>
          </a:extLst>
        </p:spPr>
      </p:pic>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343048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Ingeniería Social</a:t>
            </a:r>
          </a:p>
        </p:txBody>
      </p:sp>
      <p:sp>
        <p:nvSpPr>
          <p:cNvPr id="3" name="2 Marcador de contenido"/>
          <p:cNvSpPr>
            <a:spLocks noGrp="1"/>
          </p:cNvSpPr>
          <p:nvPr>
            <p:ph idx="1"/>
          </p:nvPr>
        </p:nvSpPr>
        <p:spPr/>
        <p:txBody>
          <a:bodyPr>
            <a:normAutofit fontScale="92500" lnSpcReduction="10000"/>
          </a:bodyPr>
          <a:lstStyle/>
          <a:p>
            <a:r>
              <a:rPr lang="es-BO" sz="2400" dirty="0"/>
              <a:t>Computer-based. Utilizando la ayuda de computadoras.</a:t>
            </a:r>
          </a:p>
          <a:p>
            <a:r>
              <a:rPr lang="es-BO" sz="2400" dirty="0"/>
              <a:t>Pop-ups preguntando por información personal, GANASTE 1 millón de dólares.</a:t>
            </a:r>
          </a:p>
          <a:p>
            <a:r>
              <a:rPr lang="es-BO" sz="2400" dirty="0"/>
              <a:t>Mails o cartas engañosas (Hoax) indicando que están infectado con virus, troyanos, worms, etc.</a:t>
            </a:r>
          </a:p>
          <a:p>
            <a:r>
              <a:rPr lang="es-BO" sz="2400" dirty="0"/>
              <a:t>Cadenas de correos ofreciendo regalos gratis, etc.</a:t>
            </a:r>
          </a:p>
          <a:p>
            <a:r>
              <a:rPr lang="es-BO" sz="2400" dirty="0"/>
              <a:t>Por mensajería obteniendo información personal.</a:t>
            </a:r>
          </a:p>
          <a:p>
            <a:r>
              <a:rPr lang="es-BO" sz="2400" dirty="0"/>
              <a:t>Correo spam irrelevante, no deseado, no solicitado para recolectar información financiera, números de identificación, información de la red, etc.</a:t>
            </a:r>
          </a:p>
          <a:p>
            <a:r>
              <a:rPr lang="es-BO" sz="2400" dirty="0"/>
              <a:t>Phishing páginas web falsas, bancos, ebay, etc.</a:t>
            </a:r>
          </a:p>
          <a:p>
            <a:r>
              <a:rPr lang="es-BO" sz="2400" dirty="0"/>
              <a:t>Utilizando SMS, pidiendo tarjetas de crédito, información sensible.</a:t>
            </a:r>
          </a:p>
        </p:txBody>
      </p:sp>
    </p:spTree>
    <p:extLst>
      <p:ext uri="{BB962C8B-B14F-4D97-AF65-F5344CB8AC3E}">
        <p14:creationId xmlns:p14="http://schemas.microsoft.com/office/powerpoint/2010/main" val="390141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Es el arte de convencer a la gente de revelar información confidencial.</a:t>
            </a:r>
          </a:p>
        </p:txBody>
      </p:sp>
      <p:sp>
        <p:nvSpPr>
          <p:cNvPr id="2" name="1 Título"/>
          <p:cNvSpPr>
            <a:spLocks noGrp="1"/>
          </p:cNvSpPr>
          <p:nvPr>
            <p:ph type="title"/>
          </p:nvPr>
        </p:nvSpPr>
        <p:spPr/>
        <p:txBody>
          <a:bodyPr/>
          <a:lstStyle/>
          <a:p>
            <a:r>
              <a:rPr lang="es-BO" dirty="0"/>
              <a:t>¿Qué es la Ingeniería Social?</a:t>
            </a:r>
          </a:p>
        </p:txBody>
      </p:sp>
    </p:spTree>
    <p:extLst>
      <p:ext uri="{BB962C8B-B14F-4D97-AF65-F5344CB8AC3E}">
        <p14:creationId xmlns:p14="http://schemas.microsoft.com/office/powerpoint/2010/main" val="353236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Ingeniería Social</a:t>
            </a:r>
          </a:p>
        </p:txBody>
      </p:sp>
      <p:sp>
        <p:nvSpPr>
          <p:cNvPr id="3" name="2 Marcador de contenido"/>
          <p:cNvSpPr>
            <a:spLocks noGrp="1"/>
          </p:cNvSpPr>
          <p:nvPr>
            <p:ph idx="1"/>
          </p:nvPr>
        </p:nvSpPr>
        <p:spPr/>
        <p:txBody>
          <a:bodyPr/>
          <a:lstStyle/>
          <a:p>
            <a:pPr marL="0" indent="0">
              <a:buNone/>
            </a:pPr>
            <a:r>
              <a:rPr lang="es-BO" dirty="0"/>
              <a:t>Insider attack</a:t>
            </a:r>
          </a:p>
          <a:p>
            <a:r>
              <a:rPr lang="es-BO" dirty="0"/>
              <a:t>Espiando: Especialmente los competidores.</a:t>
            </a:r>
          </a:p>
          <a:p>
            <a:r>
              <a:rPr lang="es-BO" dirty="0"/>
              <a:t>Venganza: Personas enojadas, empleados enojados o frustrados.</a:t>
            </a:r>
          </a:p>
          <a:p>
            <a:r>
              <a:rPr lang="es-BO" dirty="0"/>
              <a:t>60% de los ataques ocurren detrás del firewall. Un ataque interno es fácil de realizar. La prevención es difícil.</a:t>
            </a:r>
          </a:p>
        </p:txBody>
      </p:sp>
    </p:spTree>
    <p:extLst>
      <p:ext uri="{BB962C8B-B14F-4D97-AF65-F5344CB8AC3E}">
        <p14:creationId xmlns:p14="http://schemas.microsoft.com/office/powerpoint/2010/main" val="289229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Prevención de amenazas internas</a:t>
            </a:r>
          </a:p>
        </p:txBody>
      </p:sp>
      <p:sp>
        <p:nvSpPr>
          <p:cNvPr id="3" name="2 Marcador de contenido"/>
          <p:cNvSpPr>
            <a:spLocks noGrp="1"/>
          </p:cNvSpPr>
          <p:nvPr>
            <p:ph idx="1"/>
          </p:nvPr>
        </p:nvSpPr>
        <p:spPr/>
        <p:txBody>
          <a:bodyPr>
            <a:normAutofit lnSpcReduction="10000"/>
          </a:bodyPr>
          <a:lstStyle/>
          <a:p>
            <a:pPr marL="0" indent="0">
              <a:buNone/>
            </a:pPr>
            <a:r>
              <a:rPr lang="es-BO" dirty="0"/>
              <a:t>No existe una prevención fácil para las amenazas internas.</a:t>
            </a:r>
          </a:p>
          <a:p>
            <a:r>
              <a:rPr lang="es-BO" dirty="0"/>
              <a:t>Políticas legales.</a:t>
            </a:r>
          </a:p>
          <a:p>
            <a:r>
              <a:rPr lang="es-BO" dirty="0"/>
              <a:t>Auditorías y logging.</a:t>
            </a:r>
          </a:p>
          <a:p>
            <a:r>
              <a:rPr lang="es-BO" dirty="0"/>
              <a:t>Acceso controlado.</a:t>
            </a:r>
          </a:p>
          <a:p>
            <a:r>
              <a:rPr lang="es-BO" dirty="0"/>
              <a:t>Privilegios mínimos.</a:t>
            </a:r>
          </a:p>
          <a:p>
            <a:r>
              <a:rPr lang="es-BO" dirty="0"/>
              <a:t>Reparación y rotación de deberes.</a:t>
            </a:r>
          </a:p>
          <a:p>
            <a:r>
              <a:rPr lang="es-BO" dirty="0"/>
              <a:t>Archivar datos críticos.</a:t>
            </a:r>
          </a:p>
        </p:txBody>
      </p:sp>
    </p:spTree>
    <p:extLst>
      <p:ext uri="{BB962C8B-B14F-4D97-AF65-F5344CB8AC3E}">
        <p14:creationId xmlns:p14="http://schemas.microsoft.com/office/powerpoint/2010/main" val="266209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Prevención de amenazas internas</a:t>
            </a:r>
          </a:p>
        </p:txBody>
      </p:sp>
      <p:sp>
        <p:nvSpPr>
          <p:cNvPr id="3" name="2 Marcador de contenido"/>
          <p:cNvSpPr>
            <a:spLocks noGrp="1"/>
          </p:cNvSpPr>
          <p:nvPr>
            <p:ph idx="1"/>
          </p:nvPr>
        </p:nvSpPr>
        <p:spPr/>
        <p:txBody>
          <a:bodyPr/>
          <a:lstStyle/>
          <a:p>
            <a:pPr marL="0" indent="0">
              <a:buNone/>
            </a:pPr>
            <a:r>
              <a:rPr lang="es-BO" dirty="0"/>
              <a:t>Ingeniería Social en las redes sociales para obtener información personal y/o sensible de los usuarios.</a:t>
            </a:r>
          </a:p>
        </p:txBody>
      </p:sp>
    </p:spTree>
    <p:extLst>
      <p:ext uri="{BB962C8B-B14F-4D97-AF65-F5344CB8AC3E}">
        <p14:creationId xmlns:p14="http://schemas.microsoft.com/office/powerpoint/2010/main" val="1342051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r>
              <a:rPr lang="es-BO" dirty="0"/>
              <a:t>Robo de datos, riesgo de explotación de información.</a:t>
            </a:r>
          </a:p>
          <a:p>
            <a:r>
              <a:rPr lang="es-BO" dirty="0"/>
              <a:t>Fuga involuntaria de información, sin saberlo muestra, postea o publica información sensible de la organización.</a:t>
            </a:r>
          </a:p>
          <a:p>
            <a:r>
              <a:rPr lang="es-BO" dirty="0"/>
              <a:t>Ataques dirigidos, reconocimiento preliminar.</a:t>
            </a:r>
          </a:p>
          <a:p>
            <a:r>
              <a:rPr lang="es-BO" dirty="0"/>
              <a:t>Vulnerabilidad de la red, fallas o bugs en la red.</a:t>
            </a:r>
          </a:p>
        </p:txBody>
      </p:sp>
      <p:sp>
        <p:nvSpPr>
          <p:cNvPr id="2" name="1 Título"/>
          <p:cNvSpPr>
            <a:spLocks noGrp="1"/>
          </p:cNvSpPr>
          <p:nvPr>
            <p:ph type="title"/>
          </p:nvPr>
        </p:nvSpPr>
        <p:spPr/>
        <p:txBody>
          <a:bodyPr>
            <a:noAutofit/>
          </a:bodyPr>
          <a:lstStyle/>
          <a:p>
            <a:r>
              <a:rPr lang="es-BO" sz="4400" dirty="0"/>
              <a:t>Riesgos de la ingeniería social en la red de las organizaciones</a:t>
            </a:r>
          </a:p>
        </p:txBody>
      </p:sp>
    </p:spTree>
    <p:extLst>
      <p:ext uri="{BB962C8B-B14F-4D97-AF65-F5344CB8AC3E}">
        <p14:creationId xmlns:p14="http://schemas.microsoft.com/office/powerpoint/2010/main" val="1141432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400" dirty="0"/>
              <a:t>Riesgos de la ingeniería social en la red de las organizaciones</a:t>
            </a:r>
          </a:p>
        </p:txBody>
      </p:sp>
      <p:sp>
        <p:nvSpPr>
          <p:cNvPr id="3" name="2 Marcador de contenido"/>
          <p:cNvSpPr>
            <a:spLocks noGrp="1"/>
          </p:cNvSpPr>
          <p:nvPr>
            <p:ph idx="1"/>
          </p:nvPr>
        </p:nvSpPr>
        <p:spPr/>
        <p:txBody>
          <a:bodyPr/>
          <a:lstStyle/>
          <a:p>
            <a:pPr marL="0" indent="0">
              <a:buNone/>
            </a:pPr>
            <a:r>
              <a:rPr lang="es-BO" sz="3000" dirty="0"/>
              <a:t>Robo de identidad</a:t>
            </a:r>
          </a:p>
          <a:p>
            <a:r>
              <a:rPr lang="es-BO" sz="3000" dirty="0"/>
              <a:t>Robo de información personal, ocurre cuando una persona roba su nombre y/u otra información personal para propósitos fraudulentos.</a:t>
            </a:r>
          </a:p>
          <a:p>
            <a:r>
              <a:rPr lang="es-BO" sz="3000" dirty="0"/>
              <a:t>Pérdida de números de seguridad social, el impostor obtiene información personal, como números de licencias, de identificación, etc.</a:t>
            </a:r>
          </a:p>
        </p:txBody>
      </p:sp>
    </p:spTree>
    <p:extLst>
      <p:ext uri="{BB962C8B-B14F-4D97-AF65-F5344CB8AC3E}">
        <p14:creationId xmlns:p14="http://schemas.microsoft.com/office/powerpoint/2010/main" val="2834278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a:t>
            </a:r>
          </a:p>
        </p:txBody>
      </p:sp>
      <p:sp>
        <p:nvSpPr>
          <p:cNvPr id="3" name="2 Marcador de contenido"/>
          <p:cNvSpPr>
            <a:spLocks noGrp="1"/>
          </p:cNvSpPr>
          <p:nvPr>
            <p:ph idx="1"/>
          </p:nvPr>
        </p:nvSpPr>
        <p:spPr/>
        <p:txBody>
          <a:bodyPr>
            <a:normAutofit fontScale="92500"/>
          </a:bodyPr>
          <a:lstStyle/>
          <a:p>
            <a:r>
              <a:rPr lang="es-BO" sz="2800" dirty="0"/>
              <a:t>Paso 1. Obtener información de pagos de agua, electricidad, dumpster diving, stolen mail u onsite stealing.</a:t>
            </a:r>
          </a:p>
          <a:p>
            <a:r>
              <a:rPr lang="es-BO" sz="2800" dirty="0"/>
              <a:t>Paso 2. Ir al departamento de vehículos y decirles que perdiste tu licencia de conducir. Ellos van a intentar probar tu identidad como por ejemplo pedirte pagos de luz, agua, etc. Se les muestra los bills robados, que te has movido de la dirección original. Se llenan dos formularios, se necesitará una foto para la licencia, se remplaza la foto de la licencia y listo :)</a:t>
            </a:r>
          </a:p>
        </p:txBody>
      </p:sp>
    </p:spTree>
    <p:extLst>
      <p:ext uri="{BB962C8B-B14F-4D97-AF65-F5344CB8AC3E}">
        <p14:creationId xmlns:p14="http://schemas.microsoft.com/office/powerpoint/2010/main" val="88289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a:t>
            </a:r>
          </a:p>
        </p:txBody>
      </p:sp>
      <p:sp>
        <p:nvSpPr>
          <p:cNvPr id="3" name="2 Marcador de contenido"/>
          <p:cNvSpPr>
            <a:spLocks noGrp="1"/>
          </p:cNvSpPr>
          <p:nvPr>
            <p:ph idx="1"/>
          </p:nvPr>
        </p:nvSpPr>
        <p:spPr/>
        <p:txBody>
          <a:bodyPr/>
          <a:lstStyle/>
          <a:p>
            <a:r>
              <a:rPr lang="es-BO" dirty="0"/>
              <a:t>Paso 3. Ir al banco con la cuenta original del que se robó y decirles que necesitan una nueva tarjeta de crédito. Decirles que no recuerdas el número de cuenta. Luego les muestras la licencia trucha. Listo para hacer compras.</a:t>
            </a:r>
          </a:p>
          <a:p>
            <a:endParaRPr lang="es-BO" dirty="0"/>
          </a:p>
        </p:txBody>
      </p:sp>
    </p:spTree>
    <p:extLst>
      <p:ext uri="{BB962C8B-B14F-4D97-AF65-F5344CB8AC3E}">
        <p14:creationId xmlns:p14="http://schemas.microsoft.com/office/powerpoint/2010/main" val="243394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Políticas</a:t>
            </a:r>
          </a:p>
          <a:p>
            <a:pPr marL="0" indent="0">
              <a:buNone/>
            </a:pPr>
            <a:r>
              <a:rPr lang="es-BO" dirty="0"/>
              <a:t>1. Password Policies: Periódicamente cambiar las contraseñas. Impedir el uso de contraseñas fáciles de adivinar. Bloquear cuenta luego de intentos fallidos. Longitud y complejidad de contraseñas. Mantener en secreto las contraseñas, no escribirlas RECORDARLAS</a:t>
            </a:r>
          </a:p>
        </p:txBody>
      </p:sp>
    </p:spTree>
    <p:extLst>
      <p:ext uri="{BB962C8B-B14F-4D97-AF65-F5344CB8AC3E}">
        <p14:creationId xmlns:p14="http://schemas.microsoft.com/office/powerpoint/2010/main" val="169658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2. Physical Security Policies: Identificación de empleados utilizando tarjetas de identificación, uniformes, etc. Escoltar a los visitantes. Áreas restringidas. Triturar información apropiadamente de documentos que ya no sirven. Emplear personal de seguridad.</a:t>
            </a:r>
          </a:p>
          <a:p>
            <a:pPr marL="0" indent="0">
              <a:buNone/>
            </a:pPr>
            <a:endParaRPr lang="es-BO" dirty="0"/>
          </a:p>
        </p:txBody>
      </p:sp>
    </p:spTree>
    <p:extLst>
      <p:ext uri="{BB962C8B-B14F-4D97-AF65-F5344CB8AC3E}">
        <p14:creationId xmlns:p14="http://schemas.microsoft.com/office/powerpoint/2010/main" val="591695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BO" dirty="0"/>
              <a:t>Un programa de entrenamiento eficiente que debe consistir en todas las políticas y métodos de seguridad para incrementar la conciencia de la Ingeniería Social.</a:t>
            </a:r>
          </a:p>
          <a:p>
            <a:r>
              <a:rPr lang="es-BO" dirty="0"/>
              <a:t>Guías Operativas para asegurar la seguridad de la información sensible del uso no autorizado de los recursos.</a:t>
            </a:r>
          </a:p>
        </p:txBody>
      </p:sp>
      <p:sp>
        <p:nvSpPr>
          <p:cNvPr id="2" name="1 Título"/>
          <p:cNvSpPr>
            <a:spLocks noGrp="1"/>
          </p:cNvSpPr>
          <p:nvPr>
            <p:ph type="title"/>
          </p:nvPr>
        </p:nvSpPr>
        <p:spPr/>
        <p:txBody>
          <a:bodyPr/>
          <a:lstStyle/>
          <a:p>
            <a:r>
              <a:rPr lang="es-BO" dirty="0"/>
              <a:t>Otras contramedidas</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34466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Naturaleza humada a la confianza.</a:t>
            </a:r>
          </a:p>
          <a:p>
            <a:r>
              <a:rPr lang="es-BO" dirty="0"/>
              <a:t>Ignorancia sobre la ingeniería social.</a:t>
            </a:r>
          </a:p>
          <a:p>
            <a:r>
              <a:rPr lang="es-BO" dirty="0"/>
              <a:t>Obligación moral.</a:t>
            </a:r>
          </a:p>
          <a:p>
            <a:r>
              <a:rPr lang="es-BO" dirty="0"/>
              <a:t>Etc.</a:t>
            </a:r>
          </a:p>
        </p:txBody>
      </p:sp>
      <p:sp>
        <p:nvSpPr>
          <p:cNvPr id="2" name="1 Título"/>
          <p:cNvSpPr>
            <a:spLocks noGrp="1"/>
          </p:cNvSpPr>
          <p:nvPr>
            <p:ph type="title"/>
          </p:nvPr>
        </p:nvSpPr>
        <p:spPr/>
        <p:txBody>
          <a:bodyPr>
            <a:normAutofit fontScale="90000"/>
          </a:bodyPr>
          <a:lstStyle/>
          <a:p>
            <a:r>
              <a:rPr lang="es-BO" dirty="0"/>
              <a:t>Comportamientos vulnerables a los ataques</a:t>
            </a:r>
          </a:p>
        </p:txBody>
      </p:sp>
    </p:spTree>
    <p:extLst>
      <p:ext uri="{BB962C8B-B14F-4D97-AF65-F5344CB8AC3E}">
        <p14:creationId xmlns:p14="http://schemas.microsoft.com/office/powerpoint/2010/main" val="1725091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También</a:t>
            </a:r>
            <a:br>
              <a:rPr lang="es-BO" dirty="0"/>
            </a:br>
            <a:endParaRPr lang="es-BO" dirty="0"/>
          </a:p>
        </p:txBody>
      </p:sp>
      <p:sp>
        <p:nvSpPr>
          <p:cNvPr id="3" name="2 Marcador de contenido"/>
          <p:cNvSpPr>
            <a:spLocks noGrp="1"/>
          </p:cNvSpPr>
          <p:nvPr>
            <p:ph idx="1"/>
          </p:nvPr>
        </p:nvSpPr>
        <p:spPr/>
        <p:txBody>
          <a:bodyPr>
            <a:normAutofit fontScale="92500" lnSpcReduction="10000"/>
          </a:bodyPr>
          <a:lstStyle/>
          <a:p>
            <a:r>
              <a:rPr lang="es-BO" sz="2800" dirty="0"/>
              <a:t>Clasificación de la información: Categorizar la información como top secret, propietario, para uso interno solamente, para uso público, etc.</a:t>
            </a:r>
          </a:p>
          <a:p>
            <a:r>
              <a:rPr lang="es-BO" sz="2800" dirty="0"/>
              <a:t>Privilegios de acceso: Debe haber un administrador, usuario, cuentas de invitados con autorización apropiada.</a:t>
            </a:r>
          </a:p>
          <a:p>
            <a:r>
              <a:rPr lang="es-BO" sz="2800" dirty="0"/>
              <a:t>Revisión de empleados y terminación de procesos apropiada.</a:t>
            </a:r>
          </a:p>
          <a:p>
            <a:r>
              <a:rPr lang="es-BO" sz="2800" dirty="0"/>
              <a:t>Tiempo de respuesta a incidentes apropiado: Debe haber una guía para la reacción en caso de un intento de ingeniería social.</a:t>
            </a:r>
          </a:p>
        </p:txBody>
      </p:sp>
    </p:spTree>
    <p:extLst>
      <p:ext uri="{BB962C8B-B14F-4D97-AF65-F5344CB8AC3E}">
        <p14:creationId xmlns:p14="http://schemas.microsoft.com/office/powerpoint/2010/main" val="419247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También</a:t>
            </a:r>
          </a:p>
        </p:txBody>
      </p:sp>
      <p:sp>
        <p:nvSpPr>
          <p:cNvPr id="3" name="2 Marcador de contenido"/>
          <p:cNvSpPr>
            <a:spLocks noGrp="1"/>
          </p:cNvSpPr>
          <p:nvPr>
            <p:ph idx="1"/>
          </p:nvPr>
        </p:nvSpPr>
        <p:spPr/>
        <p:txBody>
          <a:bodyPr/>
          <a:lstStyle/>
          <a:p>
            <a:pPr marL="0" indent="0">
              <a:buNone/>
            </a:pPr>
            <a:r>
              <a:rPr lang="es-BO" dirty="0"/>
              <a:t>Two factor authentication: El uso de dos factores incrementará notablemente la seguridad. Hay tres tipos de autenticación:</a:t>
            </a:r>
          </a:p>
          <a:p>
            <a:pPr marL="0" indent="0">
              <a:buNone/>
            </a:pPr>
            <a:endParaRPr lang="es-BO" dirty="0"/>
          </a:p>
          <a:p>
            <a:pPr marL="0" indent="0">
              <a:buNone/>
            </a:pPr>
            <a:r>
              <a:rPr lang="es-BO" dirty="0"/>
              <a:t>1. Algo que sé, como una contraseña.</a:t>
            </a:r>
          </a:p>
          <a:p>
            <a:pPr marL="0" indent="0">
              <a:buNone/>
            </a:pPr>
            <a:r>
              <a:rPr lang="es-BO" dirty="0"/>
              <a:t>2. Algo que tengo, como una tarjeta inteligente.</a:t>
            </a:r>
          </a:p>
          <a:p>
            <a:pPr marL="0" indent="0">
              <a:buNone/>
            </a:pPr>
            <a:r>
              <a:rPr lang="es-BO" dirty="0"/>
              <a:t>3. Algo que soy, biométrico.</a:t>
            </a:r>
          </a:p>
        </p:txBody>
      </p:sp>
    </p:spTree>
    <p:extLst>
      <p:ext uri="{BB962C8B-B14F-4D97-AF65-F5344CB8AC3E}">
        <p14:creationId xmlns:p14="http://schemas.microsoft.com/office/powerpoint/2010/main" val="416531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Ver bien la dirección, ver que se use SSL, los bancos no piden información de ese tipo por correo.</a:t>
            </a:r>
          </a:p>
          <a:p>
            <a:endParaRPr lang="es-BO" dirty="0"/>
          </a:p>
          <a:p>
            <a:pPr marL="0" indent="0">
              <a:buNone/>
            </a:pPr>
            <a:r>
              <a:rPr lang="es-BO" dirty="0"/>
              <a:t>Anti-Phishing Toolbar: Netcraft, PhishTank. Ayudan a detectar sitios Phishing.</a:t>
            </a:r>
          </a:p>
        </p:txBody>
      </p:sp>
      <p:sp>
        <p:nvSpPr>
          <p:cNvPr id="2" name="1 Título"/>
          <p:cNvSpPr>
            <a:spLocks noGrp="1"/>
          </p:cNvSpPr>
          <p:nvPr>
            <p:ph type="title"/>
          </p:nvPr>
        </p:nvSpPr>
        <p:spPr/>
        <p:txBody>
          <a:bodyPr>
            <a:normAutofit fontScale="90000"/>
          </a:bodyPr>
          <a:lstStyle/>
          <a:p>
            <a:r>
              <a:rPr lang="es-BO" dirty="0"/>
              <a:t>¿Cómo detectar correos Phishing?</a:t>
            </a:r>
          </a:p>
        </p:txBody>
      </p:sp>
    </p:spTree>
    <p:extLst>
      <p:ext uri="{BB962C8B-B14F-4D97-AF65-F5344CB8AC3E}">
        <p14:creationId xmlns:p14="http://schemas.microsoft.com/office/powerpoint/2010/main" val="419131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lnSpcReduction="20000"/>
          </a:bodyPr>
          <a:lstStyle/>
          <a:p>
            <a:r>
              <a:rPr lang="es-BO" dirty="0"/>
              <a:t>Asegurar o triturar los documentos conteniendo información privada.</a:t>
            </a:r>
          </a:p>
          <a:p>
            <a:r>
              <a:rPr lang="es-BO" dirty="0"/>
              <a:t>Para mantener tu correo seguro, vaciar el mailbox rápidamente.</a:t>
            </a:r>
          </a:p>
          <a:p>
            <a:r>
              <a:rPr lang="es-BO" dirty="0"/>
              <a:t>Asegurarte que tu nombre no esté presente en la lista marketers' hit.</a:t>
            </a:r>
          </a:p>
          <a:p>
            <a:r>
              <a:rPr lang="es-BO" dirty="0"/>
              <a:t>Sospechar y verificar todas las solicitudes de datos personales.</a:t>
            </a:r>
          </a:p>
          <a:p>
            <a:r>
              <a:rPr lang="es-BO" dirty="0"/>
              <a:t>Revisar los reportes de tarjeta de crédito regularmente.</a:t>
            </a:r>
          </a:p>
        </p:txBody>
      </p:sp>
      <p:sp>
        <p:nvSpPr>
          <p:cNvPr id="2" name="1 Título"/>
          <p:cNvSpPr>
            <a:spLocks noGrp="1"/>
          </p:cNvSpPr>
          <p:nvPr>
            <p:ph type="title"/>
          </p:nvPr>
        </p:nvSpPr>
        <p:spPr/>
        <p:txBody>
          <a:bodyPr>
            <a:normAutofit fontScale="90000"/>
          </a:bodyPr>
          <a:lstStyle/>
          <a:p>
            <a:r>
              <a:rPr lang="es-BO" dirty="0"/>
              <a:t>Contramedidas para el robo de identidad</a:t>
            </a:r>
          </a:p>
        </p:txBody>
      </p:sp>
    </p:spTree>
    <p:extLst>
      <p:ext uri="{BB962C8B-B14F-4D97-AF65-F5344CB8AC3E}">
        <p14:creationId xmlns:p14="http://schemas.microsoft.com/office/powerpoint/2010/main" val="2693831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el robo de identidad</a:t>
            </a:r>
          </a:p>
        </p:txBody>
      </p:sp>
      <p:sp>
        <p:nvSpPr>
          <p:cNvPr id="3" name="2 Marcador de contenido"/>
          <p:cNvSpPr>
            <a:spLocks noGrp="1"/>
          </p:cNvSpPr>
          <p:nvPr>
            <p:ph idx="1"/>
          </p:nvPr>
        </p:nvSpPr>
        <p:spPr/>
        <p:txBody>
          <a:bodyPr/>
          <a:lstStyle/>
          <a:p>
            <a:r>
              <a:rPr lang="es-BO" dirty="0"/>
              <a:t>Nunca dejar tu tarjeta fuera de tu vista.</a:t>
            </a:r>
          </a:p>
          <a:p>
            <a:r>
              <a:rPr lang="es-BO" dirty="0"/>
              <a:t>Proteger tu información personal que sea publicada.</a:t>
            </a:r>
          </a:p>
          <a:p>
            <a:r>
              <a:rPr lang="es-BO" dirty="0"/>
              <a:t>Nunca dar información personal por teléfono.</a:t>
            </a:r>
          </a:p>
          <a:p>
            <a:r>
              <a:rPr lang="es-BO" dirty="0"/>
              <a:t>No mostrar números de cuenta o contactos a menos que sea obligatoria.</a:t>
            </a:r>
          </a:p>
        </p:txBody>
      </p:sp>
    </p:spTree>
    <p:extLst>
      <p:ext uri="{BB962C8B-B14F-4D97-AF65-F5344CB8AC3E}">
        <p14:creationId xmlns:p14="http://schemas.microsoft.com/office/powerpoint/2010/main" val="2395022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de Ingeniería Social</a:t>
            </a:r>
          </a:p>
        </p:txBody>
      </p:sp>
      <p:sp>
        <p:nvSpPr>
          <p:cNvPr id="3" name="2 Marcador de contenido"/>
          <p:cNvSpPr>
            <a:spLocks noGrp="1"/>
          </p:cNvSpPr>
          <p:nvPr>
            <p:ph idx="1"/>
          </p:nvPr>
        </p:nvSpPr>
        <p:spPr/>
        <p:txBody>
          <a:bodyPr/>
          <a:lstStyle/>
          <a:p>
            <a:pPr marL="0" indent="0">
              <a:buNone/>
            </a:pPr>
            <a:r>
              <a:rPr lang="es-BO" dirty="0"/>
              <a:t>El objetivo es hacer un pen test a los factores de fortaleza humanos. </a:t>
            </a:r>
          </a:p>
          <a:p>
            <a:pPr marL="0" indent="0">
              <a:buNone/>
            </a:pPr>
            <a:r>
              <a:rPr lang="es-BO" dirty="0"/>
              <a:t>Ser extremadamente cuidadosos y profesionales.</a:t>
            </a:r>
          </a:p>
        </p:txBody>
      </p:sp>
    </p:spTree>
    <p:extLst>
      <p:ext uri="{BB962C8B-B14F-4D97-AF65-F5344CB8AC3E}">
        <p14:creationId xmlns:p14="http://schemas.microsoft.com/office/powerpoint/2010/main" val="1503068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sz="4800" dirty="0"/>
              <a:t>Pentesting de Ingeniería Social: Utilizando E-Mail </a:t>
            </a:r>
          </a:p>
        </p:txBody>
      </p:sp>
    </p:spTree>
    <p:extLst>
      <p:ext uri="{BB962C8B-B14F-4D97-AF65-F5344CB8AC3E}">
        <p14:creationId xmlns:p14="http://schemas.microsoft.com/office/powerpoint/2010/main" val="556440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71871" y="132515"/>
            <a:ext cx="3200258" cy="6592969"/>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2946318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sz="4400" dirty="0"/>
              <a:t>Pentesting de Ingeniería Social: Utilizando Teléfono </a:t>
            </a:r>
          </a:p>
        </p:txBody>
      </p:sp>
    </p:spTree>
    <p:extLst>
      <p:ext uri="{BB962C8B-B14F-4D97-AF65-F5344CB8AC3E}">
        <p14:creationId xmlns:p14="http://schemas.microsoft.com/office/powerpoint/2010/main" val="134476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835696" y="332656"/>
            <a:ext cx="5435193" cy="6192688"/>
          </a:xfrm>
          <a:prstGeom prst="rect">
            <a:avLst/>
          </a:prstGeom>
        </p:spPr>
      </p:pic>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334611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Factores que hacen a las compañías vulnerables</a:t>
            </a:r>
          </a:p>
        </p:txBody>
      </p:sp>
      <p:sp>
        <p:nvSpPr>
          <p:cNvPr id="3" name="2 Marcador de contenido"/>
          <p:cNvSpPr>
            <a:spLocks noGrp="1"/>
          </p:cNvSpPr>
          <p:nvPr>
            <p:ph idx="1"/>
          </p:nvPr>
        </p:nvSpPr>
        <p:spPr/>
        <p:txBody>
          <a:bodyPr/>
          <a:lstStyle/>
          <a:p>
            <a:r>
              <a:rPr lang="es-BO" dirty="0"/>
              <a:t>Entrenamiento sobre seguridad insuficiente.</a:t>
            </a:r>
          </a:p>
          <a:p>
            <a:r>
              <a:rPr lang="es-BO" dirty="0"/>
              <a:t>Fugas de políticas de seguridad.</a:t>
            </a:r>
          </a:p>
          <a:p>
            <a:r>
              <a:rPr lang="es-BO" dirty="0"/>
              <a:t>Fácil acceso a la información.</a:t>
            </a:r>
          </a:p>
          <a:p>
            <a:r>
              <a:rPr lang="es-BO" dirty="0"/>
              <a:t>Muchas Unidades organizativas</a:t>
            </a:r>
          </a:p>
        </p:txBody>
      </p:sp>
    </p:spTree>
    <p:extLst>
      <p:ext uri="{BB962C8B-B14F-4D97-AF65-F5344CB8AC3E}">
        <p14:creationId xmlns:p14="http://schemas.microsoft.com/office/powerpoint/2010/main" val="1292061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412126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endParaRPr lang="es-BO" dirty="0"/>
          </a:p>
        </p:txBody>
      </p:sp>
      <p:sp>
        <p:nvSpPr>
          <p:cNvPr id="3" name="2 Marcador de contenido"/>
          <p:cNvSpPr>
            <a:spLocks noGrp="1"/>
          </p:cNvSpPr>
          <p:nvPr>
            <p:ph idx="1"/>
          </p:nvPr>
        </p:nvSpPr>
        <p:spPr/>
        <p:txBody>
          <a:bodyPr>
            <a:normAutofit lnSpcReduction="10000"/>
          </a:bodyPr>
          <a:lstStyle/>
          <a:p>
            <a:r>
              <a:rPr lang="es-BO" dirty="0"/>
              <a:t>La Ingeniería social es efectiva porque los errores humanos son más susceptibles. </a:t>
            </a:r>
          </a:p>
          <a:p>
            <a:r>
              <a:rPr lang="es-BO" dirty="0"/>
              <a:t>Es difícil detectar intentos de ingeniería social. </a:t>
            </a:r>
          </a:p>
          <a:p>
            <a:r>
              <a:rPr lang="es-BO" dirty="0"/>
              <a:t>No hay métodos para asegurarse completamente contra ataques de ingeniería social.</a:t>
            </a:r>
          </a:p>
          <a:p>
            <a:r>
              <a:rPr lang="es-BO" dirty="0"/>
              <a:t>No hay ningún software o hardware que defienda contra la ingeniería social.</a:t>
            </a:r>
          </a:p>
        </p:txBody>
      </p:sp>
    </p:spTree>
    <p:extLst>
      <p:ext uri="{BB962C8B-B14F-4D97-AF65-F5344CB8AC3E}">
        <p14:creationId xmlns:p14="http://schemas.microsoft.com/office/powerpoint/2010/main" val="266022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lnSpcReduction="10000"/>
          </a:bodyPr>
          <a:lstStyle/>
          <a:p>
            <a:r>
              <a:rPr lang="es-BO" dirty="0"/>
              <a:t>Mostrar rápida a inadvertidamente el nombre.</a:t>
            </a:r>
          </a:p>
          <a:p>
            <a:r>
              <a:rPr lang="es-BO" dirty="0"/>
              <a:t>Utilizan elogios.</a:t>
            </a:r>
          </a:p>
          <a:p>
            <a:r>
              <a:rPr lang="es-BO" dirty="0"/>
              <a:t>Muestra disconformidad cuando es cuestionado.</a:t>
            </a:r>
          </a:p>
          <a:p>
            <a:r>
              <a:rPr lang="es-BO" dirty="0"/>
              <a:t>Pretende, reclama autoridad si la información no es provista.</a:t>
            </a:r>
          </a:p>
          <a:p>
            <a:r>
              <a:rPr lang="es-BO" dirty="0"/>
              <a:t>Hacen solicitudes informales.</a:t>
            </a:r>
          </a:p>
          <a:p>
            <a:r>
              <a:rPr lang="es-BO" dirty="0"/>
              <a:t>Etc.</a:t>
            </a:r>
          </a:p>
        </p:txBody>
      </p:sp>
      <p:sp>
        <p:nvSpPr>
          <p:cNvPr id="2" name="1 Título"/>
          <p:cNvSpPr>
            <a:spLocks noGrp="1"/>
          </p:cNvSpPr>
          <p:nvPr>
            <p:ph type="title"/>
          </p:nvPr>
        </p:nvSpPr>
        <p:spPr/>
        <p:txBody>
          <a:bodyPr>
            <a:normAutofit fontScale="90000"/>
          </a:bodyPr>
          <a:lstStyle/>
          <a:p>
            <a:r>
              <a:rPr lang="es-BO" dirty="0"/>
              <a:t>Típicas señales de Ingeniería social</a:t>
            </a:r>
          </a:p>
        </p:txBody>
      </p:sp>
    </p:spTree>
    <p:extLst>
      <p:ext uri="{BB962C8B-B14F-4D97-AF65-F5344CB8AC3E}">
        <p14:creationId xmlns:p14="http://schemas.microsoft.com/office/powerpoint/2010/main" val="204508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r>
              <a:rPr lang="es-BO" dirty="0"/>
              <a:t>Research: Dumpster diving (buceo de basurero), sitios web, empleados, etc. Crean relaciones con empleados selectos.</a:t>
            </a:r>
          </a:p>
          <a:p>
            <a:r>
              <a:rPr lang="es-BO" dirty="0"/>
              <a:t>Develop: Eligen al empleado víctima.</a:t>
            </a:r>
          </a:p>
          <a:p>
            <a:r>
              <a:rPr lang="es-BO" dirty="0"/>
              <a:t>Exploit: Seleccionan a la víctima, identifican empleados frustrados, etc. Explotan la relación, recolectan información sensible, información financiera, tecnologías que utilizan en su compañía, etc.</a:t>
            </a:r>
          </a:p>
        </p:txBody>
      </p:sp>
      <p:sp>
        <p:nvSpPr>
          <p:cNvPr id="2" name="1 Título"/>
          <p:cNvSpPr>
            <a:spLocks noGrp="1"/>
          </p:cNvSpPr>
          <p:nvPr>
            <p:ph type="title"/>
          </p:nvPr>
        </p:nvSpPr>
        <p:spPr/>
        <p:txBody>
          <a:bodyPr>
            <a:normAutofit fontScale="90000"/>
          </a:bodyPr>
          <a:lstStyle/>
          <a:p>
            <a:r>
              <a:rPr lang="es-BO" dirty="0"/>
              <a:t>Fases de un ataque de ingeniería social</a:t>
            </a:r>
          </a:p>
        </p:txBody>
      </p:sp>
    </p:spTree>
    <p:extLst>
      <p:ext uri="{BB962C8B-B14F-4D97-AF65-F5344CB8AC3E}">
        <p14:creationId xmlns:p14="http://schemas.microsoft.com/office/powerpoint/2010/main" val="277536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Impactos en la organización</a:t>
            </a:r>
          </a:p>
        </p:txBody>
      </p:sp>
      <p:sp>
        <p:nvSpPr>
          <p:cNvPr id="3" name="2 Marcador de contenido"/>
          <p:cNvSpPr>
            <a:spLocks noGrp="1"/>
          </p:cNvSpPr>
          <p:nvPr>
            <p:ph idx="1"/>
          </p:nvPr>
        </p:nvSpPr>
        <p:spPr/>
        <p:txBody>
          <a:bodyPr/>
          <a:lstStyle/>
          <a:p>
            <a:r>
              <a:rPr lang="es-BO" dirty="0"/>
              <a:t>Pierde privacidad.</a:t>
            </a:r>
          </a:p>
          <a:p>
            <a:r>
              <a:rPr lang="es-BO" dirty="0"/>
              <a:t>Peligros de terrorismo.</a:t>
            </a:r>
          </a:p>
          <a:p>
            <a:r>
              <a:rPr lang="es-BO" dirty="0"/>
              <a:t>Pérdidas económicas.</a:t>
            </a:r>
          </a:p>
          <a:p>
            <a:r>
              <a:rPr lang="es-BO" dirty="0"/>
              <a:t>Daño, etc.</a:t>
            </a:r>
          </a:p>
        </p:txBody>
      </p:sp>
    </p:spTree>
    <p:extLst>
      <p:ext uri="{BB962C8B-B14F-4D97-AF65-F5344CB8AC3E}">
        <p14:creationId xmlns:p14="http://schemas.microsoft.com/office/powerpoint/2010/main" val="163496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Ataques de inyección de comandos</a:t>
            </a:r>
          </a:p>
        </p:txBody>
      </p:sp>
      <p:sp>
        <p:nvSpPr>
          <p:cNvPr id="3" name="2 Marcador de contenido"/>
          <p:cNvSpPr>
            <a:spLocks noGrp="1"/>
          </p:cNvSpPr>
          <p:nvPr>
            <p:ph idx="1"/>
          </p:nvPr>
        </p:nvSpPr>
        <p:spPr/>
        <p:txBody>
          <a:bodyPr/>
          <a:lstStyle/>
          <a:p>
            <a:r>
              <a:rPr lang="es-BO" dirty="0"/>
              <a:t>Online: Internet, acercarse a los empleados, persuadir.</a:t>
            </a:r>
          </a:p>
          <a:p>
            <a:r>
              <a:rPr lang="es-BO" dirty="0"/>
              <a:t>Teléfono: Imitación de un usuario legítimo.</a:t>
            </a:r>
          </a:p>
          <a:p>
            <a:r>
              <a:rPr lang="es-BO" dirty="0"/>
              <a:t>Acercamiento personal. Obtener información preguntando directamente.</a:t>
            </a:r>
          </a:p>
        </p:txBody>
      </p:sp>
    </p:spTree>
    <p:extLst>
      <p:ext uri="{BB962C8B-B14F-4D97-AF65-F5344CB8AC3E}">
        <p14:creationId xmlns:p14="http://schemas.microsoft.com/office/powerpoint/2010/main" val="4044612562"/>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87</TotalTime>
  <Words>1503</Words>
  <Application>Microsoft Office PowerPoint</Application>
  <PresentationFormat>On-screen Show (4:3)</PresentationFormat>
  <Paragraphs>138</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Microsoft New Tai Lue</vt:lpstr>
      <vt:lpstr>Blue-Grey-PowerPoint-Template</vt:lpstr>
      <vt:lpstr>9. Ingeniería Social</vt:lpstr>
      <vt:lpstr>¿Qué es la Ingeniería Social?</vt:lpstr>
      <vt:lpstr>Comportamientos vulnerables a los ataques</vt:lpstr>
      <vt:lpstr>Factores que hacen a las compañías vulnerables</vt:lpstr>
      <vt:lpstr>PowerPoint Presentation</vt:lpstr>
      <vt:lpstr>Típicas señales de Ingeniería social</vt:lpstr>
      <vt:lpstr>Fases de un ataque de ingeniería social</vt:lpstr>
      <vt:lpstr>Impactos en la organización</vt:lpstr>
      <vt:lpstr>Ataques de inyección de comandos</vt:lpstr>
      <vt:lpstr>Blancos comunes de Ingeniería Social</vt:lpstr>
      <vt:lpstr>Tipos de Ingeniería Social</vt:lpstr>
      <vt:lpstr>Tipos de Ingeniería Social</vt:lpstr>
      <vt:lpstr>Tipos de Ingeniería Social</vt:lpstr>
      <vt:lpstr>Tipos de Ingeniería Social</vt:lpstr>
      <vt:lpstr>PowerPoint Presentation</vt:lpstr>
      <vt:lpstr>PowerPoint Presentation</vt:lpstr>
      <vt:lpstr>PowerPoint Presentation</vt:lpstr>
      <vt:lpstr>PowerPoint Presentation</vt:lpstr>
      <vt:lpstr>Tipos de Ingeniería Social</vt:lpstr>
      <vt:lpstr>Tipos de Ingeniería Social</vt:lpstr>
      <vt:lpstr>Prevención de amenazas internas</vt:lpstr>
      <vt:lpstr>Prevención de amenazas internas</vt:lpstr>
      <vt:lpstr>Riesgos de la ingeniería social en la red de las organizaciones</vt:lpstr>
      <vt:lpstr>Riesgos de la ingeniería social en la red de las organizaciones</vt:lpstr>
      <vt:lpstr>Ejemplo</vt:lpstr>
      <vt:lpstr>Ejemplo</vt:lpstr>
      <vt:lpstr>Contramedidas</vt:lpstr>
      <vt:lpstr>Contramedidas</vt:lpstr>
      <vt:lpstr>Otras contramedidas</vt:lpstr>
      <vt:lpstr>También </vt:lpstr>
      <vt:lpstr>También</vt:lpstr>
      <vt:lpstr>¿Cómo detectar correos Phishing?</vt:lpstr>
      <vt:lpstr>Contramedidas para el robo de identidad</vt:lpstr>
      <vt:lpstr>Contramedidas para el robo de identidad</vt:lpstr>
      <vt:lpstr>Pentesting de Ingeniería Social</vt:lpstr>
      <vt:lpstr>Pentesting de Ingeniería Social: Utilizando E-Mail </vt:lpstr>
      <vt:lpstr>PowerPoint Presentation</vt:lpstr>
      <vt:lpstr>Pentesting de Ingeniería Social: Utilizando Teléfono </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17</cp:revision>
  <dcterms:created xsi:type="dcterms:W3CDTF">2013-11-09T01:50:01Z</dcterms:created>
  <dcterms:modified xsi:type="dcterms:W3CDTF">2021-08-22T06:02:14Z</dcterms:modified>
</cp:coreProperties>
</file>