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321" r:id="rId4"/>
    <p:sldId id="322" r:id="rId5"/>
    <p:sldId id="316" r:id="rId6"/>
    <p:sldId id="317" r:id="rId7"/>
    <p:sldId id="318" r:id="rId8"/>
    <p:sldId id="324" r:id="rId9"/>
    <p:sldId id="319" r:id="rId10"/>
    <p:sldId id="280" r:id="rId11"/>
    <p:sldId id="32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verpass Light" panose="020B0604020202020204" charset="0"/>
      <p:regular r:id="rId18"/>
      <p:bold r:id="rId19"/>
      <p:italic r:id="rId20"/>
      <p:boldItalic r:id="rId21"/>
    </p:embeddedFont>
    <p:embeddedFont>
      <p:font typeface="Roboto Slab Light" panose="020B0604020202020204" charset="0"/>
      <p:regular r:id="rId22"/>
      <p:bold r:id="rId23"/>
    </p:embeddedFont>
    <p:embeddedFont>
      <p:font typeface="Overpass" panose="020B0604020202020204" charset="0"/>
      <p:regular r:id="rId24"/>
      <p:bold r:id="rId25"/>
      <p:italic r:id="rId26"/>
      <p:boldItalic r:id="rId27"/>
    </p:embeddedFont>
    <p:embeddedFont>
      <p:font typeface="Bebas Neue" panose="020B0604020202020204" charset="0"/>
      <p:regular r:id="rId28"/>
    </p:embeddedFont>
    <p:embeddedFont>
      <p:font typeface="Fira Sans Extra Condensed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0E6D45-D249-4C85-962B-9A715C33AC99}">
  <a:tblStyle styleId="{760E6D45-D249-4C85-962B-9A715C33A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9403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203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8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15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1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83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b47398cd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b47398cd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8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9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1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7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37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7d29277c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7d29277c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99273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6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_1_1">
    <p:bg>
      <p:bgPr>
        <a:solidFill>
          <a:schemeClr val="dk1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subTitle" idx="1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ubTitle" idx="2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ubTitle" idx="3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subTitle" idx="4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subTitle" idx="5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ubTitle" idx="6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61"/>
          <p:cNvSpPr txBox="1">
            <a:spLocks noGrp="1"/>
          </p:cNvSpPr>
          <p:nvPr>
            <p:ph type="subTitle" idx="7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61"/>
          <p:cNvSpPr txBox="1">
            <a:spLocks noGrp="1"/>
          </p:cNvSpPr>
          <p:nvPr>
            <p:ph type="subTitle" idx="8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sz="43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706" r:id="rId5"/>
    <p:sldLayoutId id="2147483707" r:id="rId6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subTitle" idx="1"/>
          </p:nvPr>
        </p:nvSpPr>
        <p:spPr>
          <a:xfrm>
            <a:off x="6178492" y="3532918"/>
            <a:ext cx="2705313" cy="1388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Navina </a:t>
            </a: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Budhathoki</a:t>
            </a:r>
            <a:endParaRPr lang="e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64"/>
          <p:cNvSpPr txBox="1">
            <a:spLocks noGrp="1"/>
          </p:cNvSpPr>
          <p:nvPr>
            <p:ph type="ctrTitle"/>
          </p:nvPr>
        </p:nvSpPr>
        <p:spPr>
          <a:xfrm>
            <a:off x="2194775" y="1457250"/>
            <a:ext cx="47544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“</a:t>
            </a:r>
            <a:r>
              <a:rPr lang="en" dirty="0" smtClean="0"/>
              <a:t>WSDL</a:t>
            </a:r>
            <a:r>
              <a:rPr lang="en" dirty="0" smtClean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4" y="2812473"/>
            <a:ext cx="8686799" cy="1744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9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084" y="48491"/>
            <a:ext cx="8672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binding element has two attributes: name, type.</a:t>
            </a:r>
          </a:p>
          <a:p>
            <a:r>
              <a:rPr lang="en-GB" dirty="0" smtClean="0"/>
              <a:t>Name- Defines the name of binding</a:t>
            </a:r>
          </a:p>
          <a:p>
            <a:r>
              <a:rPr lang="en-GB" dirty="0" smtClean="0"/>
              <a:t>Type- Points to the port for the binding.</a:t>
            </a:r>
          </a:p>
          <a:p>
            <a:endParaRPr lang="en-GB" dirty="0"/>
          </a:p>
          <a:p>
            <a:r>
              <a:rPr lang="en-GB" dirty="0" smtClean="0"/>
              <a:t>In this case </a:t>
            </a:r>
            <a:r>
              <a:rPr lang="en-GB" dirty="0" err="1" smtClean="0"/>
              <a:t>soap:binding</a:t>
            </a:r>
            <a:r>
              <a:rPr lang="en-GB" dirty="0" smtClean="0"/>
              <a:t> element has two attributes :style and transport. Style attribute can be RPB or document.</a:t>
            </a:r>
          </a:p>
          <a:p>
            <a:r>
              <a:rPr lang="en-GB" dirty="0" smtClean="0"/>
              <a:t>In this case we use document.</a:t>
            </a:r>
          </a:p>
          <a:p>
            <a:r>
              <a:rPr lang="en-GB" dirty="0" smtClean="0"/>
              <a:t>Transport attribute defines soap protocol to </a:t>
            </a:r>
            <a:r>
              <a:rPr lang="en-GB" dirty="0" err="1" smtClean="0"/>
              <a:t>use.The</a:t>
            </a:r>
            <a:r>
              <a:rPr lang="en-GB" dirty="0" smtClean="0"/>
              <a:t> operation element define each operation that the port type is </a:t>
            </a:r>
            <a:r>
              <a:rPr lang="en-GB" dirty="0" err="1" smtClean="0"/>
              <a:t>processing.For</a:t>
            </a:r>
            <a:r>
              <a:rPr lang="en-GB" dirty="0" smtClean="0"/>
              <a:t> each operation a corresponding soap action has been </a:t>
            </a:r>
            <a:r>
              <a:rPr lang="en-GB" dirty="0" err="1" smtClean="0"/>
              <a:t>defined.You</a:t>
            </a:r>
            <a:r>
              <a:rPr lang="en-GB" dirty="0" smtClean="0"/>
              <a:t> must also specify how the input and output are encoded. In this case we </a:t>
            </a:r>
            <a:r>
              <a:rPr lang="en-GB" smtClean="0"/>
              <a:t>use literal.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A5993C9-12E8-8B70-4E71-E43886FB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" y="809625"/>
            <a:ext cx="8140387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9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WSDL?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65"/>
          <p:cNvSpPr txBox="1">
            <a:spLocks noGrp="1"/>
          </p:cNvSpPr>
          <p:nvPr>
            <p:ph type="subTitle" idx="1"/>
          </p:nvPr>
        </p:nvSpPr>
        <p:spPr>
          <a:xfrm>
            <a:off x="621575" y="1103750"/>
            <a:ext cx="7954866" cy="1376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Services Description Language(WSDL) is an XML-based file that basically tells the client application what the service does.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WSDL is written in XML.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000"/>
              <a:buFont typeface="Wingdings" panose="05000000000000000000" pitchFamily="2" charset="2"/>
              <a:buChar char="v"/>
            </a:pPr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standard format for describing a web service.</a:t>
            </a: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9953CD-B041-6E88-FCBD-9DC32508C42D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</a:t>
            </a:r>
          </a:p>
        </p:txBody>
      </p:sp>
      <p:pic>
        <p:nvPicPr>
          <p:cNvPr id="1026" name="Picture 2" descr="Web Services: SOAP, WSDL and Choreography - slide &quot;Web Service Description  Languag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44" y="2637405"/>
            <a:ext cx="48482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423294" y="207231"/>
            <a:ext cx="3933116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WSDL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2" name="Google Shape;992;p88"/>
          <p:cNvSpPr txBox="1">
            <a:spLocks noGrp="1"/>
          </p:cNvSpPr>
          <p:nvPr>
            <p:ph type="subTitle" idx="4294967295"/>
          </p:nvPr>
        </p:nvSpPr>
        <p:spPr>
          <a:xfrm>
            <a:off x="252769" y="1233134"/>
            <a:ext cx="8549260" cy="3703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XML-based protocol for information exchange in decentralized and distributed environments.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WSDL definitions describe how to access a web service and what operations it will perform.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WSDL is a language for describing how to interface with XML-based services.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GB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Clr>
                <a:schemeClr val="lt1"/>
              </a:buClr>
              <a:buNone/>
            </a:pP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67B3B-5A80-C3B8-FB2A-F90571E6E820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20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>
            <a:spLocks noGrp="1"/>
          </p:cNvSpPr>
          <p:nvPr>
            <p:ph type="title"/>
          </p:nvPr>
        </p:nvSpPr>
        <p:spPr>
          <a:xfrm>
            <a:off x="638884" y="318644"/>
            <a:ext cx="5462916" cy="1086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WSDL Document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3" name="Google Shape;993;p88"/>
          <p:cNvCxnSpPr/>
          <p:nvPr/>
        </p:nvCxnSpPr>
        <p:spPr>
          <a:xfrm>
            <a:off x="103075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88"/>
          <p:cNvCxnSpPr/>
          <p:nvPr/>
        </p:nvCxnSpPr>
        <p:spPr>
          <a:xfrm>
            <a:off x="9035500" y="3185250"/>
            <a:ext cx="0" cy="186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88"/>
          <p:cNvCxnSpPr/>
          <p:nvPr/>
        </p:nvCxnSpPr>
        <p:spPr>
          <a:xfrm rot="10800000">
            <a:off x="98000" y="5040442"/>
            <a:ext cx="894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6067B3B-5A80-C3B8-FB2A-F90571E6E820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1" y="1560286"/>
            <a:ext cx="5471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en-GB" sz="2400" dirty="0" smtClean="0"/>
              <a:t>The WSDL file contains the location of the web service.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en-GB" sz="2400" dirty="0" smtClean="0"/>
              <a:t>The methods which are exposed by the web service.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v"/>
            </a:pPr>
            <a:r>
              <a:rPr lang="en-GB" sz="2400" dirty="0" smtClean="0"/>
              <a:t>The WSDL is very complex to any user, but it contains all the necessary information that any client application would require to use the relevant web service.</a:t>
            </a:r>
          </a:p>
        </p:txBody>
      </p:sp>
      <p:pic>
        <p:nvPicPr>
          <p:cNvPr id="2050" name="Picture 2" descr="WSDL Tutorial: Web Services Description Language with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63" y="318644"/>
            <a:ext cx="2933700" cy="43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3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WSDL Elements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745" y="1023513"/>
            <a:ext cx="75725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Definition– Contains the definition of one or more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Type- The data types to be used in the message are in the form of XML schemas.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Message- An abstract definition  of the data being communicated.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Operation- An abstract description of the action supported by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Type- An abstract set of operations supported by one or more endpoints.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48744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WSDL Elements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6745" y="1023513"/>
            <a:ext cx="7572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Binding- Describes how the operations is invoked by specifying concrete protocol and data format specifications for the operations and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Port- Specifies a single endpoint as an address for the binding, thus defining a single communication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Service- Specifies the port address of the binding. The service is a collection of network endpoint or ports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69765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WSDL 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745" y="1023513"/>
            <a:ext cx="7572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 service is important component in building modern day web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main purpose is to allow multiple applications built on various programming languages to talk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WSDL file is written in plain old XML. The reason that it is in XML is so that the file can be read by any programming language.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0888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65;p65"/>
          <p:cNvSpPr txBox="1">
            <a:spLocks noGrp="1"/>
          </p:cNvSpPr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WSDL 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</a:t>
            </a:r>
            <a:endParaRPr lang="en-GB" sz="2400" b="1" dirty="0"/>
          </a:p>
        </p:txBody>
      </p:sp>
      <p:pic>
        <p:nvPicPr>
          <p:cNvPr id="3074" name="Picture 2" descr="WSDL Tutorial: Web Services Description Language with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906" y="1334868"/>
            <a:ext cx="41052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574615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277091"/>
            <a:ext cx="8181109" cy="3851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4" y="4204854"/>
            <a:ext cx="8035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element defines the parts of each message and the associated data types.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9011143-ADED-01A1-B016-E910633735A1}"/>
              </a:ext>
            </a:extLst>
          </p:cNvPr>
          <p:cNvSpPr txBox="1"/>
          <p:nvPr/>
        </p:nvSpPr>
        <p:spPr>
          <a:xfrm>
            <a:off x="8499875" y="4549698"/>
            <a:ext cx="30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1229155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Minimal Marketing by Slidesgo XL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21212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468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Wingdings</vt:lpstr>
      <vt:lpstr>Overpass Light</vt:lpstr>
      <vt:lpstr>Roboto Slab Light</vt:lpstr>
      <vt:lpstr>Arial</vt:lpstr>
      <vt:lpstr>Times New Roman</vt:lpstr>
      <vt:lpstr>Overpass</vt:lpstr>
      <vt:lpstr>Bebas Neue</vt:lpstr>
      <vt:lpstr>Fira Sans Extra Condensed Medium</vt:lpstr>
      <vt:lpstr>Minimal Marketing by Slidesgo XL</vt:lpstr>
      <vt:lpstr>“WSDL”</vt:lpstr>
      <vt:lpstr>What is WSDL?</vt:lpstr>
      <vt:lpstr>Features of WSDL</vt:lpstr>
      <vt:lpstr>Structure of a WSDL Document</vt:lpstr>
      <vt:lpstr>WSDL Elements</vt:lpstr>
      <vt:lpstr>WSDL Elements</vt:lpstr>
      <vt:lpstr>Why WSDL ?</vt:lpstr>
      <vt:lpstr>Why WSDL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“MyMED”</dc:title>
  <cp:lastModifiedBy>FX504</cp:lastModifiedBy>
  <cp:revision>29</cp:revision>
  <dcterms:modified xsi:type="dcterms:W3CDTF">2023-06-20T13:58:12Z</dcterms:modified>
</cp:coreProperties>
</file>