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A493-62FA-44A8-8D97-7E65508DD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B1FF4-8408-4558-B552-9DA46A03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1A9A-7433-47F6-BD2C-9256D52E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61B7-E97B-45A5-A957-FF527617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9C31-C815-492A-BB2F-A6EB7FAE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7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F58C-4CB3-46F5-A7C2-45A0D243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401EE-54C3-483B-974D-BC370EB6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3F4A-5219-41CA-BA3A-48DFEA8A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CD251-CB39-43A6-A24F-7890D400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D916-3EDB-43CF-A340-80569B2F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9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9207C-EF7D-460A-AD13-1F69140D4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016A3-C154-4CAE-A9C5-3D5647F7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902AE-6A64-4823-AB4B-BFF20703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3518-8155-44AB-B11F-A8D546D3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7282-ED13-4CB9-8655-A093F1C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0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9D76-5DBE-49C6-82FC-32814726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0064-C40D-4000-A6FF-20C0C1EF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4059-CAC1-4056-BB64-39D051BE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AE48-3934-4AA5-8C0A-F110D3C3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D8350-D268-42F4-8FD1-DB99C839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F68D-EFFD-4BC8-A884-0E26EF5C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409B9-E789-4886-A197-92106B2A5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6162-7F56-4BD4-954D-779908BC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157A-0DAA-42E6-845E-3F7981D3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2EAE-D334-44A0-B5A7-6B35D6BC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5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E35-03E6-4F41-9FB2-B2D74DC7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F63B-117C-4CF5-9D6E-8C536FC2F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46BC6-A2C7-4BC6-AC14-F4B8C8C36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32A86-5B88-4CA5-9171-62177973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154C-426B-45E2-84D9-C3D6D7B9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777B5-DEBF-4729-AA99-004DB5FD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0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C6E8-7773-44D4-8C3A-A822375B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8CE8-B955-40D3-B7B8-C08E3600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59586-5FF5-4708-9302-F55F176F8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1EC50-B075-4478-823D-D1ADDD9C2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2432D-7004-47FC-9974-4754D0946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20D0B-242B-453E-A377-C3C65E7C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0BE00-C6AB-43AD-B572-899621BB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5C15C-A87F-4649-AD80-89D20CA2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36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FBCB-FC65-40A2-9E22-E5963269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CCC53-5623-452E-B701-0A72DFE1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E6888-6FFA-4B3C-B2C6-4993B7DC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992CD-7B35-43C3-B5C0-2FF82D84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81D6-99E0-4D9D-ABE4-4A2B4B4C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8AD2B-519D-4BC9-A9E4-68032C4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F06D5-F319-4D6E-9A08-A3DDF394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0798-806C-457B-A331-9EA607E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4B07-AA1E-4C29-BADC-AAD5ED01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49CC5-8BAC-4CA8-B925-CE0266B36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FD40-B998-4FEE-88D1-FFD7B0BC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E27E-5F27-4FBC-B88F-CA912818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4ACF8-4E53-4CD0-AF07-7120B9F4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9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9E27-CBEE-4454-A9D4-ACE58000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AAEAB-1285-4745-BEDB-C9ABF042A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0CBA-EA7C-4294-BD72-F72B40CCB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2AD3-7E54-4B22-9AF0-73CE66FF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1B2CB-8DBE-4C02-AF51-65B4E85E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FF1A4-4807-4789-B025-EF6D785A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9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68A0A-4720-4F40-A182-F6C23766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B6C5-2B58-4786-9E78-4F7D4DA9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89703-A635-4D91-B745-C2C55DE19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8EB6-71A8-427E-8682-F23E7F6187CB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7D23-88F2-40C9-AB67-BBEDB3FF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9ABA-EE5E-453E-AD10-039589C0B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E716-AB14-4931-93F4-F43F80F7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60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blog.okfn.org/2017/02/20/excel-is-threatening-the-quality-of-research-data/" TargetMode="External"/><Relationship Id="rId7" Type="http://schemas.openxmlformats.org/officeDocument/2006/relationships/hyperlink" Target="https://en.wikipedia.org/wiki/Sparse_matri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Neural_networ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1131-CFAC-426F-A233-55F506E3A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042" y="514905"/>
            <a:ext cx="8685321" cy="189094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by Artificial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F0E80-ABF7-4A95-A183-0BFB60BAF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0854"/>
            <a:ext cx="9144000" cy="35022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0025B-3640-4882-ABB6-B1E15B895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30" y="2343704"/>
            <a:ext cx="7821227" cy="44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9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C48D-4032-479E-83E7-F59EFE5F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DC02-106C-46ED-96E7-83BC1069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putting the above trained ANN through a test with the data prepared in the test set, it gives an accuracy of around 67%.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results=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one_hot_test_labels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308A4-33E2-41E8-A0CE-599D3A84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" y="3890638"/>
            <a:ext cx="10400930" cy="189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6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24E5B-AF5A-434A-B37C-E91D1116E3E4}"/>
              </a:ext>
            </a:extLst>
          </p:cNvPr>
          <p:cNvSpPr/>
          <p:nvPr/>
        </p:nvSpPr>
        <p:spPr>
          <a:xfrm>
            <a:off x="-223686" y="2292631"/>
            <a:ext cx="114924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9600" b="1" cap="none" spc="0" dirty="0">
              <a:ln w="12700">
                <a:solidFill>
                  <a:schemeClr val="tx2"/>
                </a:solidFill>
                <a:prstDash val="solid"/>
              </a:ln>
              <a:solidFill>
                <a:srgbClr val="00FFFF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71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C9BE-31F5-4225-9591-53A10E16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Project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B1F281-DDF3-4C24-8E6B-B014BF22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84" y="1825626"/>
            <a:ext cx="1683058" cy="49144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02A663-C7DC-465D-9003-C89D3E4A0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684" y="2317072"/>
            <a:ext cx="1686758" cy="8433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D21D9E-B3AD-4E76-8305-3B97F6F09089}"/>
              </a:ext>
            </a:extLst>
          </p:cNvPr>
          <p:cNvCxnSpPr>
            <a:cxnSpLocks/>
          </p:cNvCxnSpPr>
          <p:nvPr/>
        </p:nvCxnSpPr>
        <p:spPr>
          <a:xfrm>
            <a:off x="2431742" y="2530137"/>
            <a:ext cx="870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828573-755F-468F-A84B-FDD9A7F8E74A}"/>
              </a:ext>
            </a:extLst>
          </p:cNvPr>
          <p:cNvSpPr txBox="1"/>
          <p:nvPr/>
        </p:nvSpPr>
        <p:spPr>
          <a:xfrm>
            <a:off x="3409029" y="1690688"/>
            <a:ext cx="249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13D07A-A8B6-49CD-A59C-1E0D291F8CFB}"/>
              </a:ext>
            </a:extLst>
          </p:cNvPr>
          <p:cNvCxnSpPr>
            <a:cxnSpLocks/>
          </p:cNvCxnSpPr>
          <p:nvPr/>
        </p:nvCxnSpPr>
        <p:spPr>
          <a:xfrm>
            <a:off x="6020492" y="2530137"/>
            <a:ext cx="844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0924BB-8CBC-432C-99AF-EB90BBACEFDA}"/>
              </a:ext>
            </a:extLst>
          </p:cNvPr>
          <p:cNvSpPr txBox="1"/>
          <p:nvPr/>
        </p:nvSpPr>
        <p:spPr>
          <a:xfrm>
            <a:off x="3350607" y="3937199"/>
            <a:ext cx="2676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(Drop Null Values and Delete unwanted Data Types)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4EF75-9618-435B-A18E-96E6DFBF2D99}"/>
              </a:ext>
            </a:extLst>
          </p:cNvPr>
          <p:cNvSpPr txBox="1"/>
          <p:nvPr/>
        </p:nvSpPr>
        <p:spPr>
          <a:xfrm>
            <a:off x="6864730" y="1722326"/>
            <a:ext cx="260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the 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7D467AE-3DD2-4FA3-A767-DD518BD8A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730" y="2301288"/>
            <a:ext cx="2900708" cy="12444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606911-F0E4-49C2-9E5C-9AFC689F1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029" y="2239936"/>
            <a:ext cx="2499798" cy="16928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D084234-92F4-47E2-A147-8BB5DD98A91C}"/>
              </a:ext>
            </a:extLst>
          </p:cNvPr>
          <p:cNvSpPr txBox="1"/>
          <p:nvPr/>
        </p:nvSpPr>
        <p:spPr>
          <a:xfrm>
            <a:off x="6791417" y="3460122"/>
            <a:ext cx="2676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ensure there is training and testing over all classes of Data)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FB3D38-3D71-4BB5-B852-7EAFCE341C3C}"/>
              </a:ext>
            </a:extLst>
          </p:cNvPr>
          <p:cNvCxnSpPr/>
          <p:nvPr/>
        </p:nvCxnSpPr>
        <p:spPr>
          <a:xfrm>
            <a:off x="9942990" y="2467992"/>
            <a:ext cx="5948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3FE4BA-7DBD-47A3-B621-0DFF7AFC2615}"/>
              </a:ext>
            </a:extLst>
          </p:cNvPr>
          <p:cNvCxnSpPr/>
          <p:nvPr/>
        </p:nvCxnSpPr>
        <p:spPr>
          <a:xfrm>
            <a:off x="10537794" y="2467992"/>
            <a:ext cx="0" cy="3045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126D18-FA43-4001-944B-1C174208F494}"/>
              </a:ext>
            </a:extLst>
          </p:cNvPr>
          <p:cNvCxnSpPr/>
          <p:nvPr/>
        </p:nvCxnSpPr>
        <p:spPr>
          <a:xfrm flipH="1">
            <a:off x="9854214" y="5513033"/>
            <a:ext cx="68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A6CE53-340C-48E4-876F-7DED57690122}"/>
              </a:ext>
            </a:extLst>
          </p:cNvPr>
          <p:cNvSpPr txBox="1"/>
          <p:nvPr/>
        </p:nvSpPr>
        <p:spPr>
          <a:xfrm>
            <a:off x="6693772" y="4687410"/>
            <a:ext cx="307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Vectorize the Data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0140550-986F-4F70-8035-BE7B6467E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56766" y="5210630"/>
            <a:ext cx="2711270" cy="1254909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0D23DB-B619-4FB3-AE23-7F2A4F4091D8}"/>
              </a:ext>
            </a:extLst>
          </p:cNvPr>
          <p:cNvCxnSpPr/>
          <p:nvPr/>
        </p:nvCxnSpPr>
        <p:spPr>
          <a:xfrm flipH="1">
            <a:off x="5299969" y="5513033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4BFE99-BA5B-4ECC-8FCE-4AB2ABB451E0}"/>
              </a:ext>
            </a:extLst>
          </p:cNvPr>
          <p:cNvSpPr txBox="1"/>
          <p:nvPr/>
        </p:nvSpPr>
        <p:spPr>
          <a:xfrm>
            <a:off x="3139126" y="4862812"/>
            <a:ext cx="2484888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the Data into an ANN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FB61E9F-7A55-4DAB-8E06-3777496295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56880" y="5784761"/>
            <a:ext cx="1643845" cy="85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ED94-E693-4131-B5B0-35CC19DB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65125"/>
            <a:ext cx="10696852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‘Text’: Part1- Shuffling and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C1E5-1F01-4E93-8446-C610B57B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417253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excel file was downloaded and read using Pandas library from python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filtered to eliminate out any null and Boolean values.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Data was thoroughly ordered, a random shuffling was needed to ensure that when the data is trained, all the classes are included in training, validation and test set.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BDB91-0C09-4011-833C-E6CBB416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2" y="2892860"/>
            <a:ext cx="4612689" cy="3214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3907B-6610-43E1-AB2E-0492A3B5392F}"/>
              </a:ext>
            </a:extLst>
          </p:cNvPr>
          <p:cNvSpPr txBox="1"/>
          <p:nvPr/>
        </p:nvSpPr>
        <p:spPr>
          <a:xfrm>
            <a:off x="1802167" y="6190764"/>
            <a:ext cx="295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Ordered un-shuffled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E50CE-395A-48E7-A299-2849590AD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89" y="2960074"/>
            <a:ext cx="4801946" cy="3147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EF2E17-ED95-4C53-9CC5-788B161A9ED2}"/>
              </a:ext>
            </a:extLst>
          </p:cNvPr>
          <p:cNvSpPr txBox="1"/>
          <p:nvPr/>
        </p:nvSpPr>
        <p:spPr>
          <a:xfrm>
            <a:off x="7436532" y="6169710"/>
            <a:ext cx="2752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Shuffled and Filtered Data</a:t>
            </a:r>
          </a:p>
        </p:txBody>
      </p:sp>
    </p:spTree>
    <p:extLst>
      <p:ext uri="{BB962C8B-B14F-4D97-AF65-F5344CB8AC3E}">
        <p14:creationId xmlns:p14="http://schemas.microsoft.com/office/powerpoint/2010/main" val="175724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8DED-AED1-44F6-BEDC-2ABA0A40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2- Vectorizing the ‘Text’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D969-D766-4E17-AD3B-7BDEB43E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python, a vectorizer is imported to convert the English words into floating numbers. The vocabulary is auto-detected by the system, which came out to be 11,202. Which would be the dimension of each of our ‘Text’ data.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matrix is taken, and its one-hot vectorized, i.e. a binary form of vectorization.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illustration of how one-hot vector encoding works:-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Suppose we have a vocabulary of only three words. {hello, hi, there}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Then, one-hot vector representation of a sentence: “hi there” 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Similarly, for “hello there”, it will be: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vectorized by searching for non-zero values and simply replacing them by 1.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vectorization results in a sparse matrix; since there are only a handful of words used in each         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data out of the entire dictionary.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61C786-16F6-4123-B772-9119C5C3E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69619"/>
              </p:ext>
            </p:extLst>
          </p:nvPr>
        </p:nvGraphicFramePr>
        <p:xfrm>
          <a:off x="7505700" y="3976370"/>
          <a:ext cx="140267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1376571230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80921771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592191336"/>
                    </a:ext>
                  </a:extLst>
                </a:gridCol>
              </a:tblGrid>
              <a:tr h="359197">
                <a:tc>
                  <a:txBody>
                    <a:bodyPr/>
                    <a:lstStyle/>
                    <a:p>
                      <a:r>
                        <a:rPr lang="en-IN" dirty="0"/>
                        <a:t>[0,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873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A8339D-1364-4A9E-AF41-06A382FE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35611"/>
              </p:ext>
            </p:extLst>
          </p:nvPr>
        </p:nvGraphicFramePr>
        <p:xfrm>
          <a:off x="5095782" y="4377267"/>
          <a:ext cx="140267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368720540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637561427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495010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[1,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7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00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D0B4-EE29-4807-8397-E69EF634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labels: Part 1:Accessing and Assigning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34AC-3A1F-467B-9109-587D41DB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1690688"/>
            <a:ext cx="10515600" cy="488589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distinct elements in the “Target” column is accessed and displayed.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above, each element is assigned a distinct integer, from 0 to 10. 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]=data[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I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'FinTech'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'Cyber Security'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'Bigdata'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'Reg Tech'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'credit reporting'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'Blockchain'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Neobanks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'Microservices'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'Stock Trading'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'Robo Advising'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'Data Security'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9B28F-AE1A-4C4E-A1D3-F383F7C7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8" y="2193643"/>
            <a:ext cx="4035641" cy="28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0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CECC-302E-411A-A50B-D16283F7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365125"/>
            <a:ext cx="11070454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2: Vectorizing the ‘Target’ to form a matrix of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14B3-EEDC-498A-8DD2-32EFD1B1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637573"/>
            <a:ext cx="10736062" cy="485530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Scikit library, pre-processing is imported, and the Label Binarizer is fitted to the ‘labels’ to binarize the labels.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how the Label Binarizer works: </a:t>
            </a: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preprocessing</a:t>
            </a:r>
            <a:endParaRPr lang="en-I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lb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preprocessing.LabelBinarizer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a=[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lb.fit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lb.transform</a:t>
            </a:r>
            <a:r>
              <a:rPr lang="en-I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1437CB-C6A9-435B-8908-96704501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1" y="4065224"/>
            <a:ext cx="290553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1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7E0E-F30F-4F3F-A9AC-635370D3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42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ANN and fitting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191C-B65F-4891-AA04-8B2DD84A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1568172"/>
            <a:ext cx="10515600" cy="473497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main data, i.e. 22,700 the first 20,000 is kept for training and validation, and the rest 2,700 are kept for testing.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 the test data is split too.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20,000 training data, first 13,000 is kept for training and the rest 7,000 are kept for validation.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models and layers and imported.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ANN is created, with 11, 202 input layers (dimension of each data), and two hidden layers are added of 70 neurons each, and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(Rectified Linear Unit) activation.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layer is made of 11 neurons representing 11 classes with a soft-max layer before it.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compiled with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 and categorical cross-entropy loss.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training data is fit into it, with batches of 512, and the network is made to run for 20 epochs.</a:t>
            </a:r>
          </a:p>
        </p:txBody>
      </p:sp>
    </p:spTree>
    <p:extLst>
      <p:ext uri="{BB962C8B-B14F-4D97-AF65-F5344CB8AC3E}">
        <p14:creationId xmlns:p14="http://schemas.microsoft.com/office/powerpoint/2010/main" val="10290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F1A5-E9EB-4290-A1F6-7CDAE917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9015A-0B17-4EC1-9619-CA9B305C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5" y="720179"/>
            <a:ext cx="11754035" cy="5999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2E0681-0378-4A79-8444-4EBF8305DC1A}"/>
              </a:ext>
            </a:extLst>
          </p:cNvPr>
          <p:cNvSpPr txBox="1"/>
          <p:nvPr/>
        </p:nvSpPr>
        <p:spPr>
          <a:xfrm>
            <a:off x="4200617" y="280927"/>
            <a:ext cx="398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through 10 epochs</a:t>
            </a:r>
          </a:p>
        </p:txBody>
      </p:sp>
    </p:spTree>
    <p:extLst>
      <p:ext uri="{BB962C8B-B14F-4D97-AF65-F5344CB8AC3E}">
        <p14:creationId xmlns:p14="http://schemas.microsoft.com/office/powerpoint/2010/main" val="295416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B611-B6CE-434D-ACD7-4CF2F486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365125"/>
            <a:ext cx="11656379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Training and Validation Loss and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4D368-0CB9-4B29-9425-E0B7B422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666"/>
            <a:ext cx="6028206" cy="4275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BB13D-5EE7-47B9-B582-DB422B59F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25" y="1619666"/>
            <a:ext cx="5935938" cy="427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8F3C7-B2F9-476D-916E-D8707D4E13E4}"/>
              </a:ext>
            </a:extLst>
          </p:cNvPr>
          <p:cNvSpPr txBox="1"/>
          <p:nvPr/>
        </p:nvSpPr>
        <p:spPr>
          <a:xfrm>
            <a:off x="2920754" y="5894772"/>
            <a:ext cx="6769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plot of Training and Validation accuracy it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seems clear that within this 20 epochs, there is no overfitting</a:t>
            </a:r>
          </a:p>
        </p:txBody>
      </p:sp>
    </p:spTree>
    <p:extLst>
      <p:ext uri="{BB962C8B-B14F-4D97-AF65-F5344CB8AC3E}">
        <p14:creationId xmlns:p14="http://schemas.microsoft.com/office/powerpoint/2010/main" val="299707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766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Office Theme</vt:lpstr>
      <vt:lpstr>Text Classification by Artificial Neural Network</vt:lpstr>
      <vt:lpstr>Structure of the Project</vt:lpstr>
      <vt:lpstr>Preparing the ‘Text’: Part1- Shuffling and Filtering </vt:lpstr>
      <vt:lpstr>Part 2- Vectorizing the ‘Text’</vt:lpstr>
      <vt:lpstr>Preparing the labels: Part 1:Accessing and Assigning</vt:lpstr>
      <vt:lpstr>Part 2: Vectorizing the ‘Target’ to form a matrix of labels</vt:lpstr>
      <vt:lpstr>Making the ANN and fitting the Data</vt:lpstr>
      <vt:lpstr>PowerPoint Presentation</vt:lpstr>
      <vt:lpstr>Plotting the Training and Validation Loss and Accuracy</vt:lpstr>
      <vt:lpstr>Testing the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24</cp:revision>
  <dcterms:created xsi:type="dcterms:W3CDTF">2021-05-27T07:21:02Z</dcterms:created>
  <dcterms:modified xsi:type="dcterms:W3CDTF">2021-05-27T12:33:15Z</dcterms:modified>
</cp:coreProperties>
</file>