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35"/>
  </p:notesMasterIdLst>
  <p:sldIdLst>
    <p:sldId id="256" r:id="rId2"/>
    <p:sldId id="329" r:id="rId3"/>
    <p:sldId id="293" r:id="rId4"/>
    <p:sldId id="294" r:id="rId5"/>
    <p:sldId id="320" r:id="rId6"/>
    <p:sldId id="326" r:id="rId7"/>
    <p:sldId id="327" r:id="rId8"/>
    <p:sldId id="328" r:id="rId9"/>
    <p:sldId id="298" r:id="rId10"/>
    <p:sldId id="299" r:id="rId11"/>
    <p:sldId id="301" r:id="rId12"/>
    <p:sldId id="300" r:id="rId13"/>
    <p:sldId id="302" r:id="rId14"/>
    <p:sldId id="321" r:id="rId15"/>
    <p:sldId id="303" r:id="rId16"/>
    <p:sldId id="304" r:id="rId17"/>
    <p:sldId id="305" r:id="rId18"/>
    <p:sldId id="306" r:id="rId19"/>
    <p:sldId id="307" r:id="rId20"/>
    <p:sldId id="322" r:id="rId21"/>
    <p:sldId id="308" r:id="rId22"/>
    <p:sldId id="309" r:id="rId23"/>
    <p:sldId id="324" r:id="rId24"/>
    <p:sldId id="323" r:id="rId25"/>
    <p:sldId id="310" r:id="rId26"/>
    <p:sldId id="311" r:id="rId27"/>
    <p:sldId id="325" r:id="rId28"/>
    <p:sldId id="312" r:id="rId29"/>
    <p:sldId id="313" r:id="rId30"/>
    <p:sldId id="314" r:id="rId31"/>
    <p:sldId id="315" r:id="rId32"/>
    <p:sldId id="316" r:id="rId33"/>
    <p:sldId id="31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9D799-4B6D-454F-95B7-C236178E3C4B}" type="datetimeFigureOut">
              <a:rPr lang="en-US" smtClean="0"/>
              <a:t>06-Feb-20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2B46-CACF-4682-B226-77D50FA0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8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4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86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0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3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2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6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6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30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09600"/>
            <a:ext cx="10364451" cy="990601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600200"/>
            <a:ext cx="10363827" cy="4191001"/>
          </a:xfrm>
        </p:spPr>
        <p:txBody>
          <a:bodyPr/>
          <a:lstStyle>
            <a:lvl1pPr>
              <a:lnSpc>
                <a:spcPct val="100000"/>
              </a:lnSpc>
              <a:defRPr cap="none"/>
            </a:lvl1pPr>
            <a:lvl2pPr>
              <a:lnSpc>
                <a:spcPct val="100000"/>
              </a:lnSpc>
              <a:defRPr cap="none"/>
            </a:lvl2pPr>
            <a:lvl3pPr>
              <a:lnSpc>
                <a:spcPct val="100000"/>
              </a:lnSpc>
              <a:defRPr cap="none"/>
            </a:lvl3pPr>
            <a:lvl4pPr>
              <a:lnSpc>
                <a:spcPct val="100000"/>
              </a:lnSpc>
              <a:defRPr cap="none"/>
            </a:lvl4pPr>
            <a:lvl5pPr>
              <a:lnSpc>
                <a:spcPct val="100000"/>
              </a:lnSpc>
              <a:defRPr cap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C2298A-A720-4546-AC82-4B8D0705C2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A4E89-9058-468C-9747-4EFC74ADABA1}" type="datetimeFigureOut">
              <a:rPr lang="en-US"/>
              <a:pPr>
                <a:defRPr/>
              </a:pPr>
              <a:t>06-Feb-20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F55273-8BDF-4A3E-9335-57B2C81CD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1ACAFF-7E89-48AD-9BB8-F60C43841D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E149A26-01C3-4B17-9A18-F320AF5998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26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7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2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1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3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5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06-Feb-20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06-Feb-20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32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30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403579A-B83C-4046-A76F-591D3FA9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292" y="76200"/>
            <a:ext cx="7334693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Turning the Turtle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48E86E9-D1DE-4444-B1D1-4C64A75955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4015" y="969335"/>
            <a:ext cx="9507278" cy="4919330"/>
          </a:xfrm>
        </p:spPr>
        <p:txBody>
          <a:bodyPr/>
          <a:lstStyle/>
          <a:p>
            <a:pPr eaLnBrk="1" hangingPunct="1"/>
            <a:r>
              <a:rPr lang="en-US" altLang="en-US" dirty="0"/>
              <a:t>The turtle's initial heading is 0 degrees (east)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turtle.right(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 dirty="0"/>
              <a:t> </a:t>
            </a:r>
            <a:r>
              <a:rPr lang="en-US" altLang="en-US" dirty="0"/>
              <a:t>statement to turn the turtle right by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/>
              <a:t> degrees.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turtle.left(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 dirty="0"/>
              <a:t> </a:t>
            </a:r>
            <a:r>
              <a:rPr lang="en-US" altLang="en-US" dirty="0"/>
              <a:t>statement to turn the turtle left by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/>
              <a:t> degrees.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5316211-A5B3-41F7-AC6D-7CC1EDB8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214" y="127553"/>
            <a:ext cx="4210494" cy="995916"/>
          </a:xfrm>
        </p:spPr>
        <p:txBody>
          <a:bodyPr/>
          <a:lstStyle/>
          <a:p>
            <a:pPr eaLnBrk="1" hangingPunct="1"/>
            <a:r>
              <a:rPr lang="en-US" altLang="en-US" dirty="0"/>
              <a:t>Turning the Turtle</a:t>
            </a:r>
          </a:p>
        </p:txBody>
      </p:sp>
      <p:sp>
        <p:nvSpPr>
          <p:cNvPr id="28675" name="TextBox 4">
            <a:extLst>
              <a:ext uri="{FF2B5EF4-FFF2-40B4-BE49-F238E27FC236}">
                <a16:creationId xmlns:a16="http://schemas.microsoft.com/office/drawing/2014/main" id="{818C134E-6B44-4FCC-9AD4-AD1F54FC4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664" y="2200276"/>
            <a:ext cx="447630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import turtle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turtle.right(45)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AA8A9DD5-FE27-4C3A-91ED-A89D79C2E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3708"/>
            <a:ext cx="5165602" cy="317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FB62732-70B6-434D-A1C1-01B3E07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11" y="120502"/>
            <a:ext cx="5093178" cy="953386"/>
          </a:xfrm>
        </p:spPr>
        <p:txBody>
          <a:bodyPr/>
          <a:lstStyle/>
          <a:p>
            <a:pPr eaLnBrk="1" hangingPunct="1"/>
            <a:r>
              <a:rPr lang="en-US" altLang="en-US" dirty="0"/>
              <a:t>Turning the Turtle</a:t>
            </a:r>
          </a:p>
        </p:txBody>
      </p:sp>
      <p:sp>
        <p:nvSpPr>
          <p:cNvPr id="27651" name="TextBox 4">
            <a:extLst>
              <a:ext uri="{FF2B5EF4-FFF2-40B4-BE49-F238E27FC236}">
                <a16:creationId xmlns:a16="http://schemas.microsoft.com/office/drawing/2014/main" id="{D055C537-FD5C-45DF-9E9F-A3CF4EA63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30" y="2667001"/>
            <a:ext cx="521527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import turtle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turtle.left(90)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00D20E79-6786-41F0-8449-AA7737BB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1540123"/>
            <a:ext cx="4869711" cy="410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B3570D4-5CAF-4651-8371-D2ACF448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38124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Setting the Turtle's Heading</a:t>
            </a:r>
          </a:p>
        </p:txBody>
      </p:sp>
      <p:sp>
        <p:nvSpPr>
          <p:cNvPr id="29699" name="Content Placeholder 3">
            <a:extLst>
              <a:ext uri="{FF2B5EF4-FFF2-40B4-BE49-F238E27FC236}">
                <a16:creationId xmlns:a16="http://schemas.microsoft.com/office/drawing/2014/main" id="{DC3220F3-DE31-4C4A-8DEA-2FF89615B9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8195" y="1600200"/>
            <a:ext cx="9516140" cy="37479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Use the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turtle.setheading(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b="1" dirty="0"/>
              <a:t> </a:t>
            </a:r>
            <a:r>
              <a:rPr lang="en-US" altLang="en-US" sz="2200" dirty="0"/>
              <a:t>statement to set the turtle's heading to a specific angle.</a:t>
            </a:r>
          </a:p>
          <a:p>
            <a:pPr eaLnBrk="1" hangingPunct="1"/>
            <a:endParaRPr lang="en-US" altLang="en-US" sz="2200" dirty="0"/>
          </a:p>
          <a:p>
            <a:pPr marL="0" indent="0" eaLnBrk="1" hangingPunct="1">
              <a:buNone/>
            </a:pPr>
            <a:endParaRPr lang="en-US" altLang="en-US" sz="2200" dirty="0"/>
          </a:p>
          <a:p>
            <a:pPr eaLnBrk="1" hangingPunct="1"/>
            <a:r>
              <a:rPr lang="en-US" altLang="en-US" sz="2200" dirty="0" err="1"/>
              <a:t>i.e</a:t>
            </a:r>
            <a:r>
              <a:rPr lang="en-US" altLang="en-US" sz="2200" dirty="0"/>
              <a:t> : turtle.setheading(90)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E9CF1-B9DB-4077-9211-65F360DB6FD7}"/>
              </a:ext>
            </a:extLst>
          </p:cNvPr>
          <p:cNvSpPr/>
          <p:nvPr/>
        </p:nvSpPr>
        <p:spPr>
          <a:xfrm>
            <a:off x="815162" y="1604987"/>
            <a:ext cx="53836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</a:p>
          <a:p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</a:p>
          <a:p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(270)</a:t>
            </a:r>
          </a:p>
          <a:p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B5E07CB-909C-4005-A6F9-6862AE102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27" y="1062586"/>
            <a:ext cx="5088338" cy="402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18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98992A8-C45A-4287-8EBC-7B28183C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446" y="76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Setting the Pen Up or Down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5E57CAC-7AEC-469E-B800-863BEA754B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6809" y="1297172"/>
            <a:ext cx="9195391" cy="44940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When the turtle's pen is down, the turtle draws a line as it moves. By default, the pen is down.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When the turtle's pen is up, the turtle does not draw as it moves.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b="1" dirty="0"/>
              <a:t> </a:t>
            </a:r>
            <a:r>
              <a:rPr lang="en-US" altLang="en-US" dirty="0"/>
              <a:t>statement to raise the pen.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b="1" dirty="0"/>
              <a:t> </a:t>
            </a:r>
            <a:r>
              <a:rPr lang="en-US" altLang="en-US" dirty="0"/>
              <a:t>statement to lower the pen.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A8EDBA7-8CEF-43B3-98C8-5309E3E5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446" y="77973"/>
            <a:ext cx="7730053" cy="836428"/>
          </a:xfrm>
        </p:spPr>
        <p:txBody>
          <a:bodyPr/>
          <a:lstStyle/>
          <a:p>
            <a:pPr eaLnBrk="1" hangingPunct="1"/>
            <a:r>
              <a:rPr lang="en-US" altLang="en-US" dirty="0"/>
              <a:t>Setting the Pen Up or Down</a:t>
            </a:r>
          </a:p>
        </p:txBody>
      </p:sp>
      <p:sp>
        <p:nvSpPr>
          <p:cNvPr id="31747" name="TextBox 4">
            <a:extLst>
              <a:ext uri="{FF2B5EF4-FFF2-40B4-BE49-F238E27FC236}">
                <a16:creationId xmlns:a16="http://schemas.microsoft.com/office/drawing/2014/main" id="{C02A6265-9264-4815-9AB2-AF1C351F3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749" y="1935162"/>
            <a:ext cx="3886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turtle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turtle.penup()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turtle.pendown()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turtle.penup()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turtle.pendown()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1A99C8CD-3846-4CB7-A7A3-04062B5B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75" y="1858963"/>
            <a:ext cx="4708450" cy="314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FFF1AFA-7B07-48F9-912A-A97E5B14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79" y="76200"/>
            <a:ext cx="38862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Drawing Circles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5F87877-1699-4365-BD3C-26E1F0C452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135" y="1223409"/>
            <a:ext cx="9259186" cy="1066801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Use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statement to draw a circle with a specified radius.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F3BA8533-484D-46BE-97BF-E787F6EF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96" y="2383455"/>
            <a:ext cx="4773798" cy="34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Box 4">
            <a:extLst>
              <a:ext uri="{FF2B5EF4-FFF2-40B4-BE49-F238E27FC236}">
                <a16:creationId xmlns:a16="http://schemas.microsoft.com/office/drawing/2014/main" id="{EBBED787-7660-44A0-9B4D-DC1312641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480" y="3429000"/>
            <a:ext cx="42474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B967FDA-FED4-48B4-A4C9-217DCA69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947" y="0"/>
            <a:ext cx="5144386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Drawing Dots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9C12A922-B152-4BAF-A692-8D7F5E50D3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2742" y="960917"/>
            <a:ext cx="9511081" cy="1295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Use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turtle.dot()</a:t>
            </a:r>
            <a:r>
              <a:rPr lang="en-US" altLang="en-US" sz="2400" b="1" dirty="0"/>
              <a:t> </a:t>
            </a:r>
            <a:r>
              <a:rPr lang="en-US" altLang="en-US" sz="2400" dirty="0"/>
              <a:t>statement to draw a simple dot at the turtle's current location.</a:t>
            </a:r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194B5176-8C8A-49A1-A543-F43AA9D91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742" y="2600682"/>
            <a:ext cx="34290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turtle.dot()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turtle.dot()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turtle.dot()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7" name="Picture 4">
            <a:extLst>
              <a:ext uri="{FF2B5EF4-FFF2-40B4-BE49-F238E27FC236}">
                <a16:creationId xmlns:a16="http://schemas.microsoft.com/office/drawing/2014/main" id="{6D5CF12A-831A-4C04-9AB6-C5D58D6BE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1" y="2600682"/>
            <a:ext cx="4946927" cy="291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267E32F-F667-41FD-AE47-1F58F8AD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79991"/>
            <a:ext cx="7772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Changing the Pen Size and Drawing Color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56DF74C-84BC-4670-A00C-CFD4AB460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44" y="1600200"/>
            <a:ext cx="10122196" cy="4191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Use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turtle.pensize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statement to change the width of the turtle's pen, in pixels.</a:t>
            </a:r>
          </a:p>
          <a:p>
            <a:pPr marL="0" indent="0" eaLnBrk="1" hangingPunct="1">
              <a:buNone/>
            </a:pPr>
            <a:br>
              <a:rPr lang="en-US" altLang="en-US" sz="2400" dirty="0"/>
            </a:br>
            <a:endParaRPr lang="en-US" altLang="en-US" sz="2400" dirty="0"/>
          </a:p>
          <a:p>
            <a:pPr eaLnBrk="1" hangingPunct="1"/>
            <a:r>
              <a:rPr lang="en-US" altLang="en-US" sz="2400" dirty="0"/>
              <a:t>Use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turtle.pencolor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statement to change the turtle's drawing color.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57BDDAA8-D96D-40DB-9735-C5976AB06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70438"/>
            <a:ext cx="396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>
            <a:spLocks noGrp="1"/>
          </p:cNvSpPr>
          <p:nvPr>
            <p:ph type="title"/>
          </p:nvPr>
        </p:nvSpPr>
        <p:spPr>
          <a:xfrm>
            <a:off x="1919536" y="292642"/>
            <a:ext cx="8843714" cy="139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Century Gothic"/>
              <a:buNone/>
            </a:pPr>
            <a:r>
              <a:rPr lang="en-US" sz="1979" b="1" dirty="0">
                <a:solidFill>
                  <a:schemeClr val="dk1"/>
                </a:solidFill>
              </a:rPr>
              <a:t>  </a:t>
            </a:r>
            <a:br>
              <a:rPr lang="en-US" sz="1800" b="1" dirty="0">
                <a:solidFill>
                  <a:schemeClr val="dk1"/>
                </a:solidFill>
              </a:rPr>
            </a:br>
            <a:r>
              <a:rPr lang="en-US" sz="279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SARVAJANIK COLLEGE OF ENGINEERING &amp; TECHNOLOGY</a:t>
            </a:r>
            <a:br>
              <a:rPr lang="en-US" sz="279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dirty="0"/>
            </a:b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68" name="Google Shape;368;p1"/>
          <p:cNvSpPr txBox="1">
            <a:spLocks noGrp="1"/>
          </p:cNvSpPr>
          <p:nvPr>
            <p:ph type="body" idx="1"/>
          </p:nvPr>
        </p:nvSpPr>
        <p:spPr>
          <a:xfrm>
            <a:off x="617120" y="1428959"/>
            <a:ext cx="11129211" cy="472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296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82296" lvl="0" indent="0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400" dirty="0"/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INFORMATION TECHNOLOGY DEPARTMENT</a:t>
            </a:r>
          </a:p>
          <a:p>
            <a:pPr marL="82296" lvl="0" indent="0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82296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subject: python programming(2180711)</a:t>
            </a:r>
          </a:p>
          <a:p>
            <a:pPr marL="82296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2296" lvl="0" indent="0" rtl="0"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TOPIC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: python graphics using turtle</a:t>
            </a:r>
          </a:p>
          <a:p>
            <a:pPr marL="82296" lvl="0" indent="0" rtl="0">
              <a:spcBef>
                <a:spcPts val="1000"/>
              </a:spcBef>
              <a:spcAft>
                <a:spcPts val="0"/>
              </a:spcAft>
              <a:buSzPts val="3600"/>
              <a:buNone/>
            </a:pPr>
            <a:endParaRPr sz="1800" dirty="0"/>
          </a:p>
          <a:p>
            <a:pPr marL="82296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prepared by.: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ashish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chovatiya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(160420116011)</a:t>
            </a:r>
            <a:endParaRPr sz="2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9" name="Google Shape;369;p1" descr="SCET-LOG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00200" cy="171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" descr="Gujarat_Technological_University_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63250" y="22729"/>
            <a:ext cx="14287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CB8D20-7543-44A7-AC4F-32F4E739B5E2}"/>
              </a:ext>
            </a:extLst>
          </p:cNvPr>
          <p:cNvSpPr/>
          <p:nvPr/>
        </p:nvSpPr>
        <p:spPr>
          <a:xfrm>
            <a:off x="1027815" y="1701785"/>
            <a:ext cx="47775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turtle.pensize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turtle.pencolor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('red')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D65A4-B7CD-489C-9C32-01632AEF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37" y="1546816"/>
            <a:ext cx="20955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78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5ED6885-E380-4826-95C2-1E0BE15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861" y="76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Working with the Turtle's Window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5B17712-FDDF-4000-A8A9-FD4311F3BD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2381" y="1600200"/>
            <a:ext cx="10547498" cy="4191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/>
              <a:t>Use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turtle.bgcolor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statement to set the window's background color.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Use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turtle.setup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statement to set the size of the turtle's window, in pixels.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The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000" i="1" dirty="0"/>
              <a:t> </a:t>
            </a:r>
            <a:r>
              <a:rPr lang="en-US" altLang="en-US" sz="2000" dirty="0"/>
              <a:t>arguments are the width and height, in pixels. </a:t>
            </a:r>
          </a:p>
          <a:p>
            <a:pPr lvl="1" eaLnBrk="1" hangingPunct="1"/>
            <a:r>
              <a:rPr lang="en-US" altLang="en-US" sz="2000" dirty="0"/>
              <a:t>For example, the following interactive session creates a graphics window that is 640 pixels wide and 480 pixels high:</a:t>
            </a:r>
            <a:br>
              <a:rPr lang="en-US" altLang="en-US" sz="6200" dirty="0"/>
            </a:br>
            <a:endParaRPr lang="en-US" altLang="en-US" sz="62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35844" name="TextBox 5">
            <a:extLst>
              <a:ext uri="{FF2B5EF4-FFF2-40B4-BE49-F238E27FC236}">
                <a16:creationId xmlns:a16="http://schemas.microsoft.com/office/drawing/2014/main" id="{E1066EBC-5CB4-40C0-83A6-F24745081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86" y="5257800"/>
            <a:ext cx="403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turtle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turtle.setup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(640, 480)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7B457C8-3C80-40ED-956A-D1F9084C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837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Resetting the Turtle's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D6C8-2CCE-4B63-A82B-3696054893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3837" y="1658678"/>
            <a:ext cx="7772400" cy="386582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 eaLnBrk="1" hangingPunct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 eaLnBrk="1" hangingPunct="1">
              <a:defRPr/>
            </a:pPr>
            <a:r>
              <a:rPr lang="en-US" sz="1600" dirty="0"/>
              <a:t>Resets the drawing color to black.</a:t>
            </a:r>
          </a:p>
          <a:p>
            <a:pPr lvl="1" eaLnBrk="1" hangingPunct="1">
              <a:defRPr/>
            </a:pPr>
            <a:r>
              <a:rPr lang="en-US" sz="1600" dirty="0"/>
              <a:t>Resets the turtle to its original position in the center of the screen. </a:t>
            </a:r>
          </a:p>
          <a:p>
            <a:pPr lvl="1" eaLnBrk="1" hangingPunct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reset the graphics window’s background color.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457200" lvl="1" indent="0">
              <a:buNone/>
              <a:defRPr/>
            </a:pPr>
            <a:br>
              <a:rPr lang="en-US" dirty="0"/>
            </a:b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BC06-187B-4E5D-9EB9-24B1FC2E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05" y="139993"/>
            <a:ext cx="7762392" cy="864784"/>
          </a:xfrm>
        </p:spPr>
        <p:txBody>
          <a:bodyPr/>
          <a:lstStyle/>
          <a:p>
            <a:r>
              <a:rPr lang="en-US" altLang="en-US" dirty="0"/>
              <a:t>Resetting the Turtle's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040-9F00-4B44-BB90-372C7B57FB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11505" y="1509823"/>
            <a:ext cx="7368989" cy="3257108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turtle.clearscreen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Resets the drawing color to black.</a:t>
            </a:r>
          </a:p>
          <a:p>
            <a:pPr lvl="1">
              <a:defRPr/>
            </a:pPr>
            <a:r>
              <a:rPr lang="en-US" sz="1600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sz="1600" dirty="0"/>
              <a:t>Resets the graphics window’s background color to white.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2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33E5-437D-4174-9A95-66EEC59B31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8642" y="1084520"/>
            <a:ext cx="8261499" cy="294522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turtle's position.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drawing color.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graphics window’s background color.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8BCCB-C012-43D3-9B49-005202C2DB37}"/>
              </a:ext>
            </a:extLst>
          </p:cNvPr>
          <p:cNvSpPr/>
          <p:nvPr/>
        </p:nvSpPr>
        <p:spPr>
          <a:xfrm>
            <a:off x="2785730" y="150258"/>
            <a:ext cx="7538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/>
              <a:t>Resetting the Turtle's Window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8551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DBC24C4-9043-4C95-83AD-0921B49A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809" y="76200"/>
            <a:ext cx="7365982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Working with Coordinates</a:t>
            </a:r>
          </a:p>
        </p:txBody>
      </p:sp>
      <p:sp>
        <p:nvSpPr>
          <p:cNvPr id="37891" name="Content Placeholder 5">
            <a:extLst>
              <a:ext uri="{FF2B5EF4-FFF2-40B4-BE49-F238E27FC236}">
                <a16:creationId xmlns:a16="http://schemas.microsoft.com/office/drawing/2014/main" id="{D4A97C89-3589-4966-946D-4EEE3EBF49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5033" y="1066800"/>
            <a:ext cx="8025809" cy="887819"/>
          </a:xfrm>
        </p:spPr>
        <p:txBody>
          <a:bodyPr/>
          <a:lstStyle/>
          <a:p>
            <a:pPr eaLnBrk="1" hangingPunct="1"/>
            <a:r>
              <a:rPr lang="en-US" altLang="en-US" dirty="0"/>
              <a:t>The turtle uses Cartesian Coordinates</a:t>
            </a:r>
          </a:p>
        </p:txBody>
      </p:sp>
      <p:pic>
        <p:nvPicPr>
          <p:cNvPr id="37892" name="Content Placeholder 4">
            <a:extLst>
              <a:ext uri="{FF2B5EF4-FFF2-40B4-BE49-F238E27FC236}">
                <a16:creationId xmlns:a16="http://schemas.microsoft.com/office/drawing/2014/main" id="{764AEAFA-77D0-470C-8F99-A40CF38E7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6163312" cy="420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DA0D3CC-6364-4ED7-A6ED-73B90187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838" y="71440"/>
            <a:ext cx="7772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Moving the Turtle to a Specific Location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F364500-3132-46F8-B372-7B7F7F3468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71601" y="1255715"/>
            <a:ext cx="901463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Use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statement to move the turtle to a specific location.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1F176-478A-46E5-A74A-F036DA1A4BE6}"/>
              </a:ext>
            </a:extLst>
          </p:cNvPr>
          <p:cNvSpPr/>
          <p:nvPr/>
        </p:nvSpPr>
        <p:spPr>
          <a:xfrm>
            <a:off x="1282995" y="261480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import turtle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 err="1">
                <a:latin typeface="Consolas" panose="020B0609020204030204" pitchFamily="49" charset="0"/>
              </a:rPr>
              <a:t>turtle.shape</a:t>
            </a:r>
            <a:r>
              <a:rPr lang="en-US" altLang="en-US" b="1" dirty="0">
                <a:latin typeface="Consolas" panose="020B0609020204030204" pitchFamily="49" charset="0"/>
              </a:rPr>
              <a:t>("turtle")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 err="1">
                <a:latin typeface="Consolas" panose="020B0609020204030204" pitchFamily="49" charset="0"/>
              </a:rPr>
              <a:t>turtle.speed</a:t>
            </a:r>
            <a:r>
              <a:rPr lang="en-US" altLang="en-US" b="1" dirty="0">
                <a:latin typeface="Consolas" panose="020B0609020204030204" pitchFamily="49" charset="0"/>
              </a:rPr>
              <a:t>(1)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 err="1">
                <a:latin typeface="Consolas" panose="020B0609020204030204" pitchFamily="49" charset="0"/>
              </a:rPr>
              <a:t>turtle.showturtle</a:t>
            </a:r>
            <a:r>
              <a:rPr lang="en-US" altLang="en-US" b="1" dirty="0">
                <a:latin typeface="Consolas" panose="020B0609020204030204" pitchFamily="49" charset="0"/>
              </a:rPr>
              <a:t>()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 err="1">
                <a:latin typeface="Consolas" panose="020B0609020204030204" pitchFamily="49" charset="0"/>
              </a:rPr>
              <a:t>turtle.goto</a:t>
            </a:r>
            <a:r>
              <a:rPr lang="en-US" altLang="en-US" b="1" dirty="0">
                <a:latin typeface="Consolas" panose="020B0609020204030204" pitchFamily="49" charset="0"/>
              </a:rPr>
              <a:t>(0, 100)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 err="1">
                <a:latin typeface="Consolas" panose="020B0609020204030204" pitchFamily="49" charset="0"/>
              </a:rPr>
              <a:t>turtle.goto</a:t>
            </a:r>
            <a:r>
              <a:rPr lang="en-US" altLang="en-US" b="1" dirty="0">
                <a:latin typeface="Consolas" panose="020B0609020204030204" pitchFamily="49" charset="0"/>
              </a:rPr>
              <a:t>(-100, 0)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 err="1">
                <a:latin typeface="Consolas" panose="020B0609020204030204" pitchFamily="49" charset="0"/>
              </a:rPr>
              <a:t>turtle.goto</a:t>
            </a:r>
            <a:r>
              <a:rPr lang="en-US" altLang="en-US" b="1" dirty="0">
                <a:latin typeface="Consolas" panose="020B0609020204030204" pitchFamily="49" charset="0"/>
              </a:rPr>
              <a:t>(0, 0)</a:t>
            </a:r>
            <a:br>
              <a:rPr lang="en-US" altLang="en-US" b="1" dirty="0">
                <a:latin typeface="Consolas" panose="020B0609020204030204" pitchFamily="49" charset="0"/>
              </a:rPr>
            </a:b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 err="1">
                <a:latin typeface="Consolas" panose="020B0609020204030204" pitchFamily="49" charset="0"/>
              </a:rPr>
              <a:t>turtle.exitonclick</a:t>
            </a:r>
            <a:r>
              <a:rPr lang="en-US" altLang="en-US" b="1" dirty="0">
                <a:latin typeface="Consolas" panose="020B0609020204030204" pitchFamily="49" charset="0"/>
              </a:rPr>
              <a:t>()</a:t>
            </a:r>
            <a:endParaRPr lang="en-US" altLang="en-US" sz="4400" b="1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981E5-0616-4CFA-9114-B386D35A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547" y="2363273"/>
            <a:ext cx="4953691" cy="363905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C005-92A2-4DFA-8EE7-8D2C1AD83F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1122" y="101009"/>
            <a:ext cx="10363827" cy="41910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statement displays the turtle's current 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Y</a:t>
            </a:r>
            <a:r>
              <a:rPr lang="en-US" dirty="0"/>
              <a:t> coordinates.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statement displays the turtle's current </a:t>
            </a:r>
            <a:r>
              <a:rPr lang="en-US" i="1" dirty="0"/>
              <a:t>X</a:t>
            </a:r>
            <a:r>
              <a:rPr lang="en-US" dirty="0"/>
              <a:t> coordinate and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turtle.ycor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cs typeface="Courier New" panose="02070309020205020404" pitchFamily="49" charset="0"/>
              </a:rPr>
              <a:t> </a:t>
            </a:r>
            <a:r>
              <a:rPr lang="en-US" dirty="0"/>
              <a:t>statement displays the turtle's current </a:t>
            </a:r>
            <a:r>
              <a:rPr lang="en-US" i="1" dirty="0"/>
              <a:t>Y</a:t>
            </a:r>
            <a:r>
              <a:rPr lang="en-US" dirty="0"/>
              <a:t> coordinate.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4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5F1E1A4-B4C1-43A0-9E16-9966ADC0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832"/>
            <a:ext cx="121920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Animation Speed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105C014-5E86-4A10-9F62-A5CF459034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056" y="1077432"/>
            <a:ext cx="9454116" cy="4196317"/>
          </a:xfrm>
        </p:spPr>
        <p:txBody>
          <a:bodyPr/>
          <a:lstStyle/>
          <a:p>
            <a:pPr eaLnBrk="1" hangingPunct="1"/>
            <a:r>
              <a:rPr lang="en-US" altLang="en-US" dirty="0"/>
              <a:t>Use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turtle.speed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(speed)</a:t>
            </a:r>
            <a:r>
              <a:rPr lang="en-US" altLang="en-US" dirty="0"/>
              <a:t> command to change the speed at which the turtle moves. 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altLang="en-US" dirty="0"/>
              <a:t> argument is a number in the range of 0 through 10. </a:t>
            </a:r>
          </a:p>
          <a:p>
            <a:pPr lvl="1" eaLnBrk="1" hangingPunct="1"/>
            <a:r>
              <a:rPr lang="en-US" altLang="en-US" dirty="0"/>
              <a:t>10 is the fastest, 1 is the slowest</a:t>
            </a:r>
          </a:p>
          <a:p>
            <a:pPr lvl="1" eaLnBrk="1" hangingPunct="1"/>
            <a:r>
              <a:rPr lang="en-US" altLang="en-US" dirty="0"/>
              <a:t>If you specify 0, then the turtle will make all of its moves instantly (animation is disabled).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51744A0-2349-4C29-AF95-68D86A54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735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Hiding and Displaying the Turtle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F7B150B-B016-4DAF-A841-6B160BDACE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6298" y="1116418"/>
            <a:ext cx="9152860" cy="3771014"/>
          </a:xfrm>
        </p:spPr>
        <p:txBody>
          <a:bodyPr/>
          <a:lstStyle/>
          <a:p>
            <a:pPr eaLnBrk="1" hangingPunct="1"/>
            <a:r>
              <a:rPr lang="en-US" altLang="en-US" dirty="0"/>
              <a:t>Use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turtle.hideturtle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command to hide the turtle. </a:t>
            </a:r>
          </a:p>
          <a:p>
            <a:pPr lvl="1" eaLnBrk="1" hangingPunct="1"/>
            <a:r>
              <a:rPr lang="en-US" altLang="en-US" dirty="0"/>
              <a:t>This command does not change the way graphics are drawn, it simply hides the turtle icon.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turtle.showturtle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b="1" dirty="0"/>
              <a:t> </a:t>
            </a:r>
            <a:r>
              <a:rPr lang="en-US" altLang="en-US" dirty="0"/>
              <a:t>command to display the turtle.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13C7093-C1FB-4183-82A4-534B6D22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856" y="76201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 to Turtle Graphics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3351D0D-DE37-42E0-A413-713CEE166D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976" y="1190846"/>
            <a:ext cx="9666768" cy="4837814"/>
          </a:xfrm>
        </p:spPr>
        <p:txBody>
          <a:bodyPr/>
          <a:lstStyle/>
          <a:p>
            <a:pPr eaLnBrk="1" hangingPunct="1"/>
            <a:r>
              <a:rPr lang="en-US" altLang="en-US" dirty="0"/>
              <a:t>Python's turtle graphics system displays a small cursor known as a </a:t>
            </a:r>
            <a:r>
              <a:rPr lang="en-US" altLang="en-US" i="1" dirty="0"/>
              <a:t>turtle</a:t>
            </a:r>
            <a:r>
              <a:rPr lang="en-US" altLang="en-US" dirty="0"/>
              <a:t>.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You can use Python statements to move the turtle around the screen, drawing lines and shapes.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EDD03A06-8C0D-4FAD-90B8-6232A31C8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02" y="2576512"/>
            <a:ext cx="27908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CE0A5E1-D8FF-4C04-8CE2-875649CB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86833"/>
            <a:ext cx="77724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Displaying Text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5D8A441-7DA5-42F7-B7EE-D447319468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2353" y="1419446"/>
            <a:ext cx="9110330" cy="4191000"/>
          </a:xfrm>
        </p:spPr>
        <p:txBody>
          <a:bodyPr/>
          <a:lstStyle/>
          <a:p>
            <a:pPr eaLnBrk="1" hangingPunct="1"/>
            <a:r>
              <a:rPr lang="en-US" altLang="en-US" dirty="0"/>
              <a:t>Use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turtle.write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 dirty="0"/>
              <a:t> </a:t>
            </a:r>
            <a:r>
              <a:rPr lang="en-US" altLang="en-US" dirty="0"/>
              <a:t>statement to display text in the turtle's graphics window.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dirty="0"/>
              <a:t> argument is a string that you want to display. </a:t>
            </a:r>
          </a:p>
          <a:p>
            <a:pPr lvl="1" eaLnBrk="1" hangingPunct="1"/>
            <a:r>
              <a:rPr lang="en-US" altLang="en-US" dirty="0"/>
              <a:t>The lower-left corner of the first character will be positioned at the turtle’s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coordinates</a:t>
            </a:r>
          </a:p>
          <a:p>
            <a:pPr eaLnBrk="1" hangingPunct="1"/>
            <a:r>
              <a:rPr lang="en-US" altLang="en-US" dirty="0"/>
              <a:t>To change font and font size use</a:t>
            </a:r>
          </a:p>
          <a:p>
            <a:pPr lvl="1"/>
            <a:r>
              <a:rPr lang="en-US" altLang="en-US" sz="16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turtle.write</a:t>
            </a:r>
            <a:r>
              <a:rPr lang="en-US" alt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‘Any Text'</a:t>
            </a:r>
            <a:r>
              <a:rPr lang="en-US" alt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font = (</a:t>
            </a:r>
            <a:r>
              <a:rPr lang="en-US" alt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‘font style’</a:t>
            </a:r>
            <a:r>
              <a:rPr lang="en-US" alt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size, </a:t>
            </a:r>
            <a:r>
              <a:rPr lang="en-US" alt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‘design'</a:t>
            </a:r>
            <a:r>
              <a:rPr lang="en-US" alt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en-US" sz="40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26C4355-D60C-4441-A374-73700031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106" y="224613"/>
            <a:ext cx="8952797" cy="81516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Displaying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1AD77-C1C4-4500-B90D-0229FCCA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937" y="1604708"/>
            <a:ext cx="5858693" cy="36485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C61600-C2C1-4C90-84EA-E2D48E98046E}"/>
              </a:ext>
            </a:extLst>
          </p:cNvPr>
          <p:cNvSpPr/>
          <p:nvPr/>
        </p:nvSpPr>
        <p:spPr>
          <a:xfrm>
            <a:off x="389861" y="1977126"/>
            <a:ext cx="42990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import </a:t>
            </a:r>
            <a:r>
              <a:rPr lang="en-US" altLang="en-US" dirty="0">
                <a:latin typeface="Consolas" panose="020B0609020204030204" pitchFamily="49" charset="0"/>
              </a:rPr>
              <a:t>turtle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turtle.shape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latin typeface="Consolas" panose="020B0609020204030204" pitchFamily="49" charset="0"/>
              </a:rPr>
              <a:t>"turtle"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turtle.speed</a:t>
            </a:r>
            <a:r>
              <a:rPr lang="en-US" altLang="en-US" dirty="0">
                <a:latin typeface="Consolas" panose="020B0609020204030204" pitchFamily="49" charset="0"/>
              </a:rPr>
              <a:t>(0)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turtle.showturtle</a:t>
            </a:r>
            <a:r>
              <a:rPr lang="en-US" altLang="en-US" dirty="0">
                <a:latin typeface="Consolas" panose="020B0609020204030204" pitchFamily="49" charset="0"/>
              </a:rPr>
              <a:t>()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turtle.write</a:t>
            </a:r>
            <a:r>
              <a:rPr lang="en-US" altLang="en-US" dirty="0">
                <a:latin typeface="Consolas" panose="020B0609020204030204" pitchFamily="49" charset="0"/>
              </a:rPr>
              <a:t> (</a:t>
            </a:r>
            <a:r>
              <a:rPr lang="en-US" altLang="en-US" b="1" dirty="0">
                <a:latin typeface="Consolas" panose="020B0609020204030204" pitchFamily="49" charset="0"/>
              </a:rPr>
              <a:t>'Hello World!'</a:t>
            </a:r>
            <a:r>
              <a:rPr lang="en-US" altLang="en-US" dirty="0">
                <a:latin typeface="Consolas" panose="020B0609020204030204" pitchFamily="49" charset="0"/>
              </a:rPr>
              <a:t>, font = (</a:t>
            </a:r>
            <a:r>
              <a:rPr lang="en-US" altLang="en-US" b="1" dirty="0">
                <a:latin typeface="Consolas" panose="020B0609020204030204" pitchFamily="49" charset="0"/>
              </a:rPr>
              <a:t>'Times New Roman'</a:t>
            </a:r>
            <a:r>
              <a:rPr lang="en-US" altLang="en-US" dirty="0">
                <a:latin typeface="Consolas" panose="020B0609020204030204" pitchFamily="49" charset="0"/>
              </a:rPr>
              <a:t>, 36, </a:t>
            </a:r>
            <a:r>
              <a:rPr lang="en-US" altLang="en-US" b="1" dirty="0">
                <a:latin typeface="Consolas" panose="020B0609020204030204" pitchFamily="49" charset="0"/>
              </a:rPr>
              <a:t>'bold'</a:t>
            </a:r>
            <a:r>
              <a:rPr lang="en-US" altLang="en-US" dirty="0">
                <a:latin typeface="Consolas" panose="020B0609020204030204" pitchFamily="49" charset="0"/>
              </a:rPr>
              <a:t>))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i="1" dirty="0" err="1">
                <a:latin typeface="Consolas" panose="020B0609020204030204" pitchFamily="49" charset="0"/>
              </a:rPr>
              <a:t>turtle.exitonclick</a:t>
            </a:r>
            <a:r>
              <a:rPr lang="en-US" altLang="en-US" i="1" dirty="0"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27124D31-7BBA-42B6-877B-D716E535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Filling Shapes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9214D069-EAB8-472D-A9C0-FC96DA1F4A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7172" y="1066800"/>
            <a:ext cx="8770088" cy="4191000"/>
          </a:xfrm>
        </p:spPr>
        <p:txBody>
          <a:bodyPr/>
          <a:lstStyle/>
          <a:p>
            <a:pPr eaLnBrk="1" hangingPunct="1"/>
            <a:r>
              <a:rPr lang="en-US" altLang="en-US" dirty="0"/>
              <a:t>To fill a shape with a color:</a:t>
            </a:r>
          </a:p>
          <a:p>
            <a:pPr lvl="1" eaLnBrk="1" hangingPunct="1"/>
            <a:r>
              <a:rPr lang="en-US" altLang="en-US" dirty="0"/>
              <a:t>Use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turtle.begin_fill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command before drawing the shape</a:t>
            </a:r>
          </a:p>
          <a:p>
            <a:pPr lvl="1" eaLnBrk="1" hangingPunct="1"/>
            <a:r>
              <a:rPr lang="en-US" altLang="en-US" dirty="0"/>
              <a:t>Then use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b="1" dirty="0"/>
              <a:t> </a:t>
            </a:r>
            <a:r>
              <a:rPr lang="en-US" altLang="en-US" dirty="0"/>
              <a:t>command after the shape is drawn. </a:t>
            </a:r>
          </a:p>
          <a:p>
            <a:pPr lvl="1" eaLnBrk="1" hangingPunct="1"/>
            <a:r>
              <a:rPr lang="en-US" altLang="en-US" dirty="0"/>
              <a:t>When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b="1" dirty="0"/>
              <a:t> </a:t>
            </a:r>
            <a:r>
              <a:rPr lang="en-US" altLang="en-US" dirty="0"/>
              <a:t>command executes, the shape will be filled with the current fill color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F446559-FB6B-4A3B-8D40-6DAF49A6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99" y="88604"/>
            <a:ext cx="9905998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Filling Shapes</a:t>
            </a:r>
          </a:p>
        </p:txBody>
      </p:sp>
      <p:sp>
        <p:nvSpPr>
          <p:cNvPr id="45059" name="TextBox 3">
            <a:extLst>
              <a:ext uri="{FF2B5EF4-FFF2-40B4-BE49-F238E27FC236}">
                <a16:creationId xmlns:a16="http://schemas.microsoft.com/office/drawing/2014/main" id="{BE3EC2BF-7E72-42B4-BC4C-E7F1F06B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321" y="2259418"/>
            <a:ext cx="3962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turtle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turtle.hideturtle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turtle.fillcolor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('red')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turtle.begin_fill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1865C82B-1F96-4096-B231-7CEFAF1EE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44" y="1724247"/>
            <a:ext cx="32385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>
            <a:extLst>
              <a:ext uri="{FF2B5EF4-FFF2-40B4-BE49-F238E27FC236}">
                <a16:creationId xmlns:a16="http://schemas.microsoft.com/office/drawing/2014/main" id="{6208980B-A2AD-4DC9-AC46-2DFBFBC6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74" y="163033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 to Turtle Graphics</a:t>
            </a:r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754B1AF3-E129-4561-A446-AE43274B44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2865" y="1031358"/>
            <a:ext cx="8589335" cy="475984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To use the turtle graphics system, you must import the turtle module with this statement: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  <a:br>
              <a:rPr lang="en-US" altLang="en-US" b="1" dirty="0">
                <a:solidFill>
                  <a:srgbClr val="FF0000"/>
                </a:solidFill>
              </a:rPr>
            </a:br>
            <a:br>
              <a:rPr lang="en-US" altLang="en-US" dirty="0"/>
            </a:br>
            <a:r>
              <a:rPr lang="en-US" altLang="en-US" dirty="0"/>
              <a:t>This loads the turtle module into memory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2F64182-D71C-4265-A827-3E4CC358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493" y="76200"/>
            <a:ext cx="7772400" cy="990600"/>
          </a:xfrm>
        </p:spPr>
        <p:txBody>
          <a:bodyPr/>
          <a:lstStyle/>
          <a:p>
            <a:r>
              <a:rPr lang="en-US" altLang="en-US" dirty="0"/>
              <a:t>Showing Turtle Graphics Window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2A97FBF-02BB-41B7-B582-0C8FB5CD61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31065" y="1539725"/>
            <a:ext cx="7423298" cy="717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/>
              <a:t> </a:t>
            </a:r>
            <a:r>
              <a:rPr lang="en-US" altLang="en-US" sz="2400" b="1" dirty="0" err="1"/>
              <a:t>turtle.showturtle</a:t>
            </a:r>
            <a:r>
              <a:rPr lang="en-US" altLang="en-US" sz="2400" b="1" dirty="0"/>
              <a:t>()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57E29-9092-477F-9A32-66D16F48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70" y="1983039"/>
            <a:ext cx="4608636" cy="41323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4059-3FBB-4F03-A631-C0DFF4B0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960" y="76198"/>
            <a:ext cx="5561452" cy="990601"/>
          </a:xfrm>
        </p:spPr>
        <p:txBody>
          <a:bodyPr/>
          <a:lstStyle/>
          <a:p>
            <a:pPr algn="ctr"/>
            <a:r>
              <a:rPr lang="en-US" dirty="0"/>
              <a:t>Shape of turtle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1E9E-CA7A-41DF-9549-89077A9E5C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change the shape of turtle using </a:t>
            </a:r>
            <a:r>
              <a:rPr lang="en-US" b="1" dirty="0" err="1"/>
              <a:t>turtle.shape</a:t>
            </a:r>
            <a:r>
              <a:rPr lang="en-US" b="1" dirty="0"/>
              <a:t>(“ shape ”) </a:t>
            </a:r>
            <a:r>
              <a:rPr lang="en-US" dirty="0"/>
              <a:t>method </a:t>
            </a:r>
          </a:p>
          <a:p>
            <a:pPr marL="0" indent="0">
              <a:buNone/>
            </a:pPr>
            <a:r>
              <a:rPr lang="en-US" dirty="0"/>
              <a:t>    i.e.  </a:t>
            </a:r>
            <a:r>
              <a:rPr lang="en-US" dirty="0" err="1"/>
              <a:t>turtle.shape</a:t>
            </a:r>
            <a:r>
              <a:rPr lang="en-US" dirty="0"/>
              <a:t>(“ turtle 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available shapes are arrow, turtle, circle, square, triangle, classic.</a:t>
            </a:r>
          </a:p>
          <a:p>
            <a:r>
              <a:rPr lang="en-US" dirty="0"/>
              <a:t>The default is “classic”.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316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563B-2FEE-4102-9892-108967D8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63032"/>
            <a:ext cx="10364451" cy="990601"/>
          </a:xfrm>
        </p:spPr>
        <p:txBody>
          <a:bodyPr/>
          <a:lstStyle/>
          <a:p>
            <a:pPr algn="ctr"/>
            <a:r>
              <a:rPr lang="en-US" dirty="0"/>
              <a:t>Shape of turtle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FE146-EF5C-4E41-ACB6-63EC8334E205}"/>
              </a:ext>
            </a:extLst>
          </p:cNvPr>
          <p:cNvSpPr txBox="1"/>
          <p:nvPr/>
        </p:nvSpPr>
        <p:spPr>
          <a:xfrm>
            <a:off x="2495550" y="2137143"/>
            <a:ext cx="3960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import </a:t>
            </a:r>
            <a:r>
              <a:rPr lang="en-US" altLang="en-US" dirty="0"/>
              <a:t>turtle</a:t>
            </a:r>
            <a:br>
              <a:rPr lang="en-US" altLang="en-US" dirty="0"/>
            </a:br>
            <a:r>
              <a:rPr lang="en-US" altLang="en-US" dirty="0" err="1"/>
              <a:t>turtle.shape</a:t>
            </a:r>
            <a:r>
              <a:rPr lang="en-US" altLang="en-US" dirty="0"/>
              <a:t>(</a:t>
            </a:r>
            <a:r>
              <a:rPr lang="en-US" altLang="en-US" b="1" dirty="0"/>
              <a:t>"turtle"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 err="1"/>
              <a:t>turtle.showturtle</a:t>
            </a:r>
            <a:r>
              <a:rPr lang="en-US" altLang="en-US" dirty="0"/>
              <a:t>()</a:t>
            </a:r>
            <a:br>
              <a:rPr lang="en-US" altLang="en-US" dirty="0"/>
            </a:br>
            <a:r>
              <a:rPr lang="en-US" altLang="en-US" dirty="0" err="1"/>
              <a:t>turtle.exitonclick</a:t>
            </a:r>
            <a:r>
              <a:rPr lang="en-US" altLang="en-US" dirty="0"/>
              <a:t>()</a:t>
            </a:r>
            <a:endParaRPr lang="en-US" altLang="en-US" sz="44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E1253-7293-4AAF-A313-BCAAD899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56" y="1623095"/>
            <a:ext cx="318179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AAD6-2B89-4144-91DF-EEF3CBE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76198"/>
            <a:ext cx="10364451" cy="990601"/>
          </a:xfrm>
        </p:spPr>
        <p:txBody>
          <a:bodyPr/>
          <a:lstStyle/>
          <a:p>
            <a:pPr algn="ctr"/>
            <a:r>
              <a:rPr lang="en-US" dirty="0"/>
              <a:t>End of turtle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518D-023C-4E22-AF75-CA93486533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7" y="1217428"/>
            <a:ext cx="10363827" cy="4191001"/>
          </a:xfrm>
        </p:spPr>
        <p:txBody>
          <a:bodyPr/>
          <a:lstStyle/>
          <a:p>
            <a:r>
              <a:rPr lang="en-US" dirty="0"/>
              <a:t>After the coding Is done we must put </a:t>
            </a:r>
            <a:r>
              <a:rPr lang="en-US" b="1" dirty="0" err="1"/>
              <a:t>turtle.done</a:t>
            </a:r>
            <a:r>
              <a:rPr lang="en-US" b="1" dirty="0"/>
              <a:t>()</a:t>
            </a:r>
            <a:r>
              <a:rPr lang="en-US" dirty="0"/>
              <a:t> or </a:t>
            </a:r>
            <a:r>
              <a:rPr lang="en-US" b="1" dirty="0" err="1"/>
              <a:t>turtle.exitonclick</a:t>
            </a:r>
            <a:r>
              <a:rPr lang="en-US" b="1" dirty="0"/>
              <a:t>() </a:t>
            </a:r>
            <a:r>
              <a:rPr lang="en-US" dirty="0"/>
              <a:t>, otherwise drawing won’t stay on screen after drawing is done.</a:t>
            </a:r>
          </a:p>
          <a:p>
            <a:endParaRPr lang="en-US" dirty="0"/>
          </a:p>
          <a:p>
            <a:r>
              <a:rPr lang="en-US" dirty="0"/>
              <a:t>If we use </a:t>
            </a:r>
            <a:r>
              <a:rPr lang="en-US" dirty="0" err="1"/>
              <a:t>turtle.done</a:t>
            </a:r>
            <a:r>
              <a:rPr lang="en-US" dirty="0"/>
              <a:t>() then, if we want to close the drawing window then we can do it by </a:t>
            </a:r>
            <a:r>
              <a:rPr lang="en-US" dirty="0" err="1"/>
              <a:t>clickling</a:t>
            </a:r>
            <a:r>
              <a:rPr lang="en-US" dirty="0"/>
              <a:t> on the close button.</a:t>
            </a:r>
          </a:p>
          <a:p>
            <a:endParaRPr lang="en-US" dirty="0"/>
          </a:p>
          <a:p>
            <a:r>
              <a:rPr lang="en-US" dirty="0"/>
              <a:t>And if we use </a:t>
            </a:r>
            <a:r>
              <a:rPr lang="en-US" dirty="0" err="1"/>
              <a:t>turtle.exitonclick</a:t>
            </a:r>
            <a:r>
              <a:rPr lang="en-US" dirty="0"/>
              <a:t>() then, by just clicking screen can be closed.</a:t>
            </a:r>
          </a:p>
        </p:txBody>
      </p:sp>
    </p:spTree>
    <p:extLst>
      <p:ext uri="{BB962C8B-B14F-4D97-AF65-F5344CB8AC3E}">
        <p14:creationId xmlns:p14="http://schemas.microsoft.com/office/powerpoint/2010/main" val="134325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DD1D356-833B-43D3-9C10-1F82346C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21" y="76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Moving the Turtle Forward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9E710F3-BCEA-49E4-BF9B-9ECE18E29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9581" y="1600200"/>
            <a:ext cx="8621233" cy="1225549"/>
          </a:xfrm>
        </p:spPr>
        <p:txBody>
          <a:bodyPr/>
          <a:lstStyle/>
          <a:p>
            <a:pPr eaLnBrk="1" hangingPunct="1"/>
            <a:r>
              <a:rPr lang="en-US" altLang="en-US" dirty="0"/>
              <a:t>Use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move the turtle forward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 pixels.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84237A48-1548-4019-A54F-8D751B0D0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836" y="3033823"/>
            <a:ext cx="410239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4">
            <a:extLst>
              <a:ext uri="{FF2B5EF4-FFF2-40B4-BE49-F238E27FC236}">
                <a16:creationId xmlns:a16="http://schemas.microsoft.com/office/drawing/2014/main" id="{CFF84953-6DEC-4661-AF37-DFAD46305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581" y="3641726"/>
            <a:ext cx="50026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import turtle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154</TotalTime>
  <Words>1484</Words>
  <Application>Microsoft Office PowerPoint</Application>
  <PresentationFormat>Widescreen</PresentationFormat>
  <Paragraphs>170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Consolas</vt:lpstr>
      <vt:lpstr>Courier New</vt:lpstr>
      <vt:lpstr>Times New Roman</vt:lpstr>
      <vt:lpstr>Mesh</vt:lpstr>
      <vt:lpstr>PowerPoint Presentation</vt:lpstr>
      <vt:lpstr>    SARVAJANIK COLLEGE OF ENGINEERING &amp; TECHNOLOGY  </vt:lpstr>
      <vt:lpstr>Introduction to Turtle Graphics</vt:lpstr>
      <vt:lpstr>Introduction to Turtle Graphics</vt:lpstr>
      <vt:lpstr>Showing Turtle Graphics Window</vt:lpstr>
      <vt:lpstr>Shape of turtle </vt:lpstr>
      <vt:lpstr>Shape of turtle</vt:lpstr>
      <vt:lpstr>End of turtle code</vt:lpstr>
      <vt:lpstr>Moving the Turtle Forward</vt:lpstr>
      <vt:lpstr>Turning the Turtle</vt:lpstr>
      <vt:lpstr>Turning the Turtle</vt:lpstr>
      <vt:lpstr>Turning the Turtle</vt:lpstr>
      <vt:lpstr>Setting the Turtle's Heading</vt:lpstr>
      <vt:lpstr>PowerPoint Presentation</vt:lpstr>
      <vt:lpstr>Setting the Pen Up or Down</vt:lpstr>
      <vt:lpstr>Setting the Pen Up or Down</vt:lpstr>
      <vt:lpstr>Drawing Circles</vt:lpstr>
      <vt:lpstr>Drawing Dots</vt:lpstr>
      <vt:lpstr>Changing the Pen Size and Drawing Color</vt:lpstr>
      <vt:lpstr>PowerPoint Presentation</vt:lpstr>
      <vt:lpstr>Working with the Turtle's Window</vt:lpstr>
      <vt:lpstr>Resetting the Turtle's Window</vt:lpstr>
      <vt:lpstr>Resetting the Turtle's Window</vt:lpstr>
      <vt:lpstr>PowerPoint Presentation</vt:lpstr>
      <vt:lpstr>Working with Coordinates</vt:lpstr>
      <vt:lpstr>Moving the Turtle to a Specific Location</vt:lpstr>
      <vt:lpstr>PowerPoint Presentation</vt:lpstr>
      <vt:lpstr>Animation Speed</vt:lpstr>
      <vt:lpstr>Hiding and Displaying the Turtle</vt:lpstr>
      <vt:lpstr>Displaying Text</vt:lpstr>
      <vt:lpstr>Displaying Text</vt:lpstr>
      <vt:lpstr>Filling Shapes</vt:lpstr>
      <vt:lpstr>Filling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</dc:creator>
  <cp:lastModifiedBy>Komal</cp:lastModifiedBy>
  <cp:revision>15</cp:revision>
  <dcterms:created xsi:type="dcterms:W3CDTF">2020-02-05T10:51:58Z</dcterms:created>
  <dcterms:modified xsi:type="dcterms:W3CDTF">2020-02-06T10:11:52Z</dcterms:modified>
</cp:coreProperties>
</file>