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M Sans Bold" charset="1" panose="00000000000000000000"/>
      <p:regular r:id="rId12"/>
    </p:embeddedFont>
    <p:embeddedFont>
      <p:font typeface="DM Sans"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27.png" Type="http://schemas.openxmlformats.org/officeDocument/2006/relationships/image"/><Relationship Id="rId29"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9.png" Type="http://schemas.openxmlformats.org/officeDocument/2006/relationships/image"/><Relationship Id="rId13" Target="../media/image20.svg" Type="http://schemas.openxmlformats.org/officeDocument/2006/relationships/image"/><Relationship Id="rId14" Target="../media/image23.png" Type="http://schemas.openxmlformats.org/officeDocument/2006/relationships/image"/><Relationship Id="rId15" Target="../media/image24.svg" Type="http://schemas.openxmlformats.org/officeDocument/2006/relationships/image"/><Relationship Id="rId16" Target="../media/image27.png" Type="http://schemas.openxmlformats.org/officeDocument/2006/relationships/image"/><Relationship Id="rId17" Target="../media/image2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1.png" Type="http://schemas.openxmlformats.org/officeDocument/2006/relationships/image"/><Relationship Id="rId20" Target="../media/image21.png" Type="http://schemas.openxmlformats.org/officeDocument/2006/relationships/image"/><Relationship Id="rId21" Target="../media/image22.svg" Type="http://schemas.openxmlformats.org/officeDocument/2006/relationships/image"/><Relationship Id="rId22" Target="../media/image23.png" Type="http://schemas.openxmlformats.org/officeDocument/2006/relationships/image"/><Relationship Id="rId23" Target="../media/image24.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27.png" Type="http://schemas.openxmlformats.org/officeDocument/2006/relationships/image"/><Relationship Id="rId27" Target="../media/image28.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90220" y="6409875"/>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a:ln cap="sq">
            <a:noFill/>
            <a:prstDash val="solid"/>
            <a:miter/>
          </a:ln>
        </p:spPr>
      </p:sp>
      <p:sp>
        <p:nvSpPr>
          <p:cNvPr name="TextBox 16" id="16"/>
          <p:cNvSpPr txBox="true"/>
          <p:nvPr/>
        </p:nvSpPr>
        <p:spPr>
          <a:xfrm rot="0">
            <a:off x="373304" y="2473600"/>
            <a:ext cx="17434469" cy="320097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Polyalphabetic</a:t>
            </a:r>
          </a:p>
          <a:p>
            <a:pPr algn="ctr">
              <a:lnSpc>
                <a:spcPts val="12218"/>
              </a:lnSpc>
            </a:pPr>
            <a:r>
              <a:rPr lang="en-US" b="true" sz="12998">
                <a:solidFill>
                  <a:srgbClr val="000000"/>
                </a:solidFill>
                <a:latin typeface="DM Sans Bold"/>
                <a:ea typeface="DM Sans Bold"/>
                <a:cs typeface="DM Sans Bold"/>
                <a:sym typeface="DM Sans Bold"/>
              </a:rPr>
              <a:t>Vigenere Ciphere</a:t>
            </a:r>
          </a:p>
        </p:txBody>
      </p:sp>
      <p:sp>
        <p:nvSpPr>
          <p:cNvPr name="TextBox 17" id="17"/>
          <p:cNvSpPr txBox="true"/>
          <p:nvPr/>
        </p:nvSpPr>
        <p:spPr>
          <a:xfrm rot="0">
            <a:off x="4914102" y="6347808"/>
            <a:ext cx="8459795" cy="113047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 Arpan Kumar (2021020) </a:t>
            </a:r>
          </a:p>
          <a:p>
            <a:pPr algn="ctr">
              <a:lnSpc>
                <a:spcPts val="4381"/>
              </a:lnSpc>
            </a:pPr>
            <a:r>
              <a:rPr lang="en-US" b="true" sz="4381" spc="-87">
                <a:solidFill>
                  <a:srgbClr val="000000"/>
                </a:solidFill>
                <a:latin typeface="DM Sans Bold"/>
                <a:ea typeface="DM Sans Bold"/>
                <a:cs typeface="DM Sans Bold"/>
                <a:sym typeface="DM Sans Bold"/>
              </a:rPr>
              <a:t>Pranav Tanwar (2022368)</a:t>
            </a:r>
          </a:p>
        </p:txBody>
      </p:sp>
      <p:sp>
        <p:nvSpPr>
          <p:cNvPr name="Freeform 18" id="18"/>
          <p:cNvSpPr/>
          <p:nvPr/>
        </p:nvSpPr>
        <p:spPr>
          <a:xfrm flipH="false" flipV="false" rot="0">
            <a:off x="3863299" y="6409875"/>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5282649">
            <a:off x="753178" y="3852356"/>
            <a:ext cx="7567145" cy="2582288"/>
          </a:xfrm>
          <a:custGeom>
            <a:avLst/>
            <a:gdLst/>
            <a:ahLst/>
            <a:cxnLst/>
            <a:rect r="r" b="b" t="t" l="l"/>
            <a:pathLst>
              <a:path h="2582288" w="7567145">
                <a:moveTo>
                  <a:pt x="0" y="0"/>
                </a:moveTo>
                <a:lnTo>
                  <a:pt x="7567144" y="0"/>
                </a:lnTo>
                <a:lnTo>
                  <a:pt x="7567144" y="2582288"/>
                </a:lnTo>
                <a:lnTo>
                  <a:pt x="0" y="25822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780231" y="2037564"/>
            <a:ext cx="5513037" cy="6211873"/>
          </a:xfrm>
          <a:custGeom>
            <a:avLst/>
            <a:gdLst/>
            <a:ahLst/>
            <a:cxnLst/>
            <a:rect r="r" b="b" t="t" l="l"/>
            <a:pathLst>
              <a:path h="6211873" w="5513037">
                <a:moveTo>
                  <a:pt x="0" y="0"/>
                </a:moveTo>
                <a:lnTo>
                  <a:pt x="5513038" y="0"/>
                </a:lnTo>
                <a:lnTo>
                  <a:pt x="5513038" y="6211872"/>
                </a:lnTo>
                <a:lnTo>
                  <a:pt x="0" y="6211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169153" y="2228064"/>
            <a:ext cx="9557742"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What is the Vigenere Cipher?</a:t>
            </a:r>
          </a:p>
        </p:txBody>
      </p:sp>
      <p:sp>
        <p:nvSpPr>
          <p:cNvPr name="TextBox 5" id="5"/>
          <p:cNvSpPr txBox="true"/>
          <p:nvPr/>
        </p:nvSpPr>
        <p:spPr>
          <a:xfrm rot="0">
            <a:off x="8169153" y="4699441"/>
            <a:ext cx="7707571" cy="3636646"/>
          </a:xfrm>
          <a:prstGeom prst="rect">
            <a:avLst/>
          </a:prstGeom>
        </p:spPr>
        <p:txBody>
          <a:bodyPr anchor="t" rtlCol="false" tIns="0" lIns="0" bIns="0" rIns="0">
            <a:spAutoFit/>
          </a:bodyPr>
          <a:lstStyle/>
          <a:p>
            <a:pPr algn="l" marL="0" indent="0" lvl="0">
              <a:lnSpc>
                <a:spcPts val="4859"/>
              </a:lnSpc>
              <a:spcBef>
                <a:spcPct val="0"/>
              </a:spcBef>
            </a:pPr>
            <a:r>
              <a:rPr lang="en-US" sz="3599" spc="215">
                <a:solidFill>
                  <a:srgbClr val="000000"/>
                </a:solidFill>
                <a:latin typeface="DM Sans"/>
                <a:ea typeface="DM Sans"/>
                <a:cs typeface="DM Sans"/>
                <a:sym typeface="DM Sans"/>
              </a:rPr>
              <a:t>Vigenere Cipher is a polyalphabetic substitution cipher that uses a secret word as its key, and uses it to encrypt and decrypt the plaintext.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90565" y="1553770"/>
            <a:ext cx="9453857" cy="33870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Encryption and Decryption using Vigenere Cipher</a:t>
            </a:r>
          </a:p>
        </p:txBody>
      </p:sp>
      <p:sp>
        <p:nvSpPr>
          <p:cNvPr name="TextBox 3" id="3"/>
          <p:cNvSpPr txBox="true"/>
          <p:nvPr/>
        </p:nvSpPr>
        <p:spPr>
          <a:xfrm rot="0">
            <a:off x="1504950" y="6243328"/>
            <a:ext cx="7025086" cy="1741170"/>
          </a:xfrm>
          <a:prstGeom prst="rect">
            <a:avLst/>
          </a:prstGeom>
        </p:spPr>
        <p:txBody>
          <a:bodyPr anchor="t" rtlCol="false" tIns="0" lIns="0" bIns="0" rIns="0">
            <a:spAutoFit/>
          </a:bodyPr>
          <a:lstStyle/>
          <a:p>
            <a:pPr algn="l" marL="0" indent="0" lvl="0">
              <a:lnSpc>
                <a:spcPts val="3509"/>
              </a:lnSpc>
              <a:spcBef>
                <a:spcPct val="0"/>
              </a:spcBef>
            </a:pPr>
            <a:r>
              <a:rPr lang="en-US" sz="2599" spc="155">
                <a:solidFill>
                  <a:srgbClr val="000000"/>
                </a:solidFill>
                <a:latin typeface="DM Sans"/>
                <a:ea typeface="DM Sans"/>
                <a:cs typeface="DM Sans"/>
                <a:sym typeface="DM Sans"/>
              </a:rPr>
              <a:t>Here we assume that all letters have been assigned a numerical value based on their index. So, A=0, B=1, C=2 and so on until Z=25.</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491672" y="2024301"/>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491672"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0491672" y="7411266"/>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1773579" y="1148609"/>
            <a:ext cx="4978253" cy="2583180"/>
          </a:xfrm>
          <a:prstGeom prst="rect">
            <a:avLst/>
          </a:prstGeom>
        </p:spPr>
        <p:txBody>
          <a:bodyPr anchor="t" rtlCol="false" tIns="0" lIns="0" bIns="0" rIns="0">
            <a:spAutoFit/>
          </a:bodyPr>
          <a:lstStyle/>
          <a:p>
            <a:pPr algn="just">
              <a:lnSpc>
                <a:spcPts val="2564"/>
              </a:lnSpc>
            </a:pPr>
            <a:r>
              <a:rPr lang="en-US" sz="1899" spc="30">
                <a:solidFill>
                  <a:srgbClr val="000000"/>
                </a:solidFill>
                <a:latin typeface="DM Sans"/>
                <a:ea typeface="DM Sans"/>
                <a:cs typeface="DM Sans"/>
                <a:sym typeface="DM Sans"/>
              </a:rPr>
              <a:t>Given plaintext P, and key K, perform encryption to generate the ciphertext C such that,</a:t>
            </a:r>
          </a:p>
          <a:p>
            <a:pPr algn="just">
              <a:lnSpc>
                <a:spcPts val="2564"/>
              </a:lnSpc>
            </a:pPr>
          </a:p>
          <a:p>
            <a:pPr algn="ctr">
              <a:lnSpc>
                <a:spcPts val="2564"/>
              </a:lnSpc>
            </a:pPr>
            <a:r>
              <a:rPr lang="en-US" sz="1899" spc="30">
                <a:solidFill>
                  <a:srgbClr val="000000"/>
                </a:solidFill>
                <a:latin typeface="DM Sans"/>
                <a:ea typeface="DM Sans"/>
                <a:cs typeface="DM Sans"/>
                <a:sym typeface="DM Sans"/>
              </a:rPr>
              <a:t>C(i)=(P(i)+K(i)) mod 26</a:t>
            </a:r>
          </a:p>
          <a:p>
            <a:pPr algn="ctr">
              <a:lnSpc>
                <a:spcPts val="2564"/>
              </a:lnSpc>
            </a:pPr>
          </a:p>
          <a:p>
            <a:pPr algn="just" marL="0" indent="0" lvl="0">
              <a:lnSpc>
                <a:spcPts val="2564"/>
              </a:lnSpc>
              <a:spcBef>
                <a:spcPct val="0"/>
              </a:spcBef>
            </a:pPr>
            <a:r>
              <a:rPr lang="en-US" sz="1899" spc="30">
                <a:solidFill>
                  <a:srgbClr val="000000"/>
                </a:solidFill>
                <a:latin typeface="DM Sans"/>
                <a:ea typeface="DM Sans"/>
                <a:cs typeface="DM Sans"/>
                <a:sym typeface="DM Sans"/>
              </a:rPr>
              <a:t>where X(i) represents the i-th character in the sequence.  </a:t>
            </a:r>
          </a:p>
        </p:txBody>
      </p:sp>
      <p:sp>
        <p:nvSpPr>
          <p:cNvPr name="TextBox 17" id="17"/>
          <p:cNvSpPr txBox="true"/>
          <p:nvPr/>
        </p:nvSpPr>
        <p:spPr>
          <a:xfrm rot="0">
            <a:off x="12218908" y="4198675"/>
            <a:ext cx="4132127" cy="1853565"/>
          </a:xfrm>
          <a:prstGeom prst="rect">
            <a:avLst/>
          </a:prstGeom>
        </p:spPr>
        <p:txBody>
          <a:bodyPr anchor="t" rtlCol="false" tIns="0" lIns="0" bIns="0" rIns="0">
            <a:spAutoFit/>
          </a:bodyPr>
          <a:lstStyle/>
          <a:p>
            <a:pPr algn="just" marL="0" indent="0" lvl="0">
              <a:lnSpc>
                <a:spcPts val="2969"/>
              </a:lnSpc>
              <a:spcBef>
                <a:spcPct val="0"/>
              </a:spcBef>
            </a:pPr>
            <a:r>
              <a:rPr lang="en-US" sz="2199" spc="35">
                <a:solidFill>
                  <a:srgbClr val="000000"/>
                </a:solidFill>
                <a:latin typeface="DM Sans"/>
                <a:ea typeface="DM Sans"/>
                <a:cs typeface="DM Sans"/>
                <a:sym typeface="DM Sans"/>
              </a:rPr>
              <a:t>Transfer of the ciphertext from the sender to the receiver, assuming that the key had already been exchanged through a secure channel.   </a:t>
            </a:r>
          </a:p>
        </p:txBody>
      </p:sp>
      <p:sp>
        <p:nvSpPr>
          <p:cNvPr name="TextBox 18" id="18"/>
          <p:cNvSpPr txBox="true"/>
          <p:nvPr/>
        </p:nvSpPr>
        <p:spPr>
          <a:xfrm rot="0">
            <a:off x="12196642" y="6650222"/>
            <a:ext cx="4132127" cy="2337435"/>
          </a:xfrm>
          <a:prstGeom prst="rect">
            <a:avLst/>
          </a:prstGeom>
        </p:spPr>
        <p:txBody>
          <a:bodyPr anchor="t" rtlCol="false" tIns="0" lIns="0" bIns="0" rIns="0">
            <a:spAutoFit/>
          </a:bodyPr>
          <a:lstStyle/>
          <a:p>
            <a:pPr algn="just">
              <a:lnSpc>
                <a:spcPts val="3104"/>
              </a:lnSpc>
            </a:pPr>
            <a:r>
              <a:rPr lang="en-US" sz="2299" spc="36">
                <a:solidFill>
                  <a:srgbClr val="000000"/>
                </a:solidFill>
                <a:latin typeface="DM Sans"/>
                <a:ea typeface="DM Sans"/>
                <a:cs typeface="DM Sans"/>
                <a:sym typeface="DM Sans"/>
              </a:rPr>
              <a:t>The receiver decrypts the ciphertext C using the key K to obtain the plaintext P back in the following manner. </a:t>
            </a:r>
          </a:p>
          <a:p>
            <a:pPr algn="just">
              <a:lnSpc>
                <a:spcPts val="3104"/>
              </a:lnSpc>
            </a:pPr>
          </a:p>
          <a:p>
            <a:pPr algn="ctr" marL="0" indent="0" lvl="0">
              <a:lnSpc>
                <a:spcPts val="3104"/>
              </a:lnSpc>
              <a:spcBef>
                <a:spcPct val="0"/>
              </a:spcBef>
            </a:pPr>
            <a:r>
              <a:rPr lang="en-US" sz="2299" spc="36">
                <a:solidFill>
                  <a:srgbClr val="000000"/>
                </a:solidFill>
                <a:latin typeface="DM Sans"/>
                <a:ea typeface="DM Sans"/>
                <a:cs typeface="DM Sans"/>
                <a:sym typeface="DM Sans"/>
              </a:rPr>
              <a:t>P(i)=(C(i)-K(i)) mod 26</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TextBox 2" id="2"/>
          <p:cNvSpPr txBox="true"/>
          <p:nvPr/>
        </p:nvSpPr>
        <p:spPr>
          <a:xfrm rot="0">
            <a:off x="2993882" y="4475760"/>
            <a:ext cx="12946432" cy="3655696"/>
          </a:xfrm>
          <a:prstGeom prst="rect">
            <a:avLst/>
          </a:prstGeom>
        </p:spPr>
        <p:txBody>
          <a:bodyPr anchor="t" rtlCol="false" tIns="0" lIns="0" bIns="0" rIns="0">
            <a:spAutoFit/>
          </a:bodyPr>
          <a:lstStyle/>
          <a:p>
            <a:pPr algn="ctr" marL="0" indent="0" lvl="0">
              <a:lnSpc>
                <a:spcPts val="4184"/>
              </a:lnSpc>
              <a:spcBef>
                <a:spcPct val="0"/>
              </a:spcBef>
            </a:pPr>
            <a:r>
              <a:rPr lang="en-US" sz="3099" spc="185">
                <a:solidFill>
                  <a:srgbClr val="000000"/>
                </a:solidFill>
                <a:latin typeface="DM Sans"/>
                <a:ea typeface="DM Sans"/>
                <a:cs typeface="DM Sans"/>
                <a:sym typeface="DM Sans"/>
              </a:rPr>
              <a:t>The brute force attack on the Vigenere Cipher involves trying out all the possible values of the key, given that its length is known. For example, if we know that our key has a length of seven, we can cycle through all the possible values from a given set at a particular position, which, in the case of the English alphabet being used as the set, will take 26^7 iterations. </a:t>
            </a:r>
          </a:p>
        </p:txBody>
      </p:sp>
      <p:sp>
        <p:nvSpPr>
          <p:cNvPr name="TextBox 3" id="3"/>
          <p:cNvSpPr txBox="true"/>
          <p:nvPr/>
        </p:nvSpPr>
        <p:spPr>
          <a:xfrm rot="0">
            <a:off x="-3415438" y="1867671"/>
            <a:ext cx="25118875" cy="1941339"/>
          </a:xfrm>
          <a:prstGeom prst="rect">
            <a:avLst/>
          </a:prstGeom>
        </p:spPr>
        <p:txBody>
          <a:bodyPr anchor="t" rtlCol="false" tIns="0" lIns="0" bIns="0" rIns="0">
            <a:spAutoFit/>
          </a:bodyPr>
          <a:lstStyle/>
          <a:p>
            <a:pPr algn="ctr">
              <a:lnSpc>
                <a:spcPts val="14491"/>
              </a:lnSpc>
            </a:pPr>
            <a:r>
              <a:rPr lang="en-US" b="true" sz="14939">
                <a:solidFill>
                  <a:srgbClr val="000000"/>
                </a:solidFill>
                <a:latin typeface="DM Sans Bold"/>
                <a:ea typeface="DM Sans Bold"/>
                <a:cs typeface="DM Sans Bold"/>
                <a:sym typeface="DM Sans Bold"/>
              </a:rPr>
              <a:t>Brute Force Attack</a:t>
            </a:r>
          </a:p>
        </p:txBody>
      </p:sp>
      <p:sp>
        <p:nvSpPr>
          <p:cNvPr name="Freeform 4" id="4"/>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0" id="10"/>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2" id="12"/>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3" id="13"/>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4" id="14"/>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5" id="15"/>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6" id="16"/>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AutoShape 2" id="2"/>
          <p:cNvSpPr/>
          <p:nvPr/>
        </p:nvSpPr>
        <p:spPr>
          <a:xfrm>
            <a:off x="-886757" y="5074942"/>
            <a:ext cx="20061513" cy="0"/>
          </a:xfrm>
          <a:prstGeom prst="line">
            <a:avLst/>
          </a:prstGeom>
          <a:ln cap="flat" w="28575">
            <a:solidFill>
              <a:srgbClr val="000000"/>
            </a:solidFill>
            <a:prstDash val="solid"/>
            <a:headEnd type="none" len="sm" w="sm"/>
            <a:tailEnd type="none" len="sm" w="sm"/>
          </a:ln>
        </p:spPr>
      </p:sp>
      <p:grpSp>
        <p:nvGrpSpPr>
          <p:cNvPr name="Group 3" id="3"/>
          <p:cNvGrpSpPr/>
          <p:nvPr/>
        </p:nvGrpSpPr>
        <p:grpSpPr>
          <a:xfrm rot="0">
            <a:off x="5930165" y="4823914"/>
            <a:ext cx="502056" cy="502056"/>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5" id="5"/>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6" id="6"/>
          <p:cNvGrpSpPr/>
          <p:nvPr/>
        </p:nvGrpSpPr>
        <p:grpSpPr>
          <a:xfrm rot="0">
            <a:off x="2227066" y="4823914"/>
            <a:ext cx="502056" cy="502056"/>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p:spPr>
        </p:sp>
        <p:sp>
          <p:nvSpPr>
            <p:cNvPr name="TextBox 8" id="8"/>
            <p:cNvSpPr txBox="true"/>
            <p:nvPr/>
          </p:nvSpPr>
          <p:spPr>
            <a:xfrm>
              <a:off x="190500" y="219075"/>
              <a:ext cx="431800" cy="403225"/>
            </a:xfrm>
            <a:prstGeom prst="rect">
              <a:avLst/>
            </a:prstGeom>
          </p:spPr>
          <p:txBody>
            <a:bodyPr anchor="ctr" rtlCol="false" tIns="50800" lIns="50800" bIns="50800" rIns="50800"/>
            <a:lstStyle/>
            <a:p>
              <a:pPr algn="ctr">
                <a:lnSpc>
                  <a:spcPts val="2266"/>
                </a:lnSpc>
              </a:pPr>
            </a:p>
          </p:txBody>
        </p:sp>
      </p:grpSp>
      <p:grpSp>
        <p:nvGrpSpPr>
          <p:cNvPr name="Group 9" id="9"/>
          <p:cNvGrpSpPr/>
          <p:nvPr/>
        </p:nvGrpSpPr>
        <p:grpSpPr>
          <a:xfrm rot="0">
            <a:off x="9653627" y="4823914"/>
            <a:ext cx="502056" cy="502056"/>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1" id="11"/>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grpSp>
        <p:nvGrpSpPr>
          <p:cNvPr name="Group 12" id="12"/>
          <p:cNvGrpSpPr/>
          <p:nvPr/>
        </p:nvGrpSpPr>
        <p:grpSpPr>
          <a:xfrm rot="0">
            <a:off x="13396139" y="4823914"/>
            <a:ext cx="502056" cy="502056"/>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000000"/>
            </a:solidFill>
            <a:ln cap="sq">
              <a:noFill/>
              <a:prstDash val="solid"/>
              <a:miter/>
            </a:ln>
          </p:spPr>
        </p:sp>
        <p:sp>
          <p:nvSpPr>
            <p:cNvPr name="TextBox 14" id="14"/>
            <p:cNvSpPr txBox="true"/>
            <p:nvPr/>
          </p:nvSpPr>
          <p:spPr>
            <a:xfrm>
              <a:off x="190500" y="219075"/>
              <a:ext cx="431800" cy="403225"/>
            </a:xfrm>
            <a:prstGeom prst="rect">
              <a:avLst/>
            </a:prstGeom>
          </p:spPr>
          <p:txBody>
            <a:bodyPr anchor="ctr" rtlCol="false" tIns="50800" lIns="50800" bIns="50800" rIns="50800"/>
            <a:lstStyle/>
            <a:p>
              <a:pPr algn="ctr" marL="0" indent="0" lvl="0">
                <a:lnSpc>
                  <a:spcPts val="2266"/>
                </a:lnSpc>
                <a:spcBef>
                  <a:spcPct val="0"/>
                </a:spcBef>
              </a:pPr>
            </a:p>
          </p:txBody>
        </p:sp>
      </p:grpSp>
      <p:sp>
        <p:nvSpPr>
          <p:cNvPr name="TextBox 15" id="15"/>
          <p:cNvSpPr txBox="true"/>
          <p:nvPr/>
        </p:nvSpPr>
        <p:spPr>
          <a:xfrm rot="0">
            <a:off x="3819503" y="1904545"/>
            <a:ext cx="10648994" cy="2282190"/>
          </a:xfrm>
          <a:prstGeom prst="rect">
            <a:avLst/>
          </a:prstGeom>
        </p:spPr>
        <p:txBody>
          <a:bodyPr anchor="t" rtlCol="false" tIns="0" lIns="0" bIns="0" rIns="0">
            <a:spAutoFit/>
          </a:bodyPr>
          <a:lstStyle/>
          <a:p>
            <a:pPr algn="ctr" marL="0" indent="0" lvl="1">
              <a:lnSpc>
                <a:spcPts val="8730"/>
              </a:lnSpc>
              <a:spcBef>
                <a:spcPct val="0"/>
              </a:spcBef>
            </a:pPr>
            <a:r>
              <a:rPr lang="en-US" b="true" sz="9000">
                <a:solidFill>
                  <a:srgbClr val="000000"/>
                </a:solidFill>
                <a:latin typeface="DM Sans Bold"/>
                <a:ea typeface="DM Sans Bold"/>
                <a:cs typeface="DM Sans Bold"/>
                <a:sym typeface="DM Sans Bold"/>
              </a:rPr>
              <a:t>Vigenere Cipher Implementation</a:t>
            </a:r>
          </a:p>
        </p:txBody>
      </p:sp>
      <p:sp>
        <p:nvSpPr>
          <p:cNvPr name="TextBox 16" id="16"/>
          <p:cNvSpPr txBox="true"/>
          <p:nvPr/>
        </p:nvSpPr>
        <p:spPr>
          <a:xfrm rot="0">
            <a:off x="2227066"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01</a:t>
            </a:r>
          </a:p>
        </p:txBody>
      </p:sp>
      <p:sp>
        <p:nvSpPr>
          <p:cNvPr name="TextBox 17" id="17"/>
          <p:cNvSpPr txBox="true"/>
          <p:nvPr/>
        </p:nvSpPr>
        <p:spPr>
          <a:xfrm rot="0">
            <a:off x="5948468"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02</a:t>
            </a:r>
          </a:p>
        </p:txBody>
      </p:sp>
      <p:sp>
        <p:nvSpPr>
          <p:cNvPr name="TextBox 18" id="18"/>
          <p:cNvSpPr txBox="true"/>
          <p:nvPr/>
        </p:nvSpPr>
        <p:spPr>
          <a:xfrm rot="0">
            <a:off x="2227066" y="6542263"/>
            <a:ext cx="2646492" cy="2028064"/>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Using the set of lowercase English alphabet {a,b,c,...,y,z} for the plaintext, ciphertext, and key.</a:t>
            </a:r>
          </a:p>
        </p:txBody>
      </p:sp>
      <p:sp>
        <p:nvSpPr>
          <p:cNvPr name="TextBox 19" id="19"/>
          <p:cNvSpPr txBox="true"/>
          <p:nvPr/>
        </p:nvSpPr>
        <p:spPr>
          <a:xfrm rot="0">
            <a:off x="5681270" y="6542263"/>
            <a:ext cx="3000059" cy="2028064"/>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Creating 5 random plaintext strings, and encrypting them with a predefined key of size 4.</a:t>
            </a:r>
          </a:p>
        </p:txBody>
      </p:sp>
      <p:sp>
        <p:nvSpPr>
          <p:cNvPr name="TextBox 20" id="20"/>
          <p:cNvSpPr txBox="true"/>
          <p:nvPr/>
        </p:nvSpPr>
        <p:spPr>
          <a:xfrm rot="0">
            <a:off x="9671930"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03</a:t>
            </a:r>
          </a:p>
        </p:txBody>
      </p:sp>
      <p:sp>
        <p:nvSpPr>
          <p:cNvPr name="TextBox 21" id="21"/>
          <p:cNvSpPr txBox="true"/>
          <p:nvPr/>
        </p:nvSpPr>
        <p:spPr>
          <a:xfrm rot="0">
            <a:off x="9068587" y="6428841"/>
            <a:ext cx="3331570" cy="2028064"/>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Decrypting the generated strings using the same key as used for encryption, as well as creating a hash function for verification.</a:t>
            </a:r>
          </a:p>
        </p:txBody>
      </p:sp>
      <p:sp>
        <p:nvSpPr>
          <p:cNvPr name="TextBox 22" id="22"/>
          <p:cNvSpPr txBox="true"/>
          <p:nvPr/>
        </p:nvSpPr>
        <p:spPr>
          <a:xfrm rot="0">
            <a:off x="13414442" y="5616041"/>
            <a:ext cx="2197323" cy="679451"/>
          </a:xfrm>
          <a:prstGeom prst="rect">
            <a:avLst/>
          </a:prstGeom>
        </p:spPr>
        <p:txBody>
          <a:bodyPr anchor="t" rtlCol="false" tIns="0" lIns="0" bIns="0" rIns="0">
            <a:spAutoFit/>
          </a:bodyPr>
          <a:lstStyle/>
          <a:p>
            <a:pPr algn="l">
              <a:lnSpc>
                <a:spcPts val="5150"/>
              </a:lnSpc>
            </a:pPr>
            <a:r>
              <a:rPr lang="en-US" sz="5000" b="true">
                <a:solidFill>
                  <a:srgbClr val="000000"/>
                </a:solidFill>
                <a:latin typeface="DM Sans Bold"/>
                <a:ea typeface="DM Sans Bold"/>
                <a:cs typeface="DM Sans Bold"/>
                <a:sym typeface="DM Sans Bold"/>
              </a:rPr>
              <a:t>04</a:t>
            </a:r>
          </a:p>
        </p:txBody>
      </p:sp>
      <p:sp>
        <p:nvSpPr>
          <p:cNvPr name="TextBox 23" id="23"/>
          <p:cNvSpPr txBox="true"/>
          <p:nvPr/>
        </p:nvSpPr>
        <p:spPr>
          <a:xfrm rot="0">
            <a:off x="12790681" y="6428841"/>
            <a:ext cx="3136150" cy="1618489"/>
          </a:xfrm>
          <a:prstGeom prst="rect">
            <a:avLst/>
          </a:prstGeom>
        </p:spPr>
        <p:txBody>
          <a:bodyPr anchor="t" rtlCol="false" tIns="0" lIns="0" bIns="0" rIns="0">
            <a:spAutoFit/>
          </a:bodyPr>
          <a:lstStyle/>
          <a:p>
            <a:pPr algn="l">
              <a:lnSpc>
                <a:spcPts val="3275"/>
              </a:lnSpc>
            </a:pPr>
            <a:r>
              <a:rPr lang="en-US" sz="2099">
                <a:solidFill>
                  <a:srgbClr val="000000"/>
                </a:solidFill>
                <a:latin typeface="DM Sans"/>
                <a:ea typeface="DM Sans"/>
                <a:cs typeface="DM Sans"/>
                <a:sym typeface="DM Sans"/>
              </a:rPr>
              <a:t>Using a brute force attack with complexity of 26^4 to generate the key and break the cipher.</a:t>
            </a:r>
          </a:p>
        </p:txBody>
      </p:sp>
      <p:sp>
        <p:nvSpPr>
          <p:cNvPr name="Freeform 24" id="24"/>
          <p:cNvSpPr/>
          <p:nvPr/>
        </p:nvSpPr>
        <p:spPr>
          <a:xfrm flipH="false" flipV="false" rot="0">
            <a:off x="-1573240" y="8893298"/>
            <a:ext cx="4051334" cy="2765036"/>
          </a:xfrm>
          <a:custGeom>
            <a:avLst/>
            <a:gdLst/>
            <a:ahLst/>
            <a:cxnLst/>
            <a:rect r="r" b="b" t="t" l="l"/>
            <a:pathLst>
              <a:path h="2765036" w="4051334">
                <a:moveTo>
                  <a:pt x="0" y="0"/>
                </a:moveTo>
                <a:lnTo>
                  <a:pt x="4051334" y="0"/>
                </a:lnTo>
                <a:lnTo>
                  <a:pt x="4051334" y="2765036"/>
                </a:lnTo>
                <a:lnTo>
                  <a:pt x="0" y="27650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5" id="25"/>
          <p:cNvSpPr/>
          <p:nvPr/>
        </p:nvSpPr>
        <p:spPr>
          <a:xfrm flipH="false" flipV="false" rot="0">
            <a:off x="15262955" y="8864586"/>
            <a:ext cx="4602314" cy="3618569"/>
          </a:xfrm>
          <a:custGeom>
            <a:avLst/>
            <a:gdLst/>
            <a:ahLst/>
            <a:cxnLst/>
            <a:rect r="r" b="b" t="t" l="l"/>
            <a:pathLst>
              <a:path h="3618569" w="4602314">
                <a:moveTo>
                  <a:pt x="0" y="0"/>
                </a:moveTo>
                <a:lnTo>
                  <a:pt x="4602314" y="0"/>
                </a:lnTo>
                <a:lnTo>
                  <a:pt x="4602314" y="3618569"/>
                </a:lnTo>
                <a:lnTo>
                  <a:pt x="0" y="36185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26" id="26"/>
          <p:cNvSpPr/>
          <p:nvPr/>
        </p:nvSpPr>
        <p:spPr>
          <a:xfrm flipH="false" flipV="false" rot="0">
            <a:off x="-674156" y="-1322787"/>
            <a:ext cx="4224468" cy="2645573"/>
          </a:xfrm>
          <a:custGeom>
            <a:avLst/>
            <a:gdLst/>
            <a:ahLst/>
            <a:cxnLst/>
            <a:rect r="r" b="b" t="t" l="l"/>
            <a:pathLst>
              <a:path h="2645573" w="4224468">
                <a:moveTo>
                  <a:pt x="0" y="0"/>
                </a:moveTo>
                <a:lnTo>
                  <a:pt x="4224468" y="0"/>
                </a:lnTo>
                <a:lnTo>
                  <a:pt x="4224468" y="2645574"/>
                </a:lnTo>
                <a:lnTo>
                  <a:pt x="0" y="2645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27" id="27"/>
          <p:cNvSpPr/>
          <p:nvPr/>
        </p:nvSpPr>
        <p:spPr>
          <a:xfrm flipH="false" flipV="false" rot="0">
            <a:off x="11101574" y="9560661"/>
            <a:ext cx="3169280" cy="2226419"/>
          </a:xfrm>
          <a:custGeom>
            <a:avLst/>
            <a:gdLst/>
            <a:ahLst/>
            <a:cxnLst/>
            <a:rect r="r" b="b" t="t" l="l"/>
            <a:pathLst>
              <a:path h="2226419" w="3169280">
                <a:moveTo>
                  <a:pt x="0" y="0"/>
                </a:moveTo>
                <a:lnTo>
                  <a:pt x="3169280" y="0"/>
                </a:lnTo>
                <a:lnTo>
                  <a:pt x="3169280" y="2226419"/>
                </a:lnTo>
                <a:lnTo>
                  <a:pt x="0" y="222641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28" id="28"/>
          <p:cNvSpPr/>
          <p:nvPr/>
        </p:nvSpPr>
        <p:spPr>
          <a:xfrm flipH="false" flipV="false" rot="0">
            <a:off x="9653627" y="-3037933"/>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29" id="29"/>
          <p:cNvSpPr/>
          <p:nvPr/>
        </p:nvSpPr>
        <p:spPr>
          <a:xfrm flipH="false" flipV="false" rot="-5400000">
            <a:off x="4745771" y="-1877331"/>
            <a:ext cx="2892762" cy="2919301"/>
          </a:xfrm>
          <a:custGeom>
            <a:avLst/>
            <a:gdLst/>
            <a:ahLst/>
            <a:cxnLst/>
            <a:rect r="r" b="b" t="t" l="l"/>
            <a:pathLst>
              <a:path h="2919301" w="2892762">
                <a:moveTo>
                  <a:pt x="0" y="0"/>
                </a:moveTo>
                <a:lnTo>
                  <a:pt x="2892761" y="0"/>
                </a:lnTo>
                <a:lnTo>
                  <a:pt x="2892761" y="2919301"/>
                </a:lnTo>
                <a:lnTo>
                  <a:pt x="0" y="291930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30" id="30"/>
          <p:cNvSpPr/>
          <p:nvPr/>
        </p:nvSpPr>
        <p:spPr>
          <a:xfrm flipH="false" flipV="false" rot="0">
            <a:off x="2932282" y="9271808"/>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31" id="31"/>
          <p:cNvSpPr/>
          <p:nvPr/>
        </p:nvSpPr>
        <p:spPr>
          <a:xfrm flipH="false" flipV="false" rot="0">
            <a:off x="15262955" y="-1072630"/>
            <a:ext cx="1996345" cy="2149497"/>
          </a:xfrm>
          <a:custGeom>
            <a:avLst/>
            <a:gdLst/>
            <a:ahLst/>
            <a:cxnLst/>
            <a:rect r="r" b="b" t="t" l="l"/>
            <a:pathLst>
              <a:path h="2149497" w="1996345">
                <a:moveTo>
                  <a:pt x="0" y="0"/>
                </a:moveTo>
                <a:lnTo>
                  <a:pt x="1996345" y="0"/>
                </a:lnTo>
                <a:lnTo>
                  <a:pt x="1996345" y="2149497"/>
                </a:lnTo>
                <a:lnTo>
                  <a:pt x="0" y="214949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688802" y="369460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DAGdtky9XyQ</dc:identifier>
  <dcterms:modified xsi:type="dcterms:W3CDTF">2011-08-01T06:04:30Z</dcterms:modified>
  <cp:revision>1</cp:revision>
  <dc:title>Polyalphabetic</dc:title>
</cp:coreProperties>
</file>