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3265E-404E-45C4-B799-45096F13A290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D0C79-1C10-4EE6-A291-2C92EB696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271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D0C79-1C10-4EE6-A291-2C92EB69639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946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44884" y="333756"/>
            <a:ext cx="276225" cy="227329"/>
          </a:xfrm>
          <a:custGeom>
            <a:avLst/>
            <a:gdLst/>
            <a:ahLst/>
            <a:cxnLst/>
            <a:rect l="l" t="t" r="r" b="b"/>
            <a:pathLst>
              <a:path w="276225" h="227329">
                <a:moveTo>
                  <a:pt x="206883" y="0"/>
                </a:moveTo>
                <a:lnTo>
                  <a:pt x="174115" y="9665"/>
                </a:lnTo>
                <a:lnTo>
                  <a:pt x="147530" y="34832"/>
                </a:lnTo>
                <a:lnTo>
                  <a:pt x="123828" y="69759"/>
                </a:lnTo>
                <a:lnTo>
                  <a:pt x="99711" y="108703"/>
                </a:lnTo>
                <a:lnTo>
                  <a:pt x="71882" y="145923"/>
                </a:lnTo>
                <a:lnTo>
                  <a:pt x="64775" y="169177"/>
                </a:lnTo>
                <a:lnTo>
                  <a:pt x="49133" y="189087"/>
                </a:lnTo>
                <a:lnTo>
                  <a:pt x="26894" y="204019"/>
                </a:lnTo>
                <a:lnTo>
                  <a:pt x="0" y="212344"/>
                </a:lnTo>
                <a:lnTo>
                  <a:pt x="8669" y="218396"/>
                </a:lnTo>
                <a:lnTo>
                  <a:pt x="21066" y="223043"/>
                </a:lnTo>
                <a:lnTo>
                  <a:pt x="36486" y="226024"/>
                </a:lnTo>
                <a:lnTo>
                  <a:pt x="54229" y="227076"/>
                </a:lnTo>
                <a:lnTo>
                  <a:pt x="89733" y="224549"/>
                </a:lnTo>
                <a:lnTo>
                  <a:pt x="125475" y="216773"/>
                </a:lnTo>
                <a:lnTo>
                  <a:pt x="157884" y="203448"/>
                </a:lnTo>
                <a:lnTo>
                  <a:pt x="183388" y="184277"/>
                </a:lnTo>
                <a:lnTo>
                  <a:pt x="157430" y="180717"/>
                </a:lnTo>
                <a:lnTo>
                  <a:pt x="137366" y="168846"/>
                </a:lnTo>
                <a:lnTo>
                  <a:pt x="124184" y="150308"/>
                </a:lnTo>
                <a:lnTo>
                  <a:pt x="118872" y="126746"/>
                </a:lnTo>
                <a:lnTo>
                  <a:pt x="132845" y="140964"/>
                </a:lnTo>
                <a:lnTo>
                  <a:pt x="148367" y="150574"/>
                </a:lnTo>
                <a:lnTo>
                  <a:pt x="165270" y="156017"/>
                </a:lnTo>
                <a:lnTo>
                  <a:pt x="183388" y="157734"/>
                </a:lnTo>
                <a:lnTo>
                  <a:pt x="219533" y="150258"/>
                </a:lnTo>
                <a:lnTo>
                  <a:pt x="248904" y="129936"/>
                </a:lnTo>
                <a:lnTo>
                  <a:pt x="268630" y="99923"/>
                </a:lnTo>
                <a:lnTo>
                  <a:pt x="275844" y="63373"/>
                </a:lnTo>
                <a:lnTo>
                  <a:pt x="272087" y="44148"/>
                </a:lnTo>
                <a:lnTo>
                  <a:pt x="262270" y="23399"/>
                </a:lnTo>
                <a:lnTo>
                  <a:pt x="242000" y="6794"/>
                </a:lnTo>
                <a:lnTo>
                  <a:pt x="206883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01628" y="172212"/>
            <a:ext cx="419100" cy="354330"/>
          </a:xfrm>
          <a:custGeom>
            <a:avLst/>
            <a:gdLst/>
            <a:ahLst/>
            <a:cxnLst/>
            <a:rect l="l" t="t" r="r" b="b"/>
            <a:pathLst>
              <a:path w="419100" h="354330">
                <a:moveTo>
                  <a:pt x="224154" y="0"/>
                </a:moveTo>
                <a:lnTo>
                  <a:pt x="200229" y="22070"/>
                </a:lnTo>
                <a:lnTo>
                  <a:pt x="168128" y="43878"/>
                </a:lnTo>
                <a:lnTo>
                  <a:pt x="131353" y="66544"/>
                </a:lnTo>
                <a:lnTo>
                  <a:pt x="93408" y="91186"/>
                </a:lnTo>
                <a:lnTo>
                  <a:pt x="57797" y="118923"/>
                </a:lnTo>
                <a:lnTo>
                  <a:pt x="28023" y="150876"/>
                </a:lnTo>
                <a:lnTo>
                  <a:pt x="7589" y="188162"/>
                </a:lnTo>
                <a:lnTo>
                  <a:pt x="0" y="231902"/>
                </a:lnTo>
                <a:lnTo>
                  <a:pt x="5536" y="268354"/>
                </a:lnTo>
                <a:lnTo>
                  <a:pt x="45755" y="328021"/>
                </a:lnTo>
                <a:lnTo>
                  <a:pt x="97462" y="352139"/>
                </a:lnTo>
                <a:lnTo>
                  <a:pt x="117236" y="354234"/>
                </a:lnTo>
                <a:lnTo>
                  <a:pt x="137034" y="352758"/>
                </a:lnTo>
                <a:lnTo>
                  <a:pt x="173583" y="341018"/>
                </a:lnTo>
                <a:lnTo>
                  <a:pt x="215392" y="308229"/>
                </a:lnTo>
                <a:lnTo>
                  <a:pt x="243208" y="271124"/>
                </a:lnTo>
                <a:lnTo>
                  <a:pt x="267293" y="232343"/>
                </a:lnTo>
                <a:lnTo>
                  <a:pt x="290958" y="197586"/>
                </a:lnTo>
                <a:lnTo>
                  <a:pt x="317512" y="172552"/>
                </a:lnTo>
                <a:lnTo>
                  <a:pt x="350266" y="162941"/>
                </a:lnTo>
                <a:lnTo>
                  <a:pt x="407143" y="162941"/>
                </a:lnTo>
                <a:lnTo>
                  <a:pt x="399129" y="141763"/>
                </a:lnTo>
                <a:lnTo>
                  <a:pt x="376451" y="106425"/>
                </a:lnTo>
                <a:lnTo>
                  <a:pt x="347345" y="74803"/>
                </a:lnTo>
                <a:lnTo>
                  <a:pt x="294179" y="34671"/>
                </a:lnTo>
                <a:lnTo>
                  <a:pt x="234442" y="4445"/>
                </a:lnTo>
                <a:lnTo>
                  <a:pt x="231521" y="2921"/>
                </a:lnTo>
                <a:lnTo>
                  <a:pt x="228600" y="1524"/>
                </a:lnTo>
                <a:lnTo>
                  <a:pt x="224154" y="0"/>
                </a:lnTo>
                <a:close/>
              </a:path>
              <a:path w="419100" h="354330">
                <a:moveTo>
                  <a:pt x="407143" y="162941"/>
                </a:moveTo>
                <a:lnTo>
                  <a:pt x="350266" y="162941"/>
                </a:lnTo>
                <a:lnTo>
                  <a:pt x="385310" y="169695"/>
                </a:lnTo>
                <a:lnTo>
                  <a:pt x="405542" y="186213"/>
                </a:lnTo>
                <a:lnTo>
                  <a:pt x="415345" y="206875"/>
                </a:lnTo>
                <a:lnTo>
                  <a:pt x="419100" y="226060"/>
                </a:lnTo>
                <a:lnTo>
                  <a:pt x="419100" y="223012"/>
                </a:lnTo>
                <a:lnTo>
                  <a:pt x="413853" y="180673"/>
                </a:lnTo>
                <a:lnTo>
                  <a:pt x="407143" y="162941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6179" y="243916"/>
            <a:ext cx="7279640" cy="346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drive.google.com/drive/folders/1RWlToevvOmZLE1BgigNWkliM2j1LCmY1?usp=sharing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rpan98-ghosh" TargetMode="External"/><Relationship Id="rId11" Type="http://schemas.openxmlformats.org/officeDocument/2006/relationships/image" Target="../media/image7.jpe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40">
            <a:extLst>
              <a:ext uri="{FF2B5EF4-FFF2-40B4-BE49-F238E27FC236}">
                <a16:creationId xmlns:a16="http://schemas.microsoft.com/office/drawing/2014/main" id="{09882A4C-DCEE-3208-1CD7-71964C848AC5}"/>
              </a:ext>
            </a:extLst>
          </p:cNvPr>
          <p:cNvSpPr/>
          <p:nvPr/>
        </p:nvSpPr>
        <p:spPr>
          <a:xfrm>
            <a:off x="400484" y="115500"/>
            <a:ext cx="1472944" cy="1745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object 2"/>
          <p:cNvSpPr txBox="1"/>
          <p:nvPr/>
        </p:nvSpPr>
        <p:spPr>
          <a:xfrm>
            <a:off x="227380" y="6650492"/>
            <a:ext cx="11702415" cy="1244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  <a:tabLst>
                <a:tab pos="9352915" algn="l"/>
                <a:tab pos="11636375" algn="l"/>
              </a:tabLst>
            </a:pP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P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ntati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on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Titl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uth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or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 D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	©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C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pgem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in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i 2017.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All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g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ht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reserv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d 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12ABDB"/>
                </a:solidFill>
                <a:latin typeface="Verdana"/>
                <a:cs typeface="Verdana"/>
              </a:rPr>
              <a:t>|	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79807" cy="68579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237226" y="2570479"/>
            <a:ext cx="11341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A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chi</a:t>
            </a:r>
            <a:r>
              <a:rPr sz="1200" b="1" spc="-10" dirty="0">
                <a:solidFill>
                  <a:srgbClr val="006FAC"/>
                </a:solidFill>
                <a:latin typeface="Verdana"/>
                <a:cs typeface="Verdana"/>
              </a:rPr>
              <a:t>e</a:t>
            </a: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v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emen</a:t>
            </a: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t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0272" y="1568576"/>
            <a:ext cx="7543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Email</a:t>
            </a:r>
            <a:r>
              <a:rPr sz="110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ID:</a:t>
            </a:r>
            <a:endParaRPr sz="1100" dirty="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6448" y="2151887"/>
            <a:ext cx="12095552" cy="4816361"/>
            <a:chOff x="96702" y="2041639"/>
            <a:chExt cx="12095552" cy="4816361"/>
          </a:xfrm>
        </p:grpSpPr>
        <p:sp>
          <p:nvSpPr>
            <p:cNvPr id="7" name="object 7"/>
            <p:cNvSpPr/>
            <p:nvPr/>
          </p:nvSpPr>
          <p:spPr>
            <a:xfrm>
              <a:off x="96702" y="2041639"/>
              <a:ext cx="611124" cy="6126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39639" y="2362200"/>
              <a:ext cx="446532" cy="44653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266809" y="6146850"/>
              <a:ext cx="2925445" cy="355600"/>
            </a:xfrm>
            <a:custGeom>
              <a:avLst/>
              <a:gdLst/>
              <a:ahLst/>
              <a:cxnLst/>
              <a:rect l="l" t="t" r="r" b="b"/>
              <a:pathLst>
                <a:path w="2925445" h="355600">
                  <a:moveTo>
                    <a:pt x="729272" y="0"/>
                  </a:moveTo>
                  <a:lnTo>
                    <a:pt x="0" y="0"/>
                  </a:lnTo>
                  <a:lnTo>
                    <a:pt x="0" y="355574"/>
                  </a:lnTo>
                  <a:lnTo>
                    <a:pt x="729272" y="355574"/>
                  </a:lnTo>
                  <a:lnTo>
                    <a:pt x="729272" y="0"/>
                  </a:lnTo>
                  <a:close/>
                </a:path>
                <a:path w="2925445" h="355600">
                  <a:moveTo>
                    <a:pt x="2925191" y="0"/>
                  </a:moveTo>
                  <a:lnTo>
                    <a:pt x="729361" y="0"/>
                  </a:lnTo>
                  <a:lnTo>
                    <a:pt x="729361" y="355574"/>
                  </a:lnTo>
                  <a:lnTo>
                    <a:pt x="2925191" y="355574"/>
                  </a:lnTo>
                  <a:lnTo>
                    <a:pt x="2925191" y="0"/>
                  </a:lnTo>
                  <a:close/>
                </a:path>
              </a:pathLst>
            </a:custGeom>
            <a:solidFill>
              <a:srgbClr val="12ABDB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266808" y="6851650"/>
              <a:ext cx="2925445" cy="6350"/>
            </a:xfrm>
            <a:custGeom>
              <a:avLst/>
              <a:gdLst/>
              <a:ahLst/>
              <a:cxnLst/>
              <a:rect l="l" t="t" r="r" b="b"/>
              <a:pathLst>
                <a:path w="2925445" h="6350">
                  <a:moveTo>
                    <a:pt x="2925191" y="6348"/>
                  </a:moveTo>
                  <a:lnTo>
                    <a:pt x="2925191" y="0"/>
                  </a:lnTo>
                  <a:lnTo>
                    <a:pt x="0" y="0"/>
                  </a:lnTo>
                  <a:lnTo>
                    <a:pt x="0" y="6348"/>
                  </a:lnTo>
                  <a:lnTo>
                    <a:pt x="2925191" y="6348"/>
                  </a:lnTo>
                  <a:close/>
                </a:path>
              </a:pathLst>
            </a:custGeom>
            <a:solidFill>
              <a:srgbClr val="12ABDB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9266808" y="1588897"/>
          <a:ext cx="2925445" cy="4385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129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spc="-5" dirty="0">
                          <a:latin typeface="Verdana"/>
                          <a:cs typeface="Verdana"/>
                        </a:rPr>
                        <a:t>Java</a:t>
                      </a:r>
                      <a:r>
                        <a:rPr sz="8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8</a:t>
                      </a:r>
                      <a:endParaRPr sz="800">
                        <a:latin typeface="Verdana"/>
                        <a:cs typeface="Verdana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Verdana"/>
                          <a:cs typeface="Verdana"/>
                        </a:rPr>
                        <a:t>/J2EE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T w="12700">
                      <a:solidFill>
                        <a:srgbClr val="12ABD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4775" marR="25463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700" spc="-5" dirty="0">
                          <a:latin typeface="Verdana"/>
                          <a:cs typeface="Verdana"/>
                        </a:rPr>
                        <a:t>Java </a:t>
                      </a:r>
                      <a:r>
                        <a:rPr sz="700" spc="-10" dirty="0">
                          <a:latin typeface="Verdana"/>
                          <a:cs typeface="Verdana"/>
                        </a:rPr>
                        <a:t>Basics, </a:t>
                      </a:r>
                      <a:r>
                        <a:rPr sz="700" spc="-5" dirty="0">
                          <a:latin typeface="Verdana"/>
                          <a:cs typeface="Verdana"/>
                        </a:rPr>
                        <a:t>OOPS, </a:t>
                      </a:r>
                      <a:r>
                        <a:rPr sz="700" spc="-10" dirty="0">
                          <a:latin typeface="Verdana"/>
                          <a:cs typeface="Verdana"/>
                        </a:rPr>
                        <a:t>Generics, Collections,  </a:t>
                      </a:r>
                      <a:r>
                        <a:rPr sz="700" spc="-5" dirty="0">
                          <a:latin typeface="Verdana"/>
                          <a:cs typeface="Verdana"/>
                        </a:rPr>
                        <a:t>Arrays, </a:t>
                      </a:r>
                      <a:r>
                        <a:rPr sz="700" spc="-10" dirty="0">
                          <a:latin typeface="Verdana"/>
                          <a:cs typeface="Verdana"/>
                        </a:rPr>
                        <a:t>Loops, Lambda </a:t>
                      </a:r>
                      <a:r>
                        <a:rPr sz="700" spc="-5" dirty="0">
                          <a:latin typeface="Verdana"/>
                          <a:cs typeface="Verdana"/>
                        </a:rPr>
                        <a:t>Exp, Stream API  </a:t>
                      </a:r>
                      <a:r>
                        <a:rPr sz="700" spc="-10" dirty="0">
                          <a:latin typeface="Verdana"/>
                          <a:cs typeface="Verdana"/>
                        </a:rPr>
                        <a:t>Junit, Mockito,</a:t>
                      </a:r>
                      <a:r>
                        <a:rPr sz="700" spc="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700" spc="-5" dirty="0">
                          <a:latin typeface="Verdana"/>
                          <a:cs typeface="Verdana"/>
                        </a:rPr>
                        <a:t>Servlets</a:t>
                      </a:r>
                      <a:endParaRPr sz="7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lnT w="12700">
                      <a:solidFill>
                        <a:srgbClr val="12ABDB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630">
                <a:tc>
                  <a:txBody>
                    <a:bodyPr/>
                    <a:lstStyle/>
                    <a:p>
                      <a:pPr marL="92710" marR="28321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800" dirty="0">
                          <a:latin typeface="Verdana"/>
                          <a:cs typeface="Verdana"/>
                        </a:rPr>
                        <a:t>Spr</a:t>
                      </a:r>
                      <a:r>
                        <a:rPr sz="800" spc="-5" dirty="0">
                          <a:latin typeface="Verdana"/>
                          <a:cs typeface="Verdana"/>
                        </a:rPr>
                        <a:t>in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g  core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51435" marB="0"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700" spc="-5" dirty="0">
                          <a:latin typeface="Verdana"/>
                          <a:cs typeface="Verdana"/>
                        </a:rPr>
                        <a:t>IOC &amp; Dependency Injection,</a:t>
                      </a:r>
                      <a:r>
                        <a:rPr sz="700" spc="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700" spc="-10" dirty="0">
                          <a:latin typeface="Verdana"/>
                          <a:cs typeface="Verdana"/>
                        </a:rPr>
                        <a:t>Autowire</a:t>
                      </a:r>
                      <a:endParaRPr sz="700">
                        <a:latin typeface="Verdana"/>
                        <a:cs typeface="Verdana"/>
                      </a:endParaRPr>
                    </a:p>
                  </a:txBody>
                  <a:tcPr marL="0" marR="0" marT="52069" marB="0"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85">
                <a:tc>
                  <a:txBody>
                    <a:bodyPr/>
                    <a:lstStyle/>
                    <a:p>
                      <a:pPr marL="92710" marR="2832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dirty="0">
                          <a:latin typeface="Verdana"/>
                          <a:cs typeface="Verdana"/>
                        </a:rPr>
                        <a:t>Spr</a:t>
                      </a:r>
                      <a:r>
                        <a:rPr sz="800" spc="-5" dirty="0">
                          <a:latin typeface="Verdana"/>
                          <a:cs typeface="Verdana"/>
                        </a:rPr>
                        <a:t>in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g  REST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104775" marR="23431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700" spc="-5" dirty="0">
                          <a:latin typeface="Verdana"/>
                          <a:cs typeface="Verdana"/>
                        </a:rPr>
                        <a:t>REST </a:t>
                      </a:r>
                      <a:r>
                        <a:rPr sz="700" spc="-10" dirty="0">
                          <a:latin typeface="Verdana"/>
                          <a:cs typeface="Verdana"/>
                        </a:rPr>
                        <a:t>controllers, Implementation </a:t>
                      </a:r>
                      <a:r>
                        <a:rPr sz="700" spc="-5" dirty="0">
                          <a:latin typeface="Verdana"/>
                          <a:cs typeface="Verdana"/>
                        </a:rPr>
                        <a:t>of GET,  POST, PUT &amp; DELETE, Bean </a:t>
                      </a:r>
                      <a:r>
                        <a:rPr sz="700" spc="-10" dirty="0">
                          <a:latin typeface="Verdana"/>
                          <a:cs typeface="Verdana"/>
                        </a:rPr>
                        <a:t>Validation </a:t>
                      </a:r>
                      <a:r>
                        <a:rPr sz="700" spc="-5" dirty="0">
                          <a:latin typeface="Verdana"/>
                          <a:cs typeface="Verdana"/>
                        </a:rPr>
                        <a:t>&amp;  Exception </a:t>
                      </a:r>
                      <a:r>
                        <a:rPr sz="700" spc="-10" dirty="0">
                          <a:latin typeface="Verdana"/>
                          <a:cs typeface="Verdana"/>
                        </a:rPr>
                        <a:t>Handling, </a:t>
                      </a:r>
                      <a:r>
                        <a:rPr sz="700" spc="-5" dirty="0">
                          <a:latin typeface="Verdana"/>
                          <a:cs typeface="Verdana"/>
                        </a:rPr>
                        <a:t>Testing </a:t>
                      </a:r>
                      <a:r>
                        <a:rPr sz="700" spc="-10" dirty="0">
                          <a:latin typeface="Verdana"/>
                          <a:cs typeface="Verdana"/>
                        </a:rPr>
                        <a:t>Services,  </a:t>
                      </a:r>
                      <a:r>
                        <a:rPr sz="700" spc="-5" dirty="0">
                          <a:latin typeface="Verdana"/>
                          <a:cs typeface="Verdana"/>
                        </a:rPr>
                        <a:t>Controller &amp; </a:t>
                      </a:r>
                      <a:r>
                        <a:rPr sz="700" spc="-10" dirty="0">
                          <a:latin typeface="Verdana"/>
                          <a:cs typeface="Verdana"/>
                        </a:rPr>
                        <a:t>Repository</a:t>
                      </a:r>
                      <a:r>
                        <a:rPr sz="700" spc="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700" spc="-5" dirty="0">
                          <a:latin typeface="Verdana"/>
                          <a:cs typeface="Verdana"/>
                        </a:rPr>
                        <a:t>layer</a:t>
                      </a:r>
                      <a:endParaRPr sz="700">
                        <a:latin typeface="Verdana"/>
                        <a:cs typeface="Verdana"/>
                      </a:endParaRPr>
                    </a:p>
                  </a:txBody>
                  <a:tcPr marL="0" marR="0" marT="4508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574">
                <a:tc>
                  <a:txBody>
                    <a:bodyPr/>
                    <a:lstStyle/>
                    <a:p>
                      <a:pPr marL="92710" marR="16573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dirty="0">
                          <a:latin typeface="Verdana"/>
                          <a:cs typeface="Verdana"/>
                        </a:rPr>
                        <a:t>Spring  </a:t>
                      </a:r>
                      <a:r>
                        <a:rPr sz="800" spc="-5" dirty="0">
                          <a:latin typeface="Verdana"/>
                          <a:cs typeface="Verdana"/>
                        </a:rPr>
                        <a:t>Data</a:t>
                      </a:r>
                      <a:r>
                        <a:rPr sz="800" spc="-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spc="-5" dirty="0">
                          <a:latin typeface="Verdana"/>
                          <a:cs typeface="Verdana"/>
                        </a:rPr>
                        <a:t>JPA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31305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700" spc="-10" dirty="0">
                          <a:latin typeface="Verdana"/>
                          <a:cs typeface="Verdana"/>
                        </a:rPr>
                        <a:t>Implement </a:t>
                      </a:r>
                      <a:r>
                        <a:rPr sz="700" spc="-5" dirty="0">
                          <a:latin typeface="Verdana"/>
                          <a:cs typeface="Verdana"/>
                        </a:rPr>
                        <a:t>DAO </a:t>
                      </a:r>
                      <a:r>
                        <a:rPr sz="700" spc="-10" dirty="0">
                          <a:latin typeface="Verdana"/>
                          <a:cs typeface="Verdana"/>
                        </a:rPr>
                        <a:t>layer using </a:t>
                      </a:r>
                      <a:r>
                        <a:rPr sz="700" spc="-5" dirty="0">
                          <a:latin typeface="Verdana"/>
                          <a:cs typeface="Verdana"/>
                        </a:rPr>
                        <a:t>spring Data  </a:t>
                      </a:r>
                      <a:r>
                        <a:rPr sz="700" spc="-10" dirty="0">
                          <a:latin typeface="Verdana"/>
                          <a:cs typeface="Verdana"/>
                        </a:rPr>
                        <a:t>repositories, </a:t>
                      </a:r>
                      <a:r>
                        <a:rPr sz="700" spc="-5" dirty="0">
                          <a:latin typeface="Verdana"/>
                          <a:cs typeface="Verdana"/>
                        </a:rPr>
                        <a:t>Transaction</a:t>
                      </a:r>
                      <a:r>
                        <a:rPr sz="700" spc="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700" spc="-5" dirty="0">
                          <a:latin typeface="Verdana"/>
                          <a:cs typeface="Verdana"/>
                        </a:rPr>
                        <a:t>Management</a:t>
                      </a:r>
                      <a:endParaRPr sz="7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19">
                <a:tc>
                  <a:txBody>
                    <a:bodyPr/>
                    <a:lstStyle/>
                    <a:p>
                      <a:pPr marL="92710" marR="9715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dirty="0">
                          <a:latin typeface="Verdana"/>
                          <a:cs typeface="Verdana"/>
                        </a:rPr>
                        <a:t>Spring  Boot  </a:t>
                      </a:r>
                      <a:r>
                        <a:rPr sz="800" spc="-1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800" spc="-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crose</a:t>
                      </a:r>
                      <a:r>
                        <a:rPr sz="800" spc="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vi  ces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104775" marR="7048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700" spc="-5" dirty="0">
                          <a:latin typeface="Verdana"/>
                          <a:cs typeface="Verdana"/>
                        </a:rPr>
                        <a:t>Spring Boot Starters, annotations, Messaging  Service, Sync/Async </a:t>
                      </a:r>
                      <a:r>
                        <a:rPr sz="700" spc="-10" dirty="0">
                          <a:latin typeface="Verdana"/>
                          <a:cs typeface="Verdana"/>
                        </a:rPr>
                        <a:t>comms, </a:t>
                      </a:r>
                      <a:r>
                        <a:rPr sz="700" spc="-5" dirty="0">
                          <a:latin typeface="Verdana"/>
                          <a:cs typeface="Verdana"/>
                        </a:rPr>
                        <a:t>Swagger API  documents</a:t>
                      </a:r>
                      <a:endParaRPr sz="700" dirty="0">
                        <a:latin typeface="Verdana"/>
                        <a:cs typeface="Verdana"/>
                      </a:endParaRPr>
                    </a:p>
                  </a:txBody>
                  <a:tcPr marL="0" marR="0" marT="45719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79">
                <a:tc>
                  <a:txBody>
                    <a:bodyPr/>
                    <a:lstStyle/>
                    <a:p>
                      <a:pPr marL="92710" marR="2832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dirty="0">
                          <a:latin typeface="Verdana"/>
                          <a:cs typeface="Verdana"/>
                        </a:rPr>
                        <a:t>Spr</a:t>
                      </a:r>
                      <a:r>
                        <a:rPr sz="800" spc="-5" dirty="0">
                          <a:latin typeface="Verdana"/>
                          <a:cs typeface="Verdana"/>
                        </a:rPr>
                        <a:t>in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g  Cloud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1695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700" spc="-5" dirty="0">
                          <a:latin typeface="Verdana"/>
                          <a:cs typeface="Verdana"/>
                        </a:rPr>
                        <a:t>Eureka, </a:t>
                      </a:r>
                      <a:r>
                        <a:rPr sz="700" spc="-10" dirty="0">
                          <a:latin typeface="Verdana"/>
                          <a:cs typeface="Verdana"/>
                        </a:rPr>
                        <a:t>Netflix Ribbon, Feign Client, Netflix  Hystrix, Netflix </a:t>
                      </a:r>
                      <a:r>
                        <a:rPr sz="700" spc="-5" dirty="0">
                          <a:latin typeface="Verdana"/>
                          <a:cs typeface="Verdana"/>
                        </a:rPr>
                        <a:t>Zuul &amp; </a:t>
                      </a:r>
                      <a:r>
                        <a:rPr sz="700" spc="-10" dirty="0">
                          <a:latin typeface="Verdana"/>
                          <a:cs typeface="Verdana"/>
                        </a:rPr>
                        <a:t>Config</a:t>
                      </a:r>
                      <a:r>
                        <a:rPr sz="700" spc="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700" spc="-5" dirty="0">
                          <a:latin typeface="Verdana"/>
                          <a:cs typeface="Verdana"/>
                        </a:rPr>
                        <a:t>Server</a:t>
                      </a:r>
                      <a:endParaRPr sz="7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dirty="0">
                          <a:latin typeface="Verdana"/>
                          <a:cs typeface="Verdana"/>
                        </a:rPr>
                        <a:t>React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104775" marR="1060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700" spc="-5" dirty="0">
                          <a:latin typeface="Verdana"/>
                          <a:cs typeface="Verdana"/>
                        </a:rPr>
                        <a:t>Components, </a:t>
                      </a:r>
                      <a:r>
                        <a:rPr sz="700" spc="-10" dirty="0">
                          <a:latin typeface="Verdana"/>
                          <a:cs typeface="Verdana"/>
                        </a:rPr>
                        <a:t>Hooks, </a:t>
                      </a:r>
                      <a:r>
                        <a:rPr sz="700" spc="-5" dirty="0">
                          <a:latin typeface="Verdana"/>
                          <a:cs typeface="Verdana"/>
                        </a:rPr>
                        <a:t>Event </a:t>
                      </a:r>
                      <a:r>
                        <a:rPr sz="700" spc="-10" dirty="0">
                          <a:latin typeface="Verdana"/>
                          <a:cs typeface="Verdana"/>
                        </a:rPr>
                        <a:t>handling, </a:t>
                      </a:r>
                      <a:r>
                        <a:rPr sz="700" spc="-5" dirty="0">
                          <a:latin typeface="Verdana"/>
                          <a:cs typeface="Verdana"/>
                        </a:rPr>
                        <a:t>Redux,  Reducers,</a:t>
                      </a:r>
                      <a:r>
                        <a:rPr sz="7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700" spc="-5" dirty="0">
                          <a:latin typeface="Verdana"/>
                          <a:cs typeface="Verdana"/>
                        </a:rPr>
                        <a:t>Testing</a:t>
                      </a:r>
                      <a:endParaRPr sz="700">
                        <a:latin typeface="Verdana"/>
                        <a:cs typeface="Verdana"/>
                      </a:endParaRPr>
                    </a:p>
                  </a:txBody>
                  <a:tcPr marL="0" marR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79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spc="-5" dirty="0">
                          <a:latin typeface="Verdana"/>
                          <a:cs typeface="Verdana"/>
                        </a:rPr>
                        <a:t>Database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10433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700" spc="-5" dirty="0">
                          <a:latin typeface="Verdana"/>
                          <a:cs typeface="Verdana"/>
                        </a:rPr>
                        <a:t>MongoDB </a:t>
                      </a:r>
                      <a:r>
                        <a:rPr sz="700" spc="-10" dirty="0">
                          <a:latin typeface="Verdana"/>
                          <a:cs typeface="Verdana"/>
                        </a:rPr>
                        <a:t>No </a:t>
                      </a:r>
                      <a:r>
                        <a:rPr sz="700" spc="-5" dirty="0">
                          <a:latin typeface="Verdana"/>
                          <a:cs typeface="Verdana"/>
                        </a:rPr>
                        <a:t>Sql </a:t>
                      </a:r>
                      <a:r>
                        <a:rPr sz="700" spc="-10" dirty="0">
                          <a:latin typeface="Verdana"/>
                          <a:cs typeface="Verdana"/>
                        </a:rPr>
                        <a:t>Basics  </a:t>
                      </a:r>
                      <a:r>
                        <a:rPr sz="700" spc="-5" dirty="0">
                          <a:latin typeface="Verdana"/>
                          <a:cs typeface="Verdana"/>
                        </a:rPr>
                        <a:t>My SQL RDS </a:t>
                      </a:r>
                      <a:r>
                        <a:rPr sz="700" spc="-10" dirty="0">
                          <a:latin typeface="Verdana"/>
                          <a:cs typeface="Verdana"/>
                        </a:rPr>
                        <a:t>Basics</a:t>
                      </a:r>
                      <a:endParaRPr sz="7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29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800" dirty="0">
                          <a:latin typeface="Verdana"/>
                          <a:cs typeface="Verdana"/>
                        </a:rPr>
                        <a:t>UI</a:t>
                      </a:r>
                      <a:r>
                        <a:rPr sz="8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Tech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L="104775" marR="22669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700" spc="-5" dirty="0">
                          <a:latin typeface="Verdana"/>
                          <a:cs typeface="Verdana"/>
                        </a:rPr>
                        <a:t>HTML 5 &amp; CSS 3,JavaScript, </a:t>
                      </a:r>
                      <a:r>
                        <a:rPr sz="700" spc="-10" dirty="0">
                          <a:latin typeface="Verdana"/>
                          <a:cs typeface="Verdana"/>
                        </a:rPr>
                        <a:t>Optimized UI  </a:t>
                      </a:r>
                      <a:r>
                        <a:rPr sz="700" spc="-5" dirty="0">
                          <a:latin typeface="Verdana"/>
                          <a:cs typeface="Verdana"/>
                        </a:rPr>
                        <a:t>Designed</a:t>
                      </a:r>
                      <a:endParaRPr sz="700">
                        <a:latin typeface="Verdana"/>
                        <a:cs typeface="Verdana"/>
                      </a:endParaRPr>
                    </a:p>
                  </a:txBody>
                  <a:tcPr marL="0" marR="0" marT="4635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5574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800" dirty="0">
                          <a:latin typeface="Verdana"/>
                          <a:cs typeface="Verdana"/>
                        </a:rPr>
                        <a:t>Tools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700" spc="-10" dirty="0">
                          <a:latin typeface="Verdana"/>
                          <a:cs typeface="Verdana"/>
                        </a:rPr>
                        <a:t>Git, </a:t>
                      </a:r>
                      <a:r>
                        <a:rPr sz="700" spc="-5" dirty="0">
                          <a:latin typeface="Verdana"/>
                          <a:cs typeface="Verdana"/>
                        </a:rPr>
                        <a:t>Postman, Maven,</a:t>
                      </a:r>
                      <a:r>
                        <a:rPr sz="700" spc="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700" spc="-5" dirty="0">
                          <a:latin typeface="Verdana"/>
                          <a:cs typeface="Verdana"/>
                        </a:rPr>
                        <a:t>IDE</a:t>
                      </a:r>
                      <a:endParaRPr sz="700">
                        <a:latin typeface="Verdana"/>
                        <a:cs typeface="Verdana"/>
                      </a:endParaRPr>
                    </a:p>
                  </a:txBody>
                  <a:tcPr marL="0" marR="0" marT="46355" marB="0"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0932">
                <a:tc>
                  <a:txBody>
                    <a:bodyPr/>
                    <a:lstStyle/>
                    <a:p>
                      <a:pPr marL="92710" marR="23812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800" dirty="0">
                          <a:latin typeface="Verdana"/>
                          <a:cs typeface="Verdana"/>
                        </a:rPr>
                        <a:t>Add</a:t>
                      </a:r>
                      <a:r>
                        <a:rPr sz="800" spc="-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On  </a:t>
                      </a:r>
                      <a:r>
                        <a:rPr sz="800" spc="-5" dirty="0">
                          <a:latin typeface="Verdana"/>
                          <a:cs typeface="Verdana"/>
                        </a:rPr>
                        <a:t>skills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L="104775" marR="17018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700" spc="-10" dirty="0">
                          <a:latin typeface="Verdana"/>
                          <a:cs typeface="Verdana"/>
                        </a:rPr>
                        <a:t>Communications, </a:t>
                      </a:r>
                      <a:r>
                        <a:rPr sz="700" spc="-5" dirty="0">
                          <a:latin typeface="Verdana"/>
                          <a:cs typeface="Verdana"/>
                        </a:rPr>
                        <a:t>Team management. Peer  </a:t>
                      </a:r>
                      <a:r>
                        <a:rPr sz="700" spc="-10" dirty="0">
                          <a:latin typeface="Verdana"/>
                          <a:cs typeface="Verdana"/>
                        </a:rPr>
                        <a:t>learning</a:t>
                      </a:r>
                      <a:endParaRPr sz="700" dirty="0">
                        <a:latin typeface="Verdana"/>
                        <a:cs typeface="Verdana"/>
                      </a:endParaRPr>
                    </a:p>
                  </a:txBody>
                  <a:tcPr marL="0" marR="0" marT="4635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4739385" y="2928697"/>
            <a:ext cx="3754754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000" b="1" spc="-10" dirty="0">
                <a:latin typeface="Verdana"/>
                <a:cs typeface="Verdana"/>
              </a:rPr>
              <a:t>Online Car wash booking application 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35463" y="3154280"/>
            <a:ext cx="3754754" cy="11017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95"/>
              </a:spcBef>
            </a:pPr>
            <a:r>
              <a:rPr lang="en-IN" sz="9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Completed end to end case development of Car Wash Booking Application in </a:t>
            </a:r>
            <a:r>
              <a:rPr lang="en-IN" sz="9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 Spring boot</a:t>
            </a:r>
            <a:r>
              <a:rPr lang="en-IN" sz="9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along with </a:t>
            </a:r>
            <a:r>
              <a:rPr lang="en-IN" sz="9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JWT authentication, Swagger, Spring Cloud, API Gateway, RabbitMQ</a:t>
            </a:r>
            <a:r>
              <a:rPr lang="en-IN" sz="9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and </a:t>
            </a:r>
            <a:r>
              <a:rPr lang="en-IN" sz="9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payment gateway using Paytm</a:t>
            </a:r>
            <a:r>
              <a:rPr lang="en-IN" sz="9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</a:t>
            </a:r>
            <a:r>
              <a:rPr lang="en-IN" sz="9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React </a:t>
            </a:r>
            <a:r>
              <a:rPr lang="en-IN" sz="900" b="1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Js</a:t>
            </a:r>
            <a:r>
              <a:rPr lang="en-IN" sz="9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is used as the front-end interface. </a:t>
            </a:r>
            <a:r>
              <a:rPr lang="en-IN" sz="9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Bootstrap 5</a:t>
            </a:r>
            <a:r>
              <a:rPr lang="en-IN" sz="9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and </a:t>
            </a:r>
            <a:r>
              <a:rPr lang="en-IN" sz="9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Material UI </a:t>
            </a:r>
            <a:r>
              <a:rPr lang="en-IN" sz="9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is used for extra styling apart from </a:t>
            </a:r>
            <a:r>
              <a:rPr lang="en-IN" sz="9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CSS</a:t>
            </a:r>
            <a:r>
              <a:rPr lang="en-IN" sz="9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</a:t>
            </a:r>
            <a:r>
              <a:rPr lang="en-IN" sz="9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MongoDB</a:t>
            </a:r>
            <a:r>
              <a:rPr lang="en-IN" sz="9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is used as the Database in the whole application.</a:t>
            </a:r>
            <a:endParaRPr lang="en-IN" sz="300" dirty="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58437" y="4398685"/>
            <a:ext cx="281686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000" b="1" spc="-5" dirty="0">
                <a:latin typeface="Verdana"/>
                <a:cs typeface="Verdana"/>
              </a:rPr>
              <a:t>Student Management System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40808" y="4593588"/>
            <a:ext cx="3936365" cy="8727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lang="en-US" sz="1000" spc="-5" dirty="0">
                <a:latin typeface="Verdana"/>
                <a:cs typeface="Verdana"/>
              </a:rPr>
              <a:t>Completed end to end development of Student Management System in Java Spring Boot. React </a:t>
            </a:r>
            <a:r>
              <a:rPr lang="en-US" sz="1000" spc="-5" dirty="0" err="1">
                <a:latin typeface="Verdana"/>
                <a:cs typeface="Verdana"/>
              </a:rPr>
              <a:t>Js</a:t>
            </a:r>
            <a:r>
              <a:rPr lang="en-US" sz="1000" spc="-5" dirty="0">
                <a:latin typeface="Verdana"/>
                <a:cs typeface="Verdana"/>
              </a:rPr>
              <a:t> is used as the front-end interface. Bootstrap 5 is used for extra styling apart from CSS. H2 Database and PostgreSQL is used as the database in the whole application.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90975" y="5516895"/>
            <a:ext cx="3419475" cy="37338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spc="-5" dirty="0">
                <a:latin typeface="Verdana"/>
                <a:cs typeface="Verdana"/>
              </a:rPr>
              <a:t>Completed a three months </a:t>
            </a:r>
            <a:r>
              <a:rPr sz="1000" dirty="0">
                <a:latin typeface="Verdana"/>
                <a:cs typeface="Verdana"/>
              </a:rPr>
              <a:t>Training </a:t>
            </a:r>
            <a:r>
              <a:rPr sz="1000" spc="-10" dirty="0">
                <a:latin typeface="Verdana"/>
                <a:cs typeface="Verdana"/>
              </a:rPr>
              <a:t>for </a:t>
            </a:r>
            <a:r>
              <a:rPr sz="1000" spc="-5" dirty="0">
                <a:latin typeface="Verdana"/>
                <a:cs typeface="Verdana"/>
              </a:rPr>
              <a:t>A4 </a:t>
            </a:r>
            <a:r>
              <a:rPr sz="1000" dirty="0">
                <a:latin typeface="Verdana"/>
                <a:cs typeface="Verdana"/>
              </a:rPr>
              <a:t>Analyst</a:t>
            </a:r>
            <a:r>
              <a:rPr sz="1000" spc="8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b="1" spc="-10" dirty="0">
                <a:latin typeface="Verdana"/>
                <a:cs typeface="Verdana"/>
              </a:rPr>
              <a:t>Capgemini</a:t>
            </a:r>
            <a:r>
              <a:rPr sz="1000" b="1" spc="1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India.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10784" y="6009299"/>
            <a:ext cx="341947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Verdana"/>
                <a:cs typeface="Verdana"/>
              </a:rPr>
              <a:t>LinkedIn</a:t>
            </a:r>
            <a:r>
              <a:rPr lang="en-US" sz="1000" spc="-5" dirty="0">
                <a:latin typeface="Verdana"/>
                <a:cs typeface="Verdana"/>
              </a:rPr>
              <a:t>  </a:t>
            </a:r>
            <a:r>
              <a:rPr lang="en-IN" sz="1000" b="0" i="0" dirty="0">
                <a:effectLst/>
                <a:latin typeface="-apple-system"/>
              </a:rPr>
              <a:t>www.linkedin.com/in/arpan-ghosh-36b344214/</a:t>
            </a:r>
            <a:endParaRPr sz="1000" dirty="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43701" y="700821"/>
            <a:ext cx="100139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ys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t/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30272" y="1322577"/>
            <a:ext cx="17849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Base Location:</a:t>
            </a:r>
            <a:r>
              <a:rPr sz="1100" b="1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Mumbai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57474" y="1561862"/>
            <a:ext cx="25380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***********.*******@gmail.com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35782" y="1739645"/>
            <a:ext cx="135509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+91</a:t>
            </a:r>
            <a:r>
              <a:rPr sz="11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Verdana"/>
                <a:cs typeface="Verdana"/>
              </a:rPr>
              <a:t>xxxxxxxxxxxx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4666" y="2500513"/>
            <a:ext cx="1636395" cy="35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100" algn="just">
              <a:lnSpc>
                <a:spcPts val="136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Strengths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ts val="1240"/>
              </a:lnSpc>
            </a:pPr>
            <a:r>
              <a:rPr sz="1100" b="1" spc="-5" dirty="0">
                <a:latin typeface="Verdana"/>
                <a:cs typeface="Verdana"/>
              </a:rPr>
              <a:t>Full Stack</a:t>
            </a:r>
            <a:r>
              <a:rPr sz="1100" b="1" spc="-45" dirty="0">
                <a:latin typeface="Verdana"/>
                <a:cs typeface="Verdana"/>
              </a:rPr>
              <a:t> </a:t>
            </a:r>
            <a:r>
              <a:rPr sz="1100" b="1" spc="-5" dirty="0">
                <a:latin typeface="Verdana"/>
                <a:cs typeface="Verdana"/>
              </a:rPr>
              <a:t>Developer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5602" y="2960014"/>
            <a:ext cx="4003040" cy="5218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13999"/>
              </a:lnSpc>
              <a:spcBef>
                <a:spcPts val="100"/>
              </a:spcBef>
              <a:buFont typeface="Arial"/>
              <a:buChar char="•"/>
              <a:tabLst>
                <a:tab pos="184785" algn="l"/>
                <a:tab pos="185420" algn="l"/>
              </a:tabLst>
            </a:pPr>
            <a:r>
              <a:rPr lang="en-US" sz="1000" spc="-5" dirty="0">
                <a:latin typeface="Verdana"/>
                <a:cs typeface="Verdana"/>
              </a:rPr>
              <a:t>Hands on experience in creating </a:t>
            </a:r>
            <a:r>
              <a:rPr lang="en-US" sz="1000" b="1" spc="-5" dirty="0">
                <a:latin typeface="Verdana"/>
                <a:cs typeface="Verdana"/>
              </a:rPr>
              <a:t>microservices</a:t>
            </a:r>
            <a:r>
              <a:rPr lang="en-US" sz="1000" spc="-5" dirty="0">
                <a:latin typeface="Verdana"/>
                <a:cs typeface="Verdana"/>
              </a:rPr>
              <a:t> with </a:t>
            </a:r>
            <a:r>
              <a:rPr lang="en-US" sz="1000" b="1" spc="-5" dirty="0">
                <a:latin typeface="Verdana"/>
                <a:cs typeface="Verdana"/>
              </a:rPr>
              <a:t>Spring</a:t>
            </a:r>
            <a:r>
              <a:rPr lang="en-US" sz="1000" spc="-5" dirty="0">
                <a:latin typeface="Verdana"/>
                <a:cs typeface="Verdana"/>
              </a:rPr>
              <a:t> </a:t>
            </a:r>
            <a:r>
              <a:rPr lang="en-US" sz="1000" b="1" spc="-5" dirty="0">
                <a:latin typeface="Verdana"/>
                <a:cs typeface="Verdana"/>
              </a:rPr>
              <a:t>Boot</a:t>
            </a:r>
            <a:r>
              <a:rPr lang="en-US" sz="1000" spc="-5" dirty="0">
                <a:latin typeface="Verdana"/>
                <a:cs typeface="Verdana"/>
              </a:rPr>
              <a:t>, </a:t>
            </a:r>
            <a:r>
              <a:rPr lang="en-US" sz="1000" b="1" spc="-5" dirty="0">
                <a:latin typeface="Verdana"/>
                <a:cs typeface="Verdana"/>
              </a:rPr>
              <a:t>Spring</a:t>
            </a:r>
            <a:r>
              <a:rPr lang="en-US" sz="1000" spc="-5" dirty="0">
                <a:latin typeface="Verdana"/>
                <a:cs typeface="Verdana"/>
              </a:rPr>
              <a:t> </a:t>
            </a:r>
            <a:r>
              <a:rPr lang="en-US" sz="1000" b="1" spc="-5" dirty="0">
                <a:latin typeface="Verdana"/>
                <a:cs typeface="Verdana"/>
              </a:rPr>
              <a:t>Security</a:t>
            </a:r>
            <a:r>
              <a:rPr lang="en-US" sz="1000" spc="-5" dirty="0">
                <a:latin typeface="Verdana"/>
                <a:cs typeface="Verdana"/>
              </a:rPr>
              <a:t>, </a:t>
            </a:r>
            <a:r>
              <a:rPr lang="en-US" sz="1000" b="1" spc="-5" dirty="0">
                <a:latin typeface="Verdana"/>
                <a:cs typeface="Verdana"/>
              </a:rPr>
              <a:t>Spring</a:t>
            </a:r>
            <a:r>
              <a:rPr lang="en-US" sz="1000" spc="-5" dirty="0">
                <a:latin typeface="Verdana"/>
                <a:cs typeface="Verdana"/>
              </a:rPr>
              <a:t> </a:t>
            </a:r>
            <a:r>
              <a:rPr lang="en-US" sz="1000" b="1" spc="-5" dirty="0">
                <a:latin typeface="Verdana"/>
                <a:cs typeface="Verdana"/>
              </a:rPr>
              <a:t>Cloud</a:t>
            </a:r>
            <a:r>
              <a:rPr lang="en-US" sz="1000" spc="-5" dirty="0">
                <a:latin typeface="Verdana"/>
                <a:cs typeface="Verdana"/>
              </a:rPr>
              <a:t> </a:t>
            </a:r>
            <a:r>
              <a:rPr lang="en-US" sz="1000" b="1" spc="-5" dirty="0">
                <a:latin typeface="Verdana"/>
                <a:cs typeface="Verdana"/>
              </a:rPr>
              <a:t>API</a:t>
            </a:r>
            <a:r>
              <a:rPr lang="en-US" sz="1000" spc="-5" dirty="0">
                <a:latin typeface="Verdana"/>
                <a:cs typeface="Verdana"/>
              </a:rPr>
              <a:t> </a:t>
            </a:r>
            <a:r>
              <a:rPr lang="en-US" sz="1000" b="1" spc="-5" dirty="0">
                <a:latin typeface="Verdana"/>
                <a:cs typeface="Verdana"/>
              </a:rPr>
              <a:t>Gateway</a:t>
            </a:r>
            <a:r>
              <a:rPr lang="en-US" sz="1000" spc="-5" dirty="0">
                <a:latin typeface="Verdana"/>
                <a:cs typeface="Verdana"/>
              </a:rPr>
              <a:t>, </a:t>
            </a:r>
            <a:r>
              <a:rPr lang="en-US" sz="1000" b="1" spc="-5" dirty="0">
                <a:latin typeface="Verdana"/>
                <a:cs typeface="Verdana"/>
              </a:rPr>
              <a:t>Eureka</a:t>
            </a:r>
            <a:r>
              <a:rPr lang="en-US" sz="1000" spc="-5" dirty="0">
                <a:latin typeface="Verdana"/>
                <a:cs typeface="Verdana"/>
              </a:rPr>
              <a:t> </a:t>
            </a:r>
            <a:r>
              <a:rPr lang="en-US" sz="1000" b="1" spc="-5" dirty="0">
                <a:latin typeface="Verdana"/>
                <a:cs typeface="Verdana"/>
              </a:rPr>
              <a:t>server</a:t>
            </a:r>
            <a:r>
              <a:rPr lang="en-US" sz="1000" spc="-5" dirty="0">
                <a:latin typeface="Verdana"/>
                <a:cs typeface="Verdana"/>
              </a:rPr>
              <a:t>, </a:t>
            </a:r>
            <a:r>
              <a:rPr lang="en-US" sz="1000" b="1" spc="-5" dirty="0">
                <a:latin typeface="Verdana"/>
                <a:cs typeface="Verdana"/>
              </a:rPr>
              <a:t>load</a:t>
            </a:r>
            <a:r>
              <a:rPr lang="en-US" sz="1000" spc="-5" dirty="0">
                <a:latin typeface="Verdana"/>
                <a:cs typeface="Verdana"/>
              </a:rPr>
              <a:t> </a:t>
            </a:r>
            <a:r>
              <a:rPr lang="en-US" sz="1000" b="1" spc="-5" dirty="0">
                <a:latin typeface="Verdana"/>
                <a:cs typeface="Verdana"/>
              </a:rPr>
              <a:t>balancing</a:t>
            </a:r>
            <a:r>
              <a:rPr lang="en-US" sz="1000" spc="-5" dirty="0">
                <a:latin typeface="Verdana"/>
                <a:cs typeface="Verdana"/>
              </a:rPr>
              <a:t>, </a:t>
            </a:r>
            <a:r>
              <a:rPr lang="en-US" sz="1000" b="1" spc="-5" dirty="0">
                <a:latin typeface="Verdana"/>
                <a:cs typeface="Verdana"/>
              </a:rPr>
              <a:t>Swagger</a:t>
            </a:r>
            <a:r>
              <a:rPr lang="en-US" sz="1000" spc="-5" dirty="0">
                <a:latin typeface="Verdana"/>
                <a:cs typeface="Verdana"/>
              </a:rPr>
              <a:t>, 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5602" y="3847638"/>
            <a:ext cx="3925570" cy="5218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13999"/>
              </a:lnSpc>
              <a:spcBef>
                <a:spcPts val="100"/>
              </a:spcBef>
              <a:buFont typeface="Arial"/>
              <a:buChar char="•"/>
              <a:tabLst>
                <a:tab pos="184785" algn="l"/>
                <a:tab pos="185420" algn="l"/>
              </a:tabLst>
            </a:pPr>
            <a:r>
              <a:rPr sz="1000" spc="-5" dirty="0">
                <a:latin typeface="Verdana"/>
                <a:cs typeface="Verdana"/>
              </a:rPr>
              <a:t>Proficient </a:t>
            </a:r>
            <a:r>
              <a:rPr sz="1000" dirty="0">
                <a:latin typeface="Verdana"/>
                <a:cs typeface="Verdana"/>
              </a:rPr>
              <a:t>in </a:t>
            </a:r>
            <a:r>
              <a:rPr sz="1000" spc="-5" dirty="0">
                <a:latin typeface="Verdana"/>
                <a:cs typeface="Verdana"/>
              </a:rPr>
              <a:t>creating </a:t>
            </a:r>
            <a:r>
              <a:rPr sz="1000" b="1" spc="-10" dirty="0">
                <a:latin typeface="Verdana"/>
                <a:cs typeface="Verdana"/>
              </a:rPr>
              <a:t>Single Page </a:t>
            </a:r>
            <a:r>
              <a:rPr sz="1000" b="1" spc="-5" dirty="0">
                <a:latin typeface="Verdana"/>
                <a:cs typeface="Verdana"/>
              </a:rPr>
              <a:t>Web </a:t>
            </a:r>
            <a:r>
              <a:rPr sz="1000" b="1" spc="-10" dirty="0">
                <a:latin typeface="Verdana"/>
                <a:cs typeface="Verdana"/>
              </a:rPr>
              <a:t>Application </a:t>
            </a:r>
            <a:r>
              <a:rPr sz="1000" dirty="0">
                <a:latin typeface="Verdana"/>
                <a:cs typeface="Verdana"/>
              </a:rPr>
              <a:t>in  </a:t>
            </a:r>
            <a:r>
              <a:rPr sz="1000" b="1" spc="-10" dirty="0">
                <a:latin typeface="Verdana"/>
                <a:cs typeface="Verdana"/>
              </a:rPr>
              <a:t>React</a:t>
            </a:r>
            <a:r>
              <a:rPr sz="1000" spc="-10" dirty="0">
                <a:latin typeface="Verdana"/>
                <a:cs typeface="Verdana"/>
              </a:rPr>
              <a:t>, </a:t>
            </a:r>
            <a:r>
              <a:rPr sz="1000" b="1" spc="-10" dirty="0">
                <a:latin typeface="Verdana"/>
                <a:cs typeface="Verdana"/>
              </a:rPr>
              <a:t>React </a:t>
            </a:r>
            <a:r>
              <a:rPr sz="1000" b="1" spc="-5" dirty="0">
                <a:latin typeface="Verdana"/>
                <a:cs typeface="Verdana"/>
              </a:rPr>
              <a:t>routing</a:t>
            </a:r>
            <a:r>
              <a:rPr sz="1000" spc="-5" dirty="0">
                <a:latin typeface="Verdana"/>
                <a:cs typeface="Verdana"/>
              </a:rPr>
              <a:t>, </a:t>
            </a:r>
            <a:r>
              <a:rPr sz="1000" spc="-10" dirty="0">
                <a:latin typeface="Verdana"/>
                <a:cs typeface="Verdana"/>
              </a:rPr>
              <a:t>HTML5, </a:t>
            </a:r>
            <a:r>
              <a:rPr sz="1000" spc="-5" dirty="0">
                <a:latin typeface="Verdana"/>
                <a:cs typeface="Verdana"/>
              </a:rPr>
              <a:t>CSS3,  Bootstrap5, ReactStrap, Validators, React UI</a:t>
            </a:r>
            <a:r>
              <a:rPr sz="1000" spc="14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Kit</a:t>
            </a:r>
            <a:r>
              <a:rPr lang="en-US" sz="1000" dirty="0">
                <a:latin typeface="Verdana"/>
                <a:cs typeface="Verdana"/>
              </a:rPr>
              <a:t>, MDBBootstrap</a:t>
            </a:r>
            <a:r>
              <a:rPr sz="1000" dirty="0">
                <a:latin typeface="Verdana"/>
                <a:cs typeface="Verdana"/>
              </a:rPr>
              <a:t>.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425602" y="4554387"/>
            <a:ext cx="3631565" cy="3464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14199"/>
              </a:lnSpc>
              <a:spcBef>
                <a:spcPts val="100"/>
              </a:spcBef>
              <a:buFont typeface="Arial"/>
              <a:buChar char="•"/>
              <a:tabLst>
                <a:tab pos="184785" algn="l"/>
                <a:tab pos="185420" algn="l"/>
              </a:tabLst>
            </a:pPr>
            <a:r>
              <a:rPr sz="1000" spc="-5" dirty="0">
                <a:latin typeface="Verdana"/>
                <a:cs typeface="Verdana"/>
              </a:rPr>
              <a:t>Hands on experience </a:t>
            </a:r>
            <a:r>
              <a:rPr sz="1000" dirty="0">
                <a:latin typeface="Verdana"/>
                <a:cs typeface="Verdana"/>
              </a:rPr>
              <a:t>in implementing </a:t>
            </a:r>
            <a:r>
              <a:rPr lang="en-US" sz="1000" b="1" spc="-10" dirty="0">
                <a:latin typeface="Verdana"/>
                <a:cs typeface="Verdana"/>
              </a:rPr>
              <a:t>Mongo dB Atlas &amp; PostgreSQL</a:t>
            </a:r>
            <a:r>
              <a:rPr sz="1000" b="1" spc="-5" dirty="0">
                <a:latin typeface="Verdana"/>
                <a:cs typeface="Verdana"/>
              </a:rPr>
              <a:t>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5602" y="5162043"/>
            <a:ext cx="3928110" cy="3464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13999"/>
              </a:lnSpc>
              <a:spcBef>
                <a:spcPts val="100"/>
              </a:spcBef>
              <a:buFont typeface="Arial"/>
              <a:buChar char="•"/>
              <a:tabLst>
                <a:tab pos="184785" algn="l"/>
                <a:tab pos="185420" algn="l"/>
              </a:tabLst>
            </a:pPr>
            <a:r>
              <a:rPr lang="en-IN" sz="1000" spc="-5" dirty="0">
                <a:latin typeface="Verdana"/>
                <a:cs typeface="Verdana"/>
              </a:rPr>
              <a:t>Development experience </a:t>
            </a:r>
            <a:r>
              <a:rPr lang="en-IN" sz="1000" dirty="0">
                <a:latin typeface="Verdana"/>
                <a:cs typeface="Verdana"/>
              </a:rPr>
              <a:t>in </a:t>
            </a:r>
            <a:r>
              <a:rPr lang="en-IN" sz="1000" spc="-5" dirty="0">
                <a:latin typeface="Verdana"/>
                <a:cs typeface="Verdana"/>
              </a:rPr>
              <a:t>frontend development using MDB Bootstrap</a:t>
            </a:r>
            <a:endParaRPr lang="en-IN" sz="1000" dirty="0">
              <a:latin typeface="Verdana"/>
              <a:cs typeface="Verdana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2443701" y="223315"/>
            <a:ext cx="3563621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ARPAN GHOSH</a:t>
            </a:r>
            <a:endParaRPr spc="-5" dirty="0"/>
          </a:p>
        </p:txBody>
      </p:sp>
      <p:grpSp>
        <p:nvGrpSpPr>
          <p:cNvPr id="31" name="object 31"/>
          <p:cNvGrpSpPr/>
          <p:nvPr/>
        </p:nvGrpSpPr>
        <p:grpSpPr>
          <a:xfrm>
            <a:off x="4460747" y="1988819"/>
            <a:ext cx="4466845" cy="4814313"/>
            <a:chOff x="4460747" y="1988819"/>
            <a:chExt cx="4466845" cy="4814313"/>
          </a:xfrm>
        </p:grpSpPr>
        <p:sp>
          <p:nvSpPr>
            <p:cNvPr id="32" name="object 32">
              <a:hlinkClick r:id="rId6"/>
            </p:cNvPr>
            <p:cNvSpPr/>
            <p:nvPr/>
          </p:nvSpPr>
          <p:spPr>
            <a:xfrm>
              <a:off x="4460747" y="6220968"/>
              <a:ext cx="472439" cy="4724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3" name="object 33">
              <a:hlinkClick r:id="rId8"/>
            </p:cNvPr>
            <p:cNvSpPr/>
            <p:nvPr/>
          </p:nvSpPr>
          <p:spPr>
            <a:xfrm>
              <a:off x="8455152" y="6332218"/>
              <a:ext cx="472440" cy="47091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46492" y="1988819"/>
              <a:ext cx="326135" cy="32613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056378" y="6430467"/>
            <a:ext cx="32111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Verdana"/>
                <a:cs typeface="Verdana"/>
              </a:rPr>
              <a:t>Check </a:t>
            </a:r>
            <a:r>
              <a:rPr sz="1100" dirty="0">
                <a:latin typeface="Verdana"/>
                <a:cs typeface="Verdana"/>
              </a:rPr>
              <a:t>out </a:t>
            </a:r>
            <a:r>
              <a:rPr sz="1100" spc="-5" dirty="0">
                <a:latin typeface="Verdana"/>
                <a:cs typeface="Verdana"/>
              </a:rPr>
              <a:t>my work </a:t>
            </a:r>
            <a:r>
              <a:rPr sz="1100" dirty="0">
                <a:latin typeface="Verdana"/>
                <a:cs typeface="Verdana"/>
              </a:rPr>
              <a:t>on </a:t>
            </a:r>
            <a:r>
              <a:rPr sz="1100" spc="-5" dirty="0">
                <a:latin typeface="Verdana"/>
                <a:cs typeface="Verdana"/>
              </a:rPr>
              <a:t>GitHub </a:t>
            </a:r>
            <a:r>
              <a:rPr sz="1100" dirty="0">
                <a:latin typeface="Verdana"/>
                <a:cs typeface="Verdana"/>
              </a:rPr>
              <a:t>&amp; </a:t>
            </a:r>
            <a:r>
              <a:rPr sz="1100" spc="-5" dirty="0">
                <a:latin typeface="Verdana"/>
                <a:cs typeface="Verdana"/>
              </a:rPr>
              <a:t>Video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Profile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430272" y="1751558"/>
            <a:ext cx="857885" cy="469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 marR="5080" indent="-6350">
              <a:lnSpc>
                <a:spcPct val="1323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Mobile</a:t>
            </a:r>
            <a:r>
              <a:rPr sz="1100" b="1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No:  </a:t>
            </a:r>
            <a:r>
              <a:rPr sz="1650" b="1" baseline="2525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r>
              <a:rPr sz="1650" b="1" spc="217" baseline="25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319386" y="291992"/>
            <a:ext cx="2374900" cy="1033232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72415" marR="5080" indent="-133350">
              <a:lnSpc>
                <a:spcPct val="118300"/>
              </a:lnSpc>
              <a:spcBef>
                <a:spcPts val="31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Education and certificates  </a:t>
            </a:r>
            <a:r>
              <a:rPr sz="1000" spc="-5" dirty="0">
                <a:latin typeface="Verdana"/>
                <a:cs typeface="Verdana"/>
              </a:rPr>
              <a:t>Bachelor of Technology  </a:t>
            </a:r>
            <a:r>
              <a:rPr lang="en-US" sz="1000" spc="-5" dirty="0">
                <a:latin typeface="Verdana"/>
                <a:cs typeface="Verdana"/>
              </a:rPr>
              <a:t>Computer Science </a:t>
            </a:r>
            <a:r>
              <a:rPr sz="1000" spc="-5" dirty="0">
                <a:latin typeface="Verdana"/>
                <a:cs typeface="Verdana"/>
              </a:rPr>
              <a:t>Engineering : 2018</a:t>
            </a:r>
            <a:r>
              <a:rPr lang="en-US" sz="1000" spc="-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- 2022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Skills</a:t>
            </a:r>
            <a:endParaRPr sz="1000" dirty="0">
              <a:latin typeface="Verdana"/>
              <a:cs typeface="Verdana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15B41134-22E2-6ED4-BBCD-6940D53A7E3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04" y="194376"/>
            <a:ext cx="1472944" cy="15946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7D4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591</TotalTime>
  <Words>461</Words>
  <Application>Microsoft Office PowerPoint</Application>
  <PresentationFormat>Widescreen</PresentationFormat>
  <Paragraphs>49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-apple-system</vt:lpstr>
      <vt:lpstr>Arial</vt:lpstr>
      <vt:lpstr>Calibri</vt:lpstr>
      <vt:lpstr>Carlito</vt:lpstr>
      <vt:lpstr>Verdana</vt:lpstr>
      <vt:lpstr>Office Theme</vt:lpstr>
      <vt:lpstr>ARPAN GHOSH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ppt template</dc:subject>
  <dc:creator>Arpan</dc:creator>
  <cp:lastModifiedBy>Ghosh, Arpan</cp:lastModifiedBy>
  <cp:revision>8</cp:revision>
  <dcterms:created xsi:type="dcterms:W3CDTF">2022-09-16T11:00:07Z</dcterms:created>
  <dcterms:modified xsi:type="dcterms:W3CDTF">2022-11-03T19:54:19Z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2022-09-15T00:00:00Z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2022-09-16T00:00:00Z</vt:filetime>
  </property>
</Properties>
</file>