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6858000" cx="9144000"/>
  <p:notesSz cx="6858000" cy="9144000"/>
  <p:embeddedFontLst>
    <p:embeddedFont>
      <p:font typeface="Roboto Condensed"/>
      <p:regular r:id="rId86"/>
      <p:bold r:id="rId87"/>
      <p:italic r:id="rId88"/>
      <p:boldItalic r:id="rId89"/>
    </p:embeddedFont>
    <p:embeddedFont>
      <p:font typeface="Gill Sans"/>
      <p:regular r:id="rId90"/>
      <p:bold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obotoCondensed-regular.fnt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RobotoCondensed-italic.fntdata"/><Relationship Id="rId43" Type="http://schemas.openxmlformats.org/officeDocument/2006/relationships/slide" Target="slides/slide38.xml"/><Relationship Id="rId87" Type="http://schemas.openxmlformats.org/officeDocument/2006/relationships/font" Target="fonts/RobotoCondensed-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Condensed-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GillSans-bold.fntdata"/><Relationship Id="rId90" Type="http://schemas.openxmlformats.org/officeDocument/2006/relationships/font" Target="fonts/Gill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need the </a:t>
            </a:r>
            <a:r>
              <a:rPr b="1" lang="en-US" sz="1800">
                <a:solidFill>
                  <a:srgbClr val="1C1D1F"/>
                </a:solidFill>
                <a:latin typeface="Arial"/>
                <a:ea typeface="Arial"/>
                <a:cs typeface="Arial"/>
                <a:sym typeface="Arial"/>
              </a:rPr>
              <a:t>Excel workbook and the text CSV file to connect</a:t>
            </a:r>
            <a:r>
              <a:rPr lang="en-US" sz="1800">
                <a:solidFill>
                  <a:srgbClr val="1C1D1F"/>
                </a:solidFill>
                <a:latin typeface="Arial"/>
                <a:ea typeface="Arial"/>
                <a:cs typeface="Arial"/>
                <a:sym typeface="Arial"/>
              </a:rPr>
              <a:t>.</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rPr lang="en-US" sz="1800">
                <a:solidFill>
                  <a:srgbClr val="1C1D1F"/>
                </a:solidFill>
                <a:latin typeface="Arial"/>
                <a:ea typeface="Arial"/>
                <a:cs typeface="Arial"/>
                <a:sym typeface="Arial"/>
              </a:rPr>
              <a:t>To have an </a:t>
            </a:r>
            <a:r>
              <a:rPr b="1" lang="en-US" sz="1800">
                <a:solidFill>
                  <a:srgbClr val="1C1D1F"/>
                </a:solidFill>
                <a:latin typeface="Arial"/>
                <a:ea typeface="Arial"/>
                <a:cs typeface="Arial"/>
                <a:sym typeface="Arial"/>
              </a:rPr>
              <a:t>overview of all available connectors</a:t>
            </a:r>
            <a:r>
              <a:rPr lang="en-US" sz="1800">
                <a:solidFill>
                  <a:srgbClr val="1C1D1F"/>
                </a:solidFill>
                <a:latin typeface="Arial"/>
                <a:ea typeface="Arial"/>
                <a:cs typeface="Arial"/>
                <a:sym typeface="Arial"/>
              </a:rPr>
              <a:t>, you can either press </a:t>
            </a:r>
            <a:r>
              <a:rPr b="1" lang="en-US" sz="1800">
                <a:solidFill>
                  <a:srgbClr val="1C1D1F"/>
                </a:solidFill>
                <a:latin typeface="Arial"/>
                <a:ea typeface="Arial"/>
                <a:cs typeface="Arial"/>
                <a:sym typeface="Arial"/>
              </a:rPr>
              <a:t>More,</a:t>
            </a:r>
            <a:r>
              <a:rPr lang="en-US"/>
              <a:t> or you click the button in the upper part</a:t>
            </a:r>
            <a:endParaRPr/>
          </a:p>
          <a:p>
            <a:pPr indent="0" lvl="0" marL="0" rtl="0" algn="l">
              <a:spcBef>
                <a:spcPts val="0"/>
              </a:spcBef>
              <a:spcAft>
                <a:spcPts val="0"/>
              </a:spcAft>
              <a:buNone/>
            </a:pPr>
            <a:r>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Both of these options will open</a:t>
            </a:r>
            <a:r>
              <a:rPr lang="en-US" sz="1800">
                <a:latin typeface="Calibri"/>
                <a:ea typeface="Calibri"/>
                <a:cs typeface="Calibri"/>
                <a:sym typeface="Calibri"/>
              </a:rPr>
              <a:t> the, well, Get data window.</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It gives an overview of all connectors</a:t>
            </a:r>
            <a:r>
              <a:rPr lang="en-US" sz="1800">
                <a:latin typeface="Calibri"/>
                <a:ea typeface="Calibri"/>
                <a:cs typeface="Calibri"/>
                <a:sym typeface="Calibri"/>
              </a:rPr>
              <a:t> Power BI ships with.</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default option is the All menu.</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you see a list of all connectors</a:t>
            </a:r>
            <a:r>
              <a:rPr lang="en-US" sz="1800">
                <a:latin typeface="Calibri"/>
                <a:ea typeface="Calibri"/>
                <a:cs typeface="Calibri"/>
                <a:sym typeface="Calibri"/>
              </a:rPr>
              <a:t> that we have in Power BI Desktop. </a:t>
            </a:r>
            <a:endParaRPr/>
          </a:p>
          <a:p>
            <a:pPr indent="0" lvl="0" marL="0" rtl="0" algn="l">
              <a:spcBef>
                <a:spcPts val="800"/>
              </a:spcBef>
              <a:spcAft>
                <a:spcPts val="0"/>
              </a:spcAft>
              <a:buNone/>
            </a:pPr>
            <a:r>
              <a:t/>
            </a:r>
            <a:endParaRPr/>
          </a:p>
        </p:txBody>
      </p:sp>
      <p:sp>
        <p:nvSpPr>
          <p:cNvPr id="184" name="Google Shape;18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There are different file connectors,</a:t>
            </a:r>
            <a:r>
              <a:rPr lang="en-US" sz="1800">
                <a:latin typeface="Calibri"/>
                <a:ea typeface="Calibri"/>
                <a:cs typeface="Calibri"/>
                <a:sym typeface="Calibri"/>
              </a:rPr>
              <a:t> which are pretty common ones like Excel, Text or also JSON.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191" name="Google Shape;19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If you want to connect Power BI Desktop to a database,</a:t>
            </a:r>
            <a:r>
              <a:rPr lang="en-US" sz="1800">
                <a:latin typeface="Calibri"/>
                <a:ea typeface="Calibri"/>
                <a:cs typeface="Calibri"/>
                <a:sym typeface="Calibri"/>
              </a:rPr>
              <a:t> you can also explore options like the Power Platform or also Azure, the Microsoft cloud service and others.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If you know the source type already,</a:t>
            </a:r>
            <a:r>
              <a:rPr lang="en-US" sz="1800">
                <a:latin typeface="Calibri"/>
                <a:ea typeface="Calibri"/>
                <a:cs typeface="Calibri"/>
                <a:sym typeface="Calibri"/>
              </a:rPr>
              <a:t> you can also use the search bar up here.</a:t>
            </a:r>
            <a:endParaRPr/>
          </a:p>
          <a:p>
            <a:pPr indent="0" lvl="0" marL="0" rtl="0" algn="l">
              <a:spcBef>
                <a:spcPts val="800"/>
              </a:spcBef>
              <a:spcAft>
                <a:spcPts val="0"/>
              </a:spcAft>
              <a:buNone/>
            </a:pPr>
            <a:r>
              <a:t/>
            </a:r>
            <a:endParaRPr/>
          </a:p>
        </p:txBody>
      </p:sp>
      <p:sp>
        <p:nvSpPr>
          <p:cNvPr id="198" name="Google Shape;19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Type csv,</a:t>
            </a:r>
            <a:r>
              <a:rPr lang="en-US" sz="1800">
                <a:latin typeface="Calibri"/>
                <a:ea typeface="Calibri"/>
                <a:cs typeface="Calibri"/>
                <a:sym typeface="Calibri"/>
              </a:rPr>
              <a:t> then the option is displayed here to the right.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Select it now</a:t>
            </a:r>
            <a:r>
              <a:rPr lang="en-US" sz="1800">
                <a:latin typeface="Calibri"/>
                <a:ea typeface="Calibri"/>
                <a:cs typeface="Calibri"/>
                <a:sym typeface="Calibri"/>
              </a:rPr>
              <a:t> as our first use source files are CSV files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Press Connect.</a:t>
            </a:r>
            <a:endParaRPr sz="1800">
              <a:latin typeface="Calibri"/>
              <a:ea typeface="Calibri"/>
              <a:cs typeface="Calibri"/>
              <a:sym typeface="Calibri"/>
            </a:endParaRPr>
          </a:p>
          <a:p>
            <a:pPr indent="0" lvl="0" marL="457200" marR="0" rtl="0" algn="just">
              <a:lnSpc>
                <a:spcPct val="107000"/>
              </a:lnSpc>
              <a:spcBef>
                <a:spcPts val="800"/>
              </a:spcBef>
              <a:spcAft>
                <a:spcPts val="0"/>
              </a:spcAft>
              <a:buNone/>
            </a:pPr>
            <a:r>
              <a:rPr lang="en-US" sz="1800">
                <a:solidFill>
                  <a:srgbClr val="1C1D1F"/>
                </a:solidFill>
                <a:latin typeface="Arial"/>
                <a:ea typeface="Arial"/>
                <a:cs typeface="Arial"/>
                <a:sym typeface="Arial"/>
              </a:rPr>
              <a:t>Now navigate into the folder</a:t>
            </a:r>
            <a:r>
              <a:rPr lang="en-US" sz="1800">
                <a:latin typeface="Calibri"/>
                <a:ea typeface="Calibri"/>
                <a:cs typeface="Calibri"/>
                <a:sym typeface="Calibri"/>
              </a:rPr>
              <a:t> where you just stored the source files and select the first one, population-2010-2019.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With pressing Open,</a:t>
            </a:r>
            <a:r>
              <a:rPr lang="en-US" sz="1800">
                <a:latin typeface="Calibri"/>
                <a:ea typeface="Calibri"/>
                <a:cs typeface="Calibri"/>
                <a:sym typeface="Calibri"/>
              </a:rPr>
              <a:t> we establish a connection to the source file. </a:t>
            </a:r>
            <a:endParaRPr/>
          </a:p>
          <a:p>
            <a:pPr indent="0" lvl="0" marL="0" rtl="0" algn="l">
              <a:spcBef>
                <a:spcPts val="800"/>
              </a:spcBef>
              <a:spcAft>
                <a:spcPts val="0"/>
              </a:spcAft>
              <a:buNone/>
            </a:pPr>
            <a:r>
              <a:t/>
            </a:r>
            <a:endParaRPr/>
          </a:p>
        </p:txBody>
      </p:sp>
      <p:sp>
        <p:nvSpPr>
          <p:cNvPr id="229" name="Google Shape;22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are again here in this so-called navigator,</a:t>
            </a:r>
            <a:r>
              <a:rPr lang="en-US" sz="1800">
                <a:latin typeface="Calibri"/>
                <a:ea typeface="Calibri"/>
                <a:cs typeface="Calibri"/>
                <a:sym typeface="Calibri"/>
              </a:rPr>
              <a:t> which now allows us to preview the actual content of that source file, and to also define some other options.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One of these options up here is the Delimiter.</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Delimiter here defines the different columns</a:t>
            </a:r>
            <a:r>
              <a:rPr lang="en-US" sz="1800">
                <a:latin typeface="Calibri"/>
                <a:ea typeface="Calibri"/>
                <a:cs typeface="Calibri"/>
                <a:sym typeface="Calibri"/>
              </a:rPr>
              <a:t> that we have here in our project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TRY:</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If I would set this to a Colon for example,</a:t>
            </a:r>
            <a:r>
              <a:rPr lang="en-US" sz="1800">
                <a:latin typeface="Calibri"/>
                <a:ea typeface="Calibri"/>
                <a:cs typeface="Calibri"/>
                <a:sym typeface="Calibri"/>
              </a:rPr>
              <a:t> then our file would kind of break, because as you see each individual column here is separated by a comma in our source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You can also check this manually in this CSV file.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By the way, I'll skip this step here</a:t>
            </a:r>
            <a:r>
              <a:rPr lang="en-US" sz="1800">
                <a:latin typeface="Calibri"/>
                <a:ea typeface="Calibri"/>
                <a:cs typeface="Calibri"/>
                <a:sym typeface="Calibri"/>
              </a:rPr>
              <a:t> as we have to preview already in Power BI Desktop.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So, make sure to change this to Comma here</a:t>
            </a:r>
            <a:r>
              <a:rPr lang="en-US" sz="1800">
                <a:latin typeface="Calibri"/>
                <a:ea typeface="Calibri"/>
                <a:cs typeface="Calibri"/>
                <a:sym typeface="Calibri"/>
              </a:rPr>
              <a:t> to get the correct preview, and therefore also the correct loading logic for our project.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case comma is not working for you here,</a:t>
            </a:r>
            <a:r>
              <a:rPr lang="en-US" sz="1800">
                <a:latin typeface="Calibri"/>
                <a:ea typeface="Calibri"/>
                <a:cs typeface="Calibri"/>
                <a:sym typeface="Calibri"/>
              </a:rPr>
              <a:t> make sure to use the template file I just talked about or use colon delimiter that applies to your specific setting.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have the Data Type Detection,</a:t>
            </a:r>
            <a:r>
              <a:rPr lang="en-US" sz="1800">
                <a:latin typeface="Calibri"/>
                <a:ea typeface="Calibri"/>
                <a:cs typeface="Calibri"/>
                <a:sym typeface="Calibri"/>
              </a:rPr>
              <a:t> which here is Based on the first 200 rows. We could also enhance this to the entire dataset or to Do not detect data types.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last option is actually</a:t>
            </a:r>
            <a:r>
              <a:rPr lang="en-US" sz="1800">
                <a:latin typeface="Calibri"/>
                <a:ea typeface="Calibri"/>
                <a:cs typeface="Calibri"/>
                <a:sym typeface="Calibri"/>
              </a:rPr>
              <a:t> the one that we set in our settings. If you remember, there we set the automatic type detection to zero.</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Extract Table Using Examples</a:t>
            </a:r>
            <a:r>
              <a:rPr lang="en-US" sz="1800">
                <a:latin typeface="Calibri"/>
                <a:ea typeface="Calibri"/>
                <a:cs typeface="Calibri"/>
                <a:sym typeface="Calibri"/>
              </a:rPr>
              <a:t> is something we'll skip for the moment.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We'll, again, focus onto Load and Transform Data.</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Load: Loading means that we load the data</a:t>
            </a:r>
            <a:r>
              <a:rPr lang="en-US" sz="1800">
                <a:latin typeface="Calibri"/>
                <a:ea typeface="Calibri"/>
                <a:cs typeface="Calibri"/>
                <a:sym typeface="Calibri"/>
              </a:rPr>
              <a:t> directly into the data model.</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Transform: We'll focus onto the query-editor</a:t>
            </a:r>
            <a:r>
              <a:rPr lang="en-US" sz="1800">
                <a:latin typeface="Calibri"/>
                <a:ea typeface="Calibri"/>
                <a:cs typeface="Calibri"/>
                <a:sym typeface="Calibri"/>
              </a:rPr>
              <a:t> and we can directly access the query-editor from this navigator with this Transform Data option down here, which we'll now also select. </a:t>
            </a:r>
            <a:endParaRPr/>
          </a:p>
          <a:p>
            <a:pPr indent="0" lvl="0" marL="0" rtl="0" algn="l">
              <a:spcBef>
                <a:spcPts val="800"/>
              </a:spcBef>
              <a:spcAft>
                <a:spcPts val="0"/>
              </a:spcAft>
              <a:buNone/>
            </a:pPr>
            <a:r>
              <a:t/>
            </a:r>
            <a:endParaRPr/>
          </a:p>
        </p:txBody>
      </p:sp>
      <p:sp>
        <p:nvSpPr>
          <p:cNvPr id="250" name="Google Shape;25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n-US" sz="1800">
                <a:solidFill>
                  <a:srgbClr val="1C1D1F"/>
                </a:solidFill>
                <a:latin typeface="Arial"/>
                <a:ea typeface="Arial"/>
                <a:cs typeface="Arial"/>
                <a:sym typeface="Arial"/>
              </a:rPr>
              <a:t>Power BI Desktop ships with one of the Core Tool, the Query Editor.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In this module, we'll have a look at what the Query Editor actually is.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we do whole data preparation, data cleansing, data cleaning.</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We learn how we can connect Power BI Desktop to different source types.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we can edit rows and columns.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Transformations, i.e.,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can we change the layout of existing tables?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can we work with the formatting of the different columns in our tables?</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can we handle errors?</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We will focus in the query editor.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Steps we perform:</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Calibri"/>
              <a:buAutoNum type="arabicPeriod"/>
            </a:pPr>
            <a:r>
              <a:rPr lang="en-US" sz="1800">
                <a:latin typeface="Arial"/>
                <a:ea typeface="Arial"/>
                <a:cs typeface="Arial"/>
                <a:sym typeface="Arial"/>
              </a:rPr>
              <a:t>Source file connection</a:t>
            </a:r>
            <a:endParaRPr sz="1800">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Arial"/>
                <a:ea typeface="Arial"/>
                <a:cs typeface="Arial"/>
                <a:sym typeface="Arial"/>
              </a:rPr>
              <a:t>Working with this information, cleaning data, cleansing data, transforming data. </a:t>
            </a:r>
            <a:endParaRPr sz="1800">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Arial"/>
                <a:ea typeface="Arial"/>
                <a:cs typeface="Arial"/>
                <a:sym typeface="Arial"/>
              </a:rPr>
              <a:t>So, all that you have to know about preparing information that you can finally load into the data model later on. </a:t>
            </a:r>
            <a:endParaRPr sz="1800">
              <a:latin typeface="Calibri"/>
              <a:ea typeface="Calibri"/>
              <a:cs typeface="Calibri"/>
              <a:sym typeface="Calibri"/>
            </a:endParaRPr>
          </a:p>
          <a:p>
            <a:pPr indent="0" lvl="0" marL="228600" marR="0" rtl="0" algn="just">
              <a:lnSpc>
                <a:spcPct val="107000"/>
              </a:lnSpc>
              <a:spcBef>
                <a:spcPts val="800"/>
              </a:spcBef>
              <a:spcAft>
                <a:spcPts val="0"/>
              </a:spcAft>
              <a:buNone/>
            </a:pPr>
            <a:r>
              <a:rPr lang="en-US" sz="1800">
                <a:latin typeface="Arial"/>
                <a:ea typeface="Arial"/>
                <a:cs typeface="Arial"/>
                <a:sym typeface="Arial"/>
              </a:rPr>
              <a:t>Let’s see what data cleansing, or data cleaning, data preparation is?</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110" name="Google Shape;11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are now in the query-editor.</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Check:</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Query Settings column here,</a:t>
            </a:r>
            <a:r>
              <a:rPr lang="en-US" sz="1800">
                <a:latin typeface="Calibri"/>
                <a:ea typeface="Calibri"/>
                <a:cs typeface="Calibri"/>
                <a:sym typeface="Calibri"/>
              </a:rPr>
              <a:t> we only see one applied step here, just Source.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Earlier,</a:t>
            </a:r>
            <a:r>
              <a:rPr lang="en-US" sz="1800">
                <a:latin typeface="Calibri"/>
                <a:ea typeface="Calibri"/>
                <a:cs typeface="Calibri"/>
                <a:sym typeface="Calibri"/>
              </a:rPr>
              <a:t> we saw that we had some automatically applied steps.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This was due to the fact</a:t>
            </a:r>
            <a:r>
              <a:rPr lang="en-US" sz="1800">
                <a:latin typeface="Calibri"/>
                <a:ea typeface="Calibri"/>
                <a:cs typeface="Calibri"/>
                <a:sym typeface="Calibri"/>
              </a:rPr>
              <a:t> that the settings were the default ones.</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Try:</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case you cannot see this Query Settings column here,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Go to the View ribbon,</a:t>
            </a:r>
            <a:r>
              <a:rPr lang="en-US" sz="1800">
                <a:latin typeface="Calibri"/>
                <a:ea typeface="Calibri"/>
                <a:cs typeface="Calibri"/>
                <a:sym typeface="Calibri"/>
              </a:rPr>
              <a:t> and there activate or deactivate the Query Settings.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Suggested: You should keep it activated</a:t>
            </a:r>
            <a:r>
              <a:rPr lang="en-US" sz="1800">
                <a:latin typeface="Calibri"/>
                <a:ea typeface="Calibri"/>
                <a:cs typeface="Calibri"/>
                <a:sym typeface="Calibri"/>
              </a:rPr>
              <a:t> as we use this column quite a lot.</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TRY:</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Go to Home ribbon.</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Check: In the Query Settings, we can also rename our queries</a:t>
            </a:r>
            <a:r>
              <a:rPr lang="en-US" sz="1800">
                <a:latin typeface="Calibri"/>
                <a:ea typeface="Calibri"/>
                <a:cs typeface="Calibri"/>
                <a:sym typeface="Calibri"/>
              </a:rPr>
              <a:t> if you want to.</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have this option to the right</a:t>
            </a:r>
            <a:r>
              <a:rPr lang="en-US" sz="1800">
                <a:latin typeface="Calibri"/>
                <a:ea typeface="Calibri"/>
                <a:cs typeface="Calibri"/>
                <a:sym typeface="Calibri"/>
              </a:rPr>
              <a:t> also, to give queries a different name if you want to.</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296" name="Google Shape;29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are now in the query-editor.</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Check:</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Query Settings column here,</a:t>
            </a:r>
            <a:r>
              <a:rPr lang="en-US" sz="1800">
                <a:latin typeface="Calibri"/>
                <a:ea typeface="Calibri"/>
                <a:cs typeface="Calibri"/>
                <a:sym typeface="Calibri"/>
              </a:rPr>
              <a:t> we only see one applied step here, just Source.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Earlier,</a:t>
            </a:r>
            <a:r>
              <a:rPr lang="en-US" sz="1800">
                <a:latin typeface="Calibri"/>
                <a:ea typeface="Calibri"/>
                <a:cs typeface="Calibri"/>
                <a:sym typeface="Calibri"/>
              </a:rPr>
              <a:t> we saw that we had some automatically applied steps.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This was due to the fact</a:t>
            </a:r>
            <a:r>
              <a:rPr lang="en-US" sz="1800">
                <a:latin typeface="Calibri"/>
                <a:ea typeface="Calibri"/>
                <a:cs typeface="Calibri"/>
                <a:sym typeface="Calibri"/>
              </a:rPr>
              <a:t> that the settings were the default ones.</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Try:</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case you cannot see this Query Settings column here,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Go to the View ribbon,</a:t>
            </a:r>
            <a:r>
              <a:rPr lang="en-US" sz="1800">
                <a:latin typeface="Calibri"/>
                <a:ea typeface="Calibri"/>
                <a:cs typeface="Calibri"/>
                <a:sym typeface="Calibri"/>
              </a:rPr>
              <a:t> and there activate or deactivate the Query Settings.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Suggested: You should keep it activated</a:t>
            </a:r>
            <a:r>
              <a:rPr lang="en-US" sz="1800">
                <a:latin typeface="Calibri"/>
                <a:ea typeface="Calibri"/>
                <a:cs typeface="Calibri"/>
                <a:sym typeface="Calibri"/>
              </a:rPr>
              <a:t> as we use this column quite a lot.</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TRY:</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Go to Home ribbon.</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Check: In the Query Settings, we can also rename our queries</a:t>
            </a:r>
            <a:r>
              <a:rPr lang="en-US" sz="1800">
                <a:latin typeface="Calibri"/>
                <a:ea typeface="Calibri"/>
                <a:cs typeface="Calibri"/>
                <a:sym typeface="Calibri"/>
              </a:rPr>
              <a:t> if you want to.</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have this option to the right</a:t>
            </a:r>
            <a:r>
              <a:rPr lang="en-US" sz="1800">
                <a:latin typeface="Calibri"/>
                <a:ea typeface="Calibri"/>
                <a:cs typeface="Calibri"/>
                <a:sym typeface="Calibri"/>
              </a:rPr>
              <a:t> also, to give queries a different name if you want to.</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312" name="Google Shape;31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with the first connection being established,</a:t>
            </a:r>
            <a:r>
              <a:rPr lang="en-US" sz="1800">
                <a:latin typeface="Calibri"/>
                <a:ea typeface="Calibri"/>
                <a:cs typeface="Calibri"/>
                <a:sym typeface="Calibri"/>
              </a:rPr>
              <a:t> we can also add the two other files.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this, we of don't have to leave the query-editor.</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Stay here -&gt; Go to Home ribbon</a:t>
            </a:r>
            <a:r>
              <a:rPr lang="en-US" sz="1800">
                <a:latin typeface="Calibri"/>
                <a:ea typeface="Calibri"/>
                <a:cs typeface="Calibri"/>
                <a:sym typeface="Calibri"/>
              </a:rPr>
              <a:t> -&gt; go to New Source, as we saw it in the actual data model.</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the lower part of this button,</a:t>
            </a:r>
            <a:r>
              <a:rPr lang="en-US" sz="1800">
                <a:latin typeface="Calibri"/>
                <a:ea typeface="Calibri"/>
                <a:cs typeface="Calibri"/>
                <a:sym typeface="Calibri"/>
              </a:rPr>
              <a:t> we have the most common sources.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Click it in the upper part,</a:t>
            </a:r>
            <a:r>
              <a:rPr lang="en-US" sz="1800">
                <a:latin typeface="Calibri"/>
                <a:ea typeface="Calibri"/>
                <a:cs typeface="Calibri"/>
                <a:sym typeface="Calibri"/>
              </a:rPr>
              <a:t> you again get an overview of all connectors to all source types Power BI Desktop ships with.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second file we want to establish a connection</a:t>
            </a:r>
            <a:r>
              <a:rPr lang="en-US" sz="1800">
                <a:latin typeface="Calibri"/>
                <a:ea typeface="Calibri"/>
                <a:cs typeface="Calibri"/>
                <a:sym typeface="Calibri"/>
              </a:rPr>
              <a:t> to is also a CSV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Let's again select this option.</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Press Connect,</a:t>
            </a:r>
            <a:r>
              <a:rPr lang="en-US" sz="1800">
                <a:latin typeface="Calibri"/>
                <a:ea typeface="Calibri"/>
                <a:cs typeface="Calibri"/>
                <a:sym typeface="Calibri"/>
              </a:rPr>
              <a:t> and let's now select the population-2020-2029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With Open, we again see the navigator,</a:t>
            </a:r>
            <a:r>
              <a:rPr lang="en-US" sz="1800">
                <a:latin typeface="Calibri"/>
                <a:ea typeface="Calibri"/>
                <a:cs typeface="Calibri"/>
                <a:sym typeface="Calibri"/>
              </a:rPr>
              <a:t> but now with different options.</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at the bottom, the rest remains the same</a:t>
            </a:r>
            <a:r>
              <a:rPr lang="en-US" sz="1800">
                <a:latin typeface="Calibri"/>
                <a:ea typeface="Calibri"/>
                <a:cs typeface="Calibri"/>
                <a:sym typeface="Calibri"/>
              </a:rPr>
              <a:t> that we saw for the initial file.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Remember:</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don't have the choice</a:t>
            </a:r>
            <a:r>
              <a:rPr lang="en-US" sz="1800">
                <a:latin typeface="Calibri"/>
                <a:ea typeface="Calibri"/>
                <a:cs typeface="Calibri"/>
                <a:sym typeface="Calibri"/>
              </a:rPr>
              <a:t> between loading the data into the data model or to going to the query-editor because we are in the query-editor already.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Therefore, with OK, the second query is available.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can now switch between these queries</a:t>
            </a:r>
            <a:r>
              <a:rPr lang="en-US" sz="1800">
                <a:latin typeface="Calibri"/>
                <a:ea typeface="Calibri"/>
                <a:cs typeface="Calibri"/>
                <a:sym typeface="Calibri"/>
              </a:rPr>
              <a:t> by simply selecting the corresponding query we want to work with.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326" name="Google Shape;32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with the first connection being established,</a:t>
            </a:r>
            <a:r>
              <a:rPr lang="en-US" sz="1800">
                <a:latin typeface="Calibri"/>
                <a:ea typeface="Calibri"/>
                <a:cs typeface="Calibri"/>
                <a:sym typeface="Calibri"/>
              </a:rPr>
              <a:t> we can also add the two other files.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this, we of don't have to leave the query-editor.</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Stay here -&gt; Go to Home ribbon</a:t>
            </a:r>
            <a:r>
              <a:rPr lang="en-US" sz="1800">
                <a:latin typeface="Calibri"/>
                <a:ea typeface="Calibri"/>
                <a:cs typeface="Calibri"/>
                <a:sym typeface="Calibri"/>
              </a:rPr>
              <a:t> -&gt; go to New Source, as we saw it in the actual data model.</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the lower part of this button,</a:t>
            </a:r>
            <a:r>
              <a:rPr lang="en-US" sz="1800">
                <a:latin typeface="Calibri"/>
                <a:ea typeface="Calibri"/>
                <a:cs typeface="Calibri"/>
                <a:sym typeface="Calibri"/>
              </a:rPr>
              <a:t> we have the most common sources.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Click it in the upper part,</a:t>
            </a:r>
            <a:r>
              <a:rPr lang="en-US" sz="1800">
                <a:latin typeface="Calibri"/>
                <a:ea typeface="Calibri"/>
                <a:cs typeface="Calibri"/>
                <a:sym typeface="Calibri"/>
              </a:rPr>
              <a:t> you again get an overview of all connectors to all source types Power BI Desktop ships with.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second file we want to establish a connection</a:t>
            </a:r>
            <a:r>
              <a:rPr lang="en-US" sz="1800">
                <a:latin typeface="Calibri"/>
                <a:ea typeface="Calibri"/>
                <a:cs typeface="Calibri"/>
                <a:sym typeface="Calibri"/>
              </a:rPr>
              <a:t> to is also a CSV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Let's again select this option.</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Press Connect,</a:t>
            </a:r>
            <a:r>
              <a:rPr lang="en-US" sz="1800">
                <a:latin typeface="Calibri"/>
                <a:ea typeface="Calibri"/>
                <a:cs typeface="Calibri"/>
                <a:sym typeface="Calibri"/>
              </a:rPr>
              <a:t> and let's now select the population-2020-2029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With Open, we again see the navigator,</a:t>
            </a:r>
            <a:r>
              <a:rPr lang="en-US" sz="1800">
                <a:latin typeface="Calibri"/>
                <a:ea typeface="Calibri"/>
                <a:cs typeface="Calibri"/>
                <a:sym typeface="Calibri"/>
              </a:rPr>
              <a:t> but now with different options.</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at the bottom, the rest remains the same</a:t>
            </a:r>
            <a:r>
              <a:rPr lang="en-US" sz="1800">
                <a:latin typeface="Calibri"/>
                <a:ea typeface="Calibri"/>
                <a:cs typeface="Calibri"/>
                <a:sym typeface="Calibri"/>
              </a:rPr>
              <a:t> that we saw for the initial file.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Remember:</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don't have the choice</a:t>
            </a:r>
            <a:r>
              <a:rPr lang="en-US" sz="1800">
                <a:latin typeface="Calibri"/>
                <a:ea typeface="Calibri"/>
                <a:cs typeface="Calibri"/>
                <a:sym typeface="Calibri"/>
              </a:rPr>
              <a:t> between loading the data into the data model or to going to the query-editor because we are in the query-editor already.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Therefore, with OK, the second query is available.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can now switch between these queries</a:t>
            </a:r>
            <a:r>
              <a:rPr lang="en-US" sz="1800">
                <a:latin typeface="Calibri"/>
                <a:ea typeface="Calibri"/>
                <a:cs typeface="Calibri"/>
                <a:sym typeface="Calibri"/>
              </a:rPr>
              <a:t> by simply selecting the corresponding query we want to work with.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340" name="Google Shape;34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with the first connection being established,</a:t>
            </a:r>
            <a:r>
              <a:rPr lang="en-US" sz="1800">
                <a:latin typeface="Calibri"/>
                <a:ea typeface="Calibri"/>
                <a:cs typeface="Calibri"/>
                <a:sym typeface="Calibri"/>
              </a:rPr>
              <a:t> we can also add the two other files.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this, we of don't have to leave the query-editor.</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Stay here -&gt; Go to Home ribbon</a:t>
            </a:r>
            <a:r>
              <a:rPr lang="en-US" sz="1800">
                <a:latin typeface="Calibri"/>
                <a:ea typeface="Calibri"/>
                <a:cs typeface="Calibri"/>
                <a:sym typeface="Calibri"/>
              </a:rPr>
              <a:t> -&gt; go to New Source, as we saw it in the actual data model.</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the lower part of this button,</a:t>
            </a:r>
            <a:r>
              <a:rPr lang="en-US" sz="1800">
                <a:latin typeface="Calibri"/>
                <a:ea typeface="Calibri"/>
                <a:cs typeface="Calibri"/>
                <a:sym typeface="Calibri"/>
              </a:rPr>
              <a:t> we have the most common sources.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Click it in the upper part,</a:t>
            </a:r>
            <a:r>
              <a:rPr lang="en-US" sz="1800">
                <a:latin typeface="Calibri"/>
                <a:ea typeface="Calibri"/>
                <a:cs typeface="Calibri"/>
                <a:sym typeface="Calibri"/>
              </a:rPr>
              <a:t> you again get an overview of all connectors to all source types Power BI Desktop ships with.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second file we want to establish a connection</a:t>
            </a:r>
            <a:r>
              <a:rPr lang="en-US" sz="1800">
                <a:latin typeface="Calibri"/>
                <a:ea typeface="Calibri"/>
                <a:cs typeface="Calibri"/>
                <a:sym typeface="Calibri"/>
              </a:rPr>
              <a:t> to is also a CSV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Let's again select this option.</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Press Connect,</a:t>
            </a:r>
            <a:r>
              <a:rPr lang="en-US" sz="1800">
                <a:latin typeface="Calibri"/>
                <a:ea typeface="Calibri"/>
                <a:cs typeface="Calibri"/>
                <a:sym typeface="Calibri"/>
              </a:rPr>
              <a:t> and let's now select the population-2020-2029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With Open, we again see the navigator,</a:t>
            </a:r>
            <a:r>
              <a:rPr lang="en-US" sz="1800">
                <a:latin typeface="Calibri"/>
                <a:ea typeface="Calibri"/>
                <a:cs typeface="Calibri"/>
                <a:sym typeface="Calibri"/>
              </a:rPr>
              <a:t> but now with different options.</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at the bottom, the rest remains the same</a:t>
            </a:r>
            <a:r>
              <a:rPr lang="en-US" sz="1800">
                <a:latin typeface="Calibri"/>
                <a:ea typeface="Calibri"/>
                <a:cs typeface="Calibri"/>
                <a:sym typeface="Calibri"/>
              </a:rPr>
              <a:t> that we saw for the initial file.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Remember:</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don't have the choice</a:t>
            </a:r>
            <a:r>
              <a:rPr lang="en-US" sz="1800">
                <a:latin typeface="Calibri"/>
                <a:ea typeface="Calibri"/>
                <a:cs typeface="Calibri"/>
                <a:sym typeface="Calibri"/>
              </a:rPr>
              <a:t> between loading the data into the data model or to going to the query-editor because we are in the query-editor already.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Therefore, with OK, the second query is available.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can now switch between these queries</a:t>
            </a:r>
            <a:r>
              <a:rPr lang="en-US" sz="1800">
                <a:latin typeface="Calibri"/>
                <a:ea typeface="Calibri"/>
                <a:cs typeface="Calibri"/>
                <a:sym typeface="Calibri"/>
              </a:rPr>
              <a:t> by simply selecting the corresponding query we want to work with.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353" name="Google Shape;35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with the first connection being established,</a:t>
            </a:r>
            <a:r>
              <a:rPr lang="en-US" sz="1800">
                <a:latin typeface="Calibri"/>
                <a:ea typeface="Calibri"/>
                <a:cs typeface="Calibri"/>
                <a:sym typeface="Calibri"/>
              </a:rPr>
              <a:t> we can also add the two other files.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this, we of don't have to leave the query-editor.</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Stay here -&gt; Go to Home ribbon</a:t>
            </a:r>
            <a:r>
              <a:rPr lang="en-US" sz="1800">
                <a:latin typeface="Calibri"/>
                <a:ea typeface="Calibri"/>
                <a:cs typeface="Calibri"/>
                <a:sym typeface="Calibri"/>
              </a:rPr>
              <a:t> -&gt; go to New Source, as we saw it in the actual data model.</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the lower part of this button,</a:t>
            </a:r>
            <a:r>
              <a:rPr lang="en-US" sz="1800">
                <a:latin typeface="Calibri"/>
                <a:ea typeface="Calibri"/>
                <a:cs typeface="Calibri"/>
                <a:sym typeface="Calibri"/>
              </a:rPr>
              <a:t> we have the most common sources.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Click it in the upper part,</a:t>
            </a:r>
            <a:r>
              <a:rPr lang="en-US" sz="1800">
                <a:latin typeface="Calibri"/>
                <a:ea typeface="Calibri"/>
                <a:cs typeface="Calibri"/>
                <a:sym typeface="Calibri"/>
              </a:rPr>
              <a:t> you again get an overview of all connectors to all source types Power BI Desktop ships with.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second file we want to establish a connection</a:t>
            </a:r>
            <a:r>
              <a:rPr lang="en-US" sz="1800">
                <a:latin typeface="Calibri"/>
                <a:ea typeface="Calibri"/>
                <a:cs typeface="Calibri"/>
                <a:sym typeface="Calibri"/>
              </a:rPr>
              <a:t> to is also a CSV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Let's again select this option.</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Press Connect,</a:t>
            </a:r>
            <a:r>
              <a:rPr lang="en-US" sz="1800">
                <a:latin typeface="Calibri"/>
                <a:ea typeface="Calibri"/>
                <a:cs typeface="Calibri"/>
                <a:sym typeface="Calibri"/>
              </a:rPr>
              <a:t> and let's now select the population-2020-2029 file.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With Open, we again see the navigator,</a:t>
            </a:r>
            <a:r>
              <a:rPr lang="en-US" sz="1800">
                <a:latin typeface="Calibri"/>
                <a:ea typeface="Calibri"/>
                <a:cs typeface="Calibri"/>
                <a:sym typeface="Calibri"/>
              </a:rPr>
              <a:t> but now with different options.</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at the bottom, the rest remains the same</a:t>
            </a:r>
            <a:r>
              <a:rPr lang="en-US" sz="1800">
                <a:latin typeface="Calibri"/>
                <a:ea typeface="Calibri"/>
                <a:cs typeface="Calibri"/>
                <a:sym typeface="Calibri"/>
              </a:rPr>
              <a:t> that we saw for the initial file.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Remember:</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don't have the choice</a:t>
            </a:r>
            <a:r>
              <a:rPr lang="en-US" sz="1800">
                <a:latin typeface="Calibri"/>
                <a:ea typeface="Calibri"/>
                <a:cs typeface="Calibri"/>
                <a:sym typeface="Calibri"/>
              </a:rPr>
              <a:t> between loading the data into the data model or to going to the query-editor because we are in the query-editor already.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Therefore, with OK, the second query is available.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can now switch between these queries</a:t>
            </a:r>
            <a:r>
              <a:rPr lang="en-US" sz="1800">
                <a:latin typeface="Calibri"/>
                <a:ea typeface="Calibri"/>
                <a:cs typeface="Calibri"/>
                <a:sym typeface="Calibri"/>
              </a:rPr>
              <a:t> by simply selecting the corresponding query we want to work with.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365" name="Google Shape;36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Again, go to New Source.</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select the Excel Workbook</a:t>
            </a:r>
            <a:r>
              <a:rPr lang="en-US" sz="1800">
                <a:latin typeface="Calibri"/>
                <a:ea typeface="Calibri"/>
                <a:cs typeface="Calibri"/>
                <a:sym typeface="Calibri"/>
              </a:rPr>
              <a:t> as our first source file is, well, an Excel file.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select the population-2030-2040 file.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Press Open once again.</a:t>
            </a:r>
            <a:r>
              <a:rPr lang="en-US" sz="1800">
                <a:latin typeface="Calibri"/>
                <a:ea typeface="Calibri"/>
                <a:cs typeface="Calibri"/>
                <a:sym typeface="Calibri"/>
              </a:rPr>
              <a:t> </a:t>
            </a:r>
            <a:endParaRPr/>
          </a:p>
          <a:p>
            <a:pPr indent="0" lvl="0" marL="0" rtl="0" algn="l">
              <a:spcBef>
                <a:spcPts val="800"/>
              </a:spcBef>
              <a:spcAft>
                <a:spcPts val="0"/>
              </a:spcAft>
              <a:buNone/>
            </a:pPr>
            <a:r>
              <a:t/>
            </a:r>
            <a:endParaRPr/>
          </a:p>
        </p:txBody>
      </p:sp>
      <p:sp>
        <p:nvSpPr>
          <p:cNvPr id="378" name="Google Shape;37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n-US" sz="1800">
                <a:solidFill>
                  <a:srgbClr val="1C1D1F"/>
                </a:solidFill>
                <a:latin typeface="Arial"/>
                <a:ea typeface="Arial"/>
                <a:cs typeface="Arial"/>
                <a:sym typeface="Arial"/>
              </a:rPr>
              <a:t>Power BI Desktop ships with one of the Core Tool, the Query Editor.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In this module, we'll have a look at what the Query Editor actually is.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we do whole data preparation, data cleansing, data cleaning.</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We learn how we can connect Power BI Desktop to different source types.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we can edit rows and columns.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Transformations, i.e.,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can we change the layout of existing tables?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can we work with the formatting of the different columns in our tables?</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1C1D1F"/>
                </a:solidFill>
                <a:latin typeface="Arial"/>
                <a:ea typeface="Arial"/>
                <a:cs typeface="Arial"/>
                <a:sym typeface="Arial"/>
              </a:rPr>
              <a:t>How can we handle errors?</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We will focus in the query editor.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Steps we perform:</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Calibri"/>
              <a:buAutoNum type="arabicPeriod"/>
            </a:pPr>
            <a:r>
              <a:rPr lang="en-US" sz="1800">
                <a:latin typeface="Arial"/>
                <a:ea typeface="Arial"/>
                <a:cs typeface="Arial"/>
                <a:sym typeface="Arial"/>
              </a:rPr>
              <a:t>Source file connection</a:t>
            </a:r>
            <a:endParaRPr sz="1800">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Arial"/>
                <a:ea typeface="Arial"/>
                <a:cs typeface="Arial"/>
                <a:sym typeface="Arial"/>
              </a:rPr>
              <a:t>Working with this information, cleaning data, cleansing data, transforming data. </a:t>
            </a:r>
            <a:endParaRPr sz="1800">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Arial"/>
                <a:ea typeface="Arial"/>
                <a:cs typeface="Arial"/>
                <a:sym typeface="Arial"/>
              </a:rPr>
              <a:t>So, all that you have to know about preparing information that you can finally load into the data model later on.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117" name="Google Shape;11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Again, go to New Source.</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select the Excel Workbook</a:t>
            </a:r>
            <a:r>
              <a:rPr lang="en-US" sz="1800">
                <a:latin typeface="Calibri"/>
                <a:ea typeface="Calibri"/>
                <a:cs typeface="Calibri"/>
                <a:sym typeface="Calibri"/>
              </a:rPr>
              <a:t> as our first source file is, well, an Excel file.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select the population-2030-2040 file.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Press Open once again.</a:t>
            </a:r>
            <a:r>
              <a:rPr lang="en-US" sz="1800">
                <a:latin typeface="Calibri"/>
                <a:ea typeface="Calibri"/>
                <a:cs typeface="Calibri"/>
                <a:sym typeface="Calibri"/>
              </a:rPr>
              <a:t> </a:t>
            </a:r>
            <a:endParaRPr/>
          </a:p>
          <a:p>
            <a:pPr indent="0" lvl="0" marL="0" rtl="0" algn="l">
              <a:spcBef>
                <a:spcPts val="800"/>
              </a:spcBef>
              <a:spcAft>
                <a:spcPts val="0"/>
              </a:spcAft>
              <a:buNone/>
            </a:pPr>
            <a:r>
              <a:t/>
            </a:r>
            <a:endParaRPr/>
          </a:p>
        </p:txBody>
      </p:sp>
      <p:sp>
        <p:nvSpPr>
          <p:cNvPr id="391" name="Google Shape;391;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Again, go to New Source.</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select the Excel Workbook</a:t>
            </a:r>
            <a:r>
              <a:rPr lang="en-US" sz="1800">
                <a:latin typeface="Calibri"/>
                <a:ea typeface="Calibri"/>
                <a:cs typeface="Calibri"/>
                <a:sym typeface="Calibri"/>
              </a:rPr>
              <a:t> as our first source file is, well, an Excel file.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select the population-2030-2040 file.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Press Open once again.</a:t>
            </a:r>
            <a:r>
              <a:rPr lang="en-US" sz="1800">
                <a:latin typeface="Calibri"/>
                <a:ea typeface="Calibri"/>
                <a:cs typeface="Calibri"/>
                <a:sym typeface="Calibri"/>
              </a:rPr>
              <a:t> </a:t>
            </a:r>
            <a:endParaRPr/>
          </a:p>
          <a:p>
            <a:pPr indent="0" lvl="0" marL="0" rtl="0" algn="l">
              <a:spcBef>
                <a:spcPts val="800"/>
              </a:spcBef>
              <a:spcAft>
                <a:spcPts val="0"/>
              </a:spcAft>
              <a:buNone/>
            </a:pPr>
            <a:r>
              <a:t/>
            </a:r>
            <a:endParaRPr/>
          </a:p>
        </p:txBody>
      </p:sp>
      <p:sp>
        <p:nvSpPr>
          <p:cNvPr id="403" name="Google Shape;40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the process is actually the same,</a:t>
            </a:r>
            <a:r>
              <a:rPr lang="en-US" sz="1800">
                <a:latin typeface="Calibri"/>
                <a:ea typeface="Calibri"/>
                <a:cs typeface="Calibri"/>
                <a:sym typeface="Calibri"/>
              </a:rPr>
              <a:t> but you see a big difference here.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navigator looks different now for the Excel file.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the CSV file, we don't have the choice</a:t>
            </a:r>
            <a:r>
              <a:rPr lang="en-US" sz="1800">
                <a:latin typeface="Calibri"/>
                <a:ea typeface="Calibri"/>
                <a:cs typeface="Calibri"/>
                <a:sym typeface="Calibri"/>
              </a:rPr>
              <a:t> between different sheets here.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the Excel file, we do have this choice,</a:t>
            </a:r>
            <a:r>
              <a:rPr lang="en-US" sz="1800">
                <a:latin typeface="Calibri"/>
                <a:ea typeface="Calibri"/>
                <a:cs typeface="Calibri"/>
                <a:sym typeface="Calibri"/>
              </a:rPr>
              <a:t> therefore we don't get the full preview immediately.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as we saw it before,</a:t>
            </a:r>
            <a:r>
              <a:rPr lang="en-US" sz="1800">
                <a:latin typeface="Calibri"/>
                <a:ea typeface="Calibri"/>
                <a:cs typeface="Calibri"/>
                <a:sym typeface="Calibri"/>
              </a:rPr>
              <a:t> we simply can select the corresponding sheet.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Tick the box here</a:t>
            </a:r>
            <a:r>
              <a:rPr lang="en-US" sz="1800">
                <a:latin typeface="Calibri"/>
                <a:ea typeface="Calibri"/>
                <a:cs typeface="Calibri"/>
                <a:sym typeface="Calibri"/>
              </a:rPr>
              <a:t> to make sure that we select this sheet and load it into the query-editor, and confirm this with OK.</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415" name="Google Shape;41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the process is actually the same,</a:t>
            </a:r>
            <a:r>
              <a:rPr lang="en-US" sz="1800">
                <a:latin typeface="Calibri"/>
                <a:ea typeface="Calibri"/>
                <a:cs typeface="Calibri"/>
                <a:sym typeface="Calibri"/>
              </a:rPr>
              <a:t> but you see a big difference here.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navigator looks different now for the Excel file.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the CSV file, we don't have the choice</a:t>
            </a:r>
            <a:r>
              <a:rPr lang="en-US" sz="1800">
                <a:latin typeface="Calibri"/>
                <a:ea typeface="Calibri"/>
                <a:cs typeface="Calibri"/>
                <a:sym typeface="Calibri"/>
              </a:rPr>
              <a:t> between different sheets here.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the Excel file, we do have this choice,</a:t>
            </a:r>
            <a:r>
              <a:rPr lang="en-US" sz="1800">
                <a:latin typeface="Calibri"/>
                <a:ea typeface="Calibri"/>
                <a:cs typeface="Calibri"/>
                <a:sym typeface="Calibri"/>
              </a:rPr>
              <a:t> therefore we don't get the full preview immediately.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as we saw it before,</a:t>
            </a:r>
            <a:r>
              <a:rPr lang="en-US" sz="1800">
                <a:latin typeface="Calibri"/>
                <a:ea typeface="Calibri"/>
                <a:cs typeface="Calibri"/>
                <a:sym typeface="Calibri"/>
              </a:rPr>
              <a:t> we simply can select the corresponding sheet.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Tick the box here</a:t>
            </a:r>
            <a:r>
              <a:rPr lang="en-US" sz="1800">
                <a:latin typeface="Calibri"/>
                <a:ea typeface="Calibri"/>
                <a:cs typeface="Calibri"/>
                <a:sym typeface="Calibri"/>
              </a:rPr>
              <a:t> to make sure that we select this sheet and load it into the query-editor, and confirm this with OK.</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428" name="Google Shape;42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Now the process is actually the same,</a:t>
            </a:r>
            <a:r>
              <a:rPr lang="en-US" sz="1800">
                <a:latin typeface="Calibri"/>
                <a:ea typeface="Calibri"/>
                <a:cs typeface="Calibri"/>
                <a:sym typeface="Calibri"/>
              </a:rPr>
              <a:t> but you see a big difference here.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navigator looks different now for the Excel file.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the CSV file, we don't have the choice</a:t>
            </a:r>
            <a:r>
              <a:rPr lang="en-US" sz="1800">
                <a:latin typeface="Calibri"/>
                <a:ea typeface="Calibri"/>
                <a:cs typeface="Calibri"/>
                <a:sym typeface="Calibri"/>
              </a:rPr>
              <a:t> between different sheets here.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For the Excel file, we do have this choice,</a:t>
            </a:r>
            <a:r>
              <a:rPr lang="en-US" sz="1800">
                <a:latin typeface="Calibri"/>
                <a:ea typeface="Calibri"/>
                <a:cs typeface="Calibri"/>
                <a:sym typeface="Calibri"/>
              </a:rPr>
              <a:t> therefore we don't get the full preview immediately.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as we saw it before,</a:t>
            </a:r>
            <a:r>
              <a:rPr lang="en-US" sz="1800">
                <a:latin typeface="Calibri"/>
                <a:ea typeface="Calibri"/>
                <a:cs typeface="Calibri"/>
                <a:sym typeface="Calibri"/>
              </a:rPr>
              <a:t> we simply can select the corresponding sheet.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Tick the box here</a:t>
            </a:r>
            <a:r>
              <a:rPr lang="en-US" sz="1800">
                <a:latin typeface="Calibri"/>
                <a:ea typeface="Calibri"/>
                <a:cs typeface="Calibri"/>
                <a:sym typeface="Calibri"/>
              </a:rPr>
              <a:t> to make sure that we select this sheet and load it into the query-editor, and confirm this with OK.</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443" name="Google Shape;44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And here we now see that we also establish</a:t>
            </a:r>
            <a:r>
              <a:rPr lang="en-US" sz="1800">
                <a:latin typeface="Calibri"/>
                <a:ea typeface="Calibri"/>
                <a:cs typeface="Calibri"/>
                <a:sym typeface="Calibri"/>
              </a:rPr>
              <a:t> the connection to the third query.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can rename this query now,</a:t>
            </a:r>
            <a:r>
              <a:rPr lang="en-US" sz="1800">
                <a:latin typeface="Calibri"/>
                <a:ea typeface="Calibri"/>
                <a:cs typeface="Calibri"/>
                <a:sym typeface="Calibri"/>
              </a:rPr>
              <a:t> either here in the Query Settings or as you know it from other, well, tools.</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can simply right-click it here and select Rename,</a:t>
            </a:r>
            <a:r>
              <a:rPr lang="en-US" sz="1800">
                <a:latin typeface="Calibri"/>
                <a:ea typeface="Calibri"/>
                <a:cs typeface="Calibri"/>
                <a:sym typeface="Calibri"/>
              </a:rPr>
              <a:t> and now named this population-2030-2040.</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By clicking here, we confirm this change.</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successfully established a connection</a:t>
            </a:r>
            <a:r>
              <a:rPr lang="en-US" sz="1800">
                <a:latin typeface="Calibri"/>
                <a:ea typeface="Calibri"/>
                <a:cs typeface="Calibri"/>
                <a:sym typeface="Calibri"/>
              </a:rPr>
              <a:t> to three different source files in Power BI Desktop.</a:t>
            </a:r>
            <a:endParaRPr/>
          </a:p>
          <a:p>
            <a:pPr indent="0" lvl="0" marL="0" rtl="0" algn="l">
              <a:spcBef>
                <a:spcPts val="800"/>
              </a:spcBef>
              <a:spcAft>
                <a:spcPts val="0"/>
              </a:spcAft>
              <a:buNone/>
            </a:pPr>
            <a:r>
              <a:t/>
            </a:r>
            <a:endParaRPr/>
          </a:p>
        </p:txBody>
      </p:sp>
      <p:sp>
        <p:nvSpPr>
          <p:cNvPr id="462" name="Google Shape;462;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To make sure we don't lose this progress,</a:t>
            </a:r>
            <a:r>
              <a:rPr lang="en-US" sz="1800">
                <a:latin typeface="Calibri"/>
                <a:ea typeface="Calibri"/>
                <a:cs typeface="Calibri"/>
                <a:sym typeface="Calibri"/>
              </a:rPr>
              <a:t> you can now of course save this file here with this option up here.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So, press Save,</a:t>
            </a:r>
            <a:r>
              <a:rPr lang="en-US" sz="1800">
                <a:latin typeface="Calibri"/>
                <a:ea typeface="Calibri"/>
                <a:cs typeface="Calibri"/>
                <a:sym typeface="Calibri"/>
              </a:rPr>
              <a:t> and these pending changes now can be applied later.</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Because applying changes would mean</a:t>
            </a:r>
            <a:r>
              <a:rPr lang="en-US" sz="1800">
                <a:latin typeface="Calibri"/>
                <a:ea typeface="Calibri"/>
                <a:cs typeface="Calibri"/>
                <a:sym typeface="Calibri"/>
              </a:rPr>
              <a:t> that we load that information into the data model.</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As we didn't change anything in the query-editor so far,</a:t>
            </a:r>
            <a:r>
              <a:rPr lang="en-US" sz="1800">
                <a:latin typeface="Calibri"/>
                <a:ea typeface="Calibri"/>
                <a:cs typeface="Calibri"/>
                <a:sym typeface="Calibri"/>
              </a:rPr>
              <a:t> we can apply these changes later.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file will still be saved though,</a:t>
            </a:r>
            <a:r>
              <a:rPr lang="en-US" sz="1800">
                <a:latin typeface="Calibri"/>
                <a:ea typeface="Calibri"/>
                <a:cs typeface="Calibri"/>
                <a:sym typeface="Calibri"/>
              </a:rPr>
              <a:t> which is the case right now. </a:t>
            </a:r>
            <a:endParaRPr/>
          </a:p>
          <a:p>
            <a:pPr indent="0" lvl="0" marL="0" rtl="0" algn="l">
              <a:spcBef>
                <a:spcPts val="800"/>
              </a:spcBef>
              <a:spcAft>
                <a:spcPts val="0"/>
              </a:spcAft>
              <a:buNone/>
            </a:pPr>
            <a:r>
              <a:t/>
            </a:r>
            <a:endParaRPr/>
          </a:p>
        </p:txBody>
      </p:sp>
      <p:sp>
        <p:nvSpPr>
          <p:cNvPr id="482" name="Google Shape;482;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To make sure we don't lose this progress,</a:t>
            </a:r>
            <a:r>
              <a:rPr lang="en-US" sz="1800">
                <a:latin typeface="Calibri"/>
                <a:ea typeface="Calibri"/>
                <a:cs typeface="Calibri"/>
                <a:sym typeface="Calibri"/>
              </a:rPr>
              <a:t> you can now of course save this file here with this option up here.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So, press Save,</a:t>
            </a:r>
            <a:r>
              <a:rPr lang="en-US" sz="1800">
                <a:latin typeface="Calibri"/>
                <a:ea typeface="Calibri"/>
                <a:cs typeface="Calibri"/>
                <a:sym typeface="Calibri"/>
              </a:rPr>
              <a:t> and these pending changes now can be applied later.</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Because applying changes would mean</a:t>
            </a:r>
            <a:r>
              <a:rPr lang="en-US" sz="1800">
                <a:latin typeface="Calibri"/>
                <a:ea typeface="Calibri"/>
                <a:cs typeface="Calibri"/>
                <a:sym typeface="Calibri"/>
              </a:rPr>
              <a:t> that we load that information into the data model.</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As we didn't change anything in the query-editor so far,</a:t>
            </a:r>
            <a:r>
              <a:rPr lang="en-US" sz="1800">
                <a:latin typeface="Calibri"/>
                <a:ea typeface="Calibri"/>
                <a:cs typeface="Calibri"/>
                <a:sym typeface="Calibri"/>
              </a:rPr>
              <a:t> we can apply these changes later.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file will still be saved though,</a:t>
            </a:r>
            <a:r>
              <a:rPr lang="en-US" sz="1800">
                <a:latin typeface="Calibri"/>
                <a:ea typeface="Calibri"/>
                <a:cs typeface="Calibri"/>
                <a:sym typeface="Calibri"/>
              </a:rPr>
              <a:t> which is the case right now. </a:t>
            </a:r>
            <a:endParaRPr/>
          </a:p>
          <a:p>
            <a:pPr indent="0" lvl="0" marL="0" rtl="0" algn="l">
              <a:spcBef>
                <a:spcPts val="800"/>
              </a:spcBef>
              <a:spcAft>
                <a:spcPts val="0"/>
              </a:spcAft>
              <a:buNone/>
            </a:pPr>
            <a:r>
              <a:t/>
            </a:r>
            <a:endParaRPr/>
          </a:p>
        </p:txBody>
      </p:sp>
      <p:sp>
        <p:nvSpPr>
          <p:cNvPr id="493" name="Google Shape;49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just">
              <a:lnSpc>
                <a:spcPct val="107000"/>
              </a:lnSpc>
              <a:spcBef>
                <a:spcPts val="0"/>
              </a:spcBef>
              <a:spcAft>
                <a:spcPts val="0"/>
              </a:spcAft>
              <a:buNone/>
            </a:pPr>
            <a:r>
              <a:rPr lang="en-US" sz="1800">
                <a:latin typeface="Arial"/>
                <a:ea typeface="Arial"/>
                <a:cs typeface="Arial"/>
                <a:sym typeface="Arial"/>
              </a:rPr>
              <a:t>Let’s see what data cleansing, or data cleaning, data preparation is?</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We learnt that we have different source types, different source files available, which can be connected to power BI Desktop.</a:t>
            </a:r>
            <a:endParaRPr sz="1800">
              <a:latin typeface="Calibri"/>
              <a:ea typeface="Calibri"/>
              <a:cs typeface="Calibri"/>
              <a:sym typeface="Calibri"/>
            </a:endParaRPr>
          </a:p>
          <a:p>
            <a:pPr indent="0" lvl="0" marL="228600" marR="0" rtl="0" algn="just">
              <a:lnSpc>
                <a:spcPct val="107000"/>
              </a:lnSpc>
              <a:spcBef>
                <a:spcPts val="800"/>
              </a:spcBef>
              <a:spcAft>
                <a:spcPts val="0"/>
              </a:spcAft>
              <a:buNone/>
            </a:pPr>
            <a:r>
              <a:rPr lang="en-US" sz="1800">
                <a:latin typeface="Arial"/>
                <a:ea typeface="Arial"/>
                <a:cs typeface="Arial"/>
                <a:sym typeface="Arial"/>
              </a:rPr>
              <a:t>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Power BI Desktop establishes a connection to these source files, and we call each of these connections a so-called query.</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So far, we saw a single query, a single connection only, but we basically can have an unlimited amount.</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Of course, there are limitations at some point, but generally you can have a lot of different queries, a lot of different connections in power BI Desktop.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This just means extracting information from the source files and loading it into the memory of power BI Desktop.</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Remember you are not able to change the actual source files.</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We can only read the information from the source files and load that information into power BI Desktop.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So, this is the </a:t>
            </a:r>
            <a:r>
              <a:rPr b="1" lang="en-US" sz="1800">
                <a:latin typeface="Arial"/>
                <a:ea typeface="Arial"/>
                <a:cs typeface="Arial"/>
                <a:sym typeface="Arial"/>
              </a:rPr>
              <a:t>first step</a:t>
            </a:r>
            <a:r>
              <a:rPr lang="en-US" sz="1800">
                <a:latin typeface="Arial"/>
                <a:ea typeface="Arial"/>
                <a:cs typeface="Arial"/>
                <a:sym typeface="Arial"/>
              </a:rPr>
              <a:t> querying data.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The </a:t>
            </a:r>
            <a:r>
              <a:rPr b="1" lang="en-US" sz="1800">
                <a:latin typeface="Arial"/>
                <a:ea typeface="Arial"/>
                <a:cs typeface="Arial"/>
                <a:sym typeface="Arial"/>
              </a:rPr>
              <a:t>second step</a:t>
            </a:r>
            <a:r>
              <a:rPr lang="en-US" sz="1800">
                <a:latin typeface="Arial"/>
                <a:ea typeface="Arial"/>
                <a:cs typeface="Arial"/>
                <a:sym typeface="Arial"/>
              </a:rPr>
              <a:t> now is the real cleaning of the data.</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And, cleaning has several aspects, several topics that can be summarized under this topic.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Arial"/>
                <a:ea typeface="Arial"/>
                <a:cs typeface="Arial"/>
                <a:sym typeface="Arial"/>
              </a:rPr>
              <a:t>For example, cleaning data can mean that:</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Calibri"/>
              <a:buAutoNum type="arabicPeriod"/>
            </a:pPr>
            <a:r>
              <a:rPr lang="en-US" sz="1800">
                <a:latin typeface="Arial"/>
                <a:ea typeface="Arial"/>
                <a:cs typeface="Arial"/>
                <a:sym typeface="Arial"/>
              </a:rPr>
              <a:t>We remove duplicate or unrequired data. </a:t>
            </a:r>
            <a:endParaRPr sz="1800">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Arial"/>
                <a:ea typeface="Arial"/>
                <a:cs typeface="Arial"/>
                <a:sym typeface="Arial"/>
              </a:rPr>
              <a:t>Duplicates occur in data and source files. This is pretty common. </a:t>
            </a:r>
            <a:endParaRPr sz="1800">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Arial"/>
                <a:ea typeface="Arial"/>
                <a:cs typeface="Arial"/>
                <a:sym typeface="Arial"/>
              </a:rPr>
              <a:t>You have unrequired information, unrequired roles, or unrequired columns, which might contain information that is important in the actual source file, but for your analysis, this information might not be required. These are few things you want to get rid of, because keep in mind that our goal is to only load the information into our data model that is actually required for our data analysis. It's all about efficiency and keeping the amount of loaded data as small as possible.</a:t>
            </a:r>
            <a:endParaRPr sz="1800">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Arial"/>
                <a:ea typeface="Arial"/>
                <a:cs typeface="Arial"/>
                <a:sym typeface="Arial"/>
              </a:rPr>
              <a:t>Other things that can be summarized under cleaning data is fixing errors, is fixing topics like missing values, which might be added. So, you can also add new rows if required. And, you can also clean empty fields, because fields that don't contain information are not required in our later analysis.</a:t>
            </a:r>
            <a:endParaRPr sz="1800">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Arial"/>
                <a:ea typeface="Arial"/>
                <a:cs typeface="Arial"/>
                <a:sym typeface="Arial"/>
              </a:rPr>
              <a:t>The same applies to the format of our data. For the later analysis, it's very important that power BI Desktop understands whether we deal with text here, with numbers, with dates, and so on. So, after all the first cleaning steps, we should have only one specific data type, one specific data format in the corresponding column. Then, we can format that data.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latin typeface="Arial"/>
                <a:ea typeface="Arial"/>
                <a:cs typeface="Arial"/>
                <a:sym typeface="Arial"/>
              </a:rPr>
              <a:t>And, with that, we have a clean structure and power BI Desktop can identify the data type.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latin typeface="Arial"/>
                <a:ea typeface="Arial"/>
                <a:cs typeface="Arial"/>
                <a:sym typeface="Arial"/>
              </a:rPr>
              <a:t> </a:t>
            </a:r>
            <a:endParaRPr sz="1800">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Arial"/>
                <a:ea typeface="Arial"/>
                <a:cs typeface="Arial"/>
                <a:sym typeface="Arial"/>
              </a:rPr>
              <a:t>Even more advanced topics when it comes to cleaning data is the combination of multiple data sources. We can establish connections to multiple source files.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latin typeface="Arial"/>
                <a:ea typeface="Arial"/>
                <a:cs typeface="Arial"/>
                <a:sym typeface="Arial"/>
              </a:rPr>
              <a:t>We learned that, but you might want to create a table, for example, that contains information from different source files. For this, you need to perform certain operations that allow you to combine rows or columns from different tables, and this is also something that you do as part of the data cleaning process.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latin typeface="Arial"/>
                <a:ea typeface="Arial"/>
                <a:cs typeface="Arial"/>
                <a:sym typeface="Arial"/>
              </a:rPr>
              <a:t>As a final result of all these steps, and, as I said, we have more topics to cover in this part of the query editor, we should have one or multiple tables with the final data that we need.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latin typeface="Arial"/>
                <a:ea typeface="Arial"/>
                <a:cs typeface="Arial"/>
                <a:sym typeface="Arial"/>
              </a:rPr>
              <a:t>Then, we arrive at the </a:t>
            </a:r>
            <a:r>
              <a:rPr b="1" lang="en-US" sz="1800">
                <a:latin typeface="Arial"/>
                <a:ea typeface="Arial"/>
                <a:cs typeface="Arial"/>
                <a:sym typeface="Arial"/>
              </a:rPr>
              <a:t>next step</a:t>
            </a:r>
            <a:r>
              <a:rPr lang="en-US" sz="1800">
                <a:latin typeface="Arial"/>
                <a:ea typeface="Arial"/>
                <a:cs typeface="Arial"/>
                <a:sym typeface="Arial"/>
              </a:rPr>
              <a:t> which is not part of this into following modules, the actual </a:t>
            </a:r>
            <a:r>
              <a:rPr b="1" lang="en-US" sz="1800">
                <a:latin typeface="Arial"/>
                <a:ea typeface="Arial"/>
                <a:cs typeface="Arial"/>
                <a:sym typeface="Arial"/>
              </a:rPr>
              <a:t>data analysis or visualization</a:t>
            </a:r>
            <a:r>
              <a:rPr lang="en-US" sz="1800">
                <a:latin typeface="Arial"/>
                <a:ea typeface="Arial"/>
                <a:cs typeface="Arial"/>
                <a:sym typeface="Arial"/>
              </a:rPr>
              <a:t>, this is the part where the actual deep dive occurs where we think about what we want to analyze based on that clean information, and also what great visuals we could create based on that data.</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rPr lang="en-US" sz="1800">
                <a:latin typeface="Arial"/>
                <a:ea typeface="Arial"/>
                <a:cs typeface="Arial"/>
                <a:sym typeface="Arial"/>
              </a:rPr>
              <a:t>The </a:t>
            </a:r>
            <a:r>
              <a:rPr b="1" lang="en-US" sz="1800">
                <a:latin typeface="Arial"/>
                <a:ea typeface="Arial"/>
                <a:cs typeface="Arial"/>
                <a:sym typeface="Arial"/>
              </a:rPr>
              <a:t>last step</a:t>
            </a:r>
            <a:r>
              <a:rPr lang="en-US" sz="1800">
                <a:latin typeface="Arial"/>
                <a:ea typeface="Arial"/>
                <a:cs typeface="Arial"/>
                <a:sym typeface="Arial"/>
              </a:rPr>
              <a:t> is not required for the next modules. As I said, we'll focus onto the first two topics here</a:t>
            </a:r>
            <a:endParaRPr/>
          </a:p>
        </p:txBody>
      </p:sp>
      <p:sp>
        <p:nvSpPr>
          <p:cNvPr id="124" name="Google Shape;12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have already prepared our empty project template here.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You can use the empty template file</a:t>
            </a:r>
            <a:r>
              <a:rPr lang="en-US" sz="1800">
                <a:latin typeface="Calibri"/>
                <a:ea typeface="Calibri"/>
                <a:cs typeface="Calibri"/>
                <a:sym typeface="Calibri"/>
              </a:rPr>
              <a:t> to create a new Power BI Desktop project.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In case you didn't follow the steps, use the one I shared with Google Classroom</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You can download the </a:t>
            </a:r>
            <a:r>
              <a:rPr b="1" lang="en-US" sz="1800">
                <a:solidFill>
                  <a:srgbClr val="1C1D1F"/>
                </a:solidFill>
                <a:latin typeface="Arial"/>
                <a:ea typeface="Arial"/>
                <a:cs typeface="Arial"/>
                <a:sym typeface="Arial"/>
              </a:rPr>
              <a:t>empty-template</a:t>
            </a:r>
            <a:r>
              <a:rPr lang="en-US" sz="1800">
                <a:latin typeface="Calibri"/>
                <a:ea typeface="Calibri"/>
                <a:cs typeface="Calibri"/>
                <a:sym typeface="Calibri"/>
              </a:rPr>
              <a:t> and also the </a:t>
            </a:r>
            <a:r>
              <a:rPr b="1" lang="en-US" sz="1800">
                <a:latin typeface="Calibri"/>
                <a:ea typeface="Calibri"/>
                <a:cs typeface="Calibri"/>
                <a:sym typeface="Calibri"/>
              </a:rPr>
              <a:t>three source files.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These files will be our source data</a:t>
            </a:r>
            <a:r>
              <a:rPr lang="en-US" sz="1800">
                <a:latin typeface="Calibri"/>
                <a:ea typeface="Calibri"/>
                <a:cs typeface="Calibri"/>
                <a:sym typeface="Calibri"/>
              </a:rPr>
              <a:t> for the next steps in this module.</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These are </a:t>
            </a:r>
            <a:r>
              <a:rPr b="1" lang="en-US" sz="1800">
                <a:solidFill>
                  <a:srgbClr val="1C1D1F"/>
                </a:solidFill>
                <a:latin typeface="Arial"/>
                <a:ea typeface="Arial"/>
                <a:cs typeface="Arial"/>
                <a:sym typeface="Arial"/>
              </a:rPr>
              <a:t>population data for different periods</a:t>
            </a:r>
            <a:r>
              <a:rPr lang="en-US" sz="1800">
                <a:solidFill>
                  <a:srgbClr val="1C1D1F"/>
                </a:solidFill>
                <a:latin typeface="Arial"/>
                <a:ea typeface="Arial"/>
                <a:cs typeface="Arial"/>
                <a:sym typeface="Arial"/>
              </a:rPr>
              <a:t>.</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have data from </a:t>
            </a:r>
            <a:r>
              <a:rPr b="1" lang="en-US" sz="1800">
                <a:solidFill>
                  <a:srgbClr val="1C1D1F"/>
                </a:solidFill>
                <a:latin typeface="Arial"/>
                <a:ea typeface="Arial"/>
                <a:cs typeface="Arial"/>
                <a:sym typeface="Arial"/>
              </a:rPr>
              <a:t>2010 up to 2040</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We have </a:t>
            </a:r>
            <a:r>
              <a:rPr b="1" lang="en-US" sz="1800">
                <a:solidFill>
                  <a:srgbClr val="1C1D1F"/>
                </a:solidFill>
                <a:latin typeface="Arial"/>
                <a:ea typeface="Arial"/>
                <a:cs typeface="Arial"/>
                <a:sym typeface="Arial"/>
              </a:rPr>
              <a:t>three different file types</a:t>
            </a:r>
            <a:r>
              <a:rPr lang="en-US" sz="1800">
                <a:solidFill>
                  <a:srgbClr val="1C1D1F"/>
                </a:solidFill>
                <a:latin typeface="Arial"/>
                <a:ea typeface="Arial"/>
                <a:cs typeface="Arial"/>
                <a:sym typeface="Arial"/>
              </a:rPr>
              <a:t>,</a:t>
            </a:r>
            <a:r>
              <a:rPr lang="en-US" sz="1800">
                <a:latin typeface="Calibri"/>
                <a:ea typeface="Calibri"/>
                <a:cs typeface="Calibri"/>
                <a:sym typeface="Calibri"/>
              </a:rPr>
              <a:t> </a:t>
            </a:r>
            <a:r>
              <a:rPr b="1" lang="en-US" sz="1800">
                <a:latin typeface="Calibri"/>
                <a:ea typeface="Calibri"/>
                <a:cs typeface="Calibri"/>
                <a:sym typeface="Calibri"/>
              </a:rPr>
              <a:t>one or two CSV files</a:t>
            </a:r>
            <a:r>
              <a:rPr lang="en-US" sz="1800">
                <a:latin typeface="Calibri"/>
                <a:ea typeface="Calibri"/>
                <a:cs typeface="Calibri"/>
                <a:sym typeface="Calibri"/>
              </a:rPr>
              <a:t> and </a:t>
            </a:r>
            <a:r>
              <a:rPr b="1" lang="en-US" sz="1800">
                <a:latin typeface="Calibri"/>
                <a:ea typeface="Calibri"/>
                <a:cs typeface="Calibri"/>
                <a:sym typeface="Calibri"/>
              </a:rPr>
              <a:t>one Excel file</a:t>
            </a:r>
            <a:r>
              <a:rPr lang="en-US" sz="1800">
                <a:latin typeface="Calibri"/>
                <a:ea typeface="Calibri"/>
                <a:cs typeface="Calibri"/>
                <a:sym typeface="Calibri"/>
              </a:rPr>
              <a:t> once again.</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If you for example, have a look at the Excel file here</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You see that we have, </a:t>
            </a:r>
            <a:r>
              <a:rPr b="1" lang="en-US" sz="1800">
                <a:solidFill>
                  <a:srgbClr val="1C1D1F"/>
                </a:solidFill>
                <a:latin typeface="Arial"/>
                <a:ea typeface="Arial"/>
                <a:cs typeface="Arial"/>
                <a:sym typeface="Arial"/>
              </a:rPr>
              <a:t>multiple columns and multiple rows.</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b="1"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have a column for the </a:t>
            </a:r>
            <a:r>
              <a:rPr b="1" lang="en-US" sz="1800">
                <a:solidFill>
                  <a:srgbClr val="1C1D1F"/>
                </a:solidFill>
                <a:latin typeface="Arial"/>
                <a:ea typeface="Arial"/>
                <a:cs typeface="Arial"/>
                <a:sym typeface="Arial"/>
              </a:rPr>
              <a:t>corresponding country</a:t>
            </a:r>
            <a:r>
              <a:rPr lang="en-US" sz="1800">
                <a:solidFill>
                  <a:srgbClr val="1C1D1F"/>
                </a:solidFill>
                <a:latin typeface="Arial"/>
                <a:ea typeface="Arial"/>
                <a:cs typeface="Arial"/>
                <a:sym typeface="Arial"/>
              </a:rPr>
              <a:t>,</a:t>
            </a:r>
            <a:r>
              <a:rPr lang="en-US" sz="1800">
                <a:latin typeface="Calibri"/>
                <a:ea typeface="Calibri"/>
                <a:cs typeface="Calibri"/>
                <a:sym typeface="Calibri"/>
              </a:rPr>
              <a:t> we have a column for the </a:t>
            </a:r>
            <a:r>
              <a:rPr b="1" lang="en-US" sz="1800">
                <a:latin typeface="Calibri"/>
                <a:ea typeface="Calibri"/>
                <a:cs typeface="Calibri"/>
                <a:sym typeface="Calibri"/>
              </a:rPr>
              <a:t>corresponding year</a:t>
            </a:r>
            <a:r>
              <a:rPr lang="en-US" sz="1800">
                <a:latin typeface="Calibri"/>
                <a:ea typeface="Calibri"/>
                <a:cs typeface="Calibri"/>
                <a:sym typeface="Calibri"/>
              </a:rPr>
              <a:t>, where the </a:t>
            </a:r>
            <a:r>
              <a:rPr b="1" lang="en-US" sz="1800">
                <a:latin typeface="Calibri"/>
                <a:ea typeface="Calibri"/>
                <a:cs typeface="Calibri"/>
                <a:sym typeface="Calibri"/>
              </a:rPr>
              <a:t>population was counted</a:t>
            </a:r>
            <a:r>
              <a:rPr lang="en-US" sz="1800">
                <a:latin typeface="Calibri"/>
                <a:ea typeface="Calibri"/>
                <a:cs typeface="Calibri"/>
                <a:sym typeface="Calibri"/>
              </a:rPr>
              <a:t>. Then we have </a:t>
            </a:r>
            <a:r>
              <a:rPr b="1" lang="en-US" sz="1800">
                <a:latin typeface="Calibri"/>
                <a:ea typeface="Calibri"/>
                <a:cs typeface="Calibri"/>
                <a:sym typeface="Calibri"/>
              </a:rPr>
              <a:t>different age groups</a:t>
            </a:r>
            <a:r>
              <a:rPr lang="en-US" sz="1800">
                <a:latin typeface="Calibri"/>
                <a:ea typeface="Calibri"/>
                <a:cs typeface="Calibri"/>
                <a:sym typeface="Calibri"/>
              </a:rPr>
              <a:t>, so here zero to four, and this of course also increases also in this database. And we have </a:t>
            </a:r>
            <a:r>
              <a:rPr b="1" lang="en-US" sz="1800">
                <a:latin typeface="Calibri"/>
                <a:ea typeface="Calibri"/>
                <a:cs typeface="Calibri"/>
                <a:sym typeface="Calibri"/>
              </a:rPr>
              <a:t>information about the male population, about the female population</a:t>
            </a:r>
            <a:r>
              <a:rPr lang="en-US" sz="1800">
                <a:latin typeface="Calibri"/>
                <a:ea typeface="Calibri"/>
                <a:cs typeface="Calibri"/>
                <a:sym typeface="Calibri"/>
              </a:rPr>
              <a:t>, and about the </a:t>
            </a:r>
            <a:r>
              <a:rPr b="1" lang="en-US" sz="1800">
                <a:latin typeface="Calibri"/>
                <a:ea typeface="Calibri"/>
                <a:cs typeface="Calibri"/>
                <a:sym typeface="Calibri"/>
              </a:rPr>
              <a:t>total population</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b="1" lang="en-US" sz="1800">
                <a:solidFill>
                  <a:srgbClr val="1C1D1F"/>
                </a:solidFill>
                <a:latin typeface="Arial"/>
                <a:ea typeface="Arial"/>
                <a:cs typeface="Arial"/>
                <a:sym typeface="Arial"/>
              </a:rPr>
              <a:t>Remember:</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empty-template,</a:t>
            </a:r>
            <a:r>
              <a:rPr lang="en-US" sz="1800">
                <a:latin typeface="Calibri"/>
                <a:ea typeface="Calibri"/>
                <a:cs typeface="Calibri"/>
                <a:sym typeface="Calibri"/>
              </a:rPr>
              <a:t> i.e.  PBIX file is also to be downloaded and save all in the folder of your choice with the three source files.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Rename the empty template to Ass-2-query-editor-basics</a:t>
            </a:r>
            <a:endParaRPr/>
          </a:p>
          <a:p>
            <a:pPr indent="0" lvl="0" marL="457200" marR="0" rtl="0" algn="just">
              <a:lnSpc>
                <a:spcPct val="107000"/>
              </a:lnSpc>
              <a:spcBef>
                <a:spcPts val="800"/>
              </a:spcBef>
              <a:spcAft>
                <a:spcPts val="0"/>
              </a:spcAft>
              <a:buNone/>
            </a:pPr>
            <a:r>
              <a:t/>
            </a:r>
            <a:endParaRPr sz="1800">
              <a:solidFill>
                <a:srgbClr val="1C1D1F"/>
              </a:solidFill>
              <a:latin typeface="Arial"/>
              <a:ea typeface="Arial"/>
              <a:cs typeface="Arial"/>
              <a:sym typeface="Arial"/>
            </a:endParaRPr>
          </a:p>
          <a:p>
            <a:pPr indent="0" lvl="0" marL="457200" marR="0" rtl="0" algn="just">
              <a:lnSpc>
                <a:spcPct val="107000"/>
              </a:lnSpc>
              <a:spcBef>
                <a:spcPts val="800"/>
              </a:spcBef>
              <a:spcAft>
                <a:spcPts val="0"/>
              </a:spcAft>
              <a:buClr>
                <a:srgbClr val="1C1D1F"/>
              </a:buClr>
              <a:buSzPts val="1800"/>
              <a:buFont typeface="Arial"/>
              <a:buNone/>
            </a:pPr>
            <a:r>
              <a:rPr lang="en-US" sz="1800">
                <a:solidFill>
                  <a:srgbClr val="1C1D1F"/>
                </a:solidFill>
                <a:latin typeface="Arial"/>
                <a:ea typeface="Arial"/>
                <a:cs typeface="Arial"/>
                <a:sym typeface="Arial"/>
              </a:rPr>
              <a:t>It makes it easier for us to identify</a:t>
            </a:r>
            <a:r>
              <a:rPr lang="en-US" sz="1800">
                <a:latin typeface="Calibri"/>
                <a:ea typeface="Calibri"/>
                <a:cs typeface="Calibri"/>
                <a:sym typeface="Calibri"/>
              </a:rPr>
              <a:t> the project file we are currently working on. </a:t>
            </a:r>
            <a:endParaRPr/>
          </a:p>
          <a:p>
            <a:pPr indent="0" lvl="0" marL="457200" marR="0" rtl="0" algn="just">
              <a:lnSpc>
                <a:spcPct val="107000"/>
              </a:lnSpc>
              <a:spcBef>
                <a:spcPts val="800"/>
              </a:spcBef>
              <a:spcAft>
                <a:spcPts val="0"/>
              </a:spcAft>
              <a:buNone/>
            </a:pPr>
            <a:r>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131" name="Google Shape;13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If you for example, have a look at the Excel file here</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You see that we have, </a:t>
            </a:r>
            <a:r>
              <a:rPr b="1" lang="en-US" sz="1800">
                <a:solidFill>
                  <a:srgbClr val="1C1D1F"/>
                </a:solidFill>
                <a:latin typeface="Arial"/>
                <a:ea typeface="Arial"/>
                <a:cs typeface="Arial"/>
                <a:sym typeface="Arial"/>
              </a:rPr>
              <a:t>multiple columns and multiple rows.</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b="1"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we have a column for the </a:t>
            </a:r>
            <a:r>
              <a:rPr b="1" lang="en-US" sz="1800">
                <a:solidFill>
                  <a:srgbClr val="1C1D1F"/>
                </a:solidFill>
                <a:latin typeface="Arial"/>
                <a:ea typeface="Arial"/>
                <a:cs typeface="Arial"/>
                <a:sym typeface="Arial"/>
              </a:rPr>
              <a:t>corresponding country</a:t>
            </a:r>
            <a:r>
              <a:rPr lang="en-US" sz="1800">
                <a:solidFill>
                  <a:srgbClr val="1C1D1F"/>
                </a:solidFill>
                <a:latin typeface="Arial"/>
                <a:ea typeface="Arial"/>
                <a:cs typeface="Arial"/>
                <a:sym typeface="Arial"/>
              </a:rPr>
              <a:t>,</a:t>
            </a:r>
            <a:r>
              <a:rPr lang="en-US" sz="1800">
                <a:latin typeface="Calibri"/>
                <a:ea typeface="Calibri"/>
                <a:cs typeface="Calibri"/>
                <a:sym typeface="Calibri"/>
              </a:rPr>
              <a:t> we have a column for the </a:t>
            </a:r>
            <a:r>
              <a:rPr b="1" lang="en-US" sz="1800">
                <a:latin typeface="Calibri"/>
                <a:ea typeface="Calibri"/>
                <a:cs typeface="Calibri"/>
                <a:sym typeface="Calibri"/>
              </a:rPr>
              <a:t>corresponding year</a:t>
            </a:r>
            <a:r>
              <a:rPr lang="en-US" sz="1800">
                <a:latin typeface="Calibri"/>
                <a:ea typeface="Calibri"/>
                <a:cs typeface="Calibri"/>
                <a:sym typeface="Calibri"/>
              </a:rPr>
              <a:t>, where the </a:t>
            </a:r>
            <a:r>
              <a:rPr b="1" lang="en-US" sz="1800">
                <a:latin typeface="Calibri"/>
                <a:ea typeface="Calibri"/>
                <a:cs typeface="Calibri"/>
                <a:sym typeface="Calibri"/>
              </a:rPr>
              <a:t>population was counted</a:t>
            </a:r>
            <a:r>
              <a:rPr lang="en-US" sz="1800">
                <a:latin typeface="Calibri"/>
                <a:ea typeface="Calibri"/>
                <a:cs typeface="Calibri"/>
                <a:sym typeface="Calibri"/>
              </a:rPr>
              <a:t>. Then we have </a:t>
            </a:r>
            <a:r>
              <a:rPr b="1" lang="en-US" sz="1800">
                <a:latin typeface="Calibri"/>
                <a:ea typeface="Calibri"/>
                <a:cs typeface="Calibri"/>
                <a:sym typeface="Calibri"/>
              </a:rPr>
              <a:t>different age groups</a:t>
            </a:r>
            <a:r>
              <a:rPr lang="en-US" sz="1800">
                <a:latin typeface="Calibri"/>
                <a:ea typeface="Calibri"/>
                <a:cs typeface="Calibri"/>
                <a:sym typeface="Calibri"/>
              </a:rPr>
              <a:t>, so here zero to four, and this of course also increases also in this database. And we have </a:t>
            </a:r>
            <a:r>
              <a:rPr b="1" lang="en-US" sz="1800">
                <a:latin typeface="Calibri"/>
                <a:ea typeface="Calibri"/>
                <a:cs typeface="Calibri"/>
                <a:sym typeface="Calibri"/>
              </a:rPr>
              <a:t>information about the male population, about the female population</a:t>
            </a:r>
            <a:r>
              <a:rPr lang="en-US" sz="1800">
                <a:latin typeface="Calibri"/>
                <a:ea typeface="Calibri"/>
                <a:cs typeface="Calibri"/>
                <a:sym typeface="Calibri"/>
              </a:rPr>
              <a:t>, and about the </a:t>
            </a:r>
            <a:r>
              <a:rPr b="1" lang="en-US" sz="1800">
                <a:latin typeface="Calibri"/>
                <a:ea typeface="Calibri"/>
                <a:cs typeface="Calibri"/>
                <a:sym typeface="Calibri"/>
              </a:rPr>
              <a:t>total population</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138" name="Google Shape;13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b="1" lang="en-US" sz="1800">
                <a:solidFill>
                  <a:srgbClr val="1C1D1F"/>
                </a:solidFill>
                <a:latin typeface="Arial"/>
                <a:ea typeface="Arial"/>
                <a:cs typeface="Arial"/>
                <a:sym typeface="Arial"/>
              </a:rPr>
              <a:t>Remember:</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empty-template,</a:t>
            </a:r>
            <a:r>
              <a:rPr lang="en-US" sz="1800">
                <a:latin typeface="Calibri"/>
                <a:ea typeface="Calibri"/>
                <a:cs typeface="Calibri"/>
                <a:sym typeface="Calibri"/>
              </a:rPr>
              <a:t> i.e.  PBIX file is also to be downloaded and save all in the folder of your choice with the three source files.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Rename the empty template to Ass-2-query-editor-basics</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It makes it easier for us to identify</a:t>
            </a:r>
            <a:r>
              <a:rPr lang="en-US" sz="1800">
                <a:latin typeface="Calibri"/>
                <a:ea typeface="Calibri"/>
                <a:cs typeface="Calibri"/>
                <a:sym typeface="Calibri"/>
              </a:rPr>
              <a:t> the project file we are currently working on. </a:t>
            </a:r>
            <a:endParaRPr/>
          </a:p>
          <a:p>
            <a:pPr indent="0" lvl="0" marL="0" rtl="0" algn="l">
              <a:spcBef>
                <a:spcPts val="800"/>
              </a:spcBef>
              <a:spcAft>
                <a:spcPts val="0"/>
              </a:spcAft>
              <a:buNone/>
            </a:pPr>
            <a:r>
              <a:t/>
            </a:r>
            <a:endParaRPr/>
          </a:p>
        </p:txBody>
      </p:sp>
      <p:sp>
        <p:nvSpPr>
          <p:cNvPr id="145" name="Google Shape;14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Let's then open this basics file.</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Here the regular popup does not appear as we saved this file earlier</a:t>
            </a:r>
            <a:r>
              <a:rPr lang="en-US" sz="1800">
                <a:latin typeface="Calibri"/>
                <a:ea typeface="Calibri"/>
                <a:cs typeface="Calibri"/>
                <a:sym typeface="Calibri"/>
              </a:rPr>
              <a:t> with the corrected settings.</a:t>
            </a:r>
            <a:endParaRPr/>
          </a:p>
          <a:p>
            <a:pPr indent="0" lvl="0" marL="0" rtl="0" algn="l">
              <a:spcBef>
                <a:spcPts val="800"/>
              </a:spcBef>
              <a:spcAft>
                <a:spcPts val="0"/>
              </a:spcAft>
              <a:buNone/>
            </a:pPr>
            <a:r>
              <a:t/>
            </a:r>
            <a:endParaRPr/>
          </a:p>
        </p:txBody>
      </p:sp>
      <p:sp>
        <p:nvSpPr>
          <p:cNvPr id="152" name="Google Shape;15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7000"/>
              </a:lnSpc>
              <a:spcBef>
                <a:spcPts val="0"/>
              </a:spcBef>
              <a:spcAft>
                <a:spcPts val="0"/>
              </a:spcAft>
              <a:buNone/>
            </a:pPr>
            <a:r>
              <a:rPr b="1" lang="en-US" sz="1800">
                <a:solidFill>
                  <a:srgbClr val="1C1D1F"/>
                </a:solidFill>
                <a:latin typeface="Arial"/>
                <a:ea typeface="Arial"/>
                <a:cs typeface="Arial"/>
                <a:sym typeface="Arial"/>
              </a:rPr>
              <a:t>Step 1:</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Get started</a:t>
            </a:r>
            <a:r>
              <a:rPr lang="en-US" sz="1800">
                <a:latin typeface="Calibri"/>
                <a:ea typeface="Calibri"/>
                <a:cs typeface="Calibri"/>
                <a:sym typeface="Calibri"/>
              </a:rPr>
              <a:t> with connecting Power BI Desktop to these three source files.</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Go to </a:t>
            </a:r>
            <a:r>
              <a:rPr b="1" lang="en-US" sz="1800">
                <a:solidFill>
                  <a:srgbClr val="1C1D1F"/>
                </a:solidFill>
                <a:latin typeface="Arial"/>
                <a:ea typeface="Arial"/>
                <a:cs typeface="Arial"/>
                <a:sym typeface="Arial"/>
              </a:rPr>
              <a:t>Get Data</a:t>
            </a:r>
            <a:r>
              <a:rPr lang="en-US" sz="1800">
                <a:solidFill>
                  <a:srgbClr val="1C1D1F"/>
                </a:solidFill>
                <a:latin typeface="Arial"/>
                <a:ea typeface="Arial"/>
                <a:cs typeface="Arial"/>
                <a:sym typeface="Arial"/>
              </a:rPr>
              <a:t> option -&gt; Either click the button</a:t>
            </a:r>
            <a:r>
              <a:rPr lang="en-US" sz="1800">
                <a:latin typeface="Calibri"/>
                <a:ea typeface="Calibri"/>
                <a:cs typeface="Calibri"/>
                <a:sym typeface="Calibri"/>
              </a:rPr>
              <a:t> in the </a:t>
            </a:r>
            <a:r>
              <a:rPr b="1" lang="en-US" sz="1800">
                <a:latin typeface="Calibri"/>
                <a:ea typeface="Calibri"/>
                <a:cs typeface="Calibri"/>
                <a:sym typeface="Calibri"/>
              </a:rPr>
              <a:t>upper part </a:t>
            </a:r>
            <a:r>
              <a:rPr lang="en-US" sz="1800">
                <a:latin typeface="Calibri"/>
                <a:ea typeface="Calibri"/>
                <a:cs typeface="Calibri"/>
                <a:sym typeface="Calibri"/>
              </a:rPr>
              <a:t>or in the </a:t>
            </a:r>
            <a:r>
              <a:rPr b="1" lang="en-US" sz="1800">
                <a:latin typeface="Calibri"/>
                <a:ea typeface="Calibri"/>
                <a:cs typeface="Calibri"/>
                <a:sym typeface="Calibri"/>
              </a:rPr>
              <a:t>lower part</a:t>
            </a:r>
            <a:r>
              <a:rPr lang="en-US" sz="1800">
                <a:latin typeface="Calibri"/>
                <a:ea typeface="Calibri"/>
                <a:cs typeface="Calibri"/>
                <a:sym typeface="Calibri"/>
              </a:rPr>
              <a:t>. </a:t>
            </a:r>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 </a:t>
            </a:r>
            <a:endParaRPr sz="1800">
              <a:latin typeface="Calibri"/>
              <a:ea typeface="Calibri"/>
              <a:cs typeface="Calibri"/>
              <a:sym typeface="Calibri"/>
            </a:endParaRPr>
          </a:p>
          <a:p>
            <a:pPr indent="0" lvl="0" marL="457200" marR="0" rtl="0" algn="just">
              <a:lnSpc>
                <a:spcPct val="107000"/>
              </a:lnSpc>
              <a:spcBef>
                <a:spcPts val="0"/>
              </a:spcBef>
              <a:spcAft>
                <a:spcPts val="0"/>
              </a:spcAft>
              <a:buNone/>
            </a:pPr>
            <a:r>
              <a:rPr lang="en-US" sz="1800">
                <a:solidFill>
                  <a:srgbClr val="1C1D1F"/>
                </a:solidFill>
                <a:latin typeface="Arial"/>
                <a:ea typeface="Arial"/>
                <a:cs typeface="Arial"/>
                <a:sym typeface="Arial"/>
              </a:rPr>
              <a:t>The </a:t>
            </a:r>
            <a:r>
              <a:rPr b="1" lang="en-US" sz="1800">
                <a:solidFill>
                  <a:srgbClr val="1C1D1F"/>
                </a:solidFill>
                <a:latin typeface="Arial"/>
                <a:ea typeface="Arial"/>
                <a:cs typeface="Arial"/>
                <a:sym typeface="Arial"/>
              </a:rPr>
              <a:t>lower part</a:t>
            </a:r>
            <a:r>
              <a:rPr lang="en-US" sz="1800">
                <a:solidFill>
                  <a:srgbClr val="1C1D1F"/>
                </a:solidFill>
                <a:latin typeface="Arial"/>
                <a:ea typeface="Arial"/>
                <a:cs typeface="Arial"/>
                <a:sym typeface="Arial"/>
              </a:rPr>
              <a:t> here opens the </a:t>
            </a:r>
            <a:r>
              <a:rPr b="1" lang="en-US" sz="1800">
                <a:solidFill>
                  <a:srgbClr val="1C1D1F"/>
                </a:solidFill>
                <a:latin typeface="Arial"/>
                <a:ea typeface="Arial"/>
                <a:cs typeface="Arial"/>
                <a:sym typeface="Arial"/>
              </a:rPr>
              <a:t>most common data sources</a:t>
            </a:r>
            <a:r>
              <a:rPr lang="en-US" sz="1800">
                <a:solidFill>
                  <a:srgbClr val="1C1D1F"/>
                </a:solidFill>
                <a:latin typeface="Arial"/>
                <a:ea typeface="Arial"/>
                <a:cs typeface="Arial"/>
                <a:sym typeface="Arial"/>
              </a:rPr>
              <a:t>.</a:t>
            </a:r>
            <a:r>
              <a:rPr lang="en-US" sz="1800">
                <a:latin typeface="Calibri"/>
                <a:ea typeface="Calibri"/>
                <a:cs typeface="Calibri"/>
                <a:sym typeface="Calibri"/>
              </a:rPr>
              <a:t> </a:t>
            </a:r>
            <a:endParaRPr/>
          </a:p>
          <a:p>
            <a:pPr indent="0" lvl="0" marL="0" rtl="0" algn="l">
              <a:spcBef>
                <a:spcPts val="800"/>
              </a:spcBef>
              <a:spcAft>
                <a:spcPts val="0"/>
              </a:spcAft>
              <a:buNone/>
            </a:pPr>
            <a:r>
              <a:t/>
            </a:r>
            <a:endParaRPr/>
          </a:p>
        </p:txBody>
      </p:sp>
      <p:sp>
        <p:nvSpPr>
          <p:cNvPr id="159" name="Google Shape;15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2396319" y="802299"/>
            <a:ext cx="5618515"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2396319" y="3531205"/>
            <a:ext cx="5618515"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600"/>
              <a:buNone/>
              <a:defRPr b="0" sz="1600" cap="none">
                <a:solidFill>
                  <a:schemeClr val="dk1"/>
                </a:solidFill>
              </a:defRPr>
            </a:lvl1pPr>
            <a:lvl2pPr lvl="1" algn="ctr">
              <a:lnSpc>
                <a:spcPct val="120000"/>
              </a:lnSpc>
              <a:spcBef>
                <a:spcPts val="500"/>
              </a:spcBef>
              <a:spcAft>
                <a:spcPts val="0"/>
              </a:spcAft>
              <a:buSzPts val="1500"/>
              <a:buNone/>
              <a:defRPr sz="1500"/>
            </a:lvl2pPr>
            <a:lvl3pPr lvl="2" algn="ctr">
              <a:lnSpc>
                <a:spcPct val="120000"/>
              </a:lnSpc>
              <a:spcBef>
                <a:spcPts val="500"/>
              </a:spcBef>
              <a:spcAft>
                <a:spcPts val="0"/>
              </a:spcAft>
              <a:buSzPts val="1350"/>
              <a:buNone/>
              <a:defRPr sz="1350"/>
            </a:lvl3pPr>
            <a:lvl4pPr lvl="3" algn="ctr">
              <a:lnSpc>
                <a:spcPct val="120000"/>
              </a:lnSpc>
              <a:spcBef>
                <a:spcPts val="500"/>
              </a:spcBef>
              <a:spcAft>
                <a:spcPts val="0"/>
              </a:spcAft>
              <a:buSzPts val="1200"/>
              <a:buNone/>
              <a:defRPr sz="1200"/>
            </a:lvl4pPr>
            <a:lvl5pPr lvl="4" algn="ctr">
              <a:lnSpc>
                <a:spcPct val="120000"/>
              </a:lnSpc>
              <a:spcBef>
                <a:spcPts val="500"/>
              </a:spcBef>
              <a:spcAft>
                <a:spcPts val="0"/>
              </a:spcAft>
              <a:buSzPts val="1200"/>
              <a:buNone/>
              <a:defRPr sz="1200"/>
            </a:lvl5pPr>
            <a:lvl6pPr lvl="5" algn="ctr">
              <a:lnSpc>
                <a:spcPct val="120000"/>
              </a:lnSpc>
              <a:spcBef>
                <a:spcPts val="500"/>
              </a:spcBef>
              <a:spcAft>
                <a:spcPts val="0"/>
              </a:spcAft>
              <a:buSzPts val="1200"/>
              <a:buNone/>
              <a:defRPr sz="1200"/>
            </a:lvl6pPr>
            <a:lvl7pPr lvl="6" algn="ctr">
              <a:lnSpc>
                <a:spcPct val="120000"/>
              </a:lnSpc>
              <a:spcBef>
                <a:spcPts val="500"/>
              </a:spcBef>
              <a:spcAft>
                <a:spcPts val="0"/>
              </a:spcAft>
              <a:buSzPts val="1200"/>
              <a:buNone/>
              <a:defRPr sz="1200"/>
            </a:lvl7pPr>
            <a:lvl8pPr lvl="7" algn="ctr">
              <a:lnSpc>
                <a:spcPct val="120000"/>
              </a:lnSpc>
              <a:spcBef>
                <a:spcPts val="500"/>
              </a:spcBef>
              <a:spcAft>
                <a:spcPts val="0"/>
              </a:spcAft>
              <a:buSzPts val="1200"/>
              <a:buNone/>
              <a:defRPr sz="1200"/>
            </a:lvl8pPr>
            <a:lvl9pPr lvl="8" algn="ctr">
              <a:lnSpc>
                <a:spcPct val="120000"/>
              </a:lnSpc>
              <a:spcBef>
                <a:spcPts val="500"/>
              </a:spcBef>
              <a:spcAft>
                <a:spcPts val="0"/>
              </a:spcAft>
              <a:buSzPts val="1200"/>
              <a:buNone/>
              <a:defRPr sz="1200"/>
            </a:lvl9pPr>
          </a:lstStyle>
          <a:p/>
        </p:txBody>
      </p:sp>
      <p:sp>
        <p:nvSpPr>
          <p:cNvPr id="21" name="Google Shape;21;p2"/>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2396319" y="329308"/>
            <a:ext cx="3086292"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1434703" y="798973"/>
            <a:ext cx="802005"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2"/>
          <p:cNvCxnSpPr/>
          <p:nvPr/>
        </p:nvCxnSpPr>
        <p:spPr>
          <a:xfrm>
            <a:off x="2396319" y="3528542"/>
            <a:ext cx="561851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cxnSp>
        <p:nvCxnSpPr>
          <p:cNvPr id="88" name="Google Shape;88;p11"/>
          <p:cNvCxnSpPr/>
          <p:nvPr/>
        </p:nvCxnSpPr>
        <p:spPr>
          <a:xfrm>
            <a:off x="1443491" y="1847088"/>
            <a:ext cx="6571343" cy="0"/>
          </a:xfrm>
          <a:prstGeom prst="straightConnector1">
            <a:avLst/>
          </a:prstGeom>
          <a:noFill/>
          <a:ln cap="flat" cmpd="sng" w="31750">
            <a:solidFill>
              <a:schemeClr val="accent1"/>
            </a:solidFill>
            <a:prstDash val="solid"/>
            <a:round/>
            <a:headEnd len="sm" w="sm" type="none"/>
            <a:tailEnd len="sm" w="sm" type="none"/>
          </a:ln>
        </p:spPr>
      </p:cxnSp>
      <p:sp>
        <p:nvSpPr>
          <p:cNvPr id="89" name="Google Shape;89;p11"/>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3003856" y="455368"/>
            <a:ext cx="3450613" cy="65713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1" name="Google Shape;91;p11"/>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5139597" y="2577405"/>
            <a:ext cx="4659889" cy="110302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1764094" y="478371"/>
            <a:ext cx="4659889" cy="53010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7" name="Google Shape;97;p12"/>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cxnSp>
        <p:nvCxnSpPr>
          <p:cNvPr id="100" name="Google Shape;100;p12"/>
          <p:cNvCxnSpPr/>
          <p:nvPr/>
        </p:nvCxnSpPr>
        <p:spPr>
          <a:xfrm>
            <a:off x="6918028" y="798974"/>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3"/>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3"/>
          <p:cNvCxnSpPr/>
          <p:nvPr/>
        </p:nvCxnSpPr>
        <p:spPr>
          <a:xfrm>
            <a:off x="1443491" y="1847088"/>
            <a:ext cx="657134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
          <p:cNvSpPr txBox="1"/>
          <p:nvPr>
            <p:ph type="title"/>
          </p:nvPr>
        </p:nvSpPr>
        <p:spPr>
          <a:xfrm>
            <a:off x="1443491" y="1756130"/>
            <a:ext cx="5617002"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1443492" y="3806196"/>
            <a:ext cx="5617002"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500"/>
              <a:buNone/>
              <a:defRPr sz="1500">
                <a:solidFill>
                  <a:srgbClr val="888888"/>
                </a:solidFill>
              </a:defRPr>
            </a:lvl2pPr>
            <a:lvl3pPr indent="-228600" lvl="2" marL="1371600" algn="l">
              <a:lnSpc>
                <a:spcPct val="120000"/>
              </a:lnSpc>
              <a:spcBef>
                <a:spcPts val="500"/>
              </a:spcBef>
              <a:spcAft>
                <a:spcPts val="0"/>
              </a:spcAft>
              <a:buSzPts val="1350"/>
              <a:buNone/>
              <a:defRPr sz="1350">
                <a:solidFill>
                  <a:srgbClr val="888888"/>
                </a:solidFill>
              </a:defRPr>
            </a:lvl3pPr>
            <a:lvl4pPr indent="-228600" lvl="3" marL="1828800" algn="l">
              <a:lnSpc>
                <a:spcPct val="120000"/>
              </a:lnSpc>
              <a:spcBef>
                <a:spcPts val="500"/>
              </a:spcBef>
              <a:spcAft>
                <a:spcPts val="0"/>
              </a:spcAft>
              <a:buSzPts val="1200"/>
              <a:buNone/>
              <a:defRPr sz="1200">
                <a:solidFill>
                  <a:srgbClr val="888888"/>
                </a:solidFill>
              </a:defRPr>
            </a:lvl4pPr>
            <a:lvl5pPr indent="-228600" lvl="4" marL="2286000" algn="l">
              <a:lnSpc>
                <a:spcPct val="120000"/>
              </a:lnSpc>
              <a:spcBef>
                <a:spcPts val="500"/>
              </a:spcBef>
              <a:spcAft>
                <a:spcPts val="0"/>
              </a:spcAft>
              <a:buSzPts val="1200"/>
              <a:buNone/>
              <a:defRPr sz="1200">
                <a:solidFill>
                  <a:srgbClr val="888888"/>
                </a:solidFill>
              </a:defRPr>
            </a:lvl5pPr>
            <a:lvl6pPr indent="-228600" lvl="5" marL="2743200" algn="l">
              <a:lnSpc>
                <a:spcPct val="120000"/>
              </a:lnSpc>
              <a:spcBef>
                <a:spcPts val="500"/>
              </a:spcBef>
              <a:spcAft>
                <a:spcPts val="0"/>
              </a:spcAft>
              <a:buSzPts val="1200"/>
              <a:buNone/>
              <a:defRPr sz="1200">
                <a:solidFill>
                  <a:srgbClr val="888888"/>
                </a:solidFill>
              </a:defRPr>
            </a:lvl6pPr>
            <a:lvl7pPr indent="-228600" lvl="6" marL="3200400" algn="l">
              <a:lnSpc>
                <a:spcPct val="120000"/>
              </a:lnSpc>
              <a:spcBef>
                <a:spcPts val="500"/>
              </a:spcBef>
              <a:spcAft>
                <a:spcPts val="0"/>
              </a:spcAft>
              <a:buSzPts val="1200"/>
              <a:buNone/>
              <a:defRPr sz="1200">
                <a:solidFill>
                  <a:srgbClr val="888888"/>
                </a:solidFill>
              </a:defRPr>
            </a:lvl7pPr>
            <a:lvl8pPr indent="-228600" lvl="7" marL="3657600" algn="l">
              <a:lnSpc>
                <a:spcPct val="120000"/>
              </a:lnSpc>
              <a:spcBef>
                <a:spcPts val="500"/>
              </a:spcBef>
              <a:spcAft>
                <a:spcPts val="0"/>
              </a:spcAft>
              <a:buSzPts val="1200"/>
              <a:buNone/>
              <a:defRPr sz="1200">
                <a:solidFill>
                  <a:srgbClr val="888888"/>
                </a:solidFill>
              </a:defRPr>
            </a:lvl8pPr>
            <a:lvl9pPr indent="-228600" lvl="8" marL="4114800" algn="l">
              <a:lnSpc>
                <a:spcPct val="120000"/>
              </a:lnSpc>
              <a:spcBef>
                <a:spcPts val="500"/>
              </a:spcBef>
              <a:spcAft>
                <a:spcPts val="0"/>
              </a:spcAft>
              <a:buSzPts val="1200"/>
              <a:buNone/>
              <a:defRPr sz="1200">
                <a:solidFill>
                  <a:srgbClr val="888888"/>
                </a:solidFill>
              </a:defRPr>
            </a:lvl9pPr>
          </a:lstStyle>
          <a:p/>
        </p:txBody>
      </p:sp>
      <p:sp>
        <p:nvSpPr>
          <p:cNvPr id="35" name="Google Shape;35;p4"/>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4"/>
          <p:cNvCxnSpPr/>
          <p:nvPr/>
        </p:nvCxnSpPr>
        <p:spPr>
          <a:xfrm>
            <a:off x="1443491" y="3804985"/>
            <a:ext cx="561700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1443491" y="804890"/>
            <a:ext cx="6571343"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1443490" y="2013936"/>
            <a:ext cx="3125871" cy="343756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5"/>
          <p:cNvSpPr txBox="1"/>
          <p:nvPr>
            <p:ph idx="2" type="body"/>
          </p:nvPr>
        </p:nvSpPr>
        <p:spPr>
          <a:xfrm>
            <a:off x="4889182" y="2013936"/>
            <a:ext cx="3125652" cy="343755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5"/>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5"/>
          <p:cNvCxnSpPr/>
          <p:nvPr/>
        </p:nvCxnSpPr>
        <p:spPr>
          <a:xfrm>
            <a:off x="1443491" y="1847088"/>
            <a:ext cx="657134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cxnSp>
        <p:nvCxnSpPr>
          <p:cNvPr id="48" name="Google Shape;48;p6"/>
          <p:cNvCxnSpPr/>
          <p:nvPr/>
        </p:nvCxnSpPr>
        <p:spPr>
          <a:xfrm>
            <a:off x="1443491" y="1847088"/>
            <a:ext cx="6571343" cy="0"/>
          </a:xfrm>
          <a:prstGeom prst="straightConnector1">
            <a:avLst/>
          </a:prstGeom>
          <a:noFill/>
          <a:ln cap="flat" cmpd="sng" w="31750">
            <a:solidFill>
              <a:schemeClr val="accent1"/>
            </a:solidFill>
            <a:prstDash val="solid"/>
            <a:round/>
            <a:headEnd len="sm" w="sm" type="none"/>
            <a:tailEnd len="sm" w="sm" type="none"/>
          </a:ln>
        </p:spPr>
      </p:cxnSp>
      <p:sp>
        <p:nvSpPr>
          <p:cNvPr id="49" name="Google Shape;49;p6"/>
          <p:cNvSpPr txBox="1"/>
          <p:nvPr>
            <p:ph type="title"/>
          </p:nvPr>
        </p:nvSpPr>
        <p:spPr>
          <a:xfrm>
            <a:off x="1443491" y="804164"/>
            <a:ext cx="6571344"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1443491" y="2019550"/>
            <a:ext cx="3125766"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1500"/>
              <a:buNone/>
              <a:defRPr b="1" sz="1500"/>
            </a:lvl2pPr>
            <a:lvl3pPr indent="-228600" lvl="2" marL="1371600" algn="l">
              <a:lnSpc>
                <a:spcPct val="120000"/>
              </a:lnSpc>
              <a:spcBef>
                <a:spcPts val="500"/>
              </a:spcBef>
              <a:spcAft>
                <a:spcPts val="0"/>
              </a:spcAft>
              <a:buSzPts val="1350"/>
              <a:buNone/>
              <a:defRPr b="1" sz="1350"/>
            </a:lvl3pPr>
            <a:lvl4pPr indent="-228600" lvl="3" marL="1828800" algn="l">
              <a:lnSpc>
                <a:spcPct val="120000"/>
              </a:lnSpc>
              <a:spcBef>
                <a:spcPts val="500"/>
              </a:spcBef>
              <a:spcAft>
                <a:spcPts val="0"/>
              </a:spcAft>
              <a:buSzPts val="1200"/>
              <a:buNone/>
              <a:defRPr b="1" sz="1200"/>
            </a:lvl4pPr>
            <a:lvl5pPr indent="-228600" lvl="4" marL="2286000" algn="l">
              <a:lnSpc>
                <a:spcPct val="120000"/>
              </a:lnSpc>
              <a:spcBef>
                <a:spcPts val="500"/>
              </a:spcBef>
              <a:spcAft>
                <a:spcPts val="0"/>
              </a:spcAft>
              <a:buSzPts val="1200"/>
              <a:buNone/>
              <a:defRPr b="1" sz="1200"/>
            </a:lvl5pPr>
            <a:lvl6pPr indent="-228600" lvl="5" marL="2743200" algn="l">
              <a:lnSpc>
                <a:spcPct val="120000"/>
              </a:lnSpc>
              <a:spcBef>
                <a:spcPts val="500"/>
              </a:spcBef>
              <a:spcAft>
                <a:spcPts val="0"/>
              </a:spcAft>
              <a:buSzPts val="1200"/>
              <a:buNone/>
              <a:defRPr b="1" sz="1200"/>
            </a:lvl6pPr>
            <a:lvl7pPr indent="-228600" lvl="6" marL="3200400" algn="l">
              <a:lnSpc>
                <a:spcPct val="120000"/>
              </a:lnSpc>
              <a:spcBef>
                <a:spcPts val="500"/>
              </a:spcBef>
              <a:spcAft>
                <a:spcPts val="0"/>
              </a:spcAft>
              <a:buSzPts val="1200"/>
              <a:buNone/>
              <a:defRPr b="1" sz="1200"/>
            </a:lvl7pPr>
            <a:lvl8pPr indent="-228600" lvl="7" marL="3657600" algn="l">
              <a:lnSpc>
                <a:spcPct val="120000"/>
              </a:lnSpc>
              <a:spcBef>
                <a:spcPts val="500"/>
              </a:spcBef>
              <a:spcAft>
                <a:spcPts val="0"/>
              </a:spcAft>
              <a:buSzPts val="1200"/>
              <a:buNone/>
              <a:defRPr b="1" sz="1200"/>
            </a:lvl8pPr>
            <a:lvl9pPr indent="-228600" lvl="8" marL="4114800" algn="l">
              <a:lnSpc>
                <a:spcPct val="120000"/>
              </a:lnSpc>
              <a:spcBef>
                <a:spcPts val="500"/>
              </a:spcBef>
              <a:spcAft>
                <a:spcPts val="0"/>
              </a:spcAft>
              <a:buSzPts val="1200"/>
              <a:buNone/>
              <a:defRPr b="1" sz="1200"/>
            </a:lvl9pPr>
          </a:lstStyle>
          <a:p/>
        </p:txBody>
      </p:sp>
      <p:sp>
        <p:nvSpPr>
          <p:cNvPr id="51" name="Google Shape;51;p6"/>
          <p:cNvSpPr txBox="1"/>
          <p:nvPr>
            <p:ph idx="2" type="body"/>
          </p:nvPr>
        </p:nvSpPr>
        <p:spPr>
          <a:xfrm>
            <a:off x="1443491" y="2824270"/>
            <a:ext cx="3125766"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2" name="Google Shape;52;p6"/>
          <p:cNvSpPr txBox="1"/>
          <p:nvPr>
            <p:ph idx="3" type="body"/>
          </p:nvPr>
        </p:nvSpPr>
        <p:spPr>
          <a:xfrm>
            <a:off x="4889182" y="2023004"/>
            <a:ext cx="31256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1500"/>
              <a:buNone/>
              <a:defRPr b="1" sz="1500"/>
            </a:lvl2pPr>
            <a:lvl3pPr indent="-228600" lvl="2" marL="1371600" algn="l">
              <a:lnSpc>
                <a:spcPct val="120000"/>
              </a:lnSpc>
              <a:spcBef>
                <a:spcPts val="500"/>
              </a:spcBef>
              <a:spcAft>
                <a:spcPts val="0"/>
              </a:spcAft>
              <a:buSzPts val="1350"/>
              <a:buNone/>
              <a:defRPr b="1" sz="1350"/>
            </a:lvl3pPr>
            <a:lvl4pPr indent="-228600" lvl="3" marL="1828800" algn="l">
              <a:lnSpc>
                <a:spcPct val="120000"/>
              </a:lnSpc>
              <a:spcBef>
                <a:spcPts val="500"/>
              </a:spcBef>
              <a:spcAft>
                <a:spcPts val="0"/>
              </a:spcAft>
              <a:buSzPts val="1200"/>
              <a:buNone/>
              <a:defRPr b="1" sz="1200"/>
            </a:lvl4pPr>
            <a:lvl5pPr indent="-228600" lvl="4" marL="2286000" algn="l">
              <a:lnSpc>
                <a:spcPct val="120000"/>
              </a:lnSpc>
              <a:spcBef>
                <a:spcPts val="500"/>
              </a:spcBef>
              <a:spcAft>
                <a:spcPts val="0"/>
              </a:spcAft>
              <a:buSzPts val="1200"/>
              <a:buNone/>
              <a:defRPr b="1" sz="1200"/>
            </a:lvl5pPr>
            <a:lvl6pPr indent="-228600" lvl="5" marL="2743200" algn="l">
              <a:lnSpc>
                <a:spcPct val="120000"/>
              </a:lnSpc>
              <a:spcBef>
                <a:spcPts val="500"/>
              </a:spcBef>
              <a:spcAft>
                <a:spcPts val="0"/>
              </a:spcAft>
              <a:buSzPts val="1200"/>
              <a:buNone/>
              <a:defRPr b="1" sz="1200"/>
            </a:lvl6pPr>
            <a:lvl7pPr indent="-228600" lvl="6" marL="3200400" algn="l">
              <a:lnSpc>
                <a:spcPct val="120000"/>
              </a:lnSpc>
              <a:spcBef>
                <a:spcPts val="500"/>
              </a:spcBef>
              <a:spcAft>
                <a:spcPts val="0"/>
              </a:spcAft>
              <a:buSzPts val="1200"/>
              <a:buNone/>
              <a:defRPr b="1" sz="1200"/>
            </a:lvl7pPr>
            <a:lvl8pPr indent="-228600" lvl="7" marL="3657600" algn="l">
              <a:lnSpc>
                <a:spcPct val="120000"/>
              </a:lnSpc>
              <a:spcBef>
                <a:spcPts val="500"/>
              </a:spcBef>
              <a:spcAft>
                <a:spcPts val="0"/>
              </a:spcAft>
              <a:buSzPts val="1200"/>
              <a:buNone/>
              <a:defRPr b="1" sz="1200"/>
            </a:lvl8pPr>
            <a:lvl9pPr indent="-228600" lvl="8" marL="4114800" algn="l">
              <a:lnSpc>
                <a:spcPct val="120000"/>
              </a:lnSpc>
              <a:spcBef>
                <a:spcPts val="500"/>
              </a:spcBef>
              <a:spcAft>
                <a:spcPts val="0"/>
              </a:spcAft>
              <a:buSzPts val="1200"/>
              <a:buNone/>
              <a:defRPr b="1" sz="1200"/>
            </a:lvl9pPr>
          </a:lstStyle>
          <a:p/>
        </p:txBody>
      </p:sp>
      <p:sp>
        <p:nvSpPr>
          <p:cNvPr id="53" name="Google Shape;53;p6"/>
          <p:cNvSpPr txBox="1"/>
          <p:nvPr>
            <p:ph idx="4" type="body"/>
          </p:nvPr>
        </p:nvSpPr>
        <p:spPr>
          <a:xfrm>
            <a:off x="4889182" y="2821491"/>
            <a:ext cx="31256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6"/>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cxnSp>
        <p:nvCxnSpPr>
          <p:cNvPr id="58" name="Google Shape;58;p7"/>
          <p:cNvCxnSpPr/>
          <p:nvPr/>
        </p:nvCxnSpPr>
        <p:spPr>
          <a:xfrm>
            <a:off x="1443491" y="1847088"/>
            <a:ext cx="6571343" cy="0"/>
          </a:xfrm>
          <a:prstGeom prst="straightConnector1">
            <a:avLst/>
          </a:prstGeom>
          <a:noFill/>
          <a:ln cap="flat" cmpd="sng" w="31750">
            <a:solidFill>
              <a:schemeClr val="accent1"/>
            </a:solidFill>
            <a:prstDash val="solid"/>
            <a:round/>
            <a:headEnd len="sm" w="sm" type="none"/>
            <a:tailEnd len="sm" w="sm" type="none"/>
          </a:ln>
        </p:spPr>
      </p:cxnSp>
      <p:sp>
        <p:nvSpPr>
          <p:cNvPr id="59" name="Google Shape;59;p7"/>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defRPr>
            </a:lvl1pPr>
            <a:lvl2pPr indent="0" lvl="1" marL="0" algn="r">
              <a:spcBef>
                <a:spcPts val="0"/>
              </a:spcBef>
              <a:buNone/>
              <a:defRPr sz="1400">
                <a:solidFill>
                  <a:srgbClr val="000000"/>
                </a:solidFill>
              </a:defRPr>
            </a:lvl2pPr>
            <a:lvl3pPr indent="0" lvl="2" marL="0" algn="r">
              <a:spcBef>
                <a:spcPts val="0"/>
              </a:spcBef>
              <a:buNone/>
              <a:defRPr sz="1400">
                <a:solidFill>
                  <a:srgbClr val="000000"/>
                </a:solidFill>
              </a:defRPr>
            </a:lvl3pPr>
            <a:lvl4pPr indent="0" lvl="3" marL="0" algn="r">
              <a:spcBef>
                <a:spcPts val="0"/>
              </a:spcBef>
              <a:buNone/>
              <a:defRPr sz="1400">
                <a:solidFill>
                  <a:srgbClr val="000000"/>
                </a:solidFill>
              </a:defRPr>
            </a:lvl4pPr>
            <a:lvl5pPr indent="0" lvl="4" marL="0" algn="r">
              <a:spcBef>
                <a:spcPts val="0"/>
              </a:spcBef>
              <a:buNone/>
              <a:defRPr sz="1400">
                <a:solidFill>
                  <a:srgbClr val="000000"/>
                </a:solidFill>
              </a:defRPr>
            </a:lvl5pPr>
            <a:lvl6pPr indent="0" lvl="5" marL="0" algn="r">
              <a:spcBef>
                <a:spcPts val="0"/>
              </a:spcBef>
              <a:buNone/>
              <a:defRPr sz="1400">
                <a:solidFill>
                  <a:srgbClr val="000000"/>
                </a:solidFill>
              </a:defRPr>
            </a:lvl6pPr>
            <a:lvl7pPr indent="0" lvl="6" marL="0" algn="r">
              <a:spcBef>
                <a:spcPts val="0"/>
              </a:spcBef>
              <a:buNone/>
              <a:defRPr sz="1400">
                <a:solidFill>
                  <a:srgbClr val="000000"/>
                </a:solidFill>
              </a:defRPr>
            </a:lvl7pPr>
            <a:lvl8pPr indent="0" lvl="7" marL="0" algn="r">
              <a:spcBef>
                <a:spcPts val="0"/>
              </a:spcBef>
              <a:buNone/>
              <a:defRPr sz="1400">
                <a:solidFill>
                  <a:srgbClr val="000000"/>
                </a:solidFill>
              </a:defRPr>
            </a:lvl8pPr>
            <a:lvl9pPr indent="0" lvl="8" marL="0" algn="r">
              <a:spcBef>
                <a:spcPts val="0"/>
              </a:spcBef>
              <a:buNone/>
              <a:defRPr sz="1400">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pic>
        <p:nvPicPr>
          <p:cNvPr id="67" name="Google Shape;67;p8"/>
          <p:cNvPicPr preferRelativeResize="0"/>
          <p:nvPr/>
        </p:nvPicPr>
        <p:blipFill rotWithShape="1">
          <a:blip r:embed="rId2">
            <a:alphaModFix/>
          </a:blip>
          <a:srcRect b="0" l="0" r="0" t="0"/>
          <a:stretch/>
        </p:blipFill>
        <p:spPr>
          <a:xfrm>
            <a:off x="7956112" y="170555"/>
            <a:ext cx="1009748" cy="716147"/>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1439042" y="798973"/>
            <a:ext cx="2425950"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4186656" y="798974"/>
            <a:ext cx="3828178"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1" name="Google Shape;71;p9"/>
          <p:cNvSpPr txBox="1"/>
          <p:nvPr>
            <p:ph idx="2" type="body"/>
          </p:nvPr>
        </p:nvSpPr>
        <p:spPr>
          <a:xfrm>
            <a:off x="1439042" y="3205492"/>
            <a:ext cx="2427369"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050"/>
              <a:buNone/>
              <a:defRPr sz="1050"/>
            </a:lvl2pPr>
            <a:lvl3pPr indent="-228600" lvl="2" marL="1371600" algn="l">
              <a:lnSpc>
                <a:spcPct val="120000"/>
              </a:lnSpc>
              <a:spcBef>
                <a:spcPts val="500"/>
              </a:spcBef>
              <a:spcAft>
                <a:spcPts val="0"/>
              </a:spcAft>
              <a:buSzPts val="900"/>
              <a:buNone/>
              <a:defRPr sz="900"/>
            </a:lvl3pPr>
            <a:lvl4pPr indent="-228600" lvl="3" marL="1828800" algn="l">
              <a:lnSpc>
                <a:spcPct val="120000"/>
              </a:lnSpc>
              <a:spcBef>
                <a:spcPts val="500"/>
              </a:spcBef>
              <a:spcAft>
                <a:spcPts val="0"/>
              </a:spcAft>
              <a:buSzPts val="750"/>
              <a:buNone/>
              <a:defRPr sz="750"/>
            </a:lvl4pPr>
            <a:lvl5pPr indent="-228600" lvl="4" marL="2286000" algn="l">
              <a:lnSpc>
                <a:spcPct val="120000"/>
              </a:lnSpc>
              <a:spcBef>
                <a:spcPts val="500"/>
              </a:spcBef>
              <a:spcAft>
                <a:spcPts val="0"/>
              </a:spcAft>
              <a:buSzPts val="750"/>
              <a:buNone/>
              <a:defRPr sz="750"/>
            </a:lvl5pPr>
            <a:lvl6pPr indent="-228600" lvl="5" marL="2743200" algn="l">
              <a:lnSpc>
                <a:spcPct val="120000"/>
              </a:lnSpc>
              <a:spcBef>
                <a:spcPts val="500"/>
              </a:spcBef>
              <a:spcAft>
                <a:spcPts val="0"/>
              </a:spcAft>
              <a:buSzPts val="750"/>
              <a:buNone/>
              <a:defRPr sz="750"/>
            </a:lvl6pPr>
            <a:lvl7pPr indent="-228600" lvl="6" marL="3200400" algn="l">
              <a:lnSpc>
                <a:spcPct val="120000"/>
              </a:lnSpc>
              <a:spcBef>
                <a:spcPts val="500"/>
              </a:spcBef>
              <a:spcAft>
                <a:spcPts val="0"/>
              </a:spcAft>
              <a:buSzPts val="750"/>
              <a:buNone/>
              <a:defRPr sz="750"/>
            </a:lvl7pPr>
            <a:lvl8pPr indent="-228600" lvl="7" marL="3657600" algn="l">
              <a:lnSpc>
                <a:spcPct val="120000"/>
              </a:lnSpc>
              <a:spcBef>
                <a:spcPts val="500"/>
              </a:spcBef>
              <a:spcAft>
                <a:spcPts val="0"/>
              </a:spcAft>
              <a:buSzPts val="750"/>
              <a:buNone/>
              <a:defRPr sz="750"/>
            </a:lvl8pPr>
            <a:lvl9pPr indent="-228600" lvl="8" marL="4114800" algn="l">
              <a:lnSpc>
                <a:spcPct val="120000"/>
              </a:lnSpc>
              <a:spcBef>
                <a:spcPts val="500"/>
              </a:spcBef>
              <a:spcAft>
                <a:spcPts val="0"/>
              </a:spcAft>
              <a:buSzPts val="750"/>
              <a:buNone/>
              <a:defRPr sz="750"/>
            </a:lvl9pPr>
          </a:lstStyle>
          <a:p/>
        </p:txBody>
      </p:sp>
      <p:sp>
        <p:nvSpPr>
          <p:cNvPr id="72" name="Google Shape;72;p9"/>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9"/>
          <p:cNvCxnSpPr/>
          <p:nvPr/>
        </p:nvCxnSpPr>
        <p:spPr>
          <a:xfrm>
            <a:off x="1441748" y="3205491"/>
            <a:ext cx="242327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grpSp>
        <p:nvGrpSpPr>
          <p:cNvPr id="77" name="Google Shape;77;p10"/>
          <p:cNvGrpSpPr/>
          <p:nvPr/>
        </p:nvGrpSpPr>
        <p:grpSpPr>
          <a:xfrm>
            <a:off x="4996501" y="482171"/>
            <a:ext cx="3511387" cy="5149101"/>
            <a:chOff x="6852919" y="583365"/>
            <a:chExt cx="4681849" cy="5181928"/>
          </a:xfrm>
        </p:grpSpPr>
        <p:sp>
          <p:nvSpPr>
            <p:cNvPr id="78" name="Google Shape;78;p10"/>
            <p:cNvSpPr/>
            <p:nvPr/>
          </p:nvSpPr>
          <p:spPr>
            <a:xfrm>
              <a:off x="6852919" y="583365"/>
              <a:ext cx="4681849" cy="5181928"/>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a:off x="7273787" y="915806"/>
              <a:ext cx="3844017" cy="4507918"/>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0"/>
          <p:cNvSpPr txBox="1"/>
          <p:nvPr>
            <p:ph type="title"/>
          </p:nvPr>
        </p:nvSpPr>
        <p:spPr>
          <a:xfrm>
            <a:off x="1444148" y="1129513"/>
            <a:ext cx="3244935"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p:nvPr>
            <p:ph idx="2" type="pic"/>
          </p:nvPr>
        </p:nvSpPr>
        <p:spPr>
          <a:xfrm>
            <a:off x="5640128" y="1122543"/>
            <a:ext cx="2234998" cy="3866327"/>
          </a:xfrm>
          <a:prstGeom prst="rect">
            <a:avLst/>
          </a:prstGeom>
          <a:solidFill>
            <a:srgbClr val="D8D8D8"/>
          </a:solidFill>
          <a:ln>
            <a:noFill/>
          </a:ln>
        </p:spPr>
      </p:sp>
      <p:sp>
        <p:nvSpPr>
          <p:cNvPr id="82" name="Google Shape;82;p10"/>
          <p:cNvSpPr txBox="1"/>
          <p:nvPr>
            <p:ph idx="1" type="body"/>
          </p:nvPr>
        </p:nvSpPr>
        <p:spPr>
          <a:xfrm>
            <a:off x="1443492" y="3145992"/>
            <a:ext cx="3240286"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050"/>
              <a:buNone/>
              <a:defRPr sz="1050"/>
            </a:lvl2pPr>
            <a:lvl3pPr indent="-228600" lvl="2" marL="1371600" algn="l">
              <a:lnSpc>
                <a:spcPct val="120000"/>
              </a:lnSpc>
              <a:spcBef>
                <a:spcPts val="500"/>
              </a:spcBef>
              <a:spcAft>
                <a:spcPts val="0"/>
              </a:spcAft>
              <a:buSzPts val="900"/>
              <a:buNone/>
              <a:defRPr sz="900"/>
            </a:lvl3pPr>
            <a:lvl4pPr indent="-228600" lvl="3" marL="1828800" algn="l">
              <a:lnSpc>
                <a:spcPct val="120000"/>
              </a:lnSpc>
              <a:spcBef>
                <a:spcPts val="500"/>
              </a:spcBef>
              <a:spcAft>
                <a:spcPts val="0"/>
              </a:spcAft>
              <a:buSzPts val="750"/>
              <a:buNone/>
              <a:defRPr sz="750"/>
            </a:lvl4pPr>
            <a:lvl5pPr indent="-228600" lvl="4" marL="2286000" algn="l">
              <a:lnSpc>
                <a:spcPct val="120000"/>
              </a:lnSpc>
              <a:spcBef>
                <a:spcPts val="500"/>
              </a:spcBef>
              <a:spcAft>
                <a:spcPts val="0"/>
              </a:spcAft>
              <a:buSzPts val="750"/>
              <a:buNone/>
              <a:defRPr sz="750"/>
            </a:lvl5pPr>
            <a:lvl6pPr indent="-228600" lvl="5" marL="2743200" algn="l">
              <a:lnSpc>
                <a:spcPct val="120000"/>
              </a:lnSpc>
              <a:spcBef>
                <a:spcPts val="500"/>
              </a:spcBef>
              <a:spcAft>
                <a:spcPts val="0"/>
              </a:spcAft>
              <a:buSzPts val="750"/>
              <a:buNone/>
              <a:defRPr sz="750"/>
            </a:lvl6pPr>
            <a:lvl7pPr indent="-228600" lvl="6" marL="3200400" algn="l">
              <a:lnSpc>
                <a:spcPct val="120000"/>
              </a:lnSpc>
              <a:spcBef>
                <a:spcPts val="500"/>
              </a:spcBef>
              <a:spcAft>
                <a:spcPts val="0"/>
              </a:spcAft>
              <a:buSzPts val="750"/>
              <a:buNone/>
              <a:defRPr sz="750"/>
            </a:lvl7pPr>
            <a:lvl8pPr indent="-228600" lvl="7" marL="3657600" algn="l">
              <a:lnSpc>
                <a:spcPct val="120000"/>
              </a:lnSpc>
              <a:spcBef>
                <a:spcPts val="500"/>
              </a:spcBef>
              <a:spcAft>
                <a:spcPts val="0"/>
              </a:spcAft>
              <a:buSzPts val="750"/>
              <a:buNone/>
              <a:defRPr sz="750"/>
            </a:lvl8pPr>
            <a:lvl9pPr indent="-228600" lvl="8" marL="4114800" algn="l">
              <a:lnSpc>
                <a:spcPct val="120000"/>
              </a:lnSpc>
              <a:spcBef>
                <a:spcPts val="500"/>
              </a:spcBef>
              <a:spcAft>
                <a:spcPts val="0"/>
              </a:spcAft>
              <a:buSzPts val="750"/>
              <a:buNone/>
              <a:defRPr sz="750"/>
            </a:lvl9pPr>
          </a:lstStyle>
          <a:p/>
        </p:txBody>
      </p:sp>
      <p:sp>
        <p:nvSpPr>
          <p:cNvPr id="83" name="Google Shape;83;p10"/>
          <p:cNvSpPr txBox="1"/>
          <p:nvPr>
            <p:ph idx="10" type="dt"/>
          </p:nvPr>
        </p:nvSpPr>
        <p:spPr>
          <a:xfrm>
            <a:off x="1436664" y="5469857"/>
            <a:ext cx="3252420"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1437530" y="318641"/>
            <a:ext cx="3251553"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1" sz="1200">
                <a:solidFill>
                  <a:srgbClr val="FFFFFF"/>
                </a:solidFill>
                <a:latin typeface="Roboto Condensed"/>
                <a:ea typeface="Roboto Condensed"/>
                <a:cs typeface="Roboto Condensed"/>
                <a:sym typeface="Roboto Condensed"/>
              </a:defRPr>
            </a:lvl1pPr>
            <a:lvl2pPr indent="0" lvl="1" marL="0" algn="r">
              <a:spcBef>
                <a:spcPts val="0"/>
              </a:spcBef>
              <a:buNone/>
              <a:defRPr b="1" sz="1200">
                <a:solidFill>
                  <a:srgbClr val="FFFFFF"/>
                </a:solidFill>
                <a:latin typeface="Roboto Condensed"/>
                <a:ea typeface="Roboto Condensed"/>
                <a:cs typeface="Roboto Condensed"/>
                <a:sym typeface="Roboto Condensed"/>
              </a:defRPr>
            </a:lvl2pPr>
            <a:lvl3pPr indent="0" lvl="2" marL="0" algn="r">
              <a:spcBef>
                <a:spcPts val="0"/>
              </a:spcBef>
              <a:buNone/>
              <a:defRPr b="1" sz="1200">
                <a:solidFill>
                  <a:srgbClr val="FFFFFF"/>
                </a:solidFill>
                <a:latin typeface="Roboto Condensed"/>
                <a:ea typeface="Roboto Condensed"/>
                <a:cs typeface="Roboto Condensed"/>
                <a:sym typeface="Roboto Condensed"/>
              </a:defRPr>
            </a:lvl3pPr>
            <a:lvl4pPr indent="0" lvl="3" marL="0" algn="r">
              <a:spcBef>
                <a:spcPts val="0"/>
              </a:spcBef>
              <a:buNone/>
              <a:defRPr b="1" sz="1200">
                <a:solidFill>
                  <a:srgbClr val="FFFFFF"/>
                </a:solidFill>
                <a:latin typeface="Roboto Condensed"/>
                <a:ea typeface="Roboto Condensed"/>
                <a:cs typeface="Roboto Condensed"/>
                <a:sym typeface="Roboto Condensed"/>
              </a:defRPr>
            </a:lvl4pPr>
            <a:lvl5pPr indent="0" lvl="4" marL="0" algn="r">
              <a:spcBef>
                <a:spcPts val="0"/>
              </a:spcBef>
              <a:buNone/>
              <a:defRPr b="1" sz="1200">
                <a:solidFill>
                  <a:srgbClr val="FFFFFF"/>
                </a:solidFill>
                <a:latin typeface="Roboto Condensed"/>
                <a:ea typeface="Roboto Condensed"/>
                <a:cs typeface="Roboto Condensed"/>
                <a:sym typeface="Roboto Condensed"/>
              </a:defRPr>
            </a:lvl5pPr>
            <a:lvl6pPr indent="0" lvl="5" marL="0" algn="r">
              <a:spcBef>
                <a:spcPts val="0"/>
              </a:spcBef>
              <a:buNone/>
              <a:defRPr b="1" sz="1200">
                <a:solidFill>
                  <a:srgbClr val="FFFFFF"/>
                </a:solidFill>
                <a:latin typeface="Roboto Condensed"/>
                <a:ea typeface="Roboto Condensed"/>
                <a:cs typeface="Roboto Condensed"/>
                <a:sym typeface="Roboto Condensed"/>
              </a:defRPr>
            </a:lvl6pPr>
            <a:lvl7pPr indent="0" lvl="6" marL="0" algn="r">
              <a:spcBef>
                <a:spcPts val="0"/>
              </a:spcBef>
              <a:buNone/>
              <a:defRPr b="1" sz="1200">
                <a:solidFill>
                  <a:srgbClr val="FFFFFF"/>
                </a:solidFill>
                <a:latin typeface="Roboto Condensed"/>
                <a:ea typeface="Roboto Condensed"/>
                <a:cs typeface="Roboto Condensed"/>
                <a:sym typeface="Roboto Condensed"/>
              </a:defRPr>
            </a:lvl7pPr>
            <a:lvl8pPr indent="0" lvl="7" marL="0" algn="r">
              <a:spcBef>
                <a:spcPts val="0"/>
              </a:spcBef>
              <a:buNone/>
              <a:defRPr b="1" sz="1200">
                <a:solidFill>
                  <a:srgbClr val="FFFFFF"/>
                </a:solidFill>
                <a:latin typeface="Roboto Condensed"/>
                <a:ea typeface="Roboto Condensed"/>
                <a:cs typeface="Roboto Condensed"/>
                <a:sym typeface="Roboto Condensed"/>
              </a:defRPr>
            </a:lvl8pPr>
            <a:lvl9pPr indent="0" lvl="8" marL="0" algn="r">
              <a:spcBef>
                <a:spcPts val="0"/>
              </a:spcBef>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cxnSp>
        <p:nvCxnSpPr>
          <p:cNvPr id="86" name="Google Shape;86;p10"/>
          <p:cNvCxnSpPr/>
          <p:nvPr/>
        </p:nvCxnSpPr>
        <p:spPr>
          <a:xfrm>
            <a:off x="1441281" y="3143605"/>
            <a:ext cx="324201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p:nvPr/>
        </p:nvSpPr>
        <p:spPr>
          <a:xfrm>
            <a:off x="0" y="2015734"/>
            <a:ext cx="9144000" cy="4079520"/>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rotWithShape="1">
          <a:blip r:embed="rId1">
            <a:alphaModFix/>
          </a:blip>
          <a:srcRect b="-1538" l="12500" r="12500" t="1538"/>
          <a:stretch/>
        </p:blipFill>
        <p:spPr>
          <a:xfrm>
            <a:off x="-1" y="6095253"/>
            <a:ext cx="9144001" cy="774727"/>
          </a:xfrm>
          <a:prstGeom prst="rect">
            <a:avLst/>
          </a:prstGeom>
          <a:noFill/>
          <a:ln>
            <a:noFill/>
          </a:ln>
        </p:spPr>
      </p:pic>
      <p:cxnSp>
        <p:nvCxnSpPr>
          <p:cNvPr id="12" name="Google Shape;12;p1"/>
          <p:cNvCxnSpPr/>
          <p:nvPr/>
        </p:nvCxnSpPr>
        <p:spPr>
          <a:xfrm>
            <a:off x="0" y="6101127"/>
            <a:ext cx="9144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13" name="Google Shape;13;p1"/>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5" name="Google Shape;15;p1"/>
          <p:cNvSpPr txBox="1"/>
          <p:nvPr>
            <p:ph idx="10" type="dt"/>
          </p:nvPr>
        </p:nvSpPr>
        <p:spPr>
          <a:xfrm>
            <a:off x="5646542" y="330370"/>
            <a:ext cx="2368292"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1" type="ftr"/>
          </p:nvPr>
        </p:nvSpPr>
        <p:spPr>
          <a:xfrm>
            <a:off x="1443491" y="329308"/>
            <a:ext cx="4034004"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
          <p:cNvSpPr txBox="1"/>
          <p:nvPr>
            <p:ph idx="12" type="sldNum"/>
          </p:nvPr>
        </p:nvSpPr>
        <p:spPr>
          <a:xfrm>
            <a:off x="487725" y="798973"/>
            <a:ext cx="795746"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FFFFFF"/>
                </a:solidFill>
                <a:latin typeface="Roboto Condensed"/>
                <a:ea typeface="Roboto Condensed"/>
                <a:cs typeface="Roboto Condensed"/>
                <a:sym typeface="Roboto Condensed"/>
              </a:defRPr>
            </a:lvl1pPr>
            <a:lvl2pPr indent="0" lvl="1" marL="0" marR="0" rtl="0" algn="r">
              <a:spcBef>
                <a:spcPts val="0"/>
              </a:spcBef>
              <a:buNone/>
              <a:defRPr b="1" i="0" sz="1200" u="none" cap="none" strike="noStrike">
                <a:solidFill>
                  <a:srgbClr val="FFFFFF"/>
                </a:solidFill>
                <a:latin typeface="Roboto Condensed"/>
                <a:ea typeface="Roboto Condensed"/>
                <a:cs typeface="Roboto Condensed"/>
                <a:sym typeface="Roboto Condensed"/>
              </a:defRPr>
            </a:lvl2pPr>
            <a:lvl3pPr indent="0" lvl="2" marL="0" marR="0" rtl="0" algn="r">
              <a:spcBef>
                <a:spcPts val="0"/>
              </a:spcBef>
              <a:buNone/>
              <a:defRPr b="1" i="0" sz="1200" u="none" cap="none" strike="noStrike">
                <a:solidFill>
                  <a:srgbClr val="FFFFFF"/>
                </a:solidFill>
                <a:latin typeface="Roboto Condensed"/>
                <a:ea typeface="Roboto Condensed"/>
                <a:cs typeface="Roboto Condensed"/>
                <a:sym typeface="Roboto Condensed"/>
              </a:defRPr>
            </a:lvl3pPr>
            <a:lvl4pPr indent="0" lvl="3" marL="0" marR="0" rtl="0" algn="r">
              <a:spcBef>
                <a:spcPts val="0"/>
              </a:spcBef>
              <a:buNone/>
              <a:defRPr b="1" i="0" sz="1200" u="none" cap="none" strike="noStrike">
                <a:solidFill>
                  <a:srgbClr val="FFFFFF"/>
                </a:solidFill>
                <a:latin typeface="Roboto Condensed"/>
                <a:ea typeface="Roboto Condensed"/>
                <a:cs typeface="Roboto Condensed"/>
                <a:sym typeface="Roboto Condensed"/>
              </a:defRPr>
            </a:lvl4pPr>
            <a:lvl5pPr indent="0" lvl="4" marL="0" marR="0" rtl="0" algn="r">
              <a:spcBef>
                <a:spcPts val="0"/>
              </a:spcBef>
              <a:buNone/>
              <a:defRPr b="1" i="0" sz="1200" u="none" cap="none" strike="noStrike">
                <a:solidFill>
                  <a:srgbClr val="FFFFFF"/>
                </a:solidFill>
                <a:latin typeface="Roboto Condensed"/>
                <a:ea typeface="Roboto Condensed"/>
                <a:cs typeface="Roboto Condensed"/>
                <a:sym typeface="Roboto Condensed"/>
              </a:defRPr>
            </a:lvl5pPr>
            <a:lvl6pPr indent="0" lvl="5" marL="0" marR="0" rtl="0" algn="r">
              <a:spcBef>
                <a:spcPts val="0"/>
              </a:spcBef>
              <a:buNone/>
              <a:defRPr b="1" i="0" sz="1200" u="none" cap="none" strike="noStrike">
                <a:solidFill>
                  <a:srgbClr val="FFFFFF"/>
                </a:solidFill>
                <a:latin typeface="Roboto Condensed"/>
                <a:ea typeface="Roboto Condensed"/>
                <a:cs typeface="Roboto Condensed"/>
                <a:sym typeface="Roboto Condensed"/>
              </a:defRPr>
            </a:lvl6pPr>
            <a:lvl7pPr indent="0" lvl="6" marL="0" marR="0" rtl="0" algn="r">
              <a:spcBef>
                <a:spcPts val="0"/>
              </a:spcBef>
              <a:buNone/>
              <a:defRPr b="1" i="0" sz="1200" u="none" cap="none" strike="noStrike">
                <a:solidFill>
                  <a:srgbClr val="FFFFFF"/>
                </a:solidFill>
                <a:latin typeface="Roboto Condensed"/>
                <a:ea typeface="Roboto Condensed"/>
                <a:cs typeface="Roboto Condensed"/>
                <a:sym typeface="Roboto Condensed"/>
              </a:defRPr>
            </a:lvl7pPr>
            <a:lvl8pPr indent="0" lvl="7" marL="0" marR="0" rtl="0" algn="r">
              <a:spcBef>
                <a:spcPts val="0"/>
              </a:spcBef>
              <a:buNone/>
              <a:defRPr b="1" i="0" sz="1200" u="none" cap="none" strike="noStrike">
                <a:solidFill>
                  <a:srgbClr val="FFFFFF"/>
                </a:solidFill>
                <a:latin typeface="Roboto Condensed"/>
                <a:ea typeface="Roboto Condensed"/>
                <a:cs typeface="Roboto Condensed"/>
                <a:sym typeface="Roboto Condensed"/>
              </a:defRPr>
            </a:lvl8pPr>
            <a:lvl9pPr indent="0" lvl="8" marL="0" marR="0" rtl="0" algn="r">
              <a:spcBef>
                <a:spcPts val="0"/>
              </a:spcBef>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6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2396319" y="802299"/>
            <a:ext cx="5618515" cy="2541431"/>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rgbClr val="3F5378"/>
              </a:buClr>
              <a:buSzPct val="100000"/>
              <a:buFont typeface="Times New Roman"/>
              <a:buNone/>
            </a:pPr>
            <a:r>
              <a:rPr b="1" lang="en-US" sz="5400">
                <a:solidFill>
                  <a:srgbClr val="3F5378"/>
                </a:solidFill>
                <a:latin typeface="Times New Roman"/>
                <a:ea typeface="Times New Roman"/>
                <a:cs typeface="Times New Roman"/>
                <a:sym typeface="Times New Roman"/>
              </a:rPr>
              <a:t>DATA VISUALIZATION USING POWER BI</a:t>
            </a:r>
            <a:endParaRPr/>
          </a:p>
        </p:txBody>
      </p:sp>
      <p:sp>
        <p:nvSpPr>
          <p:cNvPr id="106" name="Google Shape;106;p13"/>
          <p:cNvSpPr txBox="1"/>
          <p:nvPr>
            <p:ph idx="1" type="subTitle"/>
          </p:nvPr>
        </p:nvSpPr>
        <p:spPr>
          <a:xfrm>
            <a:off x="2396319" y="3531205"/>
            <a:ext cx="5618515" cy="977621"/>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600"/>
              <a:buNone/>
            </a:pPr>
            <a:r>
              <a:rPr b="1" lang="en-US" sz="1600">
                <a:solidFill>
                  <a:srgbClr val="3F5378"/>
                </a:solidFill>
                <a:latin typeface="Times New Roman"/>
                <a:ea typeface="Times New Roman"/>
                <a:cs typeface="Times New Roman"/>
                <a:sym typeface="Times New Roman"/>
              </a:rPr>
              <a:t>DEPARTMENT OF INFORMATION TECHNOLOGY</a:t>
            </a:r>
            <a:endParaRPr/>
          </a:p>
          <a:p>
            <a:pPr indent="0" lvl="0" marL="0" rtl="0" algn="l">
              <a:lnSpc>
                <a:spcPct val="120000"/>
              </a:lnSpc>
              <a:spcBef>
                <a:spcPts val="1000"/>
              </a:spcBef>
              <a:spcAft>
                <a:spcPts val="0"/>
              </a:spcAft>
              <a:buSzPts val="1600"/>
              <a:buNone/>
            </a:pPr>
            <a:r>
              <a:rPr b="1" lang="en-US" sz="1600">
                <a:solidFill>
                  <a:srgbClr val="3F5378"/>
                </a:solidFill>
                <a:latin typeface="Times New Roman"/>
                <a:ea typeface="Times New Roman"/>
                <a:cs typeface="Times New Roman"/>
                <a:sym typeface="Times New Roman"/>
              </a:rPr>
              <a:t>DR. ARPANA CHATURVEDI</a:t>
            </a:r>
            <a:endParaRPr/>
          </a:p>
          <a:p>
            <a:pPr indent="0" lvl="0" marL="0" rtl="0" algn="l">
              <a:lnSpc>
                <a:spcPct val="120000"/>
              </a:lnSpc>
              <a:spcBef>
                <a:spcPts val="100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CONNECTING POWER BI DESKTOP WITH DIFFERENT SOURCE FILES</a:t>
            </a:r>
            <a:endParaRPr/>
          </a:p>
        </p:txBody>
      </p:sp>
      <p:grpSp>
        <p:nvGrpSpPr>
          <p:cNvPr id="175" name="Google Shape;175;p22"/>
          <p:cNvGrpSpPr/>
          <p:nvPr/>
        </p:nvGrpSpPr>
        <p:grpSpPr>
          <a:xfrm>
            <a:off x="38100" y="1853755"/>
            <a:ext cx="9067800" cy="4974427"/>
            <a:chOff x="0" y="1896825"/>
            <a:chExt cx="9067800" cy="4974427"/>
          </a:xfrm>
        </p:grpSpPr>
        <p:grpSp>
          <p:nvGrpSpPr>
            <p:cNvPr id="176" name="Google Shape;176;p22"/>
            <p:cNvGrpSpPr/>
            <p:nvPr/>
          </p:nvGrpSpPr>
          <p:grpSpPr>
            <a:xfrm>
              <a:off x="0" y="1896825"/>
              <a:ext cx="9067800" cy="4974427"/>
              <a:chOff x="0" y="1880259"/>
              <a:chExt cx="9067800" cy="4974427"/>
            </a:xfrm>
          </p:grpSpPr>
          <p:pic>
            <p:nvPicPr>
              <p:cNvPr id="177" name="Google Shape;177;p22"/>
              <p:cNvPicPr preferRelativeResize="0"/>
              <p:nvPr/>
            </p:nvPicPr>
            <p:blipFill rotWithShape="1">
              <a:blip r:embed="rId3">
                <a:alphaModFix/>
              </a:blip>
              <a:srcRect b="1" l="2219" r="1576" t="1441"/>
              <a:stretch/>
            </p:blipFill>
            <p:spPr>
              <a:xfrm>
                <a:off x="4572000" y="1919881"/>
                <a:ext cx="4495800" cy="4934805"/>
              </a:xfrm>
              <a:prstGeom prst="rect">
                <a:avLst/>
              </a:prstGeom>
              <a:noFill/>
              <a:ln>
                <a:noFill/>
              </a:ln>
            </p:spPr>
          </p:pic>
          <p:pic>
            <p:nvPicPr>
              <p:cNvPr id="178" name="Google Shape;178;p22"/>
              <p:cNvPicPr preferRelativeResize="0"/>
              <p:nvPr/>
            </p:nvPicPr>
            <p:blipFill rotWithShape="1">
              <a:blip r:embed="rId4">
                <a:alphaModFix/>
              </a:blip>
              <a:srcRect b="0" l="0" r="0" t="0"/>
              <a:stretch/>
            </p:blipFill>
            <p:spPr>
              <a:xfrm>
                <a:off x="0" y="1880259"/>
                <a:ext cx="3756174" cy="4365508"/>
              </a:xfrm>
              <a:prstGeom prst="rect">
                <a:avLst/>
              </a:prstGeom>
              <a:noFill/>
              <a:ln>
                <a:noFill/>
              </a:ln>
            </p:spPr>
          </p:pic>
          <p:sp>
            <p:nvSpPr>
              <p:cNvPr id="179" name="Google Shape;179;p22"/>
              <p:cNvSpPr txBox="1"/>
              <p:nvPr/>
            </p:nvSpPr>
            <p:spPr>
              <a:xfrm>
                <a:off x="2849504" y="6460434"/>
                <a:ext cx="1066800" cy="369332"/>
              </a:xfrm>
              <a:prstGeom prst="rect">
                <a:avLst/>
              </a:prstGeom>
              <a:noFill/>
              <a:ln cap="flat" cmpd="sng" w="2857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MORE</a:t>
                </a:r>
                <a:endParaRPr/>
              </a:p>
            </p:txBody>
          </p:sp>
        </p:grpSp>
        <p:cxnSp>
          <p:nvCxnSpPr>
            <p:cNvPr id="180" name="Google Shape;180;p22"/>
            <p:cNvCxnSpPr/>
            <p:nvPr/>
          </p:nvCxnSpPr>
          <p:spPr>
            <a:xfrm rot="10800000">
              <a:off x="1749574" y="5867400"/>
              <a:ext cx="1066800" cy="609600"/>
            </a:xfrm>
            <a:prstGeom prst="straightConnector1">
              <a:avLst/>
            </a:prstGeom>
            <a:noFill/>
            <a:ln cap="flat" cmpd="sng" w="28575">
              <a:solidFill>
                <a:schemeClr val="accent1"/>
              </a:solidFill>
              <a:prstDash val="solid"/>
              <a:round/>
              <a:headEnd len="sm" w="sm" type="none"/>
              <a:tailEnd len="med" w="med" type="triangl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GET DATA-&gt; MORE-&gt;ALL</a:t>
            </a:r>
            <a:endParaRPr/>
          </a:p>
        </p:txBody>
      </p:sp>
      <p:pic>
        <p:nvPicPr>
          <p:cNvPr id="187" name="Google Shape;187;p23"/>
          <p:cNvPicPr preferRelativeResize="0"/>
          <p:nvPr/>
        </p:nvPicPr>
        <p:blipFill rotWithShape="1">
          <a:blip r:embed="rId3">
            <a:alphaModFix/>
          </a:blip>
          <a:srcRect b="0" l="0" r="0" t="0"/>
          <a:stretch/>
        </p:blipFill>
        <p:spPr>
          <a:xfrm>
            <a:off x="2514600" y="1911063"/>
            <a:ext cx="3810000" cy="41424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GET DATA-&gt; MORE-&gt;FILE</a:t>
            </a:r>
            <a:endParaRPr/>
          </a:p>
        </p:txBody>
      </p:sp>
      <p:pic>
        <p:nvPicPr>
          <p:cNvPr id="194" name="Google Shape;194;p24"/>
          <p:cNvPicPr preferRelativeResize="0"/>
          <p:nvPr/>
        </p:nvPicPr>
        <p:blipFill rotWithShape="1">
          <a:blip r:embed="rId3">
            <a:alphaModFix/>
          </a:blip>
          <a:srcRect b="0" l="0" r="0" t="0"/>
          <a:stretch/>
        </p:blipFill>
        <p:spPr>
          <a:xfrm>
            <a:off x="2327662" y="1931844"/>
            <a:ext cx="4488675" cy="49261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GET DATA-&gt; MORE-&gt;DATABASE</a:t>
            </a:r>
            <a:endParaRPr/>
          </a:p>
        </p:txBody>
      </p:sp>
      <p:pic>
        <p:nvPicPr>
          <p:cNvPr id="201" name="Google Shape;201;p25"/>
          <p:cNvPicPr preferRelativeResize="0"/>
          <p:nvPr/>
        </p:nvPicPr>
        <p:blipFill rotWithShape="1">
          <a:blip r:embed="rId3">
            <a:alphaModFix/>
          </a:blip>
          <a:srcRect b="0" l="0" r="0" t="0"/>
          <a:stretch/>
        </p:blipFill>
        <p:spPr>
          <a:xfrm>
            <a:off x="2209800" y="2001915"/>
            <a:ext cx="4495800" cy="48262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GET DATA-&gt; MORE-&gt;POWER PLATFORM</a:t>
            </a:r>
            <a:endParaRPr/>
          </a:p>
        </p:txBody>
      </p:sp>
      <p:pic>
        <p:nvPicPr>
          <p:cNvPr id="207" name="Google Shape;207;p26"/>
          <p:cNvPicPr preferRelativeResize="0"/>
          <p:nvPr/>
        </p:nvPicPr>
        <p:blipFill rotWithShape="1">
          <a:blip r:embed="rId3">
            <a:alphaModFix/>
          </a:blip>
          <a:srcRect b="0" l="0" r="0" t="0"/>
          <a:stretch/>
        </p:blipFill>
        <p:spPr>
          <a:xfrm>
            <a:off x="2209800" y="2001915"/>
            <a:ext cx="4495800" cy="48262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GET DATA-&gt; MORE-&gt;AZURE</a:t>
            </a:r>
            <a:endParaRPr/>
          </a:p>
        </p:txBody>
      </p:sp>
      <p:pic>
        <p:nvPicPr>
          <p:cNvPr id="213" name="Google Shape;213;p27"/>
          <p:cNvPicPr preferRelativeResize="0"/>
          <p:nvPr/>
        </p:nvPicPr>
        <p:blipFill rotWithShape="1">
          <a:blip r:embed="rId3">
            <a:alphaModFix/>
          </a:blip>
          <a:srcRect b="0" l="0" r="0" t="0"/>
          <a:stretch/>
        </p:blipFill>
        <p:spPr>
          <a:xfrm>
            <a:off x="1981200" y="1853754"/>
            <a:ext cx="4648200" cy="50042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GET DATA-&gt; MORE-&gt;ONLINE SERVICES</a:t>
            </a:r>
            <a:endParaRPr/>
          </a:p>
        </p:txBody>
      </p:sp>
      <p:pic>
        <p:nvPicPr>
          <p:cNvPr id="219" name="Google Shape;219;p28"/>
          <p:cNvPicPr preferRelativeResize="0"/>
          <p:nvPr/>
        </p:nvPicPr>
        <p:blipFill rotWithShape="1">
          <a:blip r:embed="rId3">
            <a:alphaModFix/>
          </a:blip>
          <a:srcRect b="0" l="0" r="0" t="0"/>
          <a:stretch/>
        </p:blipFill>
        <p:spPr>
          <a:xfrm>
            <a:off x="2133600" y="1981200"/>
            <a:ext cx="4572000" cy="487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GET DATA-&gt; MORE-&gt;OTHER</a:t>
            </a:r>
            <a:endParaRPr/>
          </a:p>
        </p:txBody>
      </p:sp>
      <p:pic>
        <p:nvPicPr>
          <p:cNvPr id="225" name="Google Shape;225;p29"/>
          <p:cNvPicPr preferRelativeResize="0"/>
          <p:nvPr/>
        </p:nvPicPr>
        <p:blipFill rotWithShape="1">
          <a:blip r:embed="rId3">
            <a:alphaModFix/>
          </a:blip>
          <a:srcRect b="0" l="0" r="0" t="0"/>
          <a:stretch/>
        </p:blipFill>
        <p:spPr>
          <a:xfrm>
            <a:off x="2362201" y="1905000"/>
            <a:ext cx="4651516" cy="495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CONNECT WITH CSV FILE</a:t>
            </a:r>
            <a:endParaRPr/>
          </a:p>
        </p:txBody>
      </p:sp>
      <p:sp>
        <p:nvSpPr>
          <p:cNvPr id="232" name="Google Shape;232;p30"/>
          <p:cNvSpPr txBox="1"/>
          <p:nvPr/>
        </p:nvSpPr>
        <p:spPr>
          <a:xfrm>
            <a:off x="5791200" y="4953000"/>
            <a:ext cx="2514600"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SELECT POPULATION 2010-2020 CSV FILE</a:t>
            </a:r>
            <a:endParaRPr/>
          </a:p>
        </p:txBody>
      </p:sp>
      <p:cxnSp>
        <p:nvCxnSpPr>
          <p:cNvPr id="233" name="Google Shape;233;p30"/>
          <p:cNvCxnSpPr/>
          <p:nvPr/>
        </p:nvCxnSpPr>
        <p:spPr>
          <a:xfrm flipH="1" rot="10800000">
            <a:off x="6858000" y="2901466"/>
            <a:ext cx="190500" cy="2051534"/>
          </a:xfrm>
          <a:prstGeom prst="straightConnector1">
            <a:avLst/>
          </a:prstGeom>
          <a:noFill/>
          <a:ln cap="flat" cmpd="sng" w="38100">
            <a:solidFill>
              <a:srgbClr val="891631"/>
            </a:solidFill>
            <a:prstDash val="solid"/>
            <a:round/>
            <a:headEnd len="sm" w="sm" type="none"/>
            <a:tailEnd len="med" w="med" type="triangle"/>
          </a:ln>
        </p:spPr>
      </p:cxnSp>
      <p:grpSp>
        <p:nvGrpSpPr>
          <p:cNvPr id="234" name="Google Shape;234;p30"/>
          <p:cNvGrpSpPr/>
          <p:nvPr/>
        </p:nvGrpSpPr>
        <p:grpSpPr>
          <a:xfrm>
            <a:off x="0" y="960838"/>
            <a:ext cx="9067800" cy="5903788"/>
            <a:chOff x="0" y="960838"/>
            <a:chExt cx="9067800" cy="5903788"/>
          </a:xfrm>
        </p:grpSpPr>
        <p:grpSp>
          <p:nvGrpSpPr>
            <p:cNvPr id="235" name="Google Shape;235;p30"/>
            <p:cNvGrpSpPr/>
            <p:nvPr/>
          </p:nvGrpSpPr>
          <p:grpSpPr>
            <a:xfrm>
              <a:off x="0" y="1392646"/>
              <a:ext cx="9067800" cy="5471980"/>
              <a:chOff x="-23414" y="1392646"/>
              <a:chExt cx="9338258" cy="5471980"/>
            </a:xfrm>
          </p:grpSpPr>
          <p:pic>
            <p:nvPicPr>
              <p:cNvPr id="236" name="Google Shape;236;p30"/>
              <p:cNvPicPr preferRelativeResize="0"/>
              <p:nvPr/>
            </p:nvPicPr>
            <p:blipFill rotWithShape="1">
              <a:blip r:embed="rId3">
                <a:alphaModFix/>
              </a:blip>
              <a:srcRect b="0" l="0" r="0" t="0"/>
              <a:stretch/>
            </p:blipFill>
            <p:spPr>
              <a:xfrm>
                <a:off x="-23414" y="1392646"/>
                <a:ext cx="5022688" cy="5471980"/>
              </a:xfrm>
              <a:prstGeom prst="rect">
                <a:avLst/>
              </a:prstGeom>
              <a:noFill/>
              <a:ln>
                <a:noFill/>
              </a:ln>
            </p:spPr>
          </p:pic>
          <p:grpSp>
            <p:nvGrpSpPr>
              <p:cNvPr id="237" name="Google Shape;237;p30"/>
              <p:cNvGrpSpPr/>
              <p:nvPr/>
            </p:nvGrpSpPr>
            <p:grpSpPr>
              <a:xfrm>
                <a:off x="295880" y="1852231"/>
                <a:ext cx="9018964" cy="4610964"/>
                <a:chOff x="152400" y="1889227"/>
                <a:chExt cx="9018964" cy="4610964"/>
              </a:xfrm>
            </p:grpSpPr>
            <p:grpSp>
              <p:nvGrpSpPr>
                <p:cNvPr id="238" name="Google Shape;238;p30"/>
                <p:cNvGrpSpPr/>
                <p:nvPr/>
              </p:nvGrpSpPr>
              <p:grpSpPr>
                <a:xfrm>
                  <a:off x="1586741" y="3506376"/>
                  <a:ext cx="2514600" cy="2993815"/>
                  <a:chOff x="3821182" y="3483185"/>
                  <a:chExt cx="2514600" cy="2993815"/>
                </a:xfrm>
              </p:grpSpPr>
              <p:cxnSp>
                <p:nvCxnSpPr>
                  <p:cNvPr id="239" name="Google Shape;239;p30"/>
                  <p:cNvCxnSpPr/>
                  <p:nvPr/>
                </p:nvCxnSpPr>
                <p:spPr>
                  <a:xfrm>
                    <a:off x="4215641" y="5771073"/>
                    <a:ext cx="1727959" cy="705927"/>
                  </a:xfrm>
                  <a:prstGeom prst="straightConnector1">
                    <a:avLst/>
                  </a:prstGeom>
                  <a:noFill/>
                  <a:ln cap="flat" cmpd="sng" w="38100">
                    <a:solidFill>
                      <a:srgbClr val="891631"/>
                    </a:solidFill>
                    <a:prstDash val="solid"/>
                    <a:round/>
                    <a:headEnd len="sm" w="sm" type="none"/>
                    <a:tailEnd len="med" w="med" type="triangle"/>
                  </a:ln>
                </p:spPr>
              </p:cxnSp>
              <p:sp>
                <p:nvSpPr>
                  <p:cNvPr id="240" name="Google Shape;240;p30"/>
                  <p:cNvSpPr txBox="1"/>
                  <p:nvPr/>
                </p:nvSpPr>
                <p:spPr>
                  <a:xfrm>
                    <a:off x="3821182" y="3483185"/>
                    <a:ext cx="25146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SELECT TEXT/CSV</a:t>
                    </a:r>
                    <a:endParaRPr/>
                  </a:p>
                </p:txBody>
              </p:sp>
            </p:grpSp>
            <p:pic>
              <p:nvPicPr>
                <p:cNvPr id="241" name="Google Shape;241;p30"/>
                <p:cNvPicPr preferRelativeResize="0"/>
                <p:nvPr/>
              </p:nvPicPr>
              <p:blipFill rotWithShape="1">
                <a:blip r:embed="rId4">
                  <a:alphaModFix/>
                </a:blip>
                <a:srcRect b="0" l="0" r="0" t="0"/>
                <a:stretch/>
              </p:blipFill>
              <p:spPr>
                <a:xfrm>
                  <a:off x="4965363" y="1889227"/>
                  <a:ext cx="4206001" cy="2598612"/>
                </a:xfrm>
                <a:prstGeom prst="rect">
                  <a:avLst/>
                </a:prstGeom>
                <a:noFill/>
                <a:ln>
                  <a:noFill/>
                </a:ln>
              </p:spPr>
            </p:pic>
            <p:cxnSp>
              <p:nvCxnSpPr>
                <p:cNvPr id="242" name="Google Shape;242;p30"/>
                <p:cNvCxnSpPr/>
                <p:nvPr/>
              </p:nvCxnSpPr>
              <p:spPr>
                <a:xfrm rot="10800000">
                  <a:off x="2209800" y="2892801"/>
                  <a:ext cx="634241" cy="578245"/>
                </a:xfrm>
                <a:prstGeom prst="straightConnector1">
                  <a:avLst/>
                </a:prstGeom>
                <a:noFill/>
                <a:ln cap="flat" cmpd="sng" w="38100">
                  <a:solidFill>
                    <a:srgbClr val="891631"/>
                  </a:solidFill>
                  <a:prstDash val="solid"/>
                  <a:round/>
                  <a:headEnd len="sm" w="sm" type="none"/>
                  <a:tailEnd len="med" w="med" type="triangle"/>
                </a:ln>
              </p:spPr>
            </p:cxnSp>
            <p:sp>
              <p:nvSpPr>
                <p:cNvPr id="243" name="Google Shape;243;p30"/>
                <p:cNvSpPr txBox="1"/>
                <p:nvPr/>
              </p:nvSpPr>
              <p:spPr>
                <a:xfrm>
                  <a:off x="152400" y="5574268"/>
                  <a:ext cx="25146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CLICK ON CONNECT</a:t>
                  </a:r>
                  <a:endParaRPr/>
                </a:p>
              </p:txBody>
            </p:sp>
          </p:grpSp>
        </p:grpSp>
        <p:sp>
          <p:nvSpPr>
            <p:cNvPr id="244" name="Google Shape;244;p30"/>
            <p:cNvSpPr txBox="1"/>
            <p:nvPr/>
          </p:nvSpPr>
          <p:spPr>
            <a:xfrm>
              <a:off x="2942286" y="1329137"/>
              <a:ext cx="1261884" cy="830997"/>
            </a:xfrm>
            <a:prstGeom prst="rect">
              <a:avLst/>
            </a:prstGeom>
            <a:noFill/>
            <a:ln cap="flat" cmpd="sng" w="28575">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Gill Sans"/>
                  <a:ea typeface="Gill Sans"/>
                  <a:cs typeface="Gill Sans"/>
                  <a:sym typeface="Gill Sans"/>
                </a:rPr>
                <a:t>STEP-1</a:t>
              </a:r>
              <a:endParaRPr/>
            </a:p>
            <a:p>
              <a:pPr indent="0" lvl="0" marL="0" marR="0" rtl="0" algn="ctr">
                <a:spcBef>
                  <a:spcPts val="0"/>
                </a:spcBef>
                <a:spcAft>
                  <a:spcPts val="0"/>
                </a:spcAft>
                <a:buNone/>
              </a:pPr>
              <a:r>
                <a:rPr b="1" lang="en-US" sz="2400">
                  <a:solidFill>
                    <a:srgbClr val="C00000"/>
                  </a:solidFill>
                  <a:latin typeface="Gill Sans"/>
                  <a:ea typeface="Gill Sans"/>
                  <a:cs typeface="Gill Sans"/>
                  <a:sym typeface="Gill Sans"/>
                </a:rPr>
                <a:t>A</a:t>
              </a:r>
              <a:endParaRPr/>
            </a:p>
          </p:txBody>
        </p:sp>
        <p:sp>
          <p:nvSpPr>
            <p:cNvPr id="245" name="Google Shape;245;p30"/>
            <p:cNvSpPr txBox="1"/>
            <p:nvPr/>
          </p:nvSpPr>
          <p:spPr>
            <a:xfrm>
              <a:off x="6752950" y="960838"/>
              <a:ext cx="1261884" cy="830997"/>
            </a:xfrm>
            <a:prstGeom prst="rect">
              <a:avLst/>
            </a:prstGeom>
            <a:noFill/>
            <a:ln cap="flat" cmpd="sng" w="28575">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Gill Sans"/>
                  <a:ea typeface="Gill Sans"/>
                  <a:cs typeface="Gill Sans"/>
                  <a:sym typeface="Gill Sans"/>
                </a:rPr>
                <a:t>STEP-1</a:t>
              </a:r>
              <a:endParaRPr/>
            </a:p>
            <a:p>
              <a:pPr indent="0" lvl="0" marL="0" marR="0" rtl="0" algn="ctr">
                <a:spcBef>
                  <a:spcPts val="0"/>
                </a:spcBef>
                <a:spcAft>
                  <a:spcPts val="0"/>
                </a:spcAft>
                <a:buNone/>
              </a:pPr>
              <a:r>
                <a:rPr b="1" lang="en-US" sz="2400">
                  <a:solidFill>
                    <a:srgbClr val="C00000"/>
                  </a:solidFill>
                  <a:latin typeface="Gill Sans"/>
                  <a:ea typeface="Gill Sans"/>
                  <a:cs typeface="Gill Sans"/>
                  <a:sym typeface="Gill Sans"/>
                </a:rPr>
                <a:t>C</a:t>
              </a:r>
              <a:endParaRPr/>
            </a:p>
          </p:txBody>
        </p:sp>
        <p:sp>
          <p:nvSpPr>
            <p:cNvPr id="246" name="Google Shape;246;p30"/>
            <p:cNvSpPr txBox="1"/>
            <p:nvPr/>
          </p:nvSpPr>
          <p:spPr>
            <a:xfrm>
              <a:off x="3329994" y="5038838"/>
              <a:ext cx="1261884" cy="830997"/>
            </a:xfrm>
            <a:prstGeom prst="rect">
              <a:avLst/>
            </a:prstGeom>
            <a:noFill/>
            <a:ln cap="flat" cmpd="sng" w="28575">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C00000"/>
                  </a:solidFill>
                  <a:latin typeface="Gill Sans"/>
                  <a:ea typeface="Gill Sans"/>
                  <a:cs typeface="Gill Sans"/>
                  <a:sym typeface="Gill Sans"/>
                </a:rPr>
                <a:t>STEP-1</a:t>
              </a:r>
              <a:endParaRPr/>
            </a:p>
            <a:p>
              <a:pPr indent="0" lvl="0" marL="0" marR="0" rtl="0" algn="ctr">
                <a:spcBef>
                  <a:spcPts val="0"/>
                </a:spcBef>
                <a:spcAft>
                  <a:spcPts val="0"/>
                </a:spcAft>
                <a:buNone/>
              </a:pPr>
              <a:r>
                <a:rPr b="1" lang="en-US" sz="2400">
                  <a:solidFill>
                    <a:srgbClr val="C00000"/>
                  </a:solidFill>
                  <a:latin typeface="Gill Sans"/>
                  <a:ea typeface="Gill Sans"/>
                  <a:cs typeface="Gill Sans"/>
                  <a:sym typeface="Gill Sans"/>
                </a:rPr>
                <a:t>B</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57128" y="255435"/>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NAVIGATOR POPUP AFTER SELECTING CSV FILE</a:t>
            </a:r>
            <a:endParaRPr/>
          </a:p>
        </p:txBody>
      </p:sp>
      <p:cxnSp>
        <p:nvCxnSpPr>
          <p:cNvPr id="253" name="Google Shape;253;p31"/>
          <p:cNvCxnSpPr>
            <a:stCxn id="254" idx="2"/>
          </p:cNvCxnSpPr>
          <p:nvPr/>
        </p:nvCxnSpPr>
        <p:spPr>
          <a:xfrm flipH="1">
            <a:off x="5718880" y="1693276"/>
            <a:ext cx="1444500" cy="801300"/>
          </a:xfrm>
          <a:prstGeom prst="straightConnector1">
            <a:avLst/>
          </a:prstGeom>
          <a:noFill/>
          <a:ln cap="flat" cmpd="sng" w="38100">
            <a:solidFill>
              <a:srgbClr val="891631"/>
            </a:solidFill>
            <a:prstDash val="solid"/>
            <a:round/>
            <a:headEnd len="sm" w="sm" type="none"/>
            <a:tailEnd len="med" w="med" type="triangle"/>
          </a:ln>
        </p:spPr>
      </p:cxnSp>
      <p:grpSp>
        <p:nvGrpSpPr>
          <p:cNvPr id="255" name="Google Shape;255;p31"/>
          <p:cNvGrpSpPr/>
          <p:nvPr/>
        </p:nvGrpSpPr>
        <p:grpSpPr>
          <a:xfrm>
            <a:off x="35370" y="108964"/>
            <a:ext cx="9184830" cy="6783970"/>
            <a:chOff x="35370" y="108964"/>
            <a:chExt cx="9184830" cy="6783970"/>
          </a:xfrm>
        </p:grpSpPr>
        <p:pic>
          <p:nvPicPr>
            <p:cNvPr id="256" name="Google Shape;256;p31"/>
            <p:cNvPicPr preferRelativeResize="0"/>
            <p:nvPr/>
          </p:nvPicPr>
          <p:blipFill rotWithShape="1">
            <a:blip r:embed="rId3">
              <a:alphaModFix/>
            </a:blip>
            <a:srcRect b="0" l="0" r="0" t="0"/>
            <a:stretch/>
          </p:blipFill>
          <p:spPr>
            <a:xfrm>
              <a:off x="685800" y="1883341"/>
              <a:ext cx="6738730" cy="5009593"/>
            </a:xfrm>
            <a:prstGeom prst="rect">
              <a:avLst/>
            </a:prstGeom>
            <a:noFill/>
            <a:ln>
              <a:noFill/>
            </a:ln>
          </p:spPr>
        </p:pic>
        <p:cxnSp>
          <p:nvCxnSpPr>
            <p:cNvPr id="257" name="Google Shape;257;p31"/>
            <p:cNvCxnSpPr/>
            <p:nvPr/>
          </p:nvCxnSpPr>
          <p:spPr>
            <a:xfrm flipH="1">
              <a:off x="6399199" y="5526780"/>
              <a:ext cx="899897" cy="919850"/>
            </a:xfrm>
            <a:prstGeom prst="straightConnector1">
              <a:avLst/>
            </a:prstGeom>
            <a:noFill/>
            <a:ln cap="flat" cmpd="sng" w="38100">
              <a:solidFill>
                <a:srgbClr val="891631"/>
              </a:solidFill>
              <a:prstDash val="solid"/>
              <a:round/>
              <a:headEnd len="sm" w="sm" type="none"/>
              <a:tailEnd len="med" w="med" type="triangle"/>
            </a:ln>
          </p:spPr>
        </p:cxnSp>
        <p:sp>
          <p:nvSpPr>
            <p:cNvPr id="258" name="Google Shape;258;p31"/>
            <p:cNvSpPr txBox="1"/>
            <p:nvPr/>
          </p:nvSpPr>
          <p:spPr>
            <a:xfrm>
              <a:off x="6586239" y="5164724"/>
              <a:ext cx="2441771"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TRANSFORM</a:t>
              </a:r>
              <a:endParaRPr/>
            </a:p>
          </p:txBody>
        </p:sp>
        <p:cxnSp>
          <p:nvCxnSpPr>
            <p:cNvPr id="259" name="Google Shape;259;p31"/>
            <p:cNvCxnSpPr/>
            <p:nvPr/>
          </p:nvCxnSpPr>
          <p:spPr>
            <a:xfrm>
              <a:off x="5311764" y="5793232"/>
              <a:ext cx="199519" cy="731688"/>
            </a:xfrm>
            <a:prstGeom prst="straightConnector1">
              <a:avLst/>
            </a:prstGeom>
            <a:noFill/>
            <a:ln cap="flat" cmpd="sng" w="38100">
              <a:solidFill>
                <a:srgbClr val="891631"/>
              </a:solidFill>
              <a:prstDash val="solid"/>
              <a:round/>
              <a:headEnd len="sm" w="sm" type="none"/>
              <a:tailEnd len="med" w="med" type="triangle"/>
            </a:ln>
          </p:spPr>
        </p:cxnSp>
        <p:sp>
          <p:nvSpPr>
            <p:cNvPr id="260" name="Google Shape;260;p31"/>
            <p:cNvSpPr txBox="1"/>
            <p:nvPr/>
          </p:nvSpPr>
          <p:spPr>
            <a:xfrm>
              <a:off x="4682984" y="5473799"/>
              <a:ext cx="1469984"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LOAD</a:t>
              </a:r>
              <a:endParaRPr/>
            </a:p>
          </p:txBody>
        </p:sp>
        <p:cxnSp>
          <p:nvCxnSpPr>
            <p:cNvPr id="261" name="Google Shape;261;p31"/>
            <p:cNvCxnSpPr/>
            <p:nvPr/>
          </p:nvCxnSpPr>
          <p:spPr>
            <a:xfrm>
              <a:off x="838200" y="5793232"/>
              <a:ext cx="605291" cy="731688"/>
            </a:xfrm>
            <a:prstGeom prst="straightConnector1">
              <a:avLst/>
            </a:prstGeom>
            <a:noFill/>
            <a:ln cap="flat" cmpd="sng" w="38100">
              <a:solidFill>
                <a:srgbClr val="891631"/>
              </a:solidFill>
              <a:prstDash val="solid"/>
              <a:round/>
              <a:headEnd len="sm" w="sm" type="none"/>
              <a:tailEnd len="med" w="med" type="triangle"/>
            </a:ln>
          </p:spPr>
        </p:cxnSp>
        <p:sp>
          <p:nvSpPr>
            <p:cNvPr id="262" name="Google Shape;262;p31"/>
            <p:cNvSpPr txBox="1"/>
            <p:nvPr/>
          </p:nvSpPr>
          <p:spPr>
            <a:xfrm>
              <a:off x="53025" y="5255814"/>
              <a:ext cx="2710259"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EXTRACT TABLE USING EXAMPLES</a:t>
              </a:r>
              <a:endParaRPr/>
            </a:p>
          </p:txBody>
        </p:sp>
        <p:cxnSp>
          <p:nvCxnSpPr>
            <p:cNvPr id="263" name="Google Shape;263;p31"/>
            <p:cNvCxnSpPr/>
            <p:nvPr/>
          </p:nvCxnSpPr>
          <p:spPr>
            <a:xfrm>
              <a:off x="1844904" y="1883341"/>
              <a:ext cx="1299784" cy="590030"/>
            </a:xfrm>
            <a:prstGeom prst="straightConnector1">
              <a:avLst/>
            </a:prstGeom>
            <a:noFill/>
            <a:ln cap="flat" cmpd="sng" w="38100">
              <a:solidFill>
                <a:srgbClr val="891631"/>
              </a:solidFill>
              <a:prstDash val="solid"/>
              <a:round/>
              <a:headEnd len="sm" w="sm" type="none"/>
              <a:tailEnd len="med" w="med" type="triangle"/>
            </a:ln>
          </p:spPr>
        </p:cxnSp>
        <p:sp>
          <p:nvSpPr>
            <p:cNvPr id="264" name="Google Shape;264;p31"/>
            <p:cNvSpPr txBox="1"/>
            <p:nvPr/>
          </p:nvSpPr>
          <p:spPr>
            <a:xfrm>
              <a:off x="35370" y="1469701"/>
              <a:ext cx="2441771"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DELIMITER</a:t>
              </a:r>
              <a:endParaRPr/>
            </a:p>
          </p:txBody>
        </p:sp>
        <p:sp>
          <p:nvSpPr>
            <p:cNvPr id="254" name="Google Shape;254;p31"/>
            <p:cNvSpPr txBox="1"/>
            <p:nvPr/>
          </p:nvSpPr>
          <p:spPr>
            <a:xfrm>
              <a:off x="5638800" y="1323944"/>
              <a:ext cx="304916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DATA TYPE DETECTION</a:t>
              </a:r>
              <a:endParaRPr/>
            </a:p>
          </p:txBody>
        </p:sp>
        <p:sp>
          <p:nvSpPr>
            <p:cNvPr id="265" name="Google Shape;265;p31"/>
            <p:cNvSpPr txBox="1"/>
            <p:nvPr/>
          </p:nvSpPr>
          <p:spPr>
            <a:xfrm>
              <a:off x="5181600" y="108964"/>
              <a:ext cx="4038600" cy="1015663"/>
            </a:xfrm>
            <a:prstGeom prst="rect">
              <a:avLst/>
            </a:prstGeom>
            <a:noFill/>
            <a:ln cap="flat" cmpd="sng" w="28575">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C00000"/>
                  </a:solidFill>
                  <a:latin typeface="Gill Sans"/>
                  <a:ea typeface="Gill Sans"/>
                  <a:cs typeface="Gill Sans"/>
                  <a:sym typeface="Gill Sans"/>
                </a:rPr>
                <a:t>STEP-1</a:t>
              </a:r>
              <a:endParaRPr/>
            </a:p>
            <a:p>
              <a:pPr indent="0" lvl="0" marL="0" marR="0" rtl="0" algn="ctr">
                <a:spcBef>
                  <a:spcPts val="0"/>
                </a:spcBef>
                <a:spcAft>
                  <a:spcPts val="0"/>
                </a:spcAft>
                <a:buNone/>
              </a:pPr>
              <a:r>
                <a:rPr b="1" lang="en-US" sz="1200">
                  <a:solidFill>
                    <a:srgbClr val="C00000"/>
                  </a:solidFill>
                  <a:latin typeface="Gill Sans"/>
                  <a:ea typeface="Gill Sans"/>
                  <a:cs typeface="Gill Sans"/>
                  <a:sym typeface="Gill Sans"/>
                </a:rPr>
                <a:t>D</a:t>
              </a:r>
              <a:endParaRPr/>
            </a:p>
            <a:p>
              <a:pPr indent="0" lvl="0" marL="0" marR="0" rtl="0" algn="ctr">
                <a:spcBef>
                  <a:spcPts val="0"/>
                </a:spcBef>
                <a:spcAft>
                  <a:spcPts val="0"/>
                </a:spcAft>
                <a:buNone/>
              </a:pPr>
              <a:r>
                <a:rPr b="1" lang="en-US" sz="1200">
                  <a:solidFill>
                    <a:srgbClr val="C00000"/>
                  </a:solidFill>
                  <a:latin typeface="Gill Sans"/>
                  <a:ea typeface="Gill Sans"/>
                  <a:cs typeface="Gill Sans"/>
                  <a:sym typeface="Gill Sans"/>
                </a:rPr>
                <a:t>TRY ALL OPTIONS- USE DROP DOWN ARROWS</a:t>
              </a:r>
              <a:endParaRPr/>
            </a:p>
            <a:p>
              <a:pPr indent="0" lvl="0" marL="0" marR="0" rtl="0" algn="ctr">
                <a:spcBef>
                  <a:spcPts val="0"/>
                </a:spcBef>
                <a:spcAft>
                  <a:spcPts val="0"/>
                </a:spcAft>
                <a:buNone/>
              </a:pPr>
              <a:r>
                <a:rPr b="1" lang="en-US" sz="1200">
                  <a:solidFill>
                    <a:srgbClr val="C00000"/>
                  </a:solidFill>
                  <a:latin typeface="Gill Sans"/>
                  <a:ea typeface="Gill Sans"/>
                  <a:cs typeface="Gill Sans"/>
                  <a:sym typeface="Gill Sans"/>
                </a:rPr>
                <a:t>CHANGE DELIMITERS AND </a:t>
              </a:r>
              <a:endParaRPr/>
            </a:p>
            <a:p>
              <a:pPr indent="0" lvl="0" marL="0" marR="0" rtl="0" algn="ctr">
                <a:spcBef>
                  <a:spcPts val="0"/>
                </a:spcBef>
                <a:spcAft>
                  <a:spcPts val="0"/>
                </a:spcAft>
                <a:buNone/>
              </a:pPr>
              <a:r>
                <a:rPr b="1" lang="en-US" sz="1200">
                  <a:solidFill>
                    <a:srgbClr val="C00000"/>
                  </a:solidFill>
                  <a:latin typeface="Gill Sans"/>
                  <a:ea typeface="Gill Sans"/>
                  <a:cs typeface="Gill Sans"/>
                  <a:sym typeface="Gill Sans"/>
                </a:rPr>
                <a:t>CHECK DATA TYPE DETECTION OPTIONS</a:t>
              </a:r>
              <a:endParaRPr/>
            </a:p>
          </p:txBody>
        </p:sp>
        <p:cxnSp>
          <p:nvCxnSpPr>
            <p:cNvPr id="266" name="Google Shape;266;p31"/>
            <p:cNvCxnSpPr/>
            <p:nvPr/>
          </p:nvCxnSpPr>
          <p:spPr>
            <a:xfrm flipH="1">
              <a:off x="4267200" y="1124627"/>
              <a:ext cx="914400" cy="1348744"/>
            </a:xfrm>
            <a:prstGeom prst="straightConnector1">
              <a:avLst/>
            </a:prstGeom>
            <a:noFill/>
            <a:ln cap="flat" cmpd="sng" w="38100">
              <a:solidFill>
                <a:schemeClr val="accent1"/>
              </a:solidFill>
              <a:prstDash val="solid"/>
              <a:round/>
              <a:headEnd len="sm" w="sm" type="none"/>
              <a:tailEnd len="med" w="med" type="triangl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TOPICS COVERED</a:t>
            </a:r>
            <a:endParaRPr/>
          </a:p>
        </p:txBody>
      </p:sp>
      <p:pic>
        <p:nvPicPr>
          <p:cNvPr id="113" name="Google Shape;113;p14"/>
          <p:cNvPicPr preferRelativeResize="0"/>
          <p:nvPr/>
        </p:nvPicPr>
        <p:blipFill rotWithShape="1">
          <a:blip r:embed="rId3">
            <a:alphaModFix/>
          </a:blip>
          <a:srcRect b="0" l="0" r="0" t="0"/>
          <a:stretch/>
        </p:blipFill>
        <p:spPr>
          <a:xfrm>
            <a:off x="487326" y="1622903"/>
            <a:ext cx="8169348" cy="36121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CHANGED DELIMITER TO SEMICOLON</a:t>
            </a:r>
            <a:endParaRPr/>
          </a:p>
        </p:txBody>
      </p:sp>
      <p:pic>
        <p:nvPicPr>
          <p:cNvPr id="272" name="Google Shape;272;p32"/>
          <p:cNvPicPr preferRelativeResize="0"/>
          <p:nvPr/>
        </p:nvPicPr>
        <p:blipFill rotWithShape="1">
          <a:blip r:embed="rId3">
            <a:alphaModFix/>
          </a:blip>
          <a:srcRect b="0" l="0" r="0" t="0"/>
          <a:stretch/>
        </p:blipFill>
        <p:spPr>
          <a:xfrm>
            <a:off x="1443491" y="1883572"/>
            <a:ext cx="6571343" cy="49150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CHECK DATA TYPE DETECTION OPTIONS</a:t>
            </a:r>
            <a:endParaRPr/>
          </a:p>
        </p:txBody>
      </p:sp>
      <p:grpSp>
        <p:nvGrpSpPr>
          <p:cNvPr id="278" name="Google Shape;278;p33"/>
          <p:cNvGrpSpPr/>
          <p:nvPr/>
        </p:nvGrpSpPr>
        <p:grpSpPr>
          <a:xfrm>
            <a:off x="14062" y="2057400"/>
            <a:ext cx="9129928" cy="3735832"/>
            <a:chOff x="14062" y="2057400"/>
            <a:chExt cx="9129928" cy="3735832"/>
          </a:xfrm>
        </p:grpSpPr>
        <p:pic>
          <p:nvPicPr>
            <p:cNvPr id="279" name="Google Shape;279;p33"/>
            <p:cNvPicPr preferRelativeResize="0"/>
            <p:nvPr/>
          </p:nvPicPr>
          <p:blipFill rotWithShape="1">
            <a:blip r:embed="rId3">
              <a:alphaModFix/>
            </a:blip>
            <a:srcRect b="0" l="0" r="0" t="0"/>
            <a:stretch/>
          </p:blipFill>
          <p:spPr>
            <a:xfrm>
              <a:off x="228600" y="2057400"/>
              <a:ext cx="8146486" cy="2019475"/>
            </a:xfrm>
            <a:prstGeom prst="rect">
              <a:avLst/>
            </a:prstGeom>
            <a:noFill/>
            <a:ln>
              <a:noFill/>
            </a:ln>
          </p:spPr>
        </p:pic>
        <p:cxnSp>
          <p:nvCxnSpPr>
            <p:cNvPr id="280" name="Google Shape;280;p33"/>
            <p:cNvCxnSpPr/>
            <p:nvPr/>
          </p:nvCxnSpPr>
          <p:spPr>
            <a:xfrm flipH="1" rot="10800000">
              <a:off x="5486400" y="3505200"/>
              <a:ext cx="381000" cy="1641701"/>
            </a:xfrm>
            <a:prstGeom prst="straightConnector1">
              <a:avLst/>
            </a:prstGeom>
            <a:noFill/>
            <a:ln cap="flat" cmpd="sng" w="38100">
              <a:solidFill>
                <a:srgbClr val="891631"/>
              </a:solidFill>
              <a:prstDash val="solid"/>
              <a:round/>
              <a:headEnd len="sm" w="sm" type="none"/>
              <a:tailEnd len="med" w="med" type="triangle"/>
            </a:ln>
          </p:spPr>
        </p:cxnSp>
        <p:sp>
          <p:nvSpPr>
            <p:cNvPr id="281" name="Google Shape;281;p33"/>
            <p:cNvSpPr txBox="1"/>
            <p:nvPr/>
          </p:nvSpPr>
          <p:spPr>
            <a:xfrm>
              <a:off x="4729162" y="5146901"/>
              <a:ext cx="4414828"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SELECT </a:t>
              </a:r>
              <a:endParaRPr/>
            </a:p>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DO NOT DETECT DATA TYPES</a:t>
              </a:r>
              <a:endParaRPr/>
            </a:p>
          </p:txBody>
        </p:sp>
        <p:cxnSp>
          <p:nvCxnSpPr>
            <p:cNvPr id="282" name="Google Shape;282;p33"/>
            <p:cNvCxnSpPr/>
            <p:nvPr/>
          </p:nvCxnSpPr>
          <p:spPr>
            <a:xfrm flipH="1" rot="10800000">
              <a:off x="771300" y="2971800"/>
              <a:ext cx="2352900" cy="2175101"/>
            </a:xfrm>
            <a:prstGeom prst="straightConnector1">
              <a:avLst/>
            </a:prstGeom>
            <a:noFill/>
            <a:ln cap="flat" cmpd="sng" w="38100">
              <a:solidFill>
                <a:srgbClr val="891631"/>
              </a:solidFill>
              <a:prstDash val="solid"/>
              <a:round/>
              <a:headEnd len="sm" w="sm" type="none"/>
              <a:tailEnd len="med" w="med" type="triangle"/>
            </a:ln>
          </p:spPr>
        </p:cxnSp>
        <p:sp>
          <p:nvSpPr>
            <p:cNvPr id="283" name="Google Shape;283;p33"/>
            <p:cNvSpPr txBox="1"/>
            <p:nvPr/>
          </p:nvSpPr>
          <p:spPr>
            <a:xfrm>
              <a:off x="14062" y="5146901"/>
              <a:ext cx="4414828"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SELECT </a:t>
              </a:r>
              <a:endParaRPr/>
            </a:p>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COMMA DELIMITER</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CLICK ON TRANSFORM DATA</a:t>
            </a:r>
            <a:endParaRPr/>
          </a:p>
        </p:txBody>
      </p:sp>
      <p:grpSp>
        <p:nvGrpSpPr>
          <p:cNvPr id="289" name="Google Shape;289;p34"/>
          <p:cNvGrpSpPr/>
          <p:nvPr/>
        </p:nvGrpSpPr>
        <p:grpSpPr>
          <a:xfrm>
            <a:off x="14062" y="1857068"/>
            <a:ext cx="8027276" cy="5046972"/>
            <a:chOff x="14062" y="1857068"/>
            <a:chExt cx="8027276" cy="5046972"/>
          </a:xfrm>
        </p:grpSpPr>
        <p:pic>
          <p:nvPicPr>
            <p:cNvPr id="290" name="Google Shape;290;p34"/>
            <p:cNvPicPr preferRelativeResize="0"/>
            <p:nvPr/>
          </p:nvPicPr>
          <p:blipFill rotWithShape="1">
            <a:blip r:embed="rId3">
              <a:alphaModFix/>
            </a:blip>
            <a:srcRect b="0" l="0" r="0" t="0"/>
            <a:stretch/>
          </p:blipFill>
          <p:spPr>
            <a:xfrm>
              <a:off x="1266796" y="1857068"/>
              <a:ext cx="6774542" cy="5046972"/>
            </a:xfrm>
            <a:prstGeom prst="rect">
              <a:avLst/>
            </a:prstGeom>
            <a:noFill/>
            <a:ln>
              <a:noFill/>
            </a:ln>
          </p:spPr>
        </p:pic>
        <p:cxnSp>
          <p:nvCxnSpPr>
            <p:cNvPr id="291" name="Google Shape;291;p34"/>
            <p:cNvCxnSpPr/>
            <p:nvPr/>
          </p:nvCxnSpPr>
          <p:spPr>
            <a:xfrm>
              <a:off x="3505200" y="5516233"/>
              <a:ext cx="3200400" cy="960767"/>
            </a:xfrm>
            <a:prstGeom prst="straightConnector1">
              <a:avLst/>
            </a:prstGeom>
            <a:noFill/>
            <a:ln cap="flat" cmpd="sng" w="38100">
              <a:solidFill>
                <a:srgbClr val="891631"/>
              </a:solidFill>
              <a:prstDash val="solid"/>
              <a:round/>
              <a:headEnd len="sm" w="sm" type="none"/>
              <a:tailEnd len="med" w="med" type="triangle"/>
            </a:ln>
          </p:spPr>
        </p:cxnSp>
        <p:sp>
          <p:nvSpPr>
            <p:cNvPr id="292" name="Google Shape;292;p34"/>
            <p:cNvSpPr txBox="1"/>
            <p:nvPr/>
          </p:nvSpPr>
          <p:spPr>
            <a:xfrm>
              <a:off x="14062" y="5146901"/>
              <a:ext cx="4414828"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CLICK ON TRANSFORM</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0" y="20699"/>
            <a:ext cx="9144000"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POWER QUERY EDITOR- CONNECTED ONE FILE-CSV</a:t>
            </a:r>
            <a:endParaRPr/>
          </a:p>
        </p:txBody>
      </p:sp>
      <p:grpSp>
        <p:nvGrpSpPr>
          <p:cNvPr id="299" name="Google Shape;299;p35"/>
          <p:cNvGrpSpPr/>
          <p:nvPr/>
        </p:nvGrpSpPr>
        <p:grpSpPr>
          <a:xfrm>
            <a:off x="0" y="427145"/>
            <a:ext cx="9144000" cy="6389222"/>
            <a:chOff x="0" y="427145"/>
            <a:chExt cx="9144000" cy="6389222"/>
          </a:xfrm>
        </p:grpSpPr>
        <p:pic>
          <p:nvPicPr>
            <p:cNvPr id="300" name="Google Shape;300;p35"/>
            <p:cNvPicPr preferRelativeResize="0"/>
            <p:nvPr/>
          </p:nvPicPr>
          <p:blipFill rotWithShape="1">
            <a:blip r:embed="rId3">
              <a:alphaModFix/>
            </a:blip>
            <a:srcRect b="0" l="0" r="0" t="0"/>
            <a:stretch/>
          </p:blipFill>
          <p:spPr>
            <a:xfrm>
              <a:off x="0" y="1890198"/>
              <a:ext cx="9144000" cy="4926169"/>
            </a:xfrm>
            <a:prstGeom prst="rect">
              <a:avLst/>
            </a:prstGeom>
            <a:noFill/>
            <a:ln>
              <a:noFill/>
            </a:ln>
          </p:spPr>
        </p:pic>
        <p:cxnSp>
          <p:nvCxnSpPr>
            <p:cNvPr id="301" name="Google Shape;301;p35"/>
            <p:cNvCxnSpPr/>
            <p:nvPr/>
          </p:nvCxnSpPr>
          <p:spPr>
            <a:xfrm flipH="1">
              <a:off x="1066800" y="1719578"/>
              <a:ext cx="45554" cy="1353451"/>
            </a:xfrm>
            <a:prstGeom prst="straightConnector1">
              <a:avLst/>
            </a:prstGeom>
            <a:noFill/>
            <a:ln cap="flat" cmpd="sng" w="38100">
              <a:solidFill>
                <a:srgbClr val="891631"/>
              </a:solidFill>
              <a:prstDash val="solid"/>
              <a:round/>
              <a:headEnd len="sm" w="sm" type="none"/>
              <a:tailEnd len="med" w="med" type="triangle"/>
            </a:ln>
          </p:spPr>
        </p:cxnSp>
        <p:sp>
          <p:nvSpPr>
            <p:cNvPr id="302" name="Google Shape;302;p35"/>
            <p:cNvSpPr txBox="1"/>
            <p:nvPr/>
          </p:nvSpPr>
          <p:spPr>
            <a:xfrm>
              <a:off x="0" y="1073247"/>
              <a:ext cx="2590800"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LEFT MOST </a:t>
              </a:r>
              <a:endParaRPr/>
            </a:p>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QUERY COLUMN</a:t>
              </a:r>
              <a:endParaRPr/>
            </a:p>
          </p:txBody>
        </p:sp>
        <p:cxnSp>
          <p:nvCxnSpPr>
            <p:cNvPr id="303" name="Google Shape;303;p35"/>
            <p:cNvCxnSpPr/>
            <p:nvPr/>
          </p:nvCxnSpPr>
          <p:spPr>
            <a:xfrm>
              <a:off x="3729243" y="1855721"/>
              <a:ext cx="0" cy="1217308"/>
            </a:xfrm>
            <a:prstGeom prst="straightConnector1">
              <a:avLst/>
            </a:prstGeom>
            <a:noFill/>
            <a:ln cap="flat" cmpd="sng" w="38100">
              <a:solidFill>
                <a:srgbClr val="891631"/>
              </a:solidFill>
              <a:prstDash val="solid"/>
              <a:round/>
              <a:headEnd len="sm" w="sm" type="none"/>
              <a:tailEnd len="med" w="med" type="triangle"/>
            </a:ln>
          </p:spPr>
        </p:cxnSp>
        <p:sp>
          <p:nvSpPr>
            <p:cNvPr id="304" name="Google Shape;304;p35"/>
            <p:cNvSpPr txBox="1"/>
            <p:nvPr/>
          </p:nvSpPr>
          <p:spPr>
            <a:xfrm>
              <a:off x="2681081" y="1418432"/>
              <a:ext cx="2254526"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FORMULA BAR</a:t>
              </a:r>
              <a:endParaRPr/>
            </a:p>
          </p:txBody>
        </p:sp>
        <p:cxnSp>
          <p:nvCxnSpPr>
            <p:cNvPr id="305" name="Google Shape;305;p35"/>
            <p:cNvCxnSpPr/>
            <p:nvPr/>
          </p:nvCxnSpPr>
          <p:spPr>
            <a:xfrm>
              <a:off x="8382000" y="1429074"/>
              <a:ext cx="0" cy="1390326"/>
            </a:xfrm>
            <a:prstGeom prst="straightConnector1">
              <a:avLst/>
            </a:prstGeom>
            <a:noFill/>
            <a:ln cap="flat" cmpd="sng" w="38100">
              <a:solidFill>
                <a:srgbClr val="891631"/>
              </a:solidFill>
              <a:prstDash val="solid"/>
              <a:round/>
              <a:headEnd len="sm" w="sm" type="none"/>
              <a:tailEnd len="med" w="med" type="triangle"/>
            </a:ln>
          </p:spPr>
        </p:cxnSp>
        <p:sp>
          <p:nvSpPr>
            <p:cNvPr id="306" name="Google Shape;306;p35"/>
            <p:cNvSpPr txBox="1"/>
            <p:nvPr/>
          </p:nvSpPr>
          <p:spPr>
            <a:xfrm>
              <a:off x="6477000" y="762000"/>
              <a:ext cx="2590800" cy="923330"/>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RIGHT MOST </a:t>
              </a:r>
              <a:endParaRPr/>
            </a:p>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QUERY SETTING COLUMN</a:t>
              </a:r>
              <a:endParaRPr/>
            </a:p>
          </p:txBody>
        </p:sp>
        <p:cxnSp>
          <p:nvCxnSpPr>
            <p:cNvPr id="307" name="Google Shape;307;p35"/>
            <p:cNvCxnSpPr/>
            <p:nvPr/>
          </p:nvCxnSpPr>
          <p:spPr>
            <a:xfrm flipH="1">
              <a:off x="5165035" y="1069934"/>
              <a:ext cx="2484" cy="2359066"/>
            </a:xfrm>
            <a:prstGeom prst="straightConnector1">
              <a:avLst/>
            </a:prstGeom>
            <a:noFill/>
            <a:ln cap="flat" cmpd="sng" w="38100">
              <a:solidFill>
                <a:srgbClr val="891631"/>
              </a:solidFill>
              <a:prstDash val="solid"/>
              <a:round/>
              <a:headEnd len="sm" w="sm" type="none"/>
              <a:tailEnd len="med" w="med" type="triangle"/>
            </a:ln>
          </p:spPr>
        </p:cxnSp>
        <p:sp>
          <p:nvSpPr>
            <p:cNvPr id="308" name="Google Shape;308;p35"/>
            <p:cNvSpPr txBox="1"/>
            <p:nvPr/>
          </p:nvSpPr>
          <p:spPr>
            <a:xfrm>
              <a:off x="3357357" y="427145"/>
              <a:ext cx="3029362" cy="923330"/>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CENTER</a:t>
              </a:r>
              <a:endParaRPr/>
            </a:p>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QUERY PREVIEW COLUMN</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ACTIVATE-DEACTIVATE QUERY SETTING AND FORMULA BAR</a:t>
            </a:r>
            <a:endParaRPr/>
          </a:p>
        </p:txBody>
      </p:sp>
      <p:pic>
        <p:nvPicPr>
          <p:cNvPr id="315" name="Google Shape;315;p36"/>
          <p:cNvPicPr preferRelativeResize="0"/>
          <p:nvPr/>
        </p:nvPicPr>
        <p:blipFill rotWithShape="1">
          <a:blip r:embed="rId3">
            <a:alphaModFix/>
          </a:blip>
          <a:srcRect b="0" l="0" r="0" t="0"/>
          <a:stretch/>
        </p:blipFill>
        <p:spPr>
          <a:xfrm>
            <a:off x="0" y="1911141"/>
            <a:ext cx="9144000" cy="4940233"/>
          </a:xfrm>
          <a:prstGeom prst="rect">
            <a:avLst/>
          </a:prstGeom>
          <a:noFill/>
          <a:ln>
            <a:noFill/>
          </a:ln>
        </p:spPr>
      </p:pic>
      <p:grpSp>
        <p:nvGrpSpPr>
          <p:cNvPr id="316" name="Google Shape;316;p36"/>
          <p:cNvGrpSpPr/>
          <p:nvPr/>
        </p:nvGrpSpPr>
        <p:grpSpPr>
          <a:xfrm>
            <a:off x="0" y="158189"/>
            <a:ext cx="7696200" cy="6499378"/>
            <a:chOff x="0" y="158189"/>
            <a:chExt cx="7696200" cy="6499378"/>
          </a:xfrm>
        </p:grpSpPr>
        <p:cxnSp>
          <p:nvCxnSpPr>
            <p:cNvPr id="317" name="Google Shape;317;p36"/>
            <p:cNvCxnSpPr/>
            <p:nvPr/>
          </p:nvCxnSpPr>
          <p:spPr>
            <a:xfrm flipH="1">
              <a:off x="228600" y="804520"/>
              <a:ext cx="883754" cy="1557680"/>
            </a:xfrm>
            <a:prstGeom prst="straightConnector1">
              <a:avLst/>
            </a:prstGeom>
            <a:noFill/>
            <a:ln cap="flat" cmpd="sng" w="38100">
              <a:solidFill>
                <a:srgbClr val="891631"/>
              </a:solidFill>
              <a:prstDash val="solid"/>
              <a:round/>
              <a:headEnd len="sm" w="sm" type="none"/>
              <a:tailEnd len="med" w="med" type="triangle"/>
            </a:ln>
          </p:spPr>
        </p:cxnSp>
        <p:sp>
          <p:nvSpPr>
            <p:cNvPr id="318" name="Google Shape;318;p36"/>
            <p:cNvSpPr txBox="1"/>
            <p:nvPr/>
          </p:nvSpPr>
          <p:spPr>
            <a:xfrm>
              <a:off x="0" y="158189"/>
              <a:ext cx="3505200"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CLICK TO ACTIVATE-DEACTIVATE</a:t>
              </a:r>
              <a:endParaRPr/>
            </a:p>
          </p:txBody>
        </p:sp>
        <p:cxnSp>
          <p:nvCxnSpPr>
            <p:cNvPr id="319" name="Google Shape;319;p36"/>
            <p:cNvCxnSpPr/>
            <p:nvPr/>
          </p:nvCxnSpPr>
          <p:spPr>
            <a:xfrm rot="10800000">
              <a:off x="762000" y="2487222"/>
              <a:ext cx="990600" cy="3524014"/>
            </a:xfrm>
            <a:prstGeom prst="straightConnector1">
              <a:avLst/>
            </a:prstGeom>
            <a:noFill/>
            <a:ln cap="flat" cmpd="sng" w="38100">
              <a:solidFill>
                <a:srgbClr val="891631"/>
              </a:solidFill>
              <a:prstDash val="solid"/>
              <a:round/>
              <a:headEnd len="sm" w="sm" type="none"/>
              <a:tailEnd len="med" w="med" type="triangle"/>
            </a:ln>
          </p:spPr>
        </p:cxnSp>
        <p:sp>
          <p:nvSpPr>
            <p:cNvPr id="320" name="Google Shape;320;p36"/>
            <p:cNvSpPr txBox="1"/>
            <p:nvPr/>
          </p:nvSpPr>
          <p:spPr>
            <a:xfrm>
              <a:off x="139730" y="6011236"/>
              <a:ext cx="3505200"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CLICK TO ACTIVATE-DEACTIVATE</a:t>
              </a:r>
              <a:endParaRPr/>
            </a:p>
          </p:txBody>
        </p:sp>
        <p:cxnSp>
          <p:nvCxnSpPr>
            <p:cNvPr id="321" name="Google Shape;321;p36"/>
            <p:cNvCxnSpPr/>
            <p:nvPr/>
          </p:nvCxnSpPr>
          <p:spPr>
            <a:xfrm rot="10800000">
              <a:off x="838200" y="2500086"/>
              <a:ext cx="1447800" cy="460290"/>
            </a:xfrm>
            <a:prstGeom prst="straightConnector1">
              <a:avLst/>
            </a:prstGeom>
            <a:noFill/>
            <a:ln cap="flat" cmpd="sng" w="38100">
              <a:solidFill>
                <a:srgbClr val="00B050"/>
              </a:solidFill>
              <a:prstDash val="solid"/>
              <a:round/>
              <a:headEnd len="sm" w="sm" type="none"/>
              <a:tailEnd len="med" w="med" type="triangle"/>
            </a:ln>
          </p:spPr>
        </p:cxnSp>
        <p:cxnSp>
          <p:nvCxnSpPr>
            <p:cNvPr id="322" name="Google Shape;322;p36"/>
            <p:cNvCxnSpPr/>
            <p:nvPr/>
          </p:nvCxnSpPr>
          <p:spPr>
            <a:xfrm rot="10800000">
              <a:off x="248478" y="2593106"/>
              <a:ext cx="7447722" cy="345175"/>
            </a:xfrm>
            <a:prstGeom prst="straightConnector1">
              <a:avLst/>
            </a:prstGeom>
            <a:noFill/>
            <a:ln cap="flat" cmpd="sng" w="38100">
              <a:solidFill>
                <a:srgbClr val="00B050"/>
              </a:solidFill>
              <a:prstDash val="solid"/>
              <a:round/>
              <a:headEnd len="sm" w="sm" type="none"/>
              <a:tailEnd len="med" w="med" type="triangl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CONNECT SECOND CSV FILE</a:t>
            </a:r>
            <a:endParaRPr/>
          </a:p>
        </p:txBody>
      </p:sp>
      <p:grpSp>
        <p:nvGrpSpPr>
          <p:cNvPr id="329" name="Google Shape;329;p37"/>
          <p:cNvGrpSpPr/>
          <p:nvPr/>
        </p:nvGrpSpPr>
        <p:grpSpPr>
          <a:xfrm>
            <a:off x="-36443" y="158189"/>
            <a:ext cx="9144000" cy="6706437"/>
            <a:chOff x="-36443" y="158189"/>
            <a:chExt cx="9144000" cy="6706437"/>
          </a:xfrm>
        </p:grpSpPr>
        <p:pic>
          <p:nvPicPr>
            <p:cNvPr id="330" name="Google Shape;330;p37"/>
            <p:cNvPicPr preferRelativeResize="0"/>
            <p:nvPr/>
          </p:nvPicPr>
          <p:blipFill rotWithShape="1">
            <a:blip r:embed="rId3">
              <a:alphaModFix/>
            </a:blip>
            <a:srcRect b="0" l="0" r="0" t="0"/>
            <a:stretch/>
          </p:blipFill>
          <p:spPr>
            <a:xfrm>
              <a:off x="-36443" y="1894593"/>
              <a:ext cx="9144000" cy="4970033"/>
            </a:xfrm>
            <a:prstGeom prst="rect">
              <a:avLst/>
            </a:prstGeom>
            <a:noFill/>
            <a:ln>
              <a:noFill/>
            </a:ln>
          </p:spPr>
        </p:pic>
        <p:cxnSp>
          <p:nvCxnSpPr>
            <p:cNvPr id="331" name="Google Shape;331;p37"/>
            <p:cNvCxnSpPr/>
            <p:nvPr/>
          </p:nvCxnSpPr>
          <p:spPr>
            <a:xfrm flipH="1">
              <a:off x="457200" y="550297"/>
              <a:ext cx="883754" cy="1557680"/>
            </a:xfrm>
            <a:prstGeom prst="straightConnector1">
              <a:avLst/>
            </a:prstGeom>
            <a:noFill/>
            <a:ln cap="flat" cmpd="sng" w="38100">
              <a:solidFill>
                <a:srgbClr val="891631"/>
              </a:solidFill>
              <a:prstDash val="solid"/>
              <a:round/>
              <a:headEnd len="sm" w="sm" type="none"/>
              <a:tailEnd len="med" w="med" type="triangle"/>
            </a:ln>
          </p:spPr>
        </p:cxnSp>
        <p:sp>
          <p:nvSpPr>
            <p:cNvPr id="332" name="Google Shape;332;p37"/>
            <p:cNvSpPr txBox="1"/>
            <p:nvPr/>
          </p:nvSpPr>
          <p:spPr>
            <a:xfrm>
              <a:off x="0" y="158189"/>
              <a:ext cx="35052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CLICK HOME RIBBON</a:t>
              </a:r>
              <a:endParaRPr/>
            </a:p>
          </p:txBody>
        </p:sp>
        <p:cxnSp>
          <p:nvCxnSpPr>
            <p:cNvPr id="333" name="Google Shape;333;p37"/>
            <p:cNvCxnSpPr>
              <a:stCxn id="334" idx="0"/>
            </p:cNvCxnSpPr>
            <p:nvPr/>
          </p:nvCxnSpPr>
          <p:spPr>
            <a:xfrm rot="10800000">
              <a:off x="559800" y="2653112"/>
              <a:ext cx="2793000" cy="654900"/>
            </a:xfrm>
            <a:prstGeom prst="straightConnector1">
              <a:avLst/>
            </a:prstGeom>
            <a:noFill/>
            <a:ln cap="flat" cmpd="sng" w="38100">
              <a:solidFill>
                <a:srgbClr val="891631"/>
              </a:solidFill>
              <a:prstDash val="solid"/>
              <a:round/>
              <a:headEnd len="sm" w="sm" type="none"/>
              <a:tailEnd len="med" w="med" type="triangle"/>
            </a:ln>
          </p:spPr>
        </p:cxnSp>
        <p:sp>
          <p:nvSpPr>
            <p:cNvPr id="334" name="Google Shape;334;p37"/>
            <p:cNvSpPr txBox="1"/>
            <p:nvPr/>
          </p:nvSpPr>
          <p:spPr>
            <a:xfrm>
              <a:off x="1600200" y="3308012"/>
              <a:ext cx="35052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2. CLICK ON NEW SOURCES</a:t>
              </a:r>
              <a:endParaRPr/>
            </a:p>
          </p:txBody>
        </p:sp>
        <p:cxnSp>
          <p:nvCxnSpPr>
            <p:cNvPr id="335" name="Google Shape;335;p37"/>
            <p:cNvCxnSpPr>
              <a:stCxn id="336" idx="0"/>
            </p:cNvCxnSpPr>
            <p:nvPr/>
          </p:nvCxnSpPr>
          <p:spPr>
            <a:xfrm rot="10800000">
              <a:off x="1093200" y="3919254"/>
              <a:ext cx="2793000" cy="654900"/>
            </a:xfrm>
            <a:prstGeom prst="straightConnector1">
              <a:avLst/>
            </a:prstGeom>
            <a:noFill/>
            <a:ln cap="flat" cmpd="sng" w="38100">
              <a:solidFill>
                <a:srgbClr val="891631"/>
              </a:solidFill>
              <a:prstDash val="solid"/>
              <a:round/>
              <a:headEnd len="sm" w="sm" type="none"/>
              <a:tailEnd len="med" w="med" type="triangle"/>
            </a:ln>
          </p:spPr>
        </p:cxnSp>
        <p:sp>
          <p:nvSpPr>
            <p:cNvPr id="336" name="Google Shape;336;p37"/>
            <p:cNvSpPr txBox="1"/>
            <p:nvPr/>
          </p:nvSpPr>
          <p:spPr>
            <a:xfrm>
              <a:off x="2133600" y="4574154"/>
              <a:ext cx="35052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3. CLICK ON TEXT/CSV</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CONNECT SECOND CSV FILE</a:t>
            </a:r>
            <a:endParaRPr/>
          </a:p>
        </p:txBody>
      </p:sp>
      <p:grpSp>
        <p:nvGrpSpPr>
          <p:cNvPr id="343" name="Google Shape;343;p38"/>
          <p:cNvGrpSpPr/>
          <p:nvPr/>
        </p:nvGrpSpPr>
        <p:grpSpPr>
          <a:xfrm>
            <a:off x="278606" y="304800"/>
            <a:ext cx="8586788" cy="5684783"/>
            <a:chOff x="278606" y="304800"/>
            <a:chExt cx="8586788" cy="5684783"/>
          </a:xfrm>
        </p:grpSpPr>
        <p:pic>
          <p:nvPicPr>
            <p:cNvPr id="344" name="Google Shape;344;p38"/>
            <p:cNvPicPr preferRelativeResize="0"/>
            <p:nvPr/>
          </p:nvPicPr>
          <p:blipFill rotWithShape="1">
            <a:blip r:embed="rId3">
              <a:alphaModFix/>
            </a:blip>
            <a:srcRect b="0" l="0" r="0" t="0"/>
            <a:stretch/>
          </p:blipFill>
          <p:spPr>
            <a:xfrm>
              <a:off x="1453430" y="1938081"/>
              <a:ext cx="7155800" cy="4051502"/>
            </a:xfrm>
            <a:prstGeom prst="rect">
              <a:avLst/>
            </a:prstGeom>
            <a:noFill/>
            <a:ln>
              <a:noFill/>
            </a:ln>
          </p:spPr>
        </p:pic>
        <p:grpSp>
          <p:nvGrpSpPr>
            <p:cNvPr id="345" name="Google Shape;345;p38"/>
            <p:cNvGrpSpPr/>
            <p:nvPr/>
          </p:nvGrpSpPr>
          <p:grpSpPr>
            <a:xfrm>
              <a:off x="278606" y="304800"/>
              <a:ext cx="8586788" cy="5389209"/>
              <a:chOff x="0" y="158189"/>
              <a:chExt cx="8586788" cy="5389209"/>
            </a:xfrm>
          </p:grpSpPr>
          <p:sp>
            <p:nvSpPr>
              <p:cNvPr id="346" name="Google Shape;346;p38"/>
              <p:cNvSpPr txBox="1"/>
              <p:nvPr/>
            </p:nvSpPr>
            <p:spPr>
              <a:xfrm>
                <a:off x="0" y="158189"/>
                <a:ext cx="35052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SELECT OTHER CSV FILE</a:t>
                </a:r>
                <a:endParaRPr/>
              </a:p>
            </p:txBody>
          </p:sp>
          <p:cxnSp>
            <p:nvCxnSpPr>
              <p:cNvPr id="347" name="Google Shape;347;p38"/>
              <p:cNvCxnSpPr/>
              <p:nvPr/>
            </p:nvCxnSpPr>
            <p:spPr>
              <a:xfrm flipH="1">
                <a:off x="6705600" y="647341"/>
                <a:ext cx="304800" cy="4900057"/>
              </a:xfrm>
              <a:prstGeom prst="straightConnector1">
                <a:avLst/>
              </a:prstGeom>
              <a:noFill/>
              <a:ln cap="flat" cmpd="sng" w="38100">
                <a:solidFill>
                  <a:srgbClr val="891631"/>
                </a:solidFill>
                <a:prstDash val="solid"/>
                <a:round/>
                <a:headEnd len="sm" w="sm" type="none"/>
                <a:tailEnd len="med" w="med" type="triangle"/>
              </a:ln>
            </p:spPr>
          </p:cxnSp>
          <p:sp>
            <p:nvSpPr>
              <p:cNvPr id="348" name="Google Shape;348;p38"/>
              <p:cNvSpPr txBox="1"/>
              <p:nvPr/>
            </p:nvSpPr>
            <p:spPr>
              <a:xfrm>
                <a:off x="5081588" y="272725"/>
                <a:ext cx="35052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2. CLICK ON OPEN</a:t>
                </a:r>
                <a:endParaRPr/>
              </a:p>
            </p:txBody>
          </p:sp>
          <p:cxnSp>
            <p:nvCxnSpPr>
              <p:cNvPr id="349" name="Google Shape;349;p38"/>
              <p:cNvCxnSpPr/>
              <p:nvPr/>
            </p:nvCxnSpPr>
            <p:spPr>
              <a:xfrm>
                <a:off x="1340954" y="550297"/>
                <a:ext cx="3083408" cy="3339250"/>
              </a:xfrm>
              <a:prstGeom prst="straightConnector1">
                <a:avLst/>
              </a:prstGeom>
              <a:noFill/>
              <a:ln cap="flat" cmpd="sng" w="38100">
                <a:solidFill>
                  <a:srgbClr val="891631"/>
                </a:solidFill>
                <a:prstDash val="solid"/>
                <a:round/>
                <a:headEnd len="sm" w="sm" type="none"/>
                <a:tailEnd len="med" w="med" type="triangle"/>
              </a:ln>
            </p:spPr>
          </p:cxnSp>
        </p:gr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39"/>
          <p:cNvPicPr preferRelativeResize="0"/>
          <p:nvPr/>
        </p:nvPicPr>
        <p:blipFill rotWithShape="1">
          <a:blip r:embed="rId3">
            <a:alphaModFix/>
          </a:blip>
          <a:srcRect b="0" l="0" r="0" t="0"/>
          <a:stretch/>
        </p:blipFill>
        <p:spPr>
          <a:xfrm>
            <a:off x="1469995" y="1928237"/>
            <a:ext cx="6655594" cy="4949187"/>
          </a:xfrm>
          <a:prstGeom prst="rect">
            <a:avLst/>
          </a:prstGeom>
          <a:noFill/>
          <a:ln>
            <a:noFill/>
          </a:ln>
        </p:spPr>
      </p:pic>
      <p:sp>
        <p:nvSpPr>
          <p:cNvPr id="356" name="Google Shape;356;p39"/>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CONNECT SECOND CSV FILE- NAVIGATOR</a:t>
            </a:r>
            <a:endParaRPr/>
          </a:p>
        </p:txBody>
      </p:sp>
      <p:grpSp>
        <p:nvGrpSpPr>
          <p:cNvPr id="357" name="Google Shape;357;p39"/>
          <p:cNvGrpSpPr/>
          <p:nvPr/>
        </p:nvGrpSpPr>
        <p:grpSpPr>
          <a:xfrm>
            <a:off x="278606" y="152400"/>
            <a:ext cx="8610600" cy="6400800"/>
            <a:chOff x="0" y="5789"/>
            <a:chExt cx="8610600" cy="6400800"/>
          </a:xfrm>
        </p:grpSpPr>
        <p:sp>
          <p:nvSpPr>
            <p:cNvPr id="358" name="Google Shape;358;p39"/>
            <p:cNvSpPr txBox="1"/>
            <p:nvPr/>
          </p:nvSpPr>
          <p:spPr>
            <a:xfrm>
              <a:off x="0" y="158189"/>
              <a:ext cx="35052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CLICK ON OK</a:t>
              </a:r>
              <a:endParaRPr/>
            </a:p>
          </p:txBody>
        </p:sp>
        <p:cxnSp>
          <p:nvCxnSpPr>
            <p:cNvPr id="359" name="Google Shape;359;p39"/>
            <p:cNvCxnSpPr/>
            <p:nvPr/>
          </p:nvCxnSpPr>
          <p:spPr>
            <a:xfrm>
              <a:off x="7010400" y="647341"/>
              <a:ext cx="0" cy="5259528"/>
            </a:xfrm>
            <a:prstGeom prst="straightConnector1">
              <a:avLst/>
            </a:prstGeom>
            <a:noFill/>
            <a:ln cap="flat" cmpd="sng" w="38100">
              <a:solidFill>
                <a:srgbClr val="891631"/>
              </a:solidFill>
              <a:prstDash val="solid"/>
              <a:round/>
              <a:headEnd len="sm" w="sm" type="none"/>
              <a:tailEnd len="med" w="med" type="triangle"/>
            </a:ln>
          </p:spPr>
        </p:cxnSp>
        <p:sp>
          <p:nvSpPr>
            <p:cNvPr id="360" name="Google Shape;360;p39"/>
            <p:cNvSpPr txBox="1"/>
            <p:nvPr/>
          </p:nvSpPr>
          <p:spPr>
            <a:xfrm>
              <a:off x="4293394" y="5789"/>
              <a:ext cx="4317206"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DIFFERENT NAVIGATOR- NO LOAD AND TRANSFORM OPTION</a:t>
              </a:r>
              <a:endParaRPr/>
            </a:p>
          </p:txBody>
        </p:sp>
        <p:cxnSp>
          <p:nvCxnSpPr>
            <p:cNvPr id="361" name="Google Shape;361;p39"/>
            <p:cNvCxnSpPr/>
            <p:nvPr/>
          </p:nvCxnSpPr>
          <p:spPr>
            <a:xfrm>
              <a:off x="788194" y="642057"/>
              <a:ext cx="5800414" cy="5764532"/>
            </a:xfrm>
            <a:prstGeom prst="straightConnector1">
              <a:avLst/>
            </a:prstGeom>
            <a:noFill/>
            <a:ln cap="flat" cmpd="sng" w="38100">
              <a:solidFill>
                <a:srgbClr val="891631"/>
              </a:solidFill>
              <a:prstDash val="solid"/>
              <a:round/>
              <a:headEnd len="sm" w="sm" type="none"/>
              <a:tailEnd len="med" w="med" type="triangl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AFTER CONNECTING SECOND CSV FILE- QUERY EDITOR</a:t>
            </a:r>
            <a:endParaRPr/>
          </a:p>
        </p:txBody>
      </p:sp>
      <p:grpSp>
        <p:nvGrpSpPr>
          <p:cNvPr id="368" name="Google Shape;368;p40"/>
          <p:cNvGrpSpPr/>
          <p:nvPr/>
        </p:nvGrpSpPr>
        <p:grpSpPr>
          <a:xfrm>
            <a:off x="0" y="152400"/>
            <a:ext cx="9144000" cy="6759914"/>
            <a:chOff x="0" y="152400"/>
            <a:chExt cx="9144000" cy="6759914"/>
          </a:xfrm>
        </p:grpSpPr>
        <p:pic>
          <p:nvPicPr>
            <p:cNvPr id="369" name="Google Shape;369;p40"/>
            <p:cNvPicPr preferRelativeResize="0"/>
            <p:nvPr/>
          </p:nvPicPr>
          <p:blipFill rotWithShape="1">
            <a:blip r:embed="rId3">
              <a:alphaModFix/>
            </a:blip>
            <a:srcRect b="0" l="0" r="0" t="0"/>
            <a:stretch/>
          </p:blipFill>
          <p:spPr>
            <a:xfrm>
              <a:off x="0" y="1981200"/>
              <a:ext cx="9144000" cy="4931114"/>
            </a:xfrm>
            <a:prstGeom prst="rect">
              <a:avLst/>
            </a:prstGeom>
            <a:noFill/>
            <a:ln>
              <a:noFill/>
            </a:ln>
          </p:spPr>
        </p:pic>
        <p:grpSp>
          <p:nvGrpSpPr>
            <p:cNvPr id="370" name="Google Shape;370;p40"/>
            <p:cNvGrpSpPr/>
            <p:nvPr/>
          </p:nvGrpSpPr>
          <p:grpSpPr>
            <a:xfrm>
              <a:off x="278606" y="152400"/>
              <a:ext cx="8610600" cy="3276600"/>
              <a:chOff x="0" y="5789"/>
              <a:chExt cx="8610600" cy="3276600"/>
            </a:xfrm>
          </p:grpSpPr>
          <p:sp>
            <p:nvSpPr>
              <p:cNvPr id="371" name="Google Shape;371;p40"/>
              <p:cNvSpPr txBox="1"/>
              <p:nvPr/>
            </p:nvSpPr>
            <p:spPr>
              <a:xfrm>
                <a:off x="0" y="158189"/>
                <a:ext cx="3505200"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NOW QUERY COLUMN HAS TWO QUERIES</a:t>
                </a:r>
                <a:endParaRPr/>
              </a:p>
            </p:txBody>
          </p:sp>
          <p:cxnSp>
            <p:nvCxnSpPr>
              <p:cNvPr id="372" name="Google Shape;372;p40"/>
              <p:cNvCxnSpPr/>
              <p:nvPr/>
            </p:nvCxnSpPr>
            <p:spPr>
              <a:xfrm>
                <a:off x="6960394" y="375121"/>
                <a:ext cx="1295400" cy="2907268"/>
              </a:xfrm>
              <a:prstGeom prst="straightConnector1">
                <a:avLst/>
              </a:prstGeom>
              <a:noFill/>
              <a:ln cap="flat" cmpd="sng" w="38100">
                <a:solidFill>
                  <a:srgbClr val="891631"/>
                </a:solidFill>
                <a:prstDash val="solid"/>
                <a:round/>
                <a:headEnd len="sm" w="sm" type="none"/>
                <a:tailEnd len="med" w="med" type="triangle"/>
              </a:ln>
            </p:spPr>
          </p:cxnSp>
          <p:sp>
            <p:nvSpPr>
              <p:cNvPr id="373" name="Google Shape;373;p40"/>
              <p:cNvSpPr txBox="1"/>
              <p:nvPr/>
            </p:nvSpPr>
            <p:spPr>
              <a:xfrm>
                <a:off x="4293394" y="5789"/>
                <a:ext cx="4317206"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CAN RENAME FILE FORM HERE</a:t>
                </a:r>
                <a:endParaRPr/>
              </a:p>
            </p:txBody>
          </p:sp>
          <p:cxnSp>
            <p:nvCxnSpPr>
              <p:cNvPr id="374" name="Google Shape;374;p40"/>
              <p:cNvCxnSpPr/>
              <p:nvPr/>
            </p:nvCxnSpPr>
            <p:spPr>
              <a:xfrm>
                <a:off x="788194" y="642057"/>
                <a:ext cx="62366" cy="2411732"/>
              </a:xfrm>
              <a:prstGeom prst="straightConnector1">
                <a:avLst/>
              </a:prstGeom>
              <a:noFill/>
              <a:ln cap="flat" cmpd="sng" w="38100">
                <a:solidFill>
                  <a:srgbClr val="891631"/>
                </a:solidFill>
                <a:prstDash val="solid"/>
                <a:round/>
                <a:headEnd len="sm" w="sm" type="none"/>
                <a:tailEnd len="med" w="med" type="triangle"/>
              </a:ln>
            </p:spPr>
          </p:cxn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CONNECTING THIRD EXCEL FILE QUERY EDITOR</a:t>
            </a:r>
            <a:endParaRPr/>
          </a:p>
        </p:txBody>
      </p:sp>
      <p:grpSp>
        <p:nvGrpSpPr>
          <p:cNvPr id="381" name="Google Shape;381;p41"/>
          <p:cNvGrpSpPr/>
          <p:nvPr/>
        </p:nvGrpSpPr>
        <p:grpSpPr>
          <a:xfrm>
            <a:off x="0" y="0"/>
            <a:ext cx="9144000" cy="6930134"/>
            <a:chOff x="0" y="0"/>
            <a:chExt cx="9144000" cy="6930134"/>
          </a:xfrm>
        </p:grpSpPr>
        <p:pic>
          <p:nvPicPr>
            <p:cNvPr id="382" name="Google Shape;382;p41"/>
            <p:cNvPicPr preferRelativeResize="0"/>
            <p:nvPr/>
          </p:nvPicPr>
          <p:blipFill rotWithShape="1">
            <a:blip r:embed="rId3">
              <a:alphaModFix/>
            </a:blip>
            <a:srcRect b="0" l="0" r="0" t="0"/>
            <a:stretch/>
          </p:blipFill>
          <p:spPr>
            <a:xfrm>
              <a:off x="0" y="1948862"/>
              <a:ext cx="9144000" cy="4981272"/>
            </a:xfrm>
            <a:prstGeom prst="rect">
              <a:avLst/>
            </a:prstGeom>
            <a:noFill/>
            <a:ln>
              <a:noFill/>
            </a:ln>
          </p:spPr>
        </p:pic>
        <p:grpSp>
          <p:nvGrpSpPr>
            <p:cNvPr id="383" name="Google Shape;383;p41"/>
            <p:cNvGrpSpPr/>
            <p:nvPr/>
          </p:nvGrpSpPr>
          <p:grpSpPr>
            <a:xfrm>
              <a:off x="76200" y="0"/>
              <a:ext cx="8950290" cy="5857822"/>
              <a:chOff x="0" y="158189"/>
              <a:chExt cx="8950290" cy="5857822"/>
            </a:xfrm>
          </p:grpSpPr>
          <p:sp>
            <p:nvSpPr>
              <p:cNvPr id="384" name="Google Shape;384;p41"/>
              <p:cNvSpPr txBox="1"/>
              <p:nvPr/>
            </p:nvSpPr>
            <p:spPr>
              <a:xfrm>
                <a:off x="0" y="158189"/>
                <a:ext cx="35052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CLICK ON HOME RIBBON</a:t>
                </a:r>
                <a:endParaRPr/>
              </a:p>
            </p:txBody>
          </p:sp>
          <p:cxnSp>
            <p:nvCxnSpPr>
              <p:cNvPr id="385" name="Google Shape;385;p41"/>
              <p:cNvCxnSpPr/>
              <p:nvPr/>
            </p:nvCxnSpPr>
            <p:spPr>
              <a:xfrm rot="10800000">
                <a:off x="533400" y="2672789"/>
                <a:ext cx="5845710" cy="2590800"/>
              </a:xfrm>
              <a:prstGeom prst="straightConnector1">
                <a:avLst/>
              </a:prstGeom>
              <a:noFill/>
              <a:ln cap="flat" cmpd="sng" w="38100">
                <a:solidFill>
                  <a:srgbClr val="891631"/>
                </a:solidFill>
                <a:prstDash val="solid"/>
                <a:round/>
                <a:headEnd len="sm" w="sm" type="none"/>
                <a:tailEnd len="med" w="med" type="triangle"/>
              </a:ln>
            </p:spPr>
          </p:cxnSp>
          <p:sp>
            <p:nvSpPr>
              <p:cNvPr id="386" name="Google Shape;386;p41"/>
              <p:cNvSpPr txBox="1"/>
              <p:nvPr/>
            </p:nvSpPr>
            <p:spPr>
              <a:xfrm>
                <a:off x="4633084" y="5369680"/>
                <a:ext cx="4317206"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2. CLICK ON NEW SOURCE AND SELECT EXCEL WORKBOOK</a:t>
                </a:r>
                <a:endParaRPr/>
              </a:p>
            </p:txBody>
          </p:sp>
          <p:cxnSp>
            <p:nvCxnSpPr>
              <p:cNvPr id="387" name="Google Shape;387;p41"/>
              <p:cNvCxnSpPr/>
              <p:nvPr/>
            </p:nvCxnSpPr>
            <p:spPr>
              <a:xfrm flipH="1">
                <a:off x="457200" y="804520"/>
                <a:ext cx="910091" cy="1563469"/>
              </a:xfrm>
              <a:prstGeom prst="straightConnector1">
                <a:avLst/>
              </a:prstGeom>
              <a:noFill/>
              <a:ln cap="flat" cmpd="sng" w="38100">
                <a:solidFill>
                  <a:srgbClr val="891631"/>
                </a:solidFill>
                <a:prstDash val="solid"/>
                <a:round/>
                <a:headEnd len="sm" w="sm" type="none"/>
                <a:tailEnd len="med" w="med" type="triangle"/>
              </a:ln>
            </p:spPr>
          </p:cxn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THE POWER BI DESKTOP WORKFLOW</a:t>
            </a:r>
            <a:endParaRPr/>
          </a:p>
        </p:txBody>
      </p:sp>
      <p:pic>
        <p:nvPicPr>
          <p:cNvPr id="120" name="Google Shape;120;p15"/>
          <p:cNvPicPr preferRelativeResize="0"/>
          <p:nvPr/>
        </p:nvPicPr>
        <p:blipFill rotWithShape="1">
          <a:blip r:embed="rId3">
            <a:alphaModFix/>
          </a:blip>
          <a:srcRect b="0" l="0" r="0" t="0"/>
          <a:stretch/>
        </p:blipFill>
        <p:spPr>
          <a:xfrm>
            <a:off x="25400" y="1981200"/>
            <a:ext cx="9105900" cy="4174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2"/>
          <p:cNvPicPr preferRelativeResize="0"/>
          <p:nvPr/>
        </p:nvPicPr>
        <p:blipFill rotWithShape="1">
          <a:blip r:embed="rId3">
            <a:alphaModFix/>
          </a:blip>
          <a:srcRect b="0" l="0" r="0" t="0"/>
          <a:stretch/>
        </p:blipFill>
        <p:spPr>
          <a:xfrm>
            <a:off x="0" y="1853755"/>
            <a:ext cx="7193903" cy="4458086"/>
          </a:xfrm>
          <a:prstGeom prst="rect">
            <a:avLst/>
          </a:prstGeom>
          <a:noFill/>
          <a:ln>
            <a:noFill/>
          </a:ln>
        </p:spPr>
      </p:pic>
      <p:sp>
        <p:nvSpPr>
          <p:cNvPr id="394" name="Google Shape;394;p42"/>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CONNECTING THIRD EXCEL FILE QUERY EDITOR</a:t>
            </a:r>
            <a:endParaRPr/>
          </a:p>
        </p:txBody>
      </p:sp>
      <p:grpSp>
        <p:nvGrpSpPr>
          <p:cNvPr id="395" name="Google Shape;395;p42"/>
          <p:cNvGrpSpPr/>
          <p:nvPr/>
        </p:nvGrpSpPr>
        <p:grpSpPr>
          <a:xfrm>
            <a:off x="0" y="271755"/>
            <a:ext cx="9039742" cy="5781725"/>
            <a:chOff x="-76200" y="429944"/>
            <a:chExt cx="9039742" cy="5781725"/>
          </a:xfrm>
        </p:grpSpPr>
        <p:sp>
          <p:nvSpPr>
            <p:cNvPr id="396" name="Google Shape;396;p42"/>
            <p:cNvSpPr txBox="1"/>
            <p:nvPr/>
          </p:nvSpPr>
          <p:spPr>
            <a:xfrm>
              <a:off x="-76200" y="429944"/>
              <a:ext cx="35052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SELECT EXCEL FILE</a:t>
              </a:r>
              <a:endParaRPr/>
            </a:p>
          </p:txBody>
        </p:sp>
        <p:cxnSp>
          <p:nvCxnSpPr>
            <p:cNvPr id="397" name="Google Shape;397;p42"/>
            <p:cNvCxnSpPr/>
            <p:nvPr/>
          </p:nvCxnSpPr>
          <p:spPr>
            <a:xfrm flipH="1">
              <a:off x="5562600" y="5263589"/>
              <a:ext cx="816510" cy="948080"/>
            </a:xfrm>
            <a:prstGeom prst="straightConnector1">
              <a:avLst/>
            </a:prstGeom>
            <a:noFill/>
            <a:ln cap="flat" cmpd="sng" w="38100">
              <a:solidFill>
                <a:srgbClr val="891631"/>
              </a:solidFill>
              <a:prstDash val="solid"/>
              <a:round/>
              <a:headEnd len="sm" w="sm" type="none"/>
              <a:tailEnd len="med" w="med" type="triangle"/>
            </a:ln>
          </p:spPr>
        </p:cxnSp>
        <p:sp>
          <p:nvSpPr>
            <p:cNvPr id="398" name="Google Shape;398;p42"/>
            <p:cNvSpPr txBox="1"/>
            <p:nvPr/>
          </p:nvSpPr>
          <p:spPr>
            <a:xfrm>
              <a:off x="4646336" y="4894257"/>
              <a:ext cx="4317206"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2. CLICK ON OPEN</a:t>
              </a:r>
              <a:endParaRPr/>
            </a:p>
          </p:txBody>
        </p:sp>
        <p:cxnSp>
          <p:nvCxnSpPr>
            <p:cNvPr id="399" name="Google Shape;399;p42"/>
            <p:cNvCxnSpPr/>
            <p:nvPr/>
          </p:nvCxnSpPr>
          <p:spPr>
            <a:xfrm>
              <a:off x="1367291" y="804520"/>
              <a:ext cx="1375909" cy="2477869"/>
            </a:xfrm>
            <a:prstGeom prst="straightConnector1">
              <a:avLst/>
            </a:prstGeom>
            <a:noFill/>
            <a:ln cap="flat" cmpd="sng" w="38100">
              <a:solidFill>
                <a:srgbClr val="891631"/>
              </a:solidFill>
              <a:prstDash val="solid"/>
              <a:round/>
              <a:headEnd len="sm" w="sm" type="none"/>
              <a:tailEnd len="med" w="med" type="triangle"/>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43"/>
          <p:cNvPicPr preferRelativeResize="0"/>
          <p:nvPr/>
        </p:nvPicPr>
        <p:blipFill rotWithShape="1">
          <a:blip r:embed="rId3">
            <a:alphaModFix/>
          </a:blip>
          <a:srcRect b="0" l="0" r="0" t="0"/>
          <a:stretch/>
        </p:blipFill>
        <p:spPr>
          <a:xfrm>
            <a:off x="0" y="1853755"/>
            <a:ext cx="7193903" cy="4458086"/>
          </a:xfrm>
          <a:prstGeom prst="rect">
            <a:avLst/>
          </a:prstGeom>
          <a:noFill/>
          <a:ln>
            <a:noFill/>
          </a:ln>
        </p:spPr>
      </p:pic>
      <p:sp>
        <p:nvSpPr>
          <p:cNvPr id="406" name="Google Shape;406;p43"/>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CONNECTING THIRD EXCEL FILE QUERY EDITOR</a:t>
            </a:r>
            <a:endParaRPr/>
          </a:p>
        </p:txBody>
      </p:sp>
      <p:grpSp>
        <p:nvGrpSpPr>
          <p:cNvPr id="407" name="Google Shape;407;p43"/>
          <p:cNvGrpSpPr/>
          <p:nvPr/>
        </p:nvGrpSpPr>
        <p:grpSpPr>
          <a:xfrm>
            <a:off x="0" y="271755"/>
            <a:ext cx="9039742" cy="5781725"/>
            <a:chOff x="-76200" y="429944"/>
            <a:chExt cx="9039742" cy="5781725"/>
          </a:xfrm>
        </p:grpSpPr>
        <p:sp>
          <p:nvSpPr>
            <p:cNvPr id="408" name="Google Shape;408;p43"/>
            <p:cNvSpPr txBox="1"/>
            <p:nvPr/>
          </p:nvSpPr>
          <p:spPr>
            <a:xfrm>
              <a:off x="-76200" y="429944"/>
              <a:ext cx="350520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SELECT EXCEL FILE</a:t>
              </a:r>
              <a:endParaRPr/>
            </a:p>
          </p:txBody>
        </p:sp>
        <p:cxnSp>
          <p:nvCxnSpPr>
            <p:cNvPr id="409" name="Google Shape;409;p43"/>
            <p:cNvCxnSpPr/>
            <p:nvPr/>
          </p:nvCxnSpPr>
          <p:spPr>
            <a:xfrm flipH="1">
              <a:off x="5562600" y="5263589"/>
              <a:ext cx="816510" cy="948080"/>
            </a:xfrm>
            <a:prstGeom prst="straightConnector1">
              <a:avLst/>
            </a:prstGeom>
            <a:noFill/>
            <a:ln cap="flat" cmpd="sng" w="38100">
              <a:solidFill>
                <a:srgbClr val="891631"/>
              </a:solidFill>
              <a:prstDash val="solid"/>
              <a:round/>
              <a:headEnd len="sm" w="sm" type="none"/>
              <a:tailEnd len="med" w="med" type="triangle"/>
            </a:ln>
          </p:spPr>
        </p:cxnSp>
        <p:sp>
          <p:nvSpPr>
            <p:cNvPr id="410" name="Google Shape;410;p43"/>
            <p:cNvSpPr txBox="1"/>
            <p:nvPr/>
          </p:nvSpPr>
          <p:spPr>
            <a:xfrm>
              <a:off x="4646336" y="4894257"/>
              <a:ext cx="4317206"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2. CLICK ON OPEN</a:t>
              </a:r>
              <a:endParaRPr/>
            </a:p>
          </p:txBody>
        </p:sp>
        <p:cxnSp>
          <p:nvCxnSpPr>
            <p:cNvPr id="411" name="Google Shape;411;p43"/>
            <p:cNvCxnSpPr/>
            <p:nvPr/>
          </p:nvCxnSpPr>
          <p:spPr>
            <a:xfrm>
              <a:off x="1367291" y="804520"/>
              <a:ext cx="1375909" cy="2477869"/>
            </a:xfrm>
            <a:prstGeom prst="straightConnector1">
              <a:avLst/>
            </a:prstGeom>
            <a:noFill/>
            <a:ln cap="flat" cmpd="sng" w="38100">
              <a:solidFill>
                <a:srgbClr val="891631"/>
              </a:solidFill>
              <a:prstDash val="solid"/>
              <a:round/>
              <a:headEnd len="sm" w="sm" type="none"/>
              <a:tailEnd len="med" w="med" type="triangle"/>
            </a:ln>
          </p:spPr>
        </p:cxn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4"/>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OPEN THIRD EXCEL FILE - NAVIGATOR</a:t>
            </a:r>
            <a:endParaRPr/>
          </a:p>
        </p:txBody>
      </p:sp>
      <p:grpSp>
        <p:nvGrpSpPr>
          <p:cNvPr id="418" name="Google Shape;418;p44"/>
          <p:cNvGrpSpPr/>
          <p:nvPr/>
        </p:nvGrpSpPr>
        <p:grpSpPr>
          <a:xfrm>
            <a:off x="10886" y="267424"/>
            <a:ext cx="9144000" cy="6567475"/>
            <a:chOff x="10886" y="267424"/>
            <a:chExt cx="9144000" cy="6567475"/>
          </a:xfrm>
        </p:grpSpPr>
        <p:pic>
          <p:nvPicPr>
            <p:cNvPr id="419" name="Google Shape;419;p44"/>
            <p:cNvPicPr preferRelativeResize="0"/>
            <p:nvPr/>
          </p:nvPicPr>
          <p:blipFill rotWithShape="1">
            <a:blip r:embed="rId3">
              <a:alphaModFix/>
            </a:blip>
            <a:srcRect b="0" l="0" r="0" t="0"/>
            <a:stretch/>
          </p:blipFill>
          <p:spPr>
            <a:xfrm>
              <a:off x="1443491" y="1885265"/>
              <a:ext cx="6229711" cy="4949634"/>
            </a:xfrm>
            <a:prstGeom prst="rect">
              <a:avLst/>
            </a:prstGeom>
            <a:noFill/>
            <a:ln>
              <a:noFill/>
            </a:ln>
          </p:spPr>
        </p:pic>
        <p:grpSp>
          <p:nvGrpSpPr>
            <p:cNvPr id="420" name="Google Shape;420;p44"/>
            <p:cNvGrpSpPr/>
            <p:nvPr/>
          </p:nvGrpSpPr>
          <p:grpSpPr>
            <a:xfrm>
              <a:off x="10886" y="267424"/>
              <a:ext cx="9144000" cy="2704376"/>
              <a:chOff x="-213120" y="468768"/>
              <a:chExt cx="10467531" cy="2704376"/>
            </a:xfrm>
          </p:grpSpPr>
          <p:sp>
            <p:nvSpPr>
              <p:cNvPr id="421" name="Google Shape;421;p44"/>
              <p:cNvSpPr txBox="1"/>
              <p:nvPr/>
            </p:nvSpPr>
            <p:spPr>
              <a:xfrm>
                <a:off x="-213120" y="468768"/>
                <a:ext cx="6480054"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SELECT QUERY BY TICKING CHECKBOX</a:t>
                </a:r>
                <a:endParaRPr/>
              </a:p>
            </p:txBody>
          </p:sp>
          <p:cxnSp>
            <p:nvCxnSpPr>
              <p:cNvPr id="422" name="Google Shape;422;p44"/>
              <p:cNvCxnSpPr/>
              <p:nvPr/>
            </p:nvCxnSpPr>
            <p:spPr>
              <a:xfrm flipH="1">
                <a:off x="7014460" y="2067065"/>
                <a:ext cx="816510" cy="948080"/>
              </a:xfrm>
              <a:prstGeom prst="straightConnector1">
                <a:avLst/>
              </a:prstGeom>
              <a:noFill/>
              <a:ln cap="flat" cmpd="sng" w="38100">
                <a:solidFill>
                  <a:srgbClr val="891631"/>
                </a:solidFill>
                <a:prstDash val="solid"/>
                <a:round/>
                <a:headEnd len="sm" w="sm" type="none"/>
                <a:tailEnd len="med" w="med" type="triangle"/>
              </a:ln>
            </p:spPr>
          </p:cxnSp>
          <p:sp>
            <p:nvSpPr>
              <p:cNvPr id="423" name="Google Shape;423;p44"/>
              <p:cNvSpPr txBox="1"/>
              <p:nvPr/>
            </p:nvSpPr>
            <p:spPr>
              <a:xfrm>
                <a:off x="5937206" y="1420734"/>
                <a:ext cx="4317205"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NO PREVIEW AVAILAIBLE AS QUERY NOT SELECTED</a:t>
                </a:r>
                <a:endParaRPr/>
              </a:p>
            </p:txBody>
          </p:sp>
          <p:cxnSp>
            <p:nvCxnSpPr>
              <p:cNvPr id="424" name="Google Shape;424;p44"/>
              <p:cNvCxnSpPr/>
              <p:nvPr/>
            </p:nvCxnSpPr>
            <p:spPr>
              <a:xfrm>
                <a:off x="1426845" y="869610"/>
                <a:ext cx="249555" cy="2303534"/>
              </a:xfrm>
              <a:prstGeom prst="straightConnector1">
                <a:avLst/>
              </a:prstGeom>
              <a:noFill/>
              <a:ln cap="flat" cmpd="sng" w="38100">
                <a:solidFill>
                  <a:srgbClr val="891631"/>
                </a:solidFill>
                <a:prstDash val="solid"/>
                <a:round/>
                <a:headEnd len="sm" w="sm" type="none"/>
                <a:tailEnd len="med" w="med" type="triangle"/>
              </a:ln>
            </p:spPr>
          </p:cxn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5"/>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OPEN THIRD EXCEL FILE - NAVIGATOR</a:t>
            </a:r>
            <a:endParaRPr/>
          </a:p>
        </p:txBody>
      </p:sp>
      <p:grpSp>
        <p:nvGrpSpPr>
          <p:cNvPr id="431" name="Google Shape;431;p45"/>
          <p:cNvGrpSpPr/>
          <p:nvPr/>
        </p:nvGrpSpPr>
        <p:grpSpPr>
          <a:xfrm>
            <a:off x="0" y="267424"/>
            <a:ext cx="9154886" cy="6612347"/>
            <a:chOff x="0" y="267424"/>
            <a:chExt cx="9154886" cy="6612347"/>
          </a:xfrm>
        </p:grpSpPr>
        <p:pic>
          <p:nvPicPr>
            <p:cNvPr id="432" name="Google Shape;432;p45"/>
            <p:cNvPicPr preferRelativeResize="0"/>
            <p:nvPr/>
          </p:nvPicPr>
          <p:blipFill rotWithShape="1">
            <a:blip r:embed="rId3">
              <a:alphaModFix/>
            </a:blip>
            <a:srcRect b="0" l="0" r="0" t="0"/>
            <a:stretch/>
          </p:blipFill>
          <p:spPr>
            <a:xfrm>
              <a:off x="1752599" y="1870375"/>
              <a:ext cx="6294891" cy="5009396"/>
            </a:xfrm>
            <a:prstGeom prst="rect">
              <a:avLst/>
            </a:prstGeom>
            <a:noFill/>
            <a:ln>
              <a:noFill/>
            </a:ln>
          </p:spPr>
        </p:pic>
        <p:grpSp>
          <p:nvGrpSpPr>
            <p:cNvPr id="433" name="Google Shape;433;p45"/>
            <p:cNvGrpSpPr/>
            <p:nvPr/>
          </p:nvGrpSpPr>
          <p:grpSpPr>
            <a:xfrm>
              <a:off x="10886" y="267424"/>
              <a:ext cx="9144000" cy="2628176"/>
              <a:chOff x="-213120" y="468768"/>
              <a:chExt cx="10467531" cy="2628176"/>
            </a:xfrm>
          </p:grpSpPr>
          <p:sp>
            <p:nvSpPr>
              <p:cNvPr id="434" name="Google Shape;434;p45"/>
              <p:cNvSpPr txBox="1"/>
              <p:nvPr/>
            </p:nvSpPr>
            <p:spPr>
              <a:xfrm>
                <a:off x="-213120" y="468768"/>
                <a:ext cx="6480054"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QUERY  TICK VISIBLE </a:t>
                </a:r>
                <a:endParaRPr/>
              </a:p>
            </p:txBody>
          </p:sp>
          <p:cxnSp>
            <p:nvCxnSpPr>
              <p:cNvPr id="435" name="Google Shape;435;p45"/>
              <p:cNvCxnSpPr/>
              <p:nvPr/>
            </p:nvCxnSpPr>
            <p:spPr>
              <a:xfrm flipH="1">
                <a:off x="7014460" y="2067065"/>
                <a:ext cx="816510" cy="948080"/>
              </a:xfrm>
              <a:prstGeom prst="straightConnector1">
                <a:avLst/>
              </a:prstGeom>
              <a:noFill/>
              <a:ln cap="flat" cmpd="sng" w="38100">
                <a:solidFill>
                  <a:srgbClr val="891631"/>
                </a:solidFill>
                <a:prstDash val="solid"/>
                <a:round/>
                <a:headEnd len="sm" w="sm" type="none"/>
                <a:tailEnd len="med" w="med" type="triangle"/>
              </a:ln>
            </p:spPr>
          </p:cxnSp>
          <p:sp>
            <p:nvSpPr>
              <p:cNvPr id="436" name="Google Shape;436;p45"/>
              <p:cNvSpPr txBox="1"/>
              <p:nvPr/>
            </p:nvSpPr>
            <p:spPr>
              <a:xfrm>
                <a:off x="5937206" y="1420734"/>
                <a:ext cx="4317205"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NOW PREVIEW IS AVAILAIBLE AS QUERY SELECTED</a:t>
                </a:r>
                <a:endParaRPr/>
              </a:p>
            </p:txBody>
          </p:sp>
          <p:cxnSp>
            <p:nvCxnSpPr>
              <p:cNvPr id="437" name="Google Shape;437;p45"/>
              <p:cNvCxnSpPr/>
              <p:nvPr/>
            </p:nvCxnSpPr>
            <p:spPr>
              <a:xfrm flipH="1">
                <a:off x="2304072" y="838100"/>
                <a:ext cx="523377" cy="2258844"/>
              </a:xfrm>
              <a:prstGeom prst="straightConnector1">
                <a:avLst/>
              </a:prstGeom>
              <a:noFill/>
              <a:ln cap="flat" cmpd="sng" w="38100">
                <a:solidFill>
                  <a:srgbClr val="891631"/>
                </a:solidFill>
                <a:prstDash val="solid"/>
                <a:round/>
                <a:headEnd len="sm" w="sm" type="none"/>
                <a:tailEnd len="med" w="med" type="triangle"/>
              </a:ln>
            </p:spPr>
          </p:cxnSp>
        </p:grpSp>
        <p:cxnSp>
          <p:nvCxnSpPr>
            <p:cNvPr id="438" name="Google Shape;438;p45"/>
            <p:cNvCxnSpPr/>
            <p:nvPr/>
          </p:nvCxnSpPr>
          <p:spPr>
            <a:xfrm>
              <a:off x="1692982" y="5681320"/>
              <a:ext cx="5241218" cy="948080"/>
            </a:xfrm>
            <a:prstGeom prst="straightConnector1">
              <a:avLst/>
            </a:prstGeom>
            <a:noFill/>
            <a:ln cap="flat" cmpd="sng" w="38100">
              <a:solidFill>
                <a:srgbClr val="891631"/>
              </a:solidFill>
              <a:prstDash val="solid"/>
              <a:round/>
              <a:headEnd len="sm" w="sm" type="none"/>
              <a:tailEnd len="med" w="med" type="triangle"/>
            </a:ln>
          </p:spPr>
        </p:cxnSp>
        <p:sp>
          <p:nvSpPr>
            <p:cNvPr id="439" name="Google Shape;439;p45"/>
            <p:cNvSpPr txBox="1"/>
            <p:nvPr/>
          </p:nvSpPr>
          <p:spPr>
            <a:xfrm>
              <a:off x="0" y="5311988"/>
              <a:ext cx="3771331"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CLICK ON OK</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1443491" y="804520"/>
            <a:ext cx="7090909"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QUERY EDITOR WITH 3 CONNECTED FILES </a:t>
            </a:r>
            <a:endParaRPr/>
          </a:p>
        </p:txBody>
      </p:sp>
      <p:grpSp>
        <p:nvGrpSpPr>
          <p:cNvPr id="446" name="Google Shape;446;p46"/>
          <p:cNvGrpSpPr/>
          <p:nvPr/>
        </p:nvGrpSpPr>
        <p:grpSpPr>
          <a:xfrm>
            <a:off x="0" y="267424"/>
            <a:ext cx="9144000" cy="6581182"/>
            <a:chOff x="0" y="267424"/>
            <a:chExt cx="9144000" cy="6581182"/>
          </a:xfrm>
        </p:grpSpPr>
        <p:grpSp>
          <p:nvGrpSpPr>
            <p:cNvPr id="447" name="Google Shape;447;p46"/>
            <p:cNvGrpSpPr/>
            <p:nvPr/>
          </p:nvGrpSpPr>
          <p:grpSpPr>
            <a:xfrm>
              <a:off x="0" y="267424"/>
              <a:ext cx="9144000" cy="6581182"/>
              <a:chOff x="0" y="267424"/>
              <a:chExt cx="9144000" cy="6581182"/>
            </a:xfrm>
          </p:grpSpPr>
          <p:pic>
            <p:nvPicPr>
              <p:cNvPr id="448" name="Google Shape;448;p46"/>
              <p:cNvPicPr preferRelativeResize="0"/>
              <p:nvPr/>
            </p:nvPicPr>
            <p:blipFill rotWithShape="1">
              <a:blip r:embed="rId3">
                <a:alphaModFix/>
              </a:blip>
              <a:srcRect b="0" l="0" r="0" t="0"/>
              <a:stretch/>
            </p:blipFill>
            <p:spPr>
              <a:xfrm>
                <a:off x="0" y="1886412"/>
                <a:ext cx="9144000" cy="4962194"/>
              </a:xfrm>
              <a:prstGeom prst="rect">
                <a:avLst/>
              </a:prstGeom>
              <a:noFill/>
              <a:ln>
                <a:noFill/>
              </a:ln>
            </p:spPr>
          </p:pic>
          <p:grpSp>
            <p:nvGrpSpPr>
              <p:cNvPr id="449" name="Google Shape;449;p46"/>
              <p:cNvGrpSpPr/>
              <p:nvPr/>
            </p:nvGrpSpPr>
            <p:grpSpPr>
              <a:xfrm>
                <a:off x="10886" y="267424"/>
                <a:ext cx="9111343" cy="6009650"/>
                <a:chOff x="10886" y="267424"/>
                <a:chExt cx="9111343" cy="6009650"/>
              </a:xfrm>
            </p:grpSpPr>
            <p:grpSp>
              <p:nvGrpSpPr>
                <p:cNvPr id="450" name="Google Shape;450;p46"/>
                <p:cNvGrpSpPr/>
                <p:nvPr/>
              </p:nvGrpSpPr>
              <p:grpSpPr>
                <a:xfrm>
                  <a:off x="10886" y="267424"/>
                  <a:ext cx="7627211" cy="3310027"/>
                  <a:chOff x="-213120" y="468768"/>
                  <a:chExt cx="8731198" cy="3310027"/>
                </a:xfrm>
              </p:grpSpPr>
              <p:sp>
                <p:nvSpPr>
                  <p:cNvPr id="451" name="Google Shape;451;p46"/>
                  <p:cNvSpPr txBox="1"/>
                  <p:nvPr/>
                </p:nvSpPr>
                <p:spPr>
                  <a:xfrm>
                    <a:off x="-213120" y="468768"/>
                    <a:ext cx="4785157"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COLUMN 1 WITH 3  QUERIES</a:t>
                    </a:r>
                    <a:endParaRPr/>
                  </a:p>
                </p:txBody>
              </p:sp>
              <p:cxnSp>
                <p:nvCxnSpPr>
                  <p:cNvPr id="452" name="Google Shape;452;p46"/>
                  <p:cNvCxnSpPr/>
                  <p:nvPr/>
                </p:nvCxnSpPr>
                <p:spPr>
                  <a:xfrm flipH="1">
                    <a:off x="4200872" y="2055099"/>
                    <a:ext cx="1854065" cy="1723696"/>
                  </a:xfrm>
                  <a:prstGeom prst="straightConnector1">
                    <a:avLst/>
                  </a:prstGeom>
                  <a:noFill/>
                  <a:ln cap="flat" cmpd="sng" w="38100">
                    <a:solidFill>
                      <a:srgbClr val="891631"/>
                    </a:solidFill>
                    <a:prstDash val="solid"/>
                    <a:round/>
                    <a:headEnd len="sm" w="sm" type="none"/>
                    <a:tailEnd len="med" w="med" type="triangle"/>
                  </a:ln>
                </p:spPr>
              </p:cxnSp>
              <p:sp>
                <p:nvSpPr>
                  <p:cNvPr id="453" name="Google Shape;453;p46"/>
                  <p:cNvSpPr txBox="1"/>
                  <p:nvPr/>
                </p:nvSpPr>
                <p:spPr>
                  <a:xfrm>
                    <a:off x="4200873" y="1601750"/>
                    <a:ext cx="4317205"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CENTER COLUMN - PREVIEW</a:t>
                    </a:r>
                    <a:endParaRPr/>
                  </a:p>
                </p:txBody>
              </p:sp>
              <p:cxnSp>
                <p:nvCxnSpPr>
                  <p:cNvPr id="454" name="Google Shape;454;p46"/>
                  <p:cNvCxnSpPr/>
                  <p:nvPr/>
                </p:nvCxnSpPr>
                <p:spPr>
                  <a:xfrm>
                    <a:off x="472254" y="838100"/>
                    <a:ext cx="87229" cy="2335044"/>
                  </a:xfrm>
                  <a:prstGeom prst="straightConnector1">
                    <a:avLst/>
                  </a:prstGeom>
                  <a:noFill/>
                  <a:ln cap="flat" cmpd="sng" w="38100">
                    <a:solidFill>
                      <a:srgbClr val="891631"/>
                    </a:solidFill>
                    <a:prstDash val="solid"/>
                    <a:round/>
                    <a:headEnd len="sm" w="sm" type="none"/>
                    <a:tailEnd len="med" w="med" type="triangle"/>
                  </a:ln>
                </p:spPr>
              </p:cxnSp>
            </p:grpSp>
            <p:cxnSp>
              <p:nvCxnSpPr>
                <p:cNvPr id="455" name="Google Shape;455;p46"/>
                <p:cNvCxnSpPr/>
                <p:nvPr/>
              </p:nvCxnSpPr>
              <p:spPr>
                <a:xfrm rot="10800000">
                  <a:off x="8014834" y="4531875"/>
                  <a:ext cx="138566" cy="1066211"/>
                </a:xfrm>
                <a:prstGeom prst="straightConnector1">
                  <a:avLst/>
                </a:prstGeom>
                <a:noFill/>
                <a:ln cap="flat" cmpd="sng" w="38100">
                  <a:solidFill>
                    <a:srgbClr val="891631"/>
                  </a:solidFill>
                  <a:prstDash val="solid"/>
                  <a:round/>
                  <a:headEnd len="sm" w="sm" type="none"/>
                  <a:tailEnd len="med" w="med" type="triangle"/>
                </a:ln>
              </p:spPr>
            </p:cxnSp>
            <p:sp>
              <p:nvSpPr>
                <p:cNvPr id="456" name="Google Shape;456;p46"/>
                <p:cNvSpPr txBox="1"/>
                <p:nvPr/>
              </p:nvSpPr>
              <p:spPr>
                <a:xfrm>
                  <a:off x="5350898" y="5630743"/>
                  <a:ext cx="3771331"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THIRD COLUMN QUERY SETTINGS</a:t>
                  </a:r>
                  <a:endParaRPr/>
                </a:p>
              </p:txBody>
            </p:sp>
          </p:grpSp>
        </p:grpSp>
        <p:cxnSp>
          <p:nvCxnSpPr>
            <p:cNvPr id="457" name="Google Shape;457;p46"/>
            <p:cNvCxnSpPr/>
            <p:nvPr/>
          </p:nvCxnSpPr>
          <p:spPr>
            <a:xfrm rot="10800000">
              <a:off x="838200" y="3577451"/>
              <a:ext cx="1811902" cy="2173035"/>
            </a:xfrm>
            <a:prstGeom prst="straightConnector1">
              <a:avLst/>
            </a:prstGeom>
            <a:noFill/>
            <a:ln cap="flat" cmpd="sng" w="38100">
              <a:solidFill>
                <a:srgbClr val="891631"/>
              </a:solidFill>
              <a:prstDash val="solid"/>
              <a:round/>
              <a:headEnd len="sm" w="sm" type="none"/>
              <a:tailEnd len="med" w="med" type="triangle"/>
            </a:ln>
          </p:spPr>
        </p:cxnSp>
        <p:sp>
          <p:nvSpPr>
            <p:cNvPr id="458" name="Google Shape;458;p46"/>
            <p:cNvSpPr txBox="1"/>
            <p:nvPr/>
          </p:nvSpPr>
          <p:spPr>
            <a:xfrm>
              <a:off x="21771" y="5783143"/>
              <a:ext cx="359716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RENAME THIS QUERY</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47"/>
          <p:cNvPicPr preferRelativeResize="0"/>
          <p:nvPr/>
        </p:nvPicPr>
        <p:blipFill rotWithShape="1">
          <a:blip r:embed="rId3">
            <a:alphaModFix/>
          </a:blip>
          <a:srcRect b="0" l="0" r="0" t="0"/>
          <a:stretch/>
        </p:blipFill>
        <p:spPr>
          <a:xfrm>
            <a:off x="-32657" y="1632008"/>
            <a:ext cx="3029528" cy="3417580"/>
          </a:xfrm>
          <a:prstGeom prst="rect">
            <a:avLst/>
          </a:prstGeom>
          <a:noFill/>
          <a:ln>
            <a:noFill/>
          </a:ln>
        </p:spPr>
      </p:pic>
      <p:sp>
        <p:nvSpPr>
          <p:cNvPr id="465" name="Google Shape;465;p47"/>
          <p:cNvSpPr txBox="1"/>
          <p:nvPr>
            <p:ph type="title"/>
          </p:nvPr>
        </p:nvSpPr>
        <p:spPr>
          <a:xfrm>
            <a:off x="1443491" y="804520"/>
            <a:ext cx="7090909"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RENAME THIRD EXCEL FILE- TWO WAYS</a:t>
            </a:r>
            <a:endParaRPr/>
          </a:p>
        </p:txBody>
      </p:sp>
      <p:grpSp>
        <p:nvGrpSpPr>
          <p:cNvPr id="466" name="Google Shape;466;p47"/>
          <p:cNvGrpSpPr/>
          <p:nvPr/>
        </p:nvGrpSpPr>
        <p:grpSpPr>
          <a:xfrm>
            <a:off x="-76200" y="301750"/>
            <a:ext cx="9198429" cy="6959930"/>
            <a:chOff x="-76200" y="301750"/>
            <a:chExt cx="9198429" cy="6959930"/>
          </a:xfrm>
        </p:grpSpPr>
        <p:pic>
          <p:nvPicPr>
            <p:cNvPr id="467" name="Google Shape;467;p47"/>
            <p:cNvPicPr preferRelativeResize="0"/>
            <p:nvPr/>
          </p:nvPicPr>
          <p:blipFill rotWithShape="1">
            <a:blip r:embed="rId4">
              <a:alphaModFix/>
            </a:blip>
            <a:srcRect b="0" l="0" r="0" t="0"/>
            <a:stretch/>
          </p:blipFill>
          <p:spPr>
            <a:xfrm>
              <a:off x="-21771" y="5249461"/>
              <a:ext cx="9144000" cy="2012219"/>
            </a:xfrm>
            <a:prstGeom prst="rect">
              <a:avLst/>
            </a:prstGeom>
            <a:noFill/>
            <a:ln>
              <a:noFill/>
            </a:ln>
          </p:spPr>
        </p:pic>
        <p:grpSp>
          <p:nvGrpSpPr>
            <p:cNvPr id="468" name="Google Shape;468;p47"/>
            <p:cNvGrpSpPr/>
            <p:nvPr/>
          </p:nvGrpSpPr>
          <p:grpSpPr>
            <a:xfrm>
              <a:off x="-76200" y="301750"/>
              <a:ext cx="8885180" cy="5953820"/>
              <a:chOff x="10886" y="267424"/>
              <a:chExt cx="8885180" cy="5953820"/>
            </a:xfrm>
          </p:grpSpPr>
          <p:grpSp>
            <p:nvGrpSpPr>
              <p:cNvPr id="469" name="Google Shape;469;p47"/>
              <p:cNvGrpSpPr/>
              <p:nvPr/>
            </p:nvGrpSpPr>
            <p:grpSpPr>
              <a:xfrm>
                <a:off x="10886" y="267424"/>
                <a:ext cx="8885180" cy="5483110"/>
                <a:chOff x="-213120" y="468768"/>
                <a:chExt cx="10171250" cy="5483110"/>
              </a:xfrm>
            </p:grpSpPr>
            <p:sp>
              <p:nvSpPr>
                <p:cNvPr id="470" name="Google Shape;470;p47"/>
                <p:cNvSpPr txBox="1"/>
                <p:nvPr/>
              </p:nvSpPr>
              <p:spPr>
                <a:xfrm>
                  <a:off x="-213120" y="468768"/>
                  <a:ext cx="4785157"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RIGHT CLICK- SELECT RENAME</a:t>
                  </a:r>
                  <a:endParaRPr/>
                </a:p>
              </p:txBody>
            </p:sp>
            <p:cxnSp>
              <p:nvCxnSpPr>
                <p:cNvPr id="471" name="Google Shape;471;p47"/>
                <p:cNvCxnSpPr>
                  <a:stCxn id="472" idx="2"/>
                </p:cNvCxnSpPr>
                <p:nvPr/>
              </p:nvCxnSpPr>
              <p:spPr>
                <a:xfrm>
                  <a:off x="7799527" y="3563278"/>
                  <a:ext cx="1744500" cy="2388600"/>
                </a:xfrm>
                <a:prstGeom prst="straightConnector1">
                  <a:avLst/>
                </a:prstGeom>
                <a:noFill/>
                <a:ln cap="flat" cmpd="sng" w="38100">
                  <a:solidFill>
                    <a:srgbClr val="891631"/>
                  </a:solidFill>
                  <a:prstDash val="solid"/>
                  <a:round/>
                  <a:headEnd len="sm" w="sm" type="none"/>
                  <a:tailEnd len="med" w="med" type="triangle"/>
                </a:ln>
              </p:spPr>
            </p:cxnSp>
            <p:sp>
              <p:nvSpPr>
                <p:cNvPr id="472" name="Google Shape;472;p47"/>
                <p:cNvSpPr txBox="1"/>
                <p:nvPr/>
              </p:nvSpPr>
              <p:spPr>
                <a:xfrm>
                  <a:off x="5640924" y="2916947"/>
                  <a:ext cx="4317206" cy="646331"/>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2. SECOND WAY TO RENAME</a:t>
                  </a:r>
                  <a:endParaRPr/>
                </a:p>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MENTION NAME HERE</a:t>
                  </a:r>
                  <a:endParaRPr/>
                </a:p>
              </p:txBody>
            </p:sp>
            <p:cxnSp>
              <p:nvCxnSpPr>
                <p:cNvPr id="473" name="Google Shape;473;p47"/>
                <p:cNvCxnSpPr/>
                <p:nvPr/>
              </p:nvCxnSpPr>
              <p:spPr>
                <a:xfrm>
                  <a:off x="472254" y="838100"/>
                  <a:ext cx="165762" cy="2910318"/>
                </a:xfrm>
                <a:prstGeom prst="straightConnector1">
                  <a:avLst/>
                </a:prstGeom>
                <a:noFill/>
                <a:ln cap="flat" cmpd="sng" w="38100">
                  <a:solidFill>
                    <a:srgbClr val="891631"/>
                  </a:solidFill>
                  <a:prstDash val="solid"/>
                  <a:round/>
                  <a:headEnd len="sm" w="sm" type="none"/>
                  <a:tailEnd len="med" w="med" type="triangle"/>
                </a:ln>
              </p:spPr>
            </p:cxnSp>
          </p:grpSp>
          <p:cxnSp>
            <p:nvCxnSpPr>
              <p:cNvPr id="474" name="Google Shape;474;p47"/>
              <p:cNvCxnSpPr/>
              <p:nvPr/>
            </p:nvCxnSpPr>
            <p:spPr>
              <a:xfrm flipH="1">
                <a:off x="647700" y="5035590"/>
                <a:ext cx="4466305" cy="1185654"/>
              </a:xfrm>
              <a:prstGeom prst="straightConnector1">
                <a:avLst/>
              </a:prstGeom>
              <a:noFill/>
              <a:ln cap="flat" cmpd="sng" w="38100">
                <a:solidFill>
                  <a:srgbClr val="891631"/>
                </a:solidFill>
                <a:prstDash val="solid"/>
                <a:round/>
                <a:headEnd len="sm" w="sm" type="none"/>
                <a:tailEnd len="med" w="med" type="triangle"/>
              </a:ln>
            </p:spPr>
          </p:cxnSp>
          <p:sp>
            <p:nvSpPr>
              <p:cNvPr id="475" name="Google Shape;475;p47"/>
              <p:cNvSpPr txBox="1"/>
              <p:nvPr/>
            </p:nvSpPr>
            <p:spPr>
              <a:xfrm>
                <a:off x="3326155" y="4666258"/>
                <a:ext cx="3597160"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NAME REFLECTED</a:t>
                </a:r>
                <a:endParaRPr/>
              </a:p>
            </p:txBody>
          </p:sp>
        </p:grpSp>
        <p:pic>
          <p:nvPicPr>
            <p:cNvPr id="476" name="Google Shape;476;p47"/>
            <p:cNvPicPr preferRelativeResize="0"/>
            <p:nvPr/>
          </p:nvPicPr>
          <p:blipFill rotWithShape="1">
            <a:blip r:embed="rId5">
              <a:alphaModFix/>
            </a:blip>
            <a:srcRect b="0" l="0" r="0" t="0"/>
            <a:stretch/>
          </p:blipFill>
          <p:spPr>
            <a:xfrm>
              <a:off x="3111584" y="1689290"/>
              <a:ext cx="1915335" cy="2532569"/>
            </a:xfrm>
            <a:prstGeom prst="rect">
              <a:avLst/>
            </a:prstGeom>
            <a:noFill/>
            <a:ln>
              <a:noFill/>
            </a:ln>
          </p:spPr>
        </p:pic>
        <p:cxnSp>
          <p:nvCxnSpPr>
            <p:cNvPr id="477" name="Google Shape;477;p47"/>
            <p:cNvCxnSpPr/>
            <p:nvPr/>
          </p:nvCxnSpPr>
          <p:spPr>
            <a:xfrm>
              <a:off x="237204" y="3781273"/>
              <a:ext cx="543280" cy="691951"/>
            </a:xfrm>
            <a:prstGeom prst="straightConnector1">
              <a:avLst/>
            </a:prstGeom>
            <a:noFill/>
            <a:ln cap="flat" cmpd="sng" w="38100">
              <a:solidFill>
                <a:schemeClr val="accent1"/>
              </a:solidFill>
              <a:prstDash val="solid"/>
              <a:round/>
              <a:headEnd len="sm" w="sm" type="none"/>
              <a:tailEnd len="med" w="med" type="triangle"/>
            </a:ln>
          </p:spPr>
        </p:cxnSp>
        <p:cxnSp>
          <p:nvCxnSpPr>
            <p:cNvPr id="478" name="Google Shape;478;p47"/>
            <p:cNvCxnSpPr/>
            <p:nvPr/>
          </p:nvCxnSpPr>
          <p:spPr>
            <a:xfrm flipH="1" rot="10800000">
              <a:off x="2133600" y="3781273"/>
              <a:ext cx="1105469" cy="627615"/>
            </a:xfrm>
            <a:prstGeom prst="straightConnector1">
              <a:avLst/>
            </a:prstGeom>
            <a:noFill/>
            <a:ln cap="flat" cmpd="sng" w="38100">
              <a:solidFill>
                <a:schemeClr val="accent1"/>
              </a:solidFill>
              <a:prstDash val="solid"/>
              <a:round/>
              <a:headEnd len="sm" w="sm" type="none"/>
              <a:tailEnd len="med" w="med" type="triangl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8"/>
          <p:cNvSpPr txBox="1"/>
          <p:nvPr>
            <p:ph type="title"/>
          </p:nvPr>
        </p:nvSpPr>
        <p:spPr>
          <a:xfrm>
            <a:off x="1443491" y="804520"/>
            <a:ext cx="7090909"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SAVE THE FILE</a:t>
            </a:r>
            <a:endParaRPr/>
          </a:p>
        </p:txBody>
      </p:sp>
      <p:grpSp>
        <p:nvGrpSpPr>
          <p:cNvPr id="485" name="Google Shape;485;p48"/>
          <p:cNvGrpSpPr/>
          <p:nvPr/>
        </p:nvGrpSpPr>
        <p:grpSpPr>
          <a:xfrm>
            <a:off x="-76200" y="301750"/>
            <a:ext cx="9198429" cy="4829465"/>
            <a:chOff x="-76200" y="301750"/>
            <a:chExt cx="9198429" cy="4829465"/>
          </a:xfrm>
        </p:grpSpPr>
        <p:pic>
          <p:nvPicPr>
            <p:cNvPr id="486" name="Google Shape;486;p48"/>
            <p:cNvPicPr preferRelativeResize="0"/>
            <p:nvPr/>
          </p:nvPicPr>
          <p:blipFill rotWithShape="1">
            <a:blip r:embed="rId3">
              <a:alphaModFix/>
            </a:blip>
            <a:srcRect b="0" l="0" r="0" t="0"/>
            <a:stretch/>
          </p:blipFill>
          <p:spPr>
            <a:xfrm>
              <a:off x="-21771" y="2115355"/>
              <a:ext cx="9144000" cy="3015860"/>
            </a:xfrm>
            <a:prstGeom prst="rect">
              <a:avLst/>
            </a:prstGeom>
            <a:noFill/>
            <a:ln>
              <a:noFill/>
            </a:ln>
          </p:spPr>
        </p:pic>
        <p:grpSp>
          <p:nvGrpSpPr>
            <p:cNvPr id="487" name="Google Shape;487;p48"/>
            <p:cNvGrpSpPr/>
            <p:nvPr/>
          </p:nvGrpSpPr>
          <p:grpSpPr>
            <a:xfrm>
              <a:off x="-76200" y="301750"/>
              <a:ext cx="4180114" cy="3127250"/>
              <a:chOff x="-213120" y="468768"/>
              <a:chExt cx="4785157" cy="3127250"/>
            </a:xfrm>
          </p:grpSpPr>
          <p:sp>
            <p:nvSpPr>
              <p:cNvPr id="488" name="Google Shape;488;p48"/>
              <p:cNvSpPr txBox="1"/>
              <p:nvPr/>
            </p:nvSpPr>
            <p:spPr>
              <a:xfrm>
                <a:off x="-213120" y="468768"/>
                <a:ext cx="4785157"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CLICK ON SAVE</a:t>
                </a:r>
                <a:endParaRPr/>
              </a:p>
            </p:txBody>
          </p:sp>
          <p:cxnSp>
            <p:nvCxnSpPr>
              <p:cNvPr id="489" name="Google Shape;489;p48"/>
              <p:cNvCxnSpPr/>
              <p:nvPr/>
            </p:nvCxnSpPr>
            <p:spPr>
              <a:xfrm>
                <a:off x="472254" y="838100"/>
                <a:ext cx="0" cy="2757918"/>
              </a:xfrm>
              <a:prstGeom prst="straightConnector1">
                <a:avLst/>
              </a:prstGeom>
              <a:noFill/>
              <a:ln cap="flat" cmpd="sng" w="38100">
                <a:solidFill>
                  <a:srgbClr val="891631"/>
                </a:solidFill>
                <a:prstDash val="solid"/>
                <a:round/>
                <a:headEnd len="sm" w="sm" type="none"/>
                <a:tailEnd len="med" w="med" type="triangle"/>
              </a:ln>
            </p:spPr>
          </p:cxnSp>
        </p:gr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9"/>
          <p:cNvSpPr txBox="1"/>
          <p:nvPr>
            <p:ph type="title"/>
          </p:nvPr>
        </p:nvSpPr>
        <p:spPr>
          <a:xfrm>
            <a:off x="1443491" y="804520"/>
            <a:ext cx="7090909"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SAVE THE FILE</a:t>
            </a:r>
            <a:endParaRPr/>
          </a:p>
        </p:txBody>
      </p:sp>
      <p:grpSp>
        <p:nvGrpSpPr>
          <p:cNvPr id="496" name="Google Shape;496;p49"/>
          <p:cNvGrpSpPr/>
          <p:nvPr/>
        </p:nvGrpSpPr>
        <p:grpSpPr>
          <a:xfrm>
            <a:off x="-76200" y="301750"/>
            <a:ext cx="9198429" cy="4829465"/>
            <a:chOff x="-76200" y="301750"/>
            <a:chExt cx="9198429" cy="4829465"/>
          </a:xfrm>
        </p:grpSpPr>
        <p:pic>
          <p:nvPicPr>
            <p:cNvPr id="497" name="Google Shape;497;p49"/>
            <p:cNvPicPr preferRelativeResize="0"/>
            <p:nvPr/>
          </p:nvPicPr>
          <p:blipFill rotWithShape="1">
            <a:blip r:embed="rId3">
              <a:alphaModFix/>
            </a:blip>
            <a:srcRect b="0" l="0" r="0" t="0"/>
            <a:stretch/>
          </p:blipFill>
          <p:spPr>
            <a:xfrm>
              <a:off x="-21771" y="2115355"/>
              <a:ext cx="9144000" cy="3015860"/>
            </a:xfrm>
            <a:prstGeom prst="rect">
              <a:avLst/>
            </a:prstGeom>
            <a:noFill/>
            <a:ln>
              <a:noFill/>
            </a:ln>
          </p:spPr>
        </p:pic>
        <p:grpSp>
          <p:nvGrpSpPr>
            <p:cNvPr id="498" name="Google Shape;498;p49"/>
            <p:cNvGrpSpPr/>
            <p:nvPr/>
          </p:nvGrpSpPr>
          <p:grpSpPr>
            <a:xfrm>
              <a:off x="-76200" y="301750"/>
              <a:ext cx="4180114" cy="3127250"/>
              <a:chOff x="-213120" y="468768"/>
              <a:chExt cx="4785157" cy="3127250"/>
            </a:xfrm>
          </p:grpSpPr>
          <p:sp>
            <p:nvSpPr>
              <p:cNvPr id="499" name="Google Shape;499;p49"/>
              <p:cNvSpPr txBox="1"/>
              <p:nvPr/>
            </p:nvSpPr>
            <p:spPr>
              <a:xfrm>
                <a:off x="-213120" y="468768"/>
                <a:ext cx="4785157" cy="369332"/>
              </a:xfrm>
              <a:prstGeom prst="rect">
                <a:avLst/>
              </a:prstGeom>
              <a:noFill/>
              <a:ln cap="flat" cmpd="sng" w="38100">
                <a:solidFill>
                  <a:srgbClr val="89163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Gill Sans"/>
                    <a:ea typeface="Gill Sans"/>
                    <a:cs typeface="Gill Sans"/>
                    <a:sym typeface="Gill Sans"/>
                  </a:rPr>
                  <a:t>1. CLICK ON SAVE</a:t>
                </a:r>
                <a:endParaRPr/>
              </a:p>
            </p:txBody>
          </p:sp>
          <p:cxnSp>
            <p:nvCxnSpPr>
              <p:cNvPr id="500" name="Google Shape;500;p49"/>
              <p:cNvCxnSpPr/>
              <p:nvPr/>
            </p:nvCxnSpPr>
            <p:spPr>
              <a:xfrm>
                <a:off x="472254" y="838100"/>
                <a:ext cx="0" cy="2757918"/>
              </a:xfrm>
              <a:prstGeom prst="straightConnector1">
                <a:avLst/>
              </a:prstGeom>
              <a:noFill/>
              <a:ln cap="flat" cmpd="sng" w="38100">
                <a:solidFill>
                  <a:srgbClr val="891631"/>
                </a:solidFill>
                <a:prstDash val="solid"/>
                <a:round/>
                <a:headEnd len="sm" w="sm" type="none"/>
                <a:tailEnd len="med" w="med" type="triangle"/>
              </a:ln>
            </p:spPr>
          </p:cxnSp>
        </p:gr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0"/>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06" name="Google Shape;506;p50"/>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1"/>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12" name="Google Shape;512;p51"/>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WHAT IS  “ DATA CLEANSING” / “ DATA CLEANING” ?</a:t>
            </a:r>
            <a:endParaRPr/>
          </a:p>
        </p:txBody>
      </p:sp>
      <p:pic>
        <p:nvPicPr>
          <p:cNvPr id="127" name="Google Shape;127;p16"/>
          <p:cNvPicPr preferRelativeResize="0"/>
          <p:nvPr/>
        </p:nvPicPr>
        <p:blipFill rotWithShape="1">
          <a:blip r:embed="rId3">
            <a:alphaModFix/>
          </a:blip>
          <a:srcRect b="0" l="0" r="0" t="0"/>
          <a:stretch/>
        </p:blipFill>
        <p:spPr>
          <a:xfrm>
            <a:off x="0" y="1981200"/>
            <a:ext cx="9144000" cy="41711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2"/>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18" name="Google Shape;518;p52"/>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3"/>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24" name="Google Shape;524;p53"/>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4"/>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30" name="Google Shape;530;p54"/>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5"/>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36" name="Google Shape;536;p55"/>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6"/>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42" name="Google Shape;542;p56"/>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7"/>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48" name="Google Shape;548;p57"/>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8"/>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54" name="Google Shape;554;p58"/>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9"/>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60" name="Google Shape;560;p59"/>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0"/>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66" name="Google Shape;566;p60"/>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1"/>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72" name="Google Shape;572;p61"/>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CONNECTING POWER BI DESKTOP TO SOURCE FILES</a:t>
            </a:r>
            <a:endParaRPr/>
          </a:p>
        </p:txBody>
      </p:sp>
      <p:pic>
        <p:nvPicPr>
          <p:cNvPr id="134" name="Google Shape;134;p17"/>
          <p:cNvPicPr preferRelativeResize="0"/>
          <p:nvPr/>
        </p:nvPicPr>
        <p:blipFill rotWithShape="1">
          <a:blip r:embed="rId3">
            <a:alphaModFix/>
          </a:blip>
          <a:srcRect b="0" l="0" r="0" t="0"/>
          <a:stretch/>
        </p:blipFill>
        <p:spPr>
          <a:xfrm>
            <a:off x="1295400" y="2133600"/>
            <a:ext cx="7494908" cy="2209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2"/>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78" name="Google Shape;578;p62"/>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3"/>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84" name="Google Shape;584;p63"/>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4"/>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90" name="Google Shape;590;p64"/>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5"/>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596" name="Google Shape;596;p65"/>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6"/>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02" name="Google Shape;602;p66"/>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7"/>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08" name="Google Shape;608;p67"/>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8"/>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14" name="Google Shape;614;p68"/>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9"/>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20" name="Google Shape;620;p69"/>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0"/>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26" name="Google Shape;626;p70"/>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1"/>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32" name="Google Shape;632;p71"/>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POPULATION 2020-2040 EXCEL FILE</a:t>
            </a:r>
            <a:endParaRPr/>
          </a:p>
        </p:txBody>
      </p:sp>
      <p:pic>
        <p:nvPicPr>
          <p:cNvPr id="141" name="Google Shape;141;p18"/>
          <p:cNvPicPr preferRelativeResize="0"/>
          <p:nvPr/>
        </p:nvPicPr>
        <p:blipFill rotWithShape="1">
          <a:blip r:embed="rId3">
            <a:alphaModFix/>
          </a:blip>
          <a:srcRect b="0" l="0" r="0" t="0"/>
          <a:stretch/>
        </p:blipFill>
        <p:spPr>
          <a:xfrm>
            <a:off x="762000" y="1676401"/>
            <a:ext cx="7620000" cy="437708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2"/>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38" name="Google Shape;638;p72"/>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3"/>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44" name="Google Shape;644;p73"/>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4"/>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50" name="Google Shape;650;p74"/>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5"/>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56" name="Google Shape;656;p75"/>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6"/>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62" name="Google Shape;662;p76"/>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7"/>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68" name="Google Shape;668;p77"/>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8"/>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74" name="Google Shape;674;p78"/>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9"/>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80" name="Google Shape;680;p79"/>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0"/>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86" name="Google Shape;686;p80"/>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81"/>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92" name="Google Shape;692;p81"/>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RENAME EMPTY TEMPLATE</a:t>
            </a:r>
            <a:endParaRPr/>
          </a:p>
        </p:txBody>
      </p:sp>
      <p:pic>
        <p:nvPicPr>
          <p:cNvPr id="148" name="Google Shape;148;p19"/>
          <p:cNvPicPr preferRelativeResize="0"/>
          <p:nvPr/>
        </p:nvPicPr>
        <p:blipFill rotWithShape="1">
          <a:blip r:embed="rId3">
            <a:alphaModFix/>
          </a:blip>
          <a:srcRect b="0" l="0" r="0" t="0"/>
          <a:stretch/>
        </p:blipFill>
        <p:spPr>
          <a:xfrm>
            <a:off x="1424667" y="2514521"/>
            <a:ext cx="6294665" cy="182895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2"/>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698" name="Google Shape;698;p82"/>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3"/>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704" name="Google Shape;704;p83"/>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4"/>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710" name="Google Shape;710;p84"/>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85"/>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BENEFITS OF BUSINESS INTELLIGENCE </a:t>
            </a:r>
            <a:endParaRPr/>
          </a:p>
        </p:txBody>
      </p:sp>
      <p:sp>
        <p:nvSpPr>
          <p:cNvPr id="716" name="Google Shape;716;p85"/>
          <p:cNvSpPr txBox="1"/>
          <p:nvPr>
            <p:ph idx="1" type="body"/>
          </p:nvPr>
        </p:nvSpPr>
        <p:spPr>
          <a:xfrm>
            <a:off x="1443491" y="2015733"/>
            <a:ext cx="6571343"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86"/>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UNDERSTANDING APPEND</a:t>
            </a:r>
            <a:endParaRPr/>
          </a:p>
        </p:txBody>
      </p:sp>
      <p:sp>
        <p:nvSpPr>
          <p:cNvPr id="722" name="Google Shape;722;p86"/>
          <p:cNvSpPr txBox="1"/>
          <p:nvPr>
            <p:ph idx="1" type="body"/>
          </p:nvPr>
        </p:nvSpPr>
        <p:spPr>
          <a:xfrm>
            <a:off x="1286328" y="2057400"/>
            <a:ext cx="6943272" cy="35052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t/>
            </a:r>
            <a:endParaRPr b="0" i="0">
              <a:solidFill>
                <a:srgbClr val="222222"/>
              </a:solidFill>
              <a:latin typeface="Arial"/>
              <a:ea typeface="Arial"/>
              <a:cs typeface="Arial"/>
              <a:sym typeface="Arial"/>
            </a:endParaRPr>
          </a:p>
          <a:p>
            <a:pPr indent="0" lvl="0" marL="0" rtl="0" algn="just">
              <a:lnSpc>
                <a:spcPct val="120000"/>
              </a:lnSpc>
              <a:spcBef>
                <a:spcPts val="1000"/>
              </a:spcBef>
              <a:spcAft>
                <a:spcPts val="0"/>
              </a:spcAft>
              <a:buSzPts val="2000"/>
              <a:buNone/>
            </a:pPr>
            <a:r>
              <a:t/>
            </a:r>
            <a:endParaRPr/>
          </a:p>
        </p:txBody>
      </p:sp>
      <p:pic>
        <p:nvPicPr>
          <p:cNvPr id="723" name="Google Shape;723;p86"/>
          <p:cNvPicPr preferRelativeResize="0"/>
          <p:nvPr/>
        </p:nvPicPr>
        <p:blipFill rotWithShape="1">
          <a:blip r:embed="rId3">
            <a:alphaModFix/>
          </a:blip>
          <a:srcRect b="0" l="0" r="0" t="0"/>
          <a:stretch/>
        </p:blipFill>
        <p:spPr>
          <a:xfrm>
            <a:off x="1443491" y="2091847"/>
            <a:ext cx="6100309" cy="378582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7"/>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UNDERSTANDING APPEND</a:t>
            </a:r>
            <a:endParaRPr/>
          </a:p>
        </p:txBody>
      </p:sp>
      <p:sp>
        <p:nvSpPr>
          <p:cNvPr id="729" name="Google Shape;729;p87"/>
          <p:cNvSpPr txBox="1"/>
          <p:nvPr>
            <p:ph idx="1" type="body"/>
          </p:nvPr>
        </p:nvSpPr>
        <p:spPr>
          <a:xfrm>
            <a:off x="1286328" y="2057400"/>
            <a:ext cx="6943272" cy="35052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t/>
            </a:r>
            <a:endParaRPr b="0" i="0">
              <a:solidFill>
                <a:srgbClr val="222222"/>
              </a:solidFill>
              <a:latin typeface="Arial"/>
              <a:ea typeface="Arial"/>
              <a:cs typeface="Arial"/>
              <a:sym typeface="Arial"/>
            </a:endParaRPr>
          </a:p>
          <a:p>
            <a:pPr indent="0" lvl="0" marL="0" rtl="0" algn="just">
              <a:lnSpc>
                <a:spcPct val="120000"/>
              </a:lnSpc>
              <a:spcBef>
                <a:spcPts val="1000"/>
              </a:spcBef>
              <a:spcAft>
                <a:spcPts val="0"/>
              </a:spcAft>
              <a:buSzPts val="2000"/>
              <a:buNone/>
            </a:pPr>
            <a:r>
              <a:t/>
            </a:r>
            <a:endParaRPr/>
          </a:p>
        </p:txBody>
      </p:sp>
      <p:pic>
        <p:nvPicPr>
          <p:cNvPr id="730" name="Google Shape;730;p87"/>
          <p:cNvPicPr preferRelativeResize="0"/>
          <p:nvPr/>
        </p:nvPicPr>
        <p:blipFill rotWithShape="1">
          <a:blip r:embed="rId3">
            <a:alphaModFix/>
          </a:blip>
          <a:srcRect b="0" l="0" r="0" t="0"/>
          <a:stretch/>
        </p:blipFill>
        <p:spPr>
          <a:xfrm>
            <a:off x="0" y="2057400"/>
            <a:ext cx="9144000" cy="413622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88"/>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TRANSPOSE</a:t>
            </a:r>
            <a:endParaRPr/>
          </a:p>
        </p:txBody>
      </p:sp>
      <p:sp>
        <p:nvSpPr>
          <p:cNvPr id="736" name="Google Shape;736;p88"/>
          <p:cNvSpPr txBox="1"/>
          <p:nvPr>
            <p:ph idx="1" type="body"/>
          </p:nvPr>
        </p:nvSpPr>
        <p:spPr>
          <a:xfrm>
            <a:off x="1286328" y="2057400"/>
            <a:ext cx="6943272" cy="35052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t/>
            </a:r>
            <a:endParaRPr b="0" i="0">
              <a:solidFill>
                <a:srgbClr val="222222"/>
              </a:solidFill>
              <a:latin typeface="Arial"/>
              <a:ea typeface="Arial"/>
              <a:cs typeface="Arial"/>
              <a:sym typeface="Arial"/>
            </a:endParaRPr>
          </a:p>
          <a:p>
            <a:pPr indent="0" lvl="0" marL="0" rtl="0" algn="just">
              <a:lnSpc>
                <a:spcPct val="120000"/>
              </a:lnSpc>
              <a:spcBef>
                <a:spcPts val="1000"/>
              </a:spcBef>
              <a:spcAft>
                <a:spcPts val="0"/>
              </a:spcAft>
              <a:buSzPts val="2000"/>
              <a:buNone/>
            </a:pPr>
            <a:r>
              <a:t/>
            </a:r>
            <a:endParaRPr/>
          </a:p>
        </p:txBody>
      </p:sp>
      <p:pic>
        <p:nvPicPr>
          <p:cNvPr id="737" name="Google Shape;737;p88"/>
          <p:cNvPicPr preferRelativeResize="0"/>
          <p:nvPr/>
        </p:nvPicPr>
        <p:blipFill rotWithShape="1">
          <a:blip r:embed="rId3">
            <a:alphaModFix/>
          </a:blip>
          <a:srcRect b="0" l="0" r="0" t="0"/>
          <a:stretch/>
        </p:blipFill>
        <p:spPr>
          <a:xfrm>
            <a:off x="258706" y="2430660"/>
            <a:ext cx="8626588" cy="275867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9"/>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TRANSPOSE</a:t>
            </a:r>
            <a:endParaRPr/>
          </a:p>
        </p:txBody>
      </p:sp>
      <p:pic>
        <p:nvPicPr>
          <p:cNvPr id="743" name="Google Shape;743;p89"/>
          <p:cNvPicPr preferRelativeResize="0"/>
          <p:nvPr/>
        </p:nvPicPr>
        <p:blipFill rotWithShape="1">
          <a:blip r:embed="rId3">
            <a:alphaModFix/>
          </a:blip>
          <a:srcRect b="0" l="0" r="0" t="0"/>
          <a:stretch/>
        </p:blipFill>
        <p:spPr>
          <a:xfrm>
            <a:off x="1154218" y="1981200"/>
            <a:ext cx="8039797" cy="4191363"/>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90"/>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PIVOTING &amp; UNPIVOTING</a:t>
            </a:r>
            <a:endParaRPr/>
          </a:p>
        </p:txBody>
      </p:sp>
      <p:pic>
        <p:nvPicPr>
          <p:cNvPr id="749" name="Google Shape;749;p90"/>
          <p:cNvPicPr preferRelativeResize="0"/>
          <p:nvPr/>
        </p:nvPicPr>
        <p:blipFill rotWithShape="1">
          <a:blip r:embed="rId3">
            <a:alphaModFix/>
          </a:blip>
          <a:srcRect b="0" l="0" r="0" t="0"/>
          <a:stretch/>
        </p:blipFill>
        <p:spPr>
          <a:xfrm>
            <a:off x="278182" y="2061051"/>
            <a:ext cx="8180018" cy="4013342"/>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pic>
        <p:nvPicPr>
          <p:cNvPr id="754" name="Google Shape;754;p91"/>
          <p:cNvPicPr preferRelativeResize="0"/>
          <p:nvPr/>
        </p:nvPicPr>
        <p:blipFill rotWithShape="1">
          <a:blip r:embed="rId3">
            <a:alphaModFix/>
          </a:blip>
          <a:srcRect b="0" l="0" r="0" t="0"/>
          <a:stretch/>
        </p:blipFill>
        <p:spPr>
          <a:xfrm>
            <a:off x="1371600" y="990600"/>
            <a:ext cx="5852160" cy="3901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NO POPUP APPEARS WHEN YOU OPEN ASS-2-QUERY-EDITOR-BASIC FILE</a:t>
            </a:r>
            <a:endParaRPr/>
          </a:p>
        </p:txBody>
      </p:sp>
      <p:pic>
        <p:nvPicPr>
          <p:cNvPr id="155" name="Google Shape;155;p20"/>
          <p:cNvPicPr preferRelativeResize="0"/>
          <p:nvPr/>
        </p:nvPicPr>
        <p:blipFill rotWithShape="1">
          <a:blip r:embed="rId3">
            <a:alphaModFix/>
          </a:blip>
          <a:srcRect b="0" l="0" r="0" t="0"/>
          <a:stretch/>
        </p:blipFill>
        <p:spPr>
          <a:xfrm>
            <a:off x="0" y="2056444"/>
            <a:ext cx="9144000" cy="480155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id="759" name="Google Shape;759;p92"/>
          <p:cNvPicPr preferRelativeResize="0"/>
          <p:nvPr>
            <p:ph idx="1" type="body"/>
          </p:nvPr>
        </p:nvPicPr>
        <p:blipFill rotWithShape="1">
          <a:blip r:embed="rId3">
            <a:alphaModFix/>
          </a:blip>
          <a:srcRect b="0" l="0" r="0" t="0"/>
          <a:stretch/>
        </p:blipFill>
        <p:spPr>
          <a:xfrm>
            <a:off x="2051300" y="1981200"/>
            <a:ext cx="5041399" cy="34496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1443491" y="804520"/>
            <a:ext cx="6571343"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CONNECTING POWER BI DESKTOP WITH DIFFERENT SOURCE FILES</a:t>
            </a:r>
            <a:endParaRPr/>
          </a:p>
        </p:txBody>
      </p:sp>
      <p:grpSp>
        <p:nvGrpSpPr>
          <p:cNvPr id="162" name="Google Shape;162;p21"/>
          <p:cNvGrpSpPr/>
          <p:nvPr/>
        </p:nvGrpSpPr>
        <p:grpSpPr>
          <a:xfrm>
            <a:off x="127000" y="1901321"/>
            <a:ext cx="8890000" cy="4982079"/>
            <a:chOff x="127000" y="1901321"/>
            <a:chExt cx="8890000" cy="4982079"/>
          </a:xfrm>
        </p:grpSpPr>
        <p:pic>
          <p:nvPicPr>
            <p:cNvPr id="163" name="Google Shape;163;p21"/>
            <p:cNvPicPr preferRelativeResize="0"/>
            <p:nvPr/>
          </p:nvPicPr>
          <p:blipFill rotWithShape="1">
            <a:blip r:embed="rId3">
              <a:alphaModFix/>
            </a:blip>
            <a:srcRect b="0" l="0" r="0" t="0"/>
            <a:stretch/>
          </p:blipFill>
          <p:spPr>
            <a:xfrm>
              <a:off x="152400" y="1981200"/>
              <a:ext cx="3406435" cy="2674852"/>
            </a:xfrm>
            <a:prstGeom prst="rect">
              <a:avLst/>
            </a:prstGeom>
            <a:noFill/>
            <a:ln>
              <a:noFill/>
            </a:ln>
          </p:spPr>
        </p:pic>
        <p:pic>
          <p:nvPicPr>
            <p:cNvPr id="164" name="Google Shape;164;p21"/>
            <p:cNvPicPr preferRelativeResize="0"/>
            <p:nvPr/>
          </p:nvPicPr>
          <p:blipFill rotWithShape="1">
            <a:blip r:embed="rId4">
              <a:alphaModFix/>
            </a:blip>
            <a:srcRect b="0" l="0" r="0" t="0"/>
            <a:stretch/>
          </p:blipFill>
          <p:spPr>
            <a:xfrm>
              <a:off x="5715000" y="1901321"/>
              <a:ext cx="3302000" cy="4982079"/>
            </a:xfrm>
            <a:prstGeom prst="rect">
              <a:avLst/>
            </a:prstGeom>
            <a:noFill/>
            <a:ln>
              <a:noFill/>
            </a:ln>
          </p:spPr>
        </p:pic>
        <p:grpSp>
          <p:nvGrpSpPr>
            <p:cNvPr id="165" name="Google Shape;165;p21"/>
            <p:cNvGrpSpPr/>
            <p:nvPr/>
          </p:nvGrpSpPr>
          <p:grpSpPr>
            <a:xfrm>
              <a:off x="127000" y="2971800"/>
              <a:ext cx="7188200" cy="2771110"/>
              <a:chOff x="127000" y="2971800"/>
              <a:chExt cx="7188200" cy="2771110"/>
            </a:xfrm>
          </p:grpSpPr>
          <p:cxnSp>
            <p:nvCxnSpPr>
              <p:cNvPr id="166" name="Google Shape;166;p21"/>
              <p:cNvCxnSpPr/>
              <p:nvPr/>
            </p:nvCxnSpPr>
            <p:spPr>
              <a:xfrm flipH="1" rot="10800000">
                <a:off x="381000" y="2971800"/>
                <a:ext cx="1447800" cy="2133600"/>
              </a:xfrm>
              <a:prstGeom prst="straightConnector1">
                <a:avLst/>
              </a:prstGeom>
              <a:noFill/>
              <a:ln cap="flat" cmpd="sng" w="28575">
                <a:solidFill>
                  <a:schemeClr val="accent1"/>
                </a:solidFill>
                <a:prstDash val="solid"/>
                <a:round/>
                <a:headEnd len="sm" w="sm" type="none"/>
                <a:tailEnd len="med" w="med" type="triangle"/>
              </a:ln>
            </p:spPr>
          </p:cxnSp>
          <p:cxnSp>
            <p:nvCxnSpPr>
              <p:cNvPr id="167" name="Google Shape;167;p21"/>
              <p:cNvCxnSpPr/>
              <p:nvPr/>
            </p:nvCxnSpPr>
            <p:spPr>
              <a:xfrm flipH="1" rot="10800000">
                <a:off x="4800600" y="3124200"/>
                <a:ext cx="2514600" cy="2438400"/>
              </a:xfrm>
              <a:prstGeom prst="straightConnector1">
                <a:avLst/>
              </a:prstGeom>
              <a:noFill/>
              <a:ln cap="flat" cmpd="sng" w="28575">
                <a:solidFill>
                  <a:schemeClr val="accent1"/>
                </a:solidFill>
                <a:prstDash val="solid"/>
                <a:round/>
                <a:headEnd len="sm" w="sm" type="none"/>
                <a:tailEnd len="med" w="med" type="triangle"/>
              </a:ln>
            </p:spPr>
          </p:cxnSp>
          <p:sp>
            <p:nvSpPr>
              <p:cNvPr id="168" name="Google Shape;168;p21"/>
              <p:cNvSpPr txBox="1"/>
              <p:nvPr/>
            </p:nvSpPr>
            <p:spPr>
              <a:xfrm>
                <a:off x="127000" y="5004246"/>
                <a:ext cx="1701800" cy="369332"/>
              </a:xfrm>
              <a:prstGeom prst="rect">
                <a:avLst/>
              </a:prstGeom>
              <a:noFill/>
              <a:ln cap="flat" cmpd="sng" w="2857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UPPER PART</a:t>
                </a:r>
                <a:endParaRPr/>
              </a:p>
            </p:txBody>
          </p:sp>
          <p:sp>
            <p:nvSpPr>
              <p:cNvPr id="169" name="Google Shape;169;p21"/>
              <p:cNvSpPr txBox="1"/>
              <p:nvPr/>
            </p:nvSpPr>
            <p:spPr>
              <a:xfrm>
                <a:off x="3984965" y="5373578"/>
                <a:ext cx="1701800" cy="369332"/>
              </a:xfrm>
              <a:prstGeom prst="rect">
                <a:avLst/>
              </a:prstGeom>
              <a:noFill/>
              <a:ln cap="flat" cmpd="sng" w="2857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LOWER PART</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