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41615fb9b4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41615fb9b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41ad58fca3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41ad58fca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438d02496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438d0249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4156f9f37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4156f9f37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41615fb9b4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41615fb9b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41615fb9b4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41615fb9b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4374b092e4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4374b092e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438d0249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438d0249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405a73805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405a73805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44b348d3de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44b348d3de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405a73805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405a73805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1615fb9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41615fb9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42c80c409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42c80c409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405a73805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405a73805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44b348d3de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44b348d3de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431c3284c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431c3284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AUTOLAYOUT">
    <p:spTree>
      <p:nvGrpSpPr>
        <p:cNvPr id="1"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gradFill>
            <a:gsLst>
              <a:gs pos="0">
                <a:srgbClr val="696969"/>
              </a:gs>
              <a:gs pos="100000">
                <a:srgbClr val="1D1D1D"/>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p:nvPr/>
        </p:nvSpPr>
        <p:spPr>
          <a:xfrm>
            <a:off x="0" y="1681050"/>
            <a:ext cx="9144000" cy="178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3"/>
          <p:cNvSpPr txBox="1">
            <a:spLocks noGrp="1"/>
          </p:cNvSpPr>
          <p:nvPr>
            <p:ph type="ctrTitle"/>
          </p:nvPr>
        </p:nvSpPr>
        <p:spPr>
          <a:xfrm>
            <a:off x="311700" y="1957350"/>
            <a:ext cx="8520600" cy="1228800"/>
          </a:xfrm>
          <a:prstGeom prst="rect">
            <a:avLst/>
          </a:prstGeom>
          <a:noFill/>
        </p:spPr>
        <p:txBody>
          <a:bodyPr spcFirstLastPara="1" wrap="square" lIns="91425" tIns="91425" rIns="91425" bIns="91425" anchor="ctr" anchorCtr="0">
            <a:normAutofit/>
          </a:bodyPr>
          <a:lstStyle>
            <a:lvl1pPr lvl="0" algn="ctr">
              <a:lnSpc>
                <a:spcPct val="100000"/>
              </a:lnSpc>
              <a:spcBef>
                <a:spcPts val="0"/>
              </a:spcBef>
              <a:spcAft>
                <a:spcPts val="0"/>
              </a:spcAft>
              <a:buClr>
                <a:srgbClr val="FFFFFF"/>
              </a:buClr>
              <a:buSzPts val="3000"/>
              <a:buNone/>
              <a:defRPr sz="3000">
                <a:solidFill>
                  <a:srgbClr val="FFFFFF"/>
                </a:solidFill>
              </a:defRPr>
            </a:lvl1pPr>
            <a:lvl2pPr lvl="1" algn="ctr">
              <a:lnSpc>
                <a:spcPct val="100000"/>
              </a:lnSpc>
              <a:spcBef>
                <a:spcPts val="0"/>
              </a:spcBef>
              <a:spcAft>
                <a:spcPts val="0"/>
              </a:spcAft>
              <a:buClr>
                <a:srgbClr val="FFFFFF"/>
              </a:buClr>
              <a:buSzPts val="3000"/>
              <a:buNone/>
              <a:defRPr sz="3000">
                <a:solidFill>
                  <a:srgbClr val="FFFFFF"/>
                </a:solidFill>
              </a:defRPr>
            </a:lvl2pPr>
            <a:lvl3pPr lvl="2" algn="ctr">
              <a:lnSpc>
                <a:spcPct val="100000"/>
              </a:lnSpc>
              <a:spcBef>
                <a:spcPts val="0"/>
              </a:spcBef>
              <a:spcAft>
                <a:spcPts val="0"/>
              </a:spcAft>
              <a:buClr>
                <a:srgbClr val="FFFFFF"/>
              </a:buClr>
              <a:buSzPts val="3000"/>
              <a:buNone/>
              <a:defRPr sz="3000">
                <a:solidFill>
                  <a:srgbClr val="FFFFFF"/>
                </a:solidFill>
              </a:defRPr>
            </a:lvl3pPr>
            <a:lvl4pPr lvl="3" algn="ctr">
              <a:lnSpc>
                <a:spcPct val="100000"/>
              </a:lnSpc>
              <a:spcBef>
                <a:spcPts val="0"/>
              </a:spcBef>
              <a:spcAft>
                <a:spcPts val="0"/>
              </a:spcAft>
              <a:buClr>
                <a:srgbClr val="FFFFFF"/>
              </a:buClr>
              <a:buSzPts val="3000"/>
              <a:buNone/>
              <a:defRPr sz="3000">
                <a:solidFill>
                  <a:srgbClr val="FFFFFF"/>
                </a:solidFill>
              </a:defRPr>
            </a:lvl4pPr>
            <a:lvl5pPr lvl="4" algn="ctr">
              <a:lnSpc>
                <a:spcPct val="100000"/>
              </a:lnSpc>
              <a:spcBef>
                <a:spcPts val="0"/>
              </a:spcBef>
              <a:spcAft>
                <a:spcPts val="0"/>
              </a:spcAft>
              <a:buClr>
                <a:srgbClr val="FFFFFF"/>
              </a:buClr>
              <a:buSzPts val="3000"/>
              <a:buNone/>
              <a:defRPr sz="3000">
                <a:solidFill>
                  <a:srgbClr val="FFFFFF"/>
                </a:solidFill>
              </a:defRPr>
            </a:lvl5pPr>
            <a:lvl6pPr lvl="5" algn="ctr">
              <a:lnSpc>
                <a:spcPct val="100000"/>
              </a:lnSpc>
              <a:spcBef>
                <a:spcPts val="0"/>
              </a:spcBef>
              <a:spcAft>
                <a:spcPts val="0"/>
              </a:spcAft>
              <a:buClr>
                <a:srgbClr val="FFFFFF"/>
              </a:buClr>
              <a:buSzPts val="3000"/>
              <a:buNone/>
              <a:defRPr sz="3000">
                <a:solidFill>
                  <a:srgbClr val="FFFFFF"/>
                </a:solidFill>
              </a:defRPr>
            </a:lvl6pPr>
            <a:lvl7pPr lvl="6" algn="ctr">
              <a:lnSpc>
                <a:spcPct val="100000"/>
              </a:lnSpc>
              <a:spcBef>
                <a:spcPts val="0"/>
              </a:spcBef>
              <a:spcAft>
                <a:spcPts val="0"/>
              </a:spcAft>
              <a:buClr>
                <a:srgbClr val="FFFFFF"/>
              </a:buClr>
              <a:buSzPts val="3000"/>
              <a:buNone/>
              <a:defRPr sz="3000">
                <a:solidFill>
                  <a:srgbClr val="FFFFFF"/>
                </a:solidFill>
              </a:defRPr>
            </a:lvl7pPr>
            <a:lvl8pPr lvl="7" algn="ctr">
              <a:lnSpc>
                <a:spcPct val="100000"/>
              </a:lnSpc>
              <a:spcBef>
                <a:spcPts val="0"/>
              </a:spcBef>
              <a:spcAft>
                <a:spcPts val="0"/>
              </a:spcAft>
              <a:buClr>
                <a:srgbClr val="FFFFFF"/>
              </a:buClr>
              <a:buSzPts val="3000"/>
              <a:buNone/>
              <a:defRPr sz="3000">
                <a:solidFill>
                  <a:srgbClr val="FFFFFF"/>
                </a:solidFill>
              </a:defRPr>
            </a:lvl8pPr>
            <a:lvl9pPr lvl="8" algn="ctr">
              <a:lnSpc>
                <a:spcPct val="100000"/>
              </a:lnSpc>
              <a:spcBef>
                <a:spcPts val="0"/>
              </a:spcBef>
              <a:spcAft>
                <a:spcPts val="0"/>
              </a:spcAft>
              <a:buClr>
                <a:srgbClr val="FFFFFF"/>
              </a:buClr>
              <a:buSzPts val="3000"/>
              <a:buNone/>
              <a:defRPr sz="3000">
                <a:solidFill>
                  <a:srgbClr val="FFFFFF"/>
                </a:solidFill>
              </a:defRPr>
            </a:lvl9pPr>
          </a:lstStyle>
          <a:p>
            <a:endParaRPr/>
          </a:p>
        </p:txBody>
      </p:sp>
      <p:sp>
        <p:nvSpPr>
          <p:cNvPr id="54" name="Google Shape;54;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3">
  <p:cSld name="AUTOLAYOUT_3">
    <p:bg>
      <p:bgPr>
        <a:solidFill>
          <a:srgbClr val="FFFFFF"/>
        </a:solidFill>
        <a:effectLst/>
      </p:bgPr>
    </p:bg>
    <p:spTree>
      <p:nvGrpSpPr>
        <p:cNvPr id="1" name="Shape 55"/>
        <p:cNvGrpSpPr/>
        <p:nvPr/>
      </p:nvGrpSpPr>
      <p:grpSpPr>
        <a:xfrm>
          <a:off x="0" y="0"/>
          <a:ext cx="0" cy="0"/>
          <a:chOff x="0" y="0"/>
          <a:chExt cx="0" cy="0"/>
        </a:xfrm>
      </p:grpSpPr>
      <p:sp>
        <p:nvSpPr>
          <p:cNvPr id="56" name="Google Shape;56;p14"/>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5">
  <p:cSld name="AUTOLAYOUT_5">
    <p:bg>
      <p:bgPr>
        <a:solidFill>
          <a:srgbClr val="FFFFFF"/>
        </a:solidFill>
        <a:effectLst/>
      </p:bgPr>
    </p:bg>
    <p:spTree>
      <p:nvGrpSpPr>
        <p:cNvPr id="1" name="Shape 58"/>
        <p:cNvGrpSpPr/>
        <p:nvPr/>
      </p:nvGrpSpPr>
      <p:grpSpPr>
        <a:xfrm>
          <a:off x="0" y="0"/>
          <a:ext cx="0" cy="0"/>
          <a:chOff x="0" y="0"/>
          <a:chExt cx="0" cy="0"/>
        </a:xfrm>
      </p:grpSpPr>
      <p:sp>
        <p:nvSpPr>
          <p:cNvPr id="59" name="Google Shape;59;p15"/>
          <p:cNvSpPr/>
          <p:nvPr/>
        </p:nvSpPr>
        <p:spPr>
          <a:xfrm>
            <a:off x="0" y="0"/>
            <a:ext cx="9144000" cy="5143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txBox="1">
            <a:spLocks noGrp="1"/>
          </p:cNvSpPr>
          <p:nvPr>
            <p:ph type="ctrTitle"/>
          </p:nvPr>
        </p:nvSpPr>
        <p:spPr>
          <a:xfrm>
            <a:off x="1375600" y="939000"/>
            <a:ext cx="6369600" cy="2545800"/>
          </a:xfrm>
          <a:prstGeom prst="rect">
            <a:avLst/>
          </a:prstGeom>
          <a:noFill/>
        </p:spPr>
        <p:txBody>
          <a:bodyPr spcFirstLastPara="1" wrap="square" lIns="91425" tIns="91425" rIns="91425" bIns="91425" anchor="ctr" anchorCtr="0">
            <a:normAutofit/>
          </a:bodyPr>
          <a:lstStyle>
            <a:lvl1pPr lvl="0" algn="ctr">
              <a:lnSpc>
                <a:spcPct val="100000"/>
              </a:lnSpc>
              <a:spcBef>
                <a:spcPts val="0"/>
              </a:spcBef>
              <a:spcAft>
                <a:spcPts val="0"/>
              </a:spcAft>
              <a:buClr>
                <a:srgbClr val="FFFFFF"/>
              </a:buClr>
              <a:buSzPts val="4000"/>
              <a:buNone/>
              <a:defRPr sz="4000" b="1">
                <a:solidFill>
                  <a:srgbClr val="FFFFFF"/>
                </a:solidFill>
              </a:defRPr>
            </a:lvl1pPr>
            <a:lvl2pPr lvl="1" algn="ctr">
              <a:lnSpc>
                <a:spcPct val="100000"/>
              </a:lnSpc>
              <a:spcBef>
                <a:spcPts val="0"/>
              </a:spcBef>
              <a:spcAft>
                <a:spcPts val="0"/>
              </a:spcAft>
              <a:buClr>
                <a:srgbClr val="FFFFFF"/>
              </a:buClr>
              <a:buSzPts val="4000"/>
              <a:buNone/>
              <a:defRPr sz="4000" b="1">
                <a:solidFill>
                  <a:srgbClr val="FFFFFF"/>
                </a:solidFill>
              </a:defRPr>
            </a:lvl2pPr>
            <a:lvl3pPr lvl="2" algn="ctr">
              <a:lnSpc>
                <a:spcPct val="100000"/>
              </a:lnSpc>
              <a:spcBef>
                <a:spcPts val="0"/>
              </a:spcBef>
              <a:spcAft>
                <a:spcPts val="0"/>
              </a:spcAft>
              <a:buClr>
                <a:srgbClr val="FFFFFF"/>
              </a:buClr>
              <a:buSzPts val="4000"/>
              <a:buNone/>
              <a:defRPr sz="4000" b="1">
                <a:solidFill>
                  <a:srgbClr val="FFFFFF"/>
                </a:solidFill>
              </a:defRPr>
            </a:lvl3pPr>
            <a:lvl4pPr lvl="3" algn="ctr">
              <a:lnSpc>
                <a:spcPct val="100000"/>
              </a:lnSpc>
              <a:spcBef>
                <a:spcPts val="0"/>
              </a:spcBef>
              <a:spcAft>
                <a:spcPts val="0"/>
              </a:spcAft>
              <a:buClr>
                <a:srgbClr val="FFFFFF"/>
              </a:buClr>
              <a:buSzPts val="4000"/>
              <a:buNone/>
              <a:defRPr sz="4000" b="1">
                <a:solidFill>
                  <a:srgbClr val="FFFFFF"/>
                </a:solidFill>
              </a:defRPr>
            </a:lvl4pPr>
            <a:lvl5pPr lvl="4" algn="ctr">
              <a:lnSpc>
                <a:spcPct val="100000"/>
              </a:lnSpc>
              <a:spcBef>
                <a:spcPts val="0"/>
              </a:spcBef>
              <a:spcAft>
                <a:spcPts val="0"/>
              </a:spcAft>
              <a:buClr>
                <a:srgbClr val="FFFFFF"/>
              </a:buClr>
              <a:buSzPts val="4000"/>
              <a:buNone/>
              <a:defRPr sz="4000" b="1">
                <a:solidFill>
                  <a:srgbClr val="FFFFFF"/>
                </a:solidFill>
              </a:defRPr>
            </a:lvl5pPr>
            <a:lvl6pPr lvl="5" algn="ctr">
              <a:lnSpc>
                <a:spcPct val="100000"/>
              </a:lnSpc>
              <a:spcBef>
                <a:spcPts val="0"/>
              </a:spcBef>
              <a:spcAft>
                <a:spcPts val="0"/>
              </a:spcAft>
              <a:buClr>
                <a:srgbClr val="FFFFFF"/>
              </a:buClr>
              <a:buSzPts val="4000"/>
              <a:buNone/>
              <a:defRPr sz="4000" b="1">
                <a:solidFill>
                  <a:srgbClr val="FFFFFF"/>
                </a:solidFill>
              </a:defRPr>
            </a:lvl6pPr>
            <a:lvl7pPr lvl="6" algn="ctr">
              <a:lnSpc>
                <a:spcPct val="100000"/>
              </a:lnSpc>
              <a:spcBef>
                <a:spcPts val="0"/>
              </a:spcBef>
              <a:spcAft>
                <a:spcPts val="0"/>
              </a:spcAft>
              <a:buClr>
                <a:srgbClr val="FFFFFF"/>
              </a:buClr>
              <a:buSzPts val="4000"/>
              <a:buNone/>
              <a:defRPr sz="4000" b="1">
                <a:solidFill>
                  <a:srgbClr val="FFFFFF"/>
                </a:solidFill>
              </a:defRPr>
            </a:lvl7pPr>
            <a:lvl8pPr lvl="7" algn="ctr">
              <a:lnSpc>
                <a:spcPct val="100000"/>
              </a:lnSpc>
              <a:spcBef>
                <a:spcPts val="0"/>
              </a:spcBef>
              <a:spcAft>
                <a:spcPts val="0"/>
              </a:spcAft>
              <a:buClr>
                <a:srgbClr val="FFFFFF"/>
              </a:buClr>
              <a:buSzPts val="4000"/>
              <a:buNone/>
              <a:defRPr sz="4000" b="1">
                <a:solidFill>
                  <a:srgbClr val="FFFFFF"/>
                </a:solidFill>
              </a:defRPr>
            </a:lvl8pPr>
            <a:lvl9pPr lvl="8" algn="ctr">
              <a:lnSpc>
                <a:spcPct val="100000"/>
              </a:lnSpc>
              <a:spcBef>
                <a:spcPts val="0"/>
              </a:spcBef>
              <a:spcAft>
                <a:spcPts val="0"/>
              </a:spcAft>
              <a:buClr>
                <a:srgbClr val="FFFFFF"/>
              </a:buClr>
              <a:buSzPts val="4000"/>
              <a:buNone/>
              <a:defRPr sz="4000" b="1">
                <a:solidFill>
                  <a:srgbClr val="FFFFFF"/>
                </a:solidFill>
              </a:defRPr>
            </a:lvl9pPr>
          </a:lstStyle>
          <a:p>
            <a:endParaRPr/>
          </a:p>
        </p:txBody>
      </p:sp>
      <p:sp>
        <p:nvSpPr>
          <p:cNvPr id="61" name="Google Shape;61;p15"/>
          <p:cNvSpPr txBox="1">
            <a:spLocks noGrp="1"/>
          </p:cNvSpPr>
          <p:nvPr>
            <p:ph type="subTitle" idx="1"/>
          </p:nvPr>
        </p:nvSpPr>
        <p:spPr>
          <a:xfrm>
            <a:off x="1387200" y="3637200"/>
            <a:ext cx="6369600" cy="567300"/>
          </a:xfrm>
          <a:prstGeom prst="rect">
            <a:avLst/>
          </a:prstGeom>
          <a:noFill/>
        </p:spPr>
        <p:txBody>
          <a:bodyPr spcFirstLastPara="1" wrap="square" lIns="91425" tIns="91425" rIns="91425" bIns="91425" anchor="t" anchorCtr="0">
            <a:normAutofit/>
          </a:bodyPr>
          <a:lstStyle>
            <a:lvl1pPr lvl="0" algn="ctr">
              <a:lnSpc>
                <a:spcPct val="100000"/>
              </a:lnSpc>
              <a:spcBef>
                <a:spcPts val="0"/>
              </a:spcBef>
              <a:spcAft>
                <a:spcPts val="0"/>
              </a:spcAft>
              <a:buClr>
                <a:srgbClr val="FFFFFF"/>
              </a:buClr>
              <a:buSzPts val="1400"/>
              <a:buNone/>
              <a:defRPr sz="1400">
                <a:solidFill>
                  <a:srgbClr val="FFFFFF"/>
                </a:solidFill>
              </a:defRPr>
            </a:lvl1pPr>
            <a:lvl2pPr lvl="1" algn="ctr">
              <a:lnSpc>
                <a:spcPct val="100000"/>
              </a:lnSpc>
              <a:spcBef>
                <a:spcPts val="0"/>
              </a:spcBef>
              <a:spcAft>
                <a:spcPts val="0"/>
              </a:spcAft>
              <a:buClr>
                <a:srgbClr val="FFFFFF"/>
              </a:buClr>
              <a:buSzPts val="1400"/>
              <a:buNone/>
              <a:defRPr sz="1400">
                <a:solidFill>
                  <a:srgbClr val="FFFFFF"/>
                </a:solidFill>
              </a:defRPr>
            </a:lvl2pPr>
            <a:lvl3pPr lvl="2" algn="ctr">
              <a:lnSpc>
                <a:spcPct val="100000"/>
              </a:lnSpc>
              <a:spcBef>
                <a:spcPts val="0"/>
              </a:spcBef>
              <a:spcAft>
                <a:spcPts val="0"/>
              </a:spcAft>
              <a:buClr>
                <a:srgbClr val="FFFFFF"/>
              </a:buClr>
              <a:buSzPts val="1400"/>
              <a:buNone/>
              <a:defRPr sz="1400">
                <a:solidFill>
                  <a:srgbClr val="FFFFFF"/>
                </a:solidFill>
              </a:defRPr>
            </a:lvl3pPr>
            <a:lvl4pPr lvl="3" algn="ctr">
              <a:lnSpc>
                <a:spcPct val="100000"/>
              </a:lnSpc>
              <a:spcBef>
                <a:spcPts val="0"/>
              </a:spcBef>
              <a:spcAft>
                <a:spcPts val="0"/>
              </a:spcAft>
              <a:buClr>
                <a:srgbClr val="FFFFFF"/>
              </a:buClr>
              <a:buSzPts val="1400"/>
              <a:buNone/>
              <a:defRPr sz="1400">
                <a:solidFill>
                  <a:srgbClr val="FFFFFF"/>
                </a:solidFill>
              </a:defRPr>
            </a:lvl4pPr>
            <a:lvl5pPr lvl="4" algn="ctr">
              <a:lnSpc>
                <a:spcPct val="100000"/>
              </a:lnSpc>
              <a:spcBef>
                <a:spcPts val="0"/>
              </a:spcBef>
              <a:spcAft>
                <a:spcPts val="0"/>
              </a:spcAft>
              <a:buClr>
                <a:srgbClr val="FFFFFF"/>
              </a:buClr>
              <a:buSzPts val="1400"/>
              <a:buNone/>
              <a:defRPr sz="1400">
                <a:solidFill>
                  <a:srgbClr val="FFFFFF"/>
                </a:solidFill>
              </a:defRPr>
            </a:lvl5pPr>
            <a:lvl6pPr lvl="5" algn="ctr">
              <a:lnSpc>
                <a:spcPct val="100000"/>
              </a:lnSpc>
              <a:spcBef>
                <a:spcPts val="0"/>
              </a:spcBef>
              <a:spcAft>
                <a:spcPts val="0"/>
              </a:spcAft>
              <a:buClr>
                <a:srgbClr val="FFFFFF"/>
              </a:buClr>
              <a:buSzPts val="1400"/>
              <a:buNone/>
              <a:defRPr sz="1400">
                <a:solidFill>
                  <a:srgbClr val="FFFFFF"/>
                </a:solidFill>
              </a:defRPr>
            </a:lvl6pPr>
            <a:lvl7pPr lvl="6" algn="ctr">
              <a:lnSpc>
                <a:spcPct val="100000"/>
              </a:lnSpc>
              <a:spcBef>
                <a:spcPts val="0"/>
              </a:spcBef>
              <a:spcAft>
                <a:spcPts val="0"/>
              </a:spcAft>
              <a:buClr>
                <a:srgbClr val="FFFFFF"/>
              </a:buClr>
              <a:buSzPts val="1400"/>
              <a:buNone/>
              <a:defRPr sz="1400">
                <a:solidFill>
                  <a:srgbClr val="FFFFFF"/>
                </a:solidFill>
              </a:defRPr>
            </a:lvl7pPr>
            <a:lvl8pPr lvl="7" algn="ctr">
              <a:lnSpc>
                <a:spcPct val="100000"/>
              </a:lnSpc>
              <a:spcBef>
                <a:spcPts val="0"/>
              </a:spcBef>
              <a:spcAft>
                <a:spcPts val="0"/>
              </a:spcAft>
              <a:buClr>
                <a:srgbClr val="FFFFFF"/>
              </a:buClr>
              <a:buSzPts val="1400"/>
              <a:buNone/>
              <a:defRPr sz="1400">
                <a:solidFill>
                  <a:srgbClr val="FFFFFF"/>
                </a:solidFill>
              </a:defRPr>
            </a:lvl8pPr>
            <a:lvl9pPr lvl="8" algn="ctr">
              <a:lnSpc>
                <a:spcPct val="100000"/>
              </a:lnSpc>
              <a:spcBef>
                <a:spcPts val="0"/>
              </a:spcBef>
              <a:spcAft>
                <a:spcPts val="0"/>
              </a:spcAft>
              <a:buClr>
                <a:srgbClr val="FFFFFF"/>
              </a:buClr>
              <a:buSzPts val="1400"/>
              <a:buNone/>
              <a:defRPr sz="1400">
                <a:solidFill>
                  <a:srgbClr val="FFFFFF"/>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 layout 4">
  <p:cSld name="AUTOLAYOUT_6">
    <p:bg>
      <p:bgPr>
        <a:solidFill>
          <a:srgbClr val="FFFFFF"/>
        </a:solidFill>
        <a:effectLst/>
      </p:bgPr>
    </p:bg>
    <p:spTree>
      <p:nvGrpSpPr>
        <p:cNvPr id="1" name="Shape 63"/>
        <p:cNvGrpSpPr/>
        <p:nvPr/>
      </p:nvGrpSpPr>
      <p:grpSpPr>
        <a:xfrm>
          <a:off x="0" y="0"/>
          <a:ext cx="0" cy="0"/>
          <a:chOff x="0" y="0"/>
          <a:chExt cx="0" cy="0"/>
        </a:xfrm>
      </p:grpSpPr>
      <p:sp>
        <p:nvSpPr>
          <p:cNvPr id="64" name="Google Shape;64;p16"/>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rtl="0">
              <a:lnSpc>
                <a:spcPct val="100000"/>
              </a:lnSpc>
              <a:spcAft>
                <a:spcPts val="0"/>
              </a:spcAft>
              <a:buNone/>
              <a:defRPr sz="1000">
                <a:solidFill>
                  <a:schemeClr val="dk2"/>
                </a:solidFill>
              </a:defRPr>
            </a:lvl1pPr>
            <a:lvl2pPr lvl="1" algn="r" rtl="0">
              <a:lnSpc>
                <a:spcPct val="100000"/>
              </a:lnSpc>
              <a:spcAft>
                <a:spcPts val="0"/>
              </a:spcAft>
              <a:buNone/>
              <a:defRPr sz="1000">
                <a:solidFill>
                  <a:schemeClr val="dk2"/>
                </a:solidFill>
              </a:defRPr>
            </a:lvl2pPr>
            <a:lvl3pPr lvl="2" algn="r" rtl="0">
              <a:lnSpc>
                <a:spcPct val="100000"/>
              </a:lnSpc>
              <a:spcAft>
                <a:spcPts val="0"/>
              </a:spcAft>
              <a:buNone/>
              <a:defRPr sz="1000">
                <a:solidFill>
                  <a:schemeClr val="dk2"/>
                </a:solidFill>
              </a:defRPr>
            </a:lvl3pPr>
            <a:lvl4pPr lvl="3" algn="r" rtl="0">
              <a:lnSpc>
                <a:spcPct val="100000"/>
              </a:lnSpc>
              <a:spcAft>
                <a:spcPts val="0"/>
              </a:spcAft>
              <a:buNone/>
              <a:defRPr sz="1000">
                <a:solidFill>
                  <a:schemeClr val="dk2"/>
                </a:solidFill>
              </a:defRPr>
            </a:lvl4pPr>
            <a:lvl5pPr lvl="4" algn="r" rtl="0">
              <a:lnSpc>
                <a:spcPct val="100000"/>
              </a:lnSpc>
              <a:spcAft>
                <a:spcPts val="0"/>
              </a:spcAft>
              <a:buNone/>
              <a:defRPr sz="1000">
                <a:solidFill>
                  <a:schemeClr val="dk2"/>
                </a:solidFill>
              </a:defRPr>
            </a:lvl5pPr>
            <a:lvl6pPr lvl="5" algn="r" rtl="0">
              <a:lnSpc>
                <a:spcPct val="100000"/>
              </a:lnSpc>
              <a:spcAft>
                <a:spcPts val="0"/>
              </a:spcAft>
              <a:buNone/>
              <a:defRPr sz="1000">
                <a:solidFill>
                  <a:schemeClr val="dk2"/>
                </a:solidFill>
              </a:defRPr>
            </a:lvl6pPr>
            <a:lvl7pPr lvl="6" algn="r" rtl="0">
              <a:lnSpc>
                <a:spcPct val="100000"/>
              </a:lnSpc>
              <a:spcAft>
                <a:spcPts val="0"/>
              </a:spcAft>
              <a:buNone/>
              <a:defRPr sz="1000">
                <a:solidFill>
                  <a:schemeClr val="dk2"/>
                </a:solidFill>
              </a:defRPr>
            </a:lvl7pPr>
            <a:lvl8pPr lvl="7" algn="r" rtl="0">
              <a:lnSpc>
                <a:spcPct val="100000"/>
              </a:lnSpc>
              <a:spcAft>
                <a:spcPts val="0"/>
              </a:spcAft>
              <a:buNone/>
              <a:defRPr sz="1000">
                <a:solidFill>
                  <a:schemeClr val="dk2"/>
                </a:solidFill>
              </a:defRPr>
            </a:lvl8pPr>
            <a:lvl9pPr lvl="8" algn="r" rtl="0">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 layout 2">
  <p:cSld name="AUTOLAYOUT_7">
    <p:bg>
      <p:bgPr>
        <a:solidFill>
          <a:srgbClr val="FFFFFF"/>
        </a:solidFill>
        <a:effectLst/>
      </p:bgPr>
    </p:bg>
    <p:spTree>
      <p:nvGrpSpPr>
        <p:cNvPr id="1" name="Shape 66"/>
        <p:cNvGrpSpPr/>
        <p:nvPr/>
      </p:nvGrpSpPr>
      <p:grpSpPr>
        <a:xfrm>
          <a:off x="0" y="0"/>
          <a:ext cx="0" cy="0"/>
          <a:chOff x="0" y="0"/>
          <a:chExt cx="0" cy="0"/>
        </a:xfrm>
      </p:grpSpPr>
      <p:sp>
        <p:nvSpPr>
          <p:cNvPr id="67" name="Google Shape;67;p17"/>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7"/>
          <p:cNvSpPr/>
          <p:nvPr/>
        </p:nvSpPr>
        <p:spPr>
          <a:xfrm>
            <a:off x="0" y="0"/>
            <a:ext cx="3585000" cy="5143500"/>
          </a:xfrm>
          <a:prstGeom prst="rect">
            <a:avLst/>
          </a:pr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7"/>
          <p:cNvSpPr/>
          <p:nvPr/>
        </p:nvSpPr>
        <p:spPr>
          <a:xfrm>
            <a:off x="4108825" y="636500"/>
            <a:ext cx="1944900" cy="57900"/>
          </a:xfrm>
          <a:prstGeom prst="rect">
            <a:avLst/>
          </a:pr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7"/>
          <p:cNvSpPr/>
          <p:nvPr/>
        </p:nvSpPr>
        <p:spPr>
          <a:xfrm>
            <a:off x="388425" y="636500"/>
            <a:ext cx="2789700" cy="579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7"/>
          <p:cNvSpPr txBox="1">
            <a:spLocks noGrp="1"/>
          </p:cNvSpPr>
          <p:nvPr>
            <p:ph type="title"/>
          </p:nvPr>
        </p:nvSpPr>
        <p:spPr>
          <a:xfrm>
            <a:off x="308775" y="770525"/>
            <a:ext cx="2866800" cy="37536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rgbClr val="FFFFFF"/>
              </a:buClr>
              <a:buSzPts val="2800"/>
              <a:buNone/>
              <a:defRPr sz="2800" b="1">
                <a:solidFill>
                  <a:srgbClr val="FFFFFF"/>
                </a:solidFill>
              </a:defRPr>
            </a:lvl1pPr>
            <a:lvl2pPr lvl="1" algn="l">
              <a:lnSpc>
                <a:spcPct val="100000"/>
              </a:lnSpc>
              <a:spcBef>
                <a:spcPts val="0"/>
              </a:spcBef>
              <a:spcAft>
                <a:spcPts val="0"/>
              </a:spcAft>
              <a:buClr>
                <a:srgbClr val="FFFFFF"/>
              </a:buClr>
              <a:buSzPts val="2800"/>
              <a:buNone/>
              <a:defRPr sz="2800" b="1">
                <a:solidFill>
                  <a:srgbClr val="FFFFFF"/>
                </a:solidFill>
              </a:defRPr>
            </a:lvl2pPr>
            <a:lvl3pPr lvl="2" algn="l">
              <a:lnSpc>
                <a:spcPct val="100000"/>
              </a:lnSpc>
              <a:spcBef>
                <a:spcPts val="0"/>
              </a:spcBef>
              <a:spcAft>
                <a:spcPts val="0"/>
              </a:spcAft>
              <a:buClr>
                <a:srgbClr val="FFFFFF"/>
              </a:buClr>
              <a:buSzPts val="2800"/>
              <a:buNone/>
              <a:defRPr sz="2800" b="1">
                <a:solidFill>
                  <a:srgbClr val="FFFFFF"/>
                </a:solidFill>
              </a:defRPr>
            </a:lvl3pPr>
            <a:lvl4pPr lvl="3" algn="l">
              <a:lnSpc>
                <a:spcPct val="100000"/>
              </a:lnSpc>
              <a:spcBef>
                <a:spcPts val="0"/>
              </a:spcBef>
              <a:spcAft>
                <a:spcPts val="0"/>
              </a:spcAft>
              <a:buClr>
                <a:srgbClr val="FFFFFF"/>
              </a:buClr>
              <a:buSzPts val="2800"/>
              <a:buNone/>
              <a:defRPr sz="2800" b="1">
                <a:solidFill>
                  <a:srgbClr val="FFFFFF"/>
                </a:solidFill>
              </a:defRPr>
            </a:lvl4pPr>
            <a:lvl5pPr lvl="4" algn="l">
              <a:lnSpc>
                <a:spcPct val="100000"/>
              </a:lnSpc>
              <a:spcBef>
                <a:spcPts val="0"/>
              </a:spcBef>
              <a:spcAft>
                <a:spcPts val="0"/>
              </a:spcAft>
              <a:buClr>
                <a:srgbClr val="FFFFFF"/>
              </a:buClr>
              <a:buSzPts val="2800"/>
              <a:buNone/>
              <a:defRPr sz="2800" b="1">
                <a:solidFill>
                  <a:srgbClr val="FFFFFF"/>
                </a:solidFill>
              </a:defRPr>
            </a:lvl5pPr>
            <a:lvl6pPr lvl="5" algn="l">
              <a:lnSpc>
                <a:spcPct val="100000"/>
              </a:lnSpc>
              <a:spcBef>
                <a:spcPts val="0"/>
              </a:spcBef>
              <a:spcAft>
                <a:spcPts val="0"/>
              </a:spcAft>
              <a:buClr>
                <a:srgbClr val="FFFFFF"/>
              </a:buClr>
              <a:buSzPts val="2800"/>
              <a:buNone/>
              <a:defRPr sz="2800" b="1">
                <a:solidFill>
                  <a:srgbClr val="FFFFFF"/>
                </a:solidFill>
              </a:defRPr>
            </a:lvl6pPr>
            <a:lvl7pPr lvl="6" algn="l">
              <a:lnSpc>
                <a:spcPct val="100000"/>
              </a:lnSpc>
              <a:spcBef>
                <a:spcPts val="0"/>
              </a:spcBef>
              <a:spcAft>
                <a:spcPts val="0"/>
              </a:spcAft>
              <a:buClr>
                <a:srgbClr val="FFFFFF"/>
              </a:buClr>
              <a:buSzPts val="2800"/>
              <a:buNone/>
              <a:defRPr sz="2800" b="1">
                <a:solidFill>
                  <a:srgbClr val="FFFFFF"/>
                </a:solidFill>
              </a:defRPr>
            </a:lvl7pPr>
            <a:lvl8pPr lvl="7" algn="l">
              <a:lnSpc>
                <a:spcPct val="100000"/>
              </a:lnSpc>
              <a:spcBef>
                <a:spcPts val="0"/>
              </a:spcBef>
              <a:spcAft>
                <a:spcPts val="0"/>
              </a:spcAft>
              <a:buClr>
                <a:srgbClr val="FFFFFF"/>
              </a:buClr>
              <a:buSzPts val="2800"/>
              <a:buNone/>
              <a:defRPr sz="2800" b="1">
                <a:solidFill>
                  <a:srgbClr val="FFFFFF"/>
                </a:solidFill>
              </a:defRPr>
            </a:lvl8pPr>
            <a:lvl9pPr lvl="8" algn="l">
              <a:lnSpc>
                <a:spcPct val="100000"/>
              </a:lnSpc>
              <a:spcBef>
                <a:spcPts val="0"/>
              </a:spcBef>
              <a:spcAft>
                <a:spcPts val="0"/>
              </a:spcAft>
              <a:buClr>
                <a:srgbClr val="FFFFFF"/>
              </a:buClr>
              <a:buSzPts val="2800"/>
              <a:buNone/>
              <a:defRPr sz="2800" b="1">
                <a:solidFill>
                  <a:srgbClr val="FFFFFF"/>
                </a:solidFill>
              </a:defRPr>
            </a:lvl9pPr>
          </a:lstStyle>
          <a:p>
            <a:endParaRPr/>
          </a:p>
        </p:txBody>
      </p:sp>
      <p:sp>
        <p:nvSpPr>
          <p:cNvPr id="72" name="Google Shape;72;p17"/>
          <p:cNvSpPr txBox="1">
            <a:spLocks noGrp="1"/>
          </p:cNvSpPr>
          <p:nvPr>
            <p:ph type="body" idx="1"/>
          </p:nvPr>
        </p:nvSpPr>
        <p:spPr>
          <a:xfrm>
            <a:off x="4022850" y="770525"/>
            <a:ext cx="4919400" cy="3811800"/>
          </a:xfrm>
          <a:prstGeom prst="rect">
            <a:avLst/>
          </a:prstGeom>
          <a:noFill/>
        </p:spPr>
        <p:txBody>
          <a:bodyPr spcFirstLastPara="1" wrap="square" lIns="91425" tIns="91425" rIns="91425" bIns="91425" anchor="t" anchorCtr="0">
            <a:normAutofit/>
          </a:bodyPr>
          <a:lstStyle>
            <a:lvl1pPr marL="457200" lvl="0" indent="-317500" algn="l">
              <a:lnSpc>
                <a:spcPct val="115000"/>
              </a:lnSpc>
              <a:spcBef>
                <a:spcPts val="0"/>
              </a:spcBef>
              <a:spcAft>
                <a:spcPts val="0"/>
              </a:spcAft>
              <a:buClr>
                <a:srgbClr val="434343"/>
              </a:buClr>
              <a:buSzPts val="1400"/>
              <a:buChar char="●"/>
              <a:defRPr sz="1400">
                <a:solidFill>
                  <a:srgbClr val="434343"/>
                </a:solidFill>
              </a:defRPr>
            </a:lvl1pPr>
            <a:lvl2pPr marL="914400" lvl="1" indent="-304800" algn="l">
              <a:lnSpc>
                <a:spcPct val="115000"/>
              </a:lnSpc>
              <a:spcBef>
                <a:spcPts val="0"/>
              </a:spcBef>
              <a:spcAft>
                <a:spcPts val="0"/>
              </a:spcAft>
              <a:buClr>
                <a:srgbClr val="434343"/>
              </a:buClr>
              <a:buSzPts val="1200"/>
              <a:buChar char="○"/>
              <a:defRPr sz="1200">
                <a:solidFill>
                  <a:srgbClr val="434343"/>
                </a:solidFill>
              </a:defRPr>
            </a:lvl2pPr>
            <a:lvl3pPr marL="1371600" lvl="2" indent="-304800" algn="l">
              <a:lnSpc>
                <a:spcPct val="115000"/>
              </a:lnSpc>
              <a:spcBef>
                <a:spcPts val="0"/>
              </a:spcBef>
              <a:spcAft>
                <a:spcPts val="0"/>
              </a:spcAft>
              <a:buClr>
                <a:srgbClr val="434343"/>
              </a:buClr>
              <a:buSzPts val="1200"/>
              <a:buChar char="■"/>
              <a:defRPr sz="1200">
                <a:solidFill>
                  <a:srgbClr val="434343"/>
                </a:solidFill>
              </a:defRPr>
            </a:lvl3pPr>
            <a:lvl4pPr marL="1828800" lvl="3" indent="-304800" algn="l">
              <a:lnSpc>
                <a:spcPct val="115000"/>
              </a:lnSpc>
              <a:spcBef>
                <a:spcPts val="0"/>
              </a:spcBef>
              <a:spcAft>
                <a:spcPts val="0"/>
              </a:spcAft>
              <a:buClr>
                <a:srgbClr val="434343"/>
              </a:buClr>
              <a:buSzPts val="1200"/>
              <a:buChar char="●"/>
              <a:defRPr sz="1200">
                <a:solidFill>
                  <a:srgbClr val="434343"/>
                </a:solidFill>
              </a:defRPr>
            </a:lvl4pPr>
            <a:lvl5pPr marL="2286000" lvl="4" indent="-304800" algn="l">
              <a:lnSpc>
                <a:spcPct val="115000"/>
              </a:lnSpc>
              <a:spcBef>
                <a:spcPts val="0"/>
              </a:spcBef>
              <a:spcAft>
                <a:spcPts val="0"/>
              </a:spcAft>
              <a:buClr>
                <a:srgbClr val="434343"/>
              </a:buClr>
              <a:buSzPts val="1200"/>
              <a:buChar char="○"/>
              <a:defRPr sz="1200">
                <a:solidFill>
                  <a:srgbClr val="434343"/>
                </a:solidFill>
              </a:defRPr>
            </a:lvl5pPr>
            <a:lvl6pPr marL="2743200" lvl="5" indent="-304800" algn="l">
              <a:lnSpc>
                <a:spcPct val="115000"/>
              </a:lnSpc>
              <a:spcBef>
                <a:spcPts val="0"/>
              </a:spcBef>
              <a:spcAft>
                <a:spcPts val="0"/>
              </a:spcAft>
              <a:buClr>
                <a:srgbClr val="434343"/>
              </a:buClr>
              <a:buSzPts val="1200"/>
              <a:buChar char="■"/>
              <a:defRPr sz="1200">
                <a:solidFill>
                  <a:srgbClr val="434343"/>
                </a:solidFill>
              </a:defRPr>
            </a:lvl6pPr>
            <a:lvl7pPr marL="3200400" lvl="6" indent="-304800" algn="l">
              <a:lnSpc>
                <a:spcPct val="115000"/>
              </a:lnSpc>
              <a:spcBef>
                <a:spcPts val="0"/>
              </a:spcBef>
              <a:spcAft>
                <a:spcPts val="0"/>
              </a:spcAft>
              <a:buClr>
                <a:srgbClr val="434343"/>
              </a:buClr>
              <a:buSzPts val="1200"/>
              <a:buChar char="●"/>
              <a:defRPr sz="1200">
                <a:solidFill>
                  <a:srgbClr val="434343"/>
                </a:solidFill>
              </a:defRPr>
            </a:lvl7pPr>
            <a:lvl8pPr marL="3657600" lvl="7" indent="-304800" algn="l">
              <a:lnSpc>
                <a:spcPct val="115000"/>
              </a:lnSpc>
              <a:spcBef>
                <a:spcPts val="0"/>
              </a:spcBef>
              <a:spcAft>
                <a:spcPts val="0"/>
              </a:spcAft>
              <a:buClr>
                <a:srgbClr val="434343"/>
              </a:buClr>
              <a:buSzPts val="1200"/>
              <a:buChar char="○"/>
              <a:defRPr sz="1200">
                <a:solidFill>
                  <a:srgbClr val="434343"/>
                </a:solidFill>
              </a:defRPr>
            </a:lvl8pPr>
            <a:lvl9pPr marL="4114800" lvl="8" indent="-304800" algn="l">
              <a:lnSpc>
                <a:spcPct val="115000"/>
              </a:lnSpc>
              <a:spcBef>
                <a:spcPts val="0"/>
              </a:spcBef>
              <a:spcAft>
                <a:spcPts val="0"/>
              </a:spcAft>
              <a:buClr>
                <a:srgbClr val="434343"/>
              </a:buClr>
              <a:buSzPts val="1200"/>
              <a:buChar char="■"/>
              <a:defRPr sz="1200">
                <a:solidFill>
                  <a:srgbClr val="434343"/>
                </a:solidFill>
              </a:defRPr>
            </a:lvl9pPr>
          </a:lstStyle>
          <a:p>
            <a:endParaRPr/>
          </a:p>
        </p:txBody>
      </p:sp>
      <p:sp>
        <p:nvSpPr>
          <p:cNvPr id="73" name="Google Shape;73;p17"/>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8"/>
          <p:cNvPicPr preferRelativeResize="0"/>
          <p:nvPr/>
        </p:nvPicPr>
        <p:blipFill rotWithShape="1">
          <a:blip r:embed="rId3">
            <a:alphaModFix amt="50000"/>
          </a:blip>
          <a:srcRect/>
          <a:stretch/>
        </p:blipFill>
        <p:spPr>
          <a:xfrm>
            <a:off x="0" y="0"/>
            <a:ext cx="9144005" cy="5143497"/>
          </a:xfrm>
          <a:prstGeom prst="rect">
            <a:avLst/>
          </a:prstGeom>
          <a:noFill/>
          <a:ln>
            <a:noFill/>
          </a:ln>
        </p:spPr>
      </p:pic>
      <p:sp>
        <p:nvSpPr>
          <p:cNvPr id="79" name="Google Shape;79;p18"/>
          <p:cNvSpPr txBox="1">
            <a:spLocks noGrp="1"/>
          </p:cNvSpPr>
          <p:nvPr>
            <p:ph type="ctrTitle"/>
          </p:nvPr>
        </p:nvSpPr>
        <p:spPr>
          <a:xfrm>
            <a:off x="1375600" y="939000"/>
            <a:ext cx="6369600" cy="2545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b="1"/>
              <a:t>Credit Card Fraud Detection</a:t>
            </a:r>
            <a:endParaRPr/>
          </a:p>
        </p:txBody>
      </p:sp>
      <p:sp>
        <p:nvSpPr>
          <p:cNvPr id="80" name="Google Shape;80;p18"/>
          <p:cNvSpPr txBox="1">
            <a:spLocks noGrp="1"/>
          </p:cNvSpPr>
          <p:nvPr>
            <p:ph type="subTitle" idx="1"/>
          </p:nvPr>
        </p:nvSpPr>
        <p:spPr>
          <a:xfrm>
            <a:off x="1387200" y="3637200"/>
            <a:ext cx="6369600" cy="5673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n" dirty="0"/>
              <a:t>Arpan Avvari </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7"/>
          <p:cNvSpPr txBox="1"/>
          <p:nvPr/>
        </p:nvSpPr>
        <p:spPr>
          <a:xfrm>
            <a:off x="663125" y="1171675"/>
            <a:ext cx="783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47" name="Google Shape;147;p27"/>
          <p:cNvSpPr txBox="1"/>
          <p:nvPr/>
        </p:nvSpPr>
        <p:spPr>
          <a:xfrm>
            <a:off x="202350" y="361875"/>
            <a:ext cx="8739300" cy="9234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400" dirty="0">
                <a:solidFill>
                  <a:srgbClr val="374151"/>
                </a:solidFill>
                <a:highlight>
                  <a:srgbClr val="F7F7F8"/>
                </a:highlight>
              </a:rPr>
              <a:t>Clustering Data using Dimensionality Reduction : </a:t>
            </a:r>
            <a:endParaRPr sz="2400" dirty="0">
              <a:solidFill>
                <a:srgbClr val="374151"/>
              </a:solidFill>
              <a:highlight>
                <a:srgbClr val="F7F7F8"/>
              </a:highlight>
            </a:endParaRPr>
          </a:p>
          <a:p>
            <a:pPr marL="0" lvl="0" indent="0" algn="l" rtl="0">
              <a:spcBef>
                <a:spcPts val="0"/>
              </a:spcBef>
              <a:spcAft>
                <a:spcPts val="0"/>
              </a:spcAft>
              <a:buClr>
                <a:schemeClr val="dk1"/>
              </a:buClr>
              <a:buSzPts val="1100"/>
              <a:buFont typeface="Arial"/>
              <a:buNone/>
            </a:pPr>
            <a:r>
              <a:rPr lang="en" sz="2400" dirty="0">
                <a:solidFill>
                  <a:srgbClr val="374151"/>
                </a:solidFill>
                <a:highlight>
                  <a:srgbClr val="F7F7F8"/>
                </a:highlight>
              </a:rPr>
              <a:t>t-SNE, PCA, and  Truncated SVD</a:t>
            </a:r>
            <a:endParaRPr sz="2400" dirty="0">
              <a:solidFill>
                <a:schemeClr val="dk1"/>
              </a:solidFill>
            </a:endParaRPr>
          </a:p>
        </p:txBody>
      </p:sp>
      <p:pic>
        <p:nvPicPr>
          <p:cNvPr id="148" name="Google Shape;148;p27"/>
          <p:cNvPicPr preferRelativeResize="0"/>
          <p:nvPr/>
        </p:nvPicPr>
        <p:blipFill>
          <a:blip r:embed="rId3">
            <a:alphaModFix/>
          </a:blip>
          <a:stretch>
            <a:fillRect/>
          </a:stretch>
        </p:blipFill>
        <p:spPr>
          <a:xfrm>
            <a:off x="314875" y="1237700"/>
            <a:ext cx="8304928" cy="2369550"/>
          </a:xfrm>
          <a:prstGeom prst="rect">
            <a:avLst/>
          </a:prstGeom>
          <a:noFill/>
          <a:ln>
            <a:noFill/>
          </a:ln>
        </p:spPr>
      </p:pic>
      <p:sp>
        <p:nvSpPr>
          <p:cNvPr id="149" name="Google Shape;149;p27"/>
          <p:cNvSpPr txBox="1"/>
          <p:nvPr/>
        </p:nvSpPr>
        <p:spPr>
          <a:xfrm>
            <a:off x="537600" y="3792250"/>
            <a:ext cx="7918800" cy="903900"/>
          </a:xfrm>
          <a:prstGeom prst="rect">
            <a:avLst/>
          </a:prstGeom>
          <a:noFill/>
          <a:ln>
            <a:noFill/>
          </a:ln>
        </p:spPr>
        <p:txBody>
          <a:bodyPr spcFirstLastPara="1" wrap="square" lIns="91425" tIns="91425" rIns="91425" bIns="91425" anchor="t" anchorCtr="0">
            <a:spAutoFit/>
          </a:bodyPr>
          <a:lstStyle/>
          <a:p>
            <a:pPr marL="457200" lvl="0" indent="-295275" algn="l" rtl="0">
              <a:lnSpc>
                <a:spcPct val="115000"/>
              </a:lnSpc>
              <a:spcBef>
                <a:spcPts val="1200"/>
              </a:spcBef>
              <a:spcAft>
                <a:spcPts val="0"/>
              </a:spcAft>
              <a:buClr>
                <a:schemeClr val="dk1"/>
              </a:buClr>
              <a:buSzPts val="1050"/>
              <a:buChar char="●"/>
            </a:pPr>
            <a:r>
              <a:rPr lang="en" sz="1050">
                <a:solidFill>
                  <a:schemeClr val="dk1"/>
                </a:solidFill>
              </a:rPr>
              <a:t>t-SNE algorithm can pretty accurately cluster the cases that were fraud and non-fraud in our dataset.</a:t>
            </a:r>
            <a:endParaRPr sz="1050">
              <a:solidFill>
                <a:schemeClr val="dk1"/>
              </a:solidFill>
            </a:endParaRPr>
          </a:p>
          <a:p>
            <a:pPr marL="457200" lvl="0" indent="-295275" algn="l" rtl="0">
              <a:lnSpc>
                <a:spcPct val="115000"/>
              </a:lnSpc>
              <a:spcBef>
                <a:spcPts val="0"/>
              </a:spcBef>
              <a:spcAft>
                <a:spcPts val="0"/>
              </a:spcAft>
              <a:buClr>
                <a:schemeClr val="dk1"/>
              </a:buClr>
              <a:buSzPts val="1050"/>
              <a:buChar char="●"/>
            </a:pPr>
            <a:r>
              <a:rPr lang="en" sz="1050">
                <a:solidFill>
                  <a:schemeClr val="dk1"/>
                </a:solidFill>
              </a:rPr>
              <a:t>Although the subsample is pretty small, the t-SNE algorithm is able to detect clusters pretty accurately in every scenario.</a:t>
            </a:r>
            <a:endParaRPr sz="1050">
              <a:solidFill>
                <a:schemeClr val="dk1"/>
              </a:solidFill>
            </a:endParaRPr>
          </a:p>
          <a:p>
            <a:pPr marL="457200" lvl="0" indent="-295275" algn="l" rtl="0">
              <a:lnSpc>
                <a:spcPct val="115000"/>
              </a:lnSpc>
              <a:spcBef>
                <a:spcPts val="0"/>
              </a:spcBef>
              <a:spcAft>
                <a:spcPts val="0"/>
              </a:spcAft>
              <a:buClr>
                <a:schemeClr val="dk1"/>
              </a:buClr>
              <a:buSzPts val="1050"/>
              <a:buChar char="●"/>
            </a:pPr>
            <a:r>
              <a:rPr lang="en" sz="1050">
                <a:solidFill>
                  <a:schemeClr val="dk1"/>
                </a:solidFill>
              </a:rPr>
              <a:t>This gives us an indication that further predictive models will perform pretty well in separating fraud cases from non-fraud cases.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ML Models Implemented &amp; Parameters</a:t>
            </a:r>
            <a:endParaRPr/>
          </a:p>
        </p:txBody>
      </p:sp>
      <p:sp>
        <p:nvSpPr>
          <p:cNvPr id="155" name="Google Shape;155;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a:t>Logistic regression estimates</a:t>
            </a:r>
            <a:r>
              <a:rPr lang="en" sz="1600"/>
              <a:t> the probability of an event occurring, such as voted or didn't vote, based on a given dataset of independent variables.</a:t>
            </a:r>
            <a:endParaRPr sz="1600"/>
          </a:p>
          <a:p>
            <a:pPr marL="0" lvl="0" indent="0" algn="l" rtl="0">
              <a:spcBef>
                <a:spcPts val="1200"/>
              </a:spcBef>
              <a:spcAft>
                <a:spcPts val="0"/>
              </a:spcAft>
              <a:buNone/>
            </a:pPr>
            <a:endParaRPr sz="1600"/>
          </a:p>
          <a:p>
            <a:pPr marL="0" lvl="0" indent="0" algn="l" rtl="0">
              <a:spcBef>
                <a:spcPts val="1200"/>
              </a:spcBef>
              <a:spcAft>
                <a:spcPts val="0"/>
              </a:spcAft>
              <a:buNone/>
            </a:pPr>
            <a:r>
              <a:rPr lang="en" sz="1600" b="1"/>
              <a:t>The K-nearest neighbors (KNN)</a:t>
            </a:r>
            <a:r>
              <a:rPr lang="en" sz="1600"/>
              <a:t> best estimator is the KNN model that achieves the highest cross-validation score during hyperparameter tuning.</a:t>
            </a:r>
            <a:endParaRPr sz="1600"/>
          </a:p>
          <a:p>
            <a:pPr marL="0" lvl="0" indent="0" algn="l" rtl="0">
              <a:spcBef>
                <a:spcPts val="1200"/>
              </a:spcBef>
              <a:spcAft>
                <a:spcPts val="0"/>
              </a:spcAft>
              <a:buNone/>
            </a:pPr>
            <a:endParaRPr sz="1600"/>
          </a:p>
          <a:p>
            <a:pPr marL="0" lvl="0" indent="0" algn="l" rtl="0">
              <a:spcBef>
                <a:spcPts val="1200"/>
              </a:spcBef>
              <a:spcAft>
                <a:spcPts val="1200"/>
              </a:spcAft>
              <a:buNone/>
            </a:pPr>
            <a:r>
              <a:rPr lang="en" sz="1600" b="1"/>
              <a:t>Support Vector Classifier (SVC)</a:t>
            </a:r>
            <a:r>
              <a:rPr lang="en" sz="1600"/>
              <a:t> is a supervised machine learning algorithm that tries to find the optimal hyperplane to separate different classes in the data.</a:t>
            </a:r>
            <a:endParaRPr sz="1600"/>
          </a:p>
        </p:txBody>
      </p:sp>
      <p:pic>
        <p:nvPicPr>
          <p:cNvPr id="156" name="Google Shape;156;p28"/>
          <p:cNvPicPr preferRelativeResize="0"/>
          <p:nvPr/>
        </p:nvPicPr>
        <p:blipFill>
          <a:blip r:embed="rId3">
            <a:alphaModFix/>
          </a:blip>
          <a:stretch>
            <a:fillRect/>
          </a:stretch>
        </p:blipFill>
        <p:spPr>
          <a:xfrm>
            <a:off x="311688" y="1769450"/>
            <a:ext cx="8258175" cy="590550"/>
          </a:xfrm>
          <a:prstGeom prst="rect">
            <a:avLst/>
          </a:prstGeom>
          <a:noFill/>
          <a:ln>
            <a:noFill/>
          </a:ln>
        </p:spPr>
      </p:pic>
      <p:pic>
        <p:nvPicPr>
          <p:cNvPr id="157" name="Google Shape;157;p28"/>
          <p:cNvPicPr preferRelativeResize="0"/>
          <p:nvPr/>
        </p:nvPicPr>
        <p:blipFill>
          <a:blip r:embed="rId4">
            <a:alphaModFix/>
          </a:blip>
          <a:stretch>
            <a:fillRect/>
          </a:stretch>
        </p:blipFill>
        <p:spPr>
          <a:xfrm>
            <a:off x="311700" y="3012913"/>
            <a:ext cx="6101475" cy="451525"/>
          </a:xfrm>
          <a:prstGeom prst="rect">
            <a:avLst/>
          </a:prstGeom>
          <a:noFill/>
          <a:ln>
            <a:noFill/>
          </a:ln>
        </p:spPr>
      </p:pic>
      <p:pic>
        <p:nvPicPr>
          <p:cNvPr id="158" name="Google Shape;158;p28"/>
          <p:cNvPicPr preferRelativeResize="0"/>
          <p:nvPr/>
        </p:nvPicPr>
        <p:blipFill>
          <a:blip r:embed="rId5">
            <a:alphaModFix/>
          </a:blip>
          <a:stretch>
            <a:fillRect/>
          </a:stretch>
        </p:blipFill>
        <p:spPr>
          <a:xfrm>
            <a:off x="311700" y="4117350"/>
            <a:ext cx="7540463" cy="451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ML Models Implemented &amp; Parameters</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sp>
        <p:nvSpPr>
          <p:cNvPr id="164" name="Google Shape;164;p29"/>
          <p:cNvSpPr txBox="1">
            <a:spLocks noGrp="1"/>
          </p:cNvSpPr>
          <p:nvPr>
            <p:ph type="body" idx="1"/>
          </p:nvPr>
        </p:nvSpPr>
        <p:spPr>
          <a:xfrm>
            <a:off x="311700" y="1152475"/>
            <a:ext cx="8520600" cy="3873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t>Decision Tree Classifier </a:t>
            </a:r>
            <a:r>
              <a:rPr lang="en" sz="1400"/>
              <a:t>is a supervised machine learning algorithm that builds a tree-like model of decisions and their possible consequences in order to predict the class or value of a target variable.</a:t>
            </a:r>
            <a:endParaRPr sz="1400"/>
          </a:p>
          <a:p>
            <a:pPr marL="0" lvl="0" indent="0" algn="l" rtl="0">
              <a:spcBef>
                <a:spcPts val="1200"/>
              </a:spcBef>
              <a:spcAft>
                <a:spcPts val="0"/>
              </a:spcAft>
              <a:buNone/>
            </a:pPr>
            <a:endParaRPr sz="1400"/>
          </a:p>
          <a:p>
            <a:pPr marL="0" lvl="0" indent="0" algn="l" rtl="0">
              <a:spcBef>
                <a:spcPts val="1200"/>
              </a:spcBef>
              <a:spcAft>
                <a:spcPts val="0"/>
              </a:spcAft>
              <a:buNone/>
            </a:pPr>
            <a:r>
              <a:rPr lang="en" sz="1400" b="1"/>
              <a:t>Gradient Boosting Classifier (GBC) </a:t>
            </a:r>
            <a:r>
              <a:rPr lang="en" sz="1400"/>
              <a:t>iteratively trains weak decision tree models to correct the errors made by previous models and improve the overall prediction accuracy.</a:t>
            </a:r>
            <a:endParaRPr sz="1400"/>
          </a:p>
          <a:p>
            <a:pPr marL="0" lvl="0" indent="0" algn="l" rtl="0">
              <a:spcBef>
                <a:spcPts val="1200"/>
              </a:spcBef>
              <a:spcAft>
                <a:spcPts val="0"/>
              </a:spcAft>
              <a:buNone/>
            </a:pPr>
            <a:endParaRPr sz="1400"/>
          </a:p>
          <a:p>
            <a:pPr marL="0" lvl="0" indent="0" algn="l" rtl="0">
              <a:spcBef>
                <a:spcPts val="1200"/>
              </a:spcBef>
              <a:spcAft>
                <a:spcPts val="1200"/>
              </a:spcAft>
              <a:buNone/>
            </a:pPr>
            <a:r>
              <a:rPr lang="en" sz="1400" b="1"/>
              <a:t>Random Forest Classifier</a:t>
            </a:r>
            <a:r>
              <a:rPr lang="en" sz="1400"/>
              <a:t> builds multiple decision trees and combines their predictions to improve the overall accuracy and reduce overfitting.</a:t>
            </a:r>
            <a:endParaRPr sz="1400"/>
          </a:p>
        </p:txBody>
      </p:sp>
      <p:pic>
        <p:nvPicPr>
          <p:cNvPr id="165" name="Google Shape;165;p29"/>
          <p:cNvPicPr preferRelativeResize="0"/>
          <p:nvPr/>
        </p:nvPicPr>
        <p:blipFill>
          <a:blip r:embed="rId3">
            <a:alphaModFix/>
          </a:blip>
          <a:stretch>
            <a:fillRect/>
          </a:stretch>
        </p:blipFill>
        <p:spPr>
          <a:xfrm>
            <a:off x="417650" y="2766450"/>
            <a:ext cx="7315200" cy="538000"/>
          </a:xfrm>
          <a:prstGeom prst="rect">
            <a:avLst/>
          </a:prstGeom>
          <a:noFill/>
          <a:ln>
            <a:noFill/>
          </a:ln>
        </p:spPr>
      </p:pic>
      <p:pic>
        <p:nvPicPr>
          <p:cNvPr id="166" name="Google Shape;166;p29"/>
          <p:cNvPicPr preferRelativeResize="0"/>
          <p:nvPr/>
        </p:nvPicPr>
        <p:blipFill>
          <a:blip r:embed="rId4">
            <a:alphaModFix/>
          </a:blip>
          <a:stretch>
            <a:fillRect/>
          </a:stretch>
        </p:blipFill>
        <p:spPr>
          <a:xfrm>
            <a:off x="327175" y="1744575"/>
            <a:ext cx="7581900" cy="572700"/>
          </a:xfrm>
          <a:prstGeom prst="rect">
            <a:avLst/>
          </a:prstGeom>
          <a:noFill/>
          <a:ln>
            <a:noFill/>
          </a:ln>
        </p:spPr>
      </p:pic>
      <p:pic>
        <p:nvPicPr>
          <p:cNvPr id="167" name="Google Shape;167;p29"/>
          <p:cNvPicPr preferRelativeResize="0"/>
          <p:nvPr/>
        </p:nvPicPr>
        <p:blipFill>
          <a:blip r:embed="rId5">
            <a:alphaModFix/>
          </a:blip>
          <a:stretch>
            <a:fillRect/>
          </a:stretch>
        </p:blipFill>
        <p:spPr>
          <a:xfrm>
            <a:off x="417638" y="3941513"/>
            <a:ext cx="7400925" cy="1000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Stratified KFold Cross Validation</a:t>
            </a:r>
            <a:endParaRPr/>
          </a:p>
        </p:txBody>
      </p:sp>
      <p:sp>
        <p:nvSpPr>
          <p:cNvPr id="173" name="Google Shape;173;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1350" dirty="0">
                <a:highlight>
                  <a:srgbClr val="FFFFFF"/>
                </a:highlight>
              </a:rPr>
              <a:t>Stratified kfold cross validation is an extension of regular kfold cross validation but specifically for classification problems where rather than the splits being completely random, the ratio between the target classes is the same in each fold as it is in the full dataset.</a:t>
            </a:r>
            <a:endParaRPr sz="1350" dirty="0">
              <a:highlight>
                <a:srgbClr val="FFFFFF"/>
              </a:highlight>
            </a:endParaRPr>
          </a:p>
          <a:p>
            <a:pPr marL="0" lvl="0" indent="0" algn="l" rtl="0">
              <a:spcBef>
                <a:spcPts val="1200"/>
              </a:spcBef>
              <a:spcAft>
                <a:spcPts val="0"/>
              </a:spcAft>
              <a:buNone/>
            </a:pPr>
            <a:r>
              <a:rPr lang="en" sz="1350" dirty="0">
                <a:highlight>
                  <a:srgbClr val="FFFFFF"/>
                </a:highlight>
              </a:rPr>
              <a:t>Let’s look at an example. If we are building a model to classify images of cats and dogs and we have a data set that’s comprised of 75% cat images and 25% dog images, using stratified kfold cross validation will mean that each fold we create remains close to this 75/25 ratio.</a:t>
            </a:r>
            <a:endParaRPr sz="1350" dirty="0">
              <a:highlight>
                <a:srgbClr val="FFFFFF"/>
              </a:highlight>
            </a:endParaRPr>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lnSpc>
                <a:spcPct val="110000"/>
              </a:lnSpc>
              <a:spcBef>
                <a:spcPts val="1200"/>
              </a:spcBef>
              <a:spcAft>
                <a:spcPts val="0"/>
              </a:spcAft>
              <a:buClr>
                <a:schemeClr val="dk1"/>
              </a:buClr>
              <a:buSzPct val="91666"/>
              <a:buFont typeface="Arial"/>
              <a:buNone/>
            </a:pPr>
            <a:r>
              <a:rPr lang="en" sz="1200" b="1" dirty="0">
                <a:highlight>
                  <a:srgbClr val="FFFFFF"/>
                </a:highlight>
              </a:rPr>
              <a:t>When to Use Stratified Kfold Cross Validation</a:t>
            </a:r>
            <a:endParaRPr sz="1200" b="1" dirty="0">
              <a:highlight>
                <a:srgbClr val="FFFFFF"/>
              </a:highlight>
            </a:endParaRPr>
          </a:p>
          <a:p>
            <a:pPr marL="0" lvl="0" indent="0" algn="l" rtl="0">
              <a:spcBef>
                <a:spcPts val="800"/>
              </a:spcBef>
              <a:spcAft>
                <a:spcPts val="0"/>
              </a:spcAft>
              <a:buClr>
                <a:schemeClr val="dk1"/>
              </a:buClr>
              <a:buSzPct val="91666"/>
              <a:buFont typeface="Arial"/>
              <a:buNone/>
            </a:pPr>
            <a:r>
              <a:rPr lang="en" sz="1200" dirty="0">
                <a:solidFill>
                  <a:srgbClr val="333333"/>
                </a:solidFill>
                <a:highlight>
                  <a:srgbClr val="FFFFFF"/>
                </a:highlight>
              </a:rPr>
              <a:t>1. We want to preserve the class ratio of our target</a:t>
            </a:r>
            <a:endParaRPr sz="1200" dirty="0">
              <a:solidFill>
                <a:srgbClr val="333333"/>
              </a:solidFill>
              <a:highlight>
                <a:srgbClr val="FFFFFF"/>
              </a:highlight>
            </a:endParaRPr>
          </a:p>
          <a:p>
            <a:pPr marL="0" lvl="0" indent="0" algn="l" rtl="0">
              <a:spcBef>
                <a:spcPts val="800"/>
              </a:spcBef>
              <a:spcAft>
                <a:spcPts val="0"/>
              </a:spcAft>
              <a:buClr>
                <a:schemeClr val="dk1"/>
              </a:buClr>
              <a:buSzPct val="91666"/>
              <a:buFont typeface="Arial"/>
              <a:buNone/>
            </a:pPr>
            <a:r>
              <a:rPr lang="en" sz="1200" dirty="0">
                <a:solidFill>
                  <a:srgbClr val="333333"/>
                </a:solidFill>
                <a:highlight>
                  <a:srgbClr val="FFFFFF"/>
                </a:highlight>
              </a:rPr>
              <a:t>2. We have relatively fewer training examples</a:t>
            </a:r>
            <a:endParaRPr sz="1200" dirty="0">
              <a:solidFill>
                <a:srgbClr val="333333"/>
              </a:solidFill>
              <a:highlight>
                <a:srgbClr val="FFFFFF"/>
              </a:highlight>
            </a:endParaRPr>
          </a:p>
          <a:p>
            <a:pPr marL="0" lvl="0" indent="0" algn="l" rtl="0">
              <a:spcBef>
                <a:spcPts val="800"/>
              </a:spcBef>
              <a:spcAft>
                <a:spcPts val="0"/>
              </a:spcAft>
              <a:buNone/>
            </a:pPr>
            <a:endParaRPr dirty="0"/>
          </a:p>
          <a:p>
            <a:pPr marL="0" lvl="0" indent="0" algn="l" rtl="0">
              <a:spcBef>
                <a:spcPts val="1200"/>
              </a:spcBef>
              <a:spcAft>
                <a:spcPts val="1200"/>
              </a:spcAft>
              <a:buNone/>
            </a:pPr>
            <a:endParaRPr dirty="0"/>
          </a:p>
        </p:txBody>
      </p:sp>
      <p:pic>
        <p:nvPicPr>
          <p:cNvPr id="174" name="Google Shape;174;p30"/>
          <p:cNvPicPr preferRelativeResize="0"/>
          <p:nvPr/>
        </p:nvPicPr>
        <p:blipFill>
          <a:blip r:embed="rId3">
            <a:alphaModFix/>
          </a:blip>
          <a:stretch>
            <a:fillRect/>
          </a:stretch>
        </p:blipFill>
        <p:spPr>
          <a:xfrm>
            <a:off x="3790325" y="2571750"/>
            <a:ext cx="3625875" cy="2511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1"/>
          <p:cNvSpPr txBox="1">
            <a:spLocks noGrp="1"/>
          </p:cNvSpPr>
          <p:nvPr>
            <p:ph type="title"/>
          </p:nvPr>
        </p:nvSpPr>
        <p:spPr>
          <a:xfrm>
            <a:off x="311700" y="189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a:solidFill>
                  <a:srgbClr val="374151"/>
                </a:solidFill>
                <a:highlight>
                  <a:srgbClr val="F7F7F8"/>
                </a:highlight>
              </a:rPr>
              <a:t>Learning curve for Multiple ML Models</a:t>
            </a:r>
            <a:endParaRPr sz="2400">
              <a:solidFill>
                <a:srgbClr val="374151"/>
              </a:solidFill>
              <a:highlight>
                <a:srgbClr val="F7F7F8"/>
              </a:highlight>
            </a:endParaRPr>
          </a:p>
          <a:p>
            <a:pPr marL="0" lvl="0" indent="0" algn="l" rtl="0">
              <a:spcBef>
                <a:spcPts val="0"/>
              </a:spcBef>
              <a:spcAft>
                <a:spcPts val="0"/>
              </a:spcAft>
              <a:buNone/>
            </a:pPr>
            <a:endParaRPr sz="2400"/>
          </a:p>
        </p:txBody>
      </p:sp>
      <p:pic>
        <p:nvPicPr>
          <p:cNvPr id="180" name="Google Shape;180;p31"/>
          <p:cNvPicPr preferRelativeResize="0"/>
          <p:nvPr/>
        </p:nvPicPr>
        <p:blipFill>
          <a:blip r:embed="rId3">
            <a:alphaModFix/>
          </a:blip>
          <a:stretch>
            <a:fillRect/>
          </a:stretch>
        </p:blipFill>
        <p:spPr>
          <a:xfrm>
            <a:off x="710500" y="1198050"/>
            <a:ext cx="7344649" cy="37219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ROC Curve</a:t>
            </a:r>
            <a:endParaRPr/>
          </a:p>
        </p:txBody>
      </p:sp>
      <p:pic>
        <p:nvPicPr>
          <p:cNvPr id="186" name="Google Shape;186;p32"/>
          <p:cNvPicPr preferRelativeResize="0"/>
          <p:nvPr/>
        </p:nvPicPr>
        <p:blipFill>
          <a:blip r:embed="rId3">
            <a:alphaModFix/>
          </a:blip>
          <a:stretch>
            <a:fillRect/>
          </a:stretch>
        </p:blipFill>
        <p:spPr>
          <a:xfrm>
            <a:off x="881989" y="1017726"/>
            <a:ext cx="7226836" cy="3953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a:solidFill>
                  <a:srgbClr val="374151"/>
                </a:solidFill>
                <a:highlight>
                  <a:srgbClr val="F7F7F8"/>
                </a:highlight>
              </a:rPr>
              <a:t>Classification Model Performance Comparison.</a:t>
            </a:r>
            <a:endParaRPr sz="2400">
              <a:solidFill>
                <a:srgbClr val="374151"/>
              </a:solidFill>
              <a:highlight>
                <a:srgbClr val="F7F7F8"/>
              </a:highlight>
            </a:endParaRPr>
          </a:p>
          <a:p>
            <a:pPr marL="0" lvl="0" indent="0" algn="l" rtl="0">
              <a:spcBef>
                <a:spcPts val="0"/>
              </a:spcBef>
              <a:spcAft>
                <a:spcPts val="0"/>
              </a:spcAft>
              <a:buNone/>
            </a:pPr>
            <a:endParaRPr sz="2400"/>
          </a:p>
        </p:txBody>
      </p:sp>
      <p:pic>
        <p:nvPicPr>
          <p:cNvPr id="192" name="Google Shape;192;p33"/>
          <p:cNvPicPr preferRelativeResize="0"/>
          <p:nvPr/>
        </p:nvPicPr>
        <p:blipFill>
          <a:blip r:embed="rId3">
            <a:alphaModFix/>
          </a:blip>
          <a:stretch>
            <a:fillRect/>
          </a:stretch>
        </p:blipFill>
        <p:spPr>
          <a:xfrm>
            <a:off x="311700" y="1042375"/>
            <a:ext cx="4170850" cy="4030576"/>
          </a:xfrm>
          <a:prstGeom prst="rect">
            <a:avLst/>
          </a:prstGeom>
          <a:noFill/>
          <a:ln>
            <a:noFill/>
          </a:ln>
        </p:spPr>
      </p:pic>
      <p:pic>
        <p:nvPicPr>
          <p:cNvPr id="193" name="Google Shape;193;p33"/>
          <p:cNvPicPr preferRelativeResize="0"/>
          <p:nvPr/>
        </p:nvPicPr>
        <p:blipFill>
          <a:blip r:embed="rId4">
            <a:alphaModFix/>
          </a:blip>
          <a:stretch>
            <a:fillRect/>
          </a:stretch>
        </p:blipFill>
        <p:spPr>
          <a:xfrm>
            <a:off x="4634950" y="1017725"/>
            <a:ext cx="4349900" cy="39733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4"/>
          <p:cNvSpPr txBox="1">
            <a:spLocks noGrp="1"/>
          </p:cNvSpPr>
          <p:nvPr>
            <p:ph type="ctrTitle"/>
          </p:nvPr>
        </p:nvSpPr>
        <p:spPr>
          <a:xfrm>
            <a:off x="311700" y="1957350"/>
            <a:ext cx="8520600" cy="1228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Thank You</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9"/>
          <p:cNvSpPr txBox="1">
            <a:spLocks noGrp="1"/>
          </p:cNvSpPr>
          <p:nvPr>
            <p:ph type="title"/>
          </p:nvPr>
        </p:nvSpPr>
        <p:spPr>
          <a:xfrm>
            <a:off x="308775" y="770525"/>
            <a:ext cx="2866800" cy="3753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Explanation</a:t>
            </a:r>
            <a:endParaRPr/>
          </a:p>
        </p:txBody>
      </p:sp>
      <p:sp>
        <p:nvSpPr>
          <p:cNvPr id="86" name="Google Shape;86;p19"/>
          <p:cNvSpPr txBox="1">
            <a:spLocks noGrp="1"/>
          </p:cNvSpPr>
          <p:nvPr>
            <p:ph type="body" idx="1"/>
          </p:nvPr>
        </p:nvSpPr>
        <p:spPr>
          <a:xfrm>
            <a:off x="4022850" y="770525"/>
            <a:ext cx="4919400" cy="38118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PCA is a dimensionality reduction technique that transforms a large set of variables into a smaller one while retaining most of the information.</a:t>
            </a:r>
            <a:endParaRPr sz="1500"/>
          </a:p>
          <a:p>
            <a:pPr marL="457200" lvl="0" indent="-323850" algn="l" rtl="0">
              <a:spcBef>
                <a:spcPts val="0"/>
              </a:spcBef>
              <a:spcAft>
                <a:spcPts val="0"/>
              </a:spcAft>
              <a:buSzPts val="1500"/>
              <a:buChar char="●"/>
            </a:pPr>
            <a:r>
              <a:rPr lang="en" sz="1500"/>
              <a:t>Features V1, V2, … V28 are the principal components obtained with PCA, the only features which have not been transformed with PCA are 'Time' and 'Amount'.</a:t>
            </a:r>
            <a:endParaRPr sz="1500"/>
          </a:p>
          <a:p>
            <a:pPr marL="457200" lvl="0" indent="-323850" algn="l" rtl="0">
              <a:spcBef>
                <a:spcPts val="0"/>
              </a:spcBef>
              <a:spcAft>
                <a:spcPts val="0"/>
              </a:spcAft>
              <a:buSzPts val="1500"/>
              <a:buChar char="●"/>
            </a:pPr>
            <a:r>
              <a:rPr lang="en" sz="1500"/>
              <a:t>The feature 'Amount' is the transaction Amount</a:t>
            </a:r>
            <a:endParaRPr sz="1500"/>
          </a:p>
          <a:p>
            <a:pPr marL="457200" lvl="0" indent="-323850" algn="l" rtl="0">
              <a:spcBef>
                <a:spcPts val="0"/>
              </a:spcBef>
              <a:spcAft>
                <a:spcPts val="0"/>
              </a:spcAft>
              <a:buSzPts val="1500"/>
              <a:buChar char="●"/>
            </a:pPr>
            <a:r>
              <a:rPr lang="en" sz="1500"/>
              <a:t>Feature 'Class' is the response variable and it takes value 1 in case of fraud and 0 otherwise.</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Sample</a:t>
            </a:r>
            <a:endParaRPr/>
          </a:p>
        </p:txBody>
      </p:sp>
      <p:sp>
        <p:nvSpPr>
          <p:cNvPr id="92" name="Google Shape;9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93" name="Google Shape;93;p20"/>
          <p:cNvPicPr preferRelativeResize="0"/>
          <p:nvPr/>
        </p:nvPicPr>
        <p:blipFill>
          <a:blip r:embed="rId3">
            <a:alphaModFix/>
          </a:blip>
          <a:stretch>
            <a:fillRect/>
          </a:stretch>
        </p:blipFill>
        <p:spPr>
          <a:xfrm>
            <a:off x="585788" y="1226025"/>
            <a:ext cx="7972425" cy="1390650"/>
          </a:xfrm>
          <a:prstGeom prst="rect">
            <a:avLst/>
          </a:prstGeom>
          <a:noFill/>
          <a:ln w="19050" cap="flat" cmpd="sng">
            <a:solidFill>
              <a:schemeClr val="dk2"/>
            </a:solidFill>
            <a:prstDash val="solid"/>
            <a:round/>
            <a:headEnd type="none" w="sm" len="sm"/>
            <a:tailEnd type="none" w="sm" len="sm"/>
          </a:ln>
        </p:spPr>
      </p:pic>
      <p:pic>
        <p:nvPicPr>
          <p:cNvPr id="94" name="Google Shape;94;p20"/>
          <p:cNvPicPr preferRelativeResize="0"/>
          <p:nvPr/>
        </p:nvPicPr>
        <p:blipFill>
          <a:blip r:embed="rId4">
            <a:alphaModFix/>
          </a:blip>
          <a:stretch>
            <a:fillRect/>
          </a:stretch>
        </p:blipFill>
        <p:spPr>
          <a:xfrm>
            <a:off x="585788" y="2824963"/>
            <a:ext cx="7896225" cy="2105025"/>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Solving</a:t>
            </a:r>
            <a:endParaRPr/>
          </a:p>
        </p:txBody>
      </p:sp>
      <p:sp>
        <p:nvSpPr>
          <p:cNvPr id="100" name="Google Shape;100;p21"/>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Roboto"/>
              <a:buChar char="●"/>
            </a:pPr>
            <a:r>
              <a:rPr lang="en">
                <a:solidFill>
                  <a:srgbClr val="202124"/>
                </a:solidFill>
                <a:highlight>
                  <a:srgbClr val="FFFFFF"/>
                </a:highlight>
                <a:latin typeface="Roboto"/>
                <a:ea typeface="Roboto"/>
                <a:cs typeface="Roboto"/>
                <a:sym typeface="Roboto"/>
              </a:rPr>
              <a:t>In 2018, </a:t>
            </a:r>
            <a:r>
              <a:rPr lang="en">
                <a:solidFill>
                  <a:srgbClr val="040C28"/>
                </a:solidFill>
                <a:latin typeface="Roboto"/>
                <a:ea typeface="Roboto"/>
                <a:cs typeface="Roboto"/>
                <a:sym typeface="Roboto"/>
              </a:rPr>
              <a:t>$24.26 billion</a:t>
            </a:r>
            <a:r>
              <a:rPr lang="en">
                <a:solidFill>
                  <a:srgbClr val="202124"/>
                </a:solidFill>
                <a:highlight>
                  <a:srgbClr val="FFFFFF"/>
                </a:highlight>
                <a:latin typeface="Roboto"/>
                <a:ea typeface="Roboto"/>
                <a:cs typeface="Roboto"/>
                <a:sym typeface="Roboto"/>
              </a:rPr>
              <a:t> was lost to payment card fraud worldwide.</a:t>
            </a:r>
            <a:endParaRPr>
              <a:solidFill>
                <a:srgbClr val="202124"/>
              </a:solidFill>
              <a:highlight>
                <a:srgbClr val="FFFFFF"/>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en">
                <a:solidFill>
                  <a:srgbClr val="202124"/>
                </a:solidFill>
                <a:highlight>
                  <a:srgbClr val="FFFFFF"/>
                </a:highlight>
                <a:latin typeface="Roboto"/>
                <a:ea typeface="Roboto"/>
                <a:cs typeface="Roboto"/>
                <a:sym typeface="Roboto"/>
              </a:rPr>
              <a:t>Less than 0.2% transactions are Fraud, therefore it's hard to predict the fraudulent activity.</a:t>
            </a:r>
            <a:endParaRPr>
              <a:solidFill>
                <a:srgbClr val="202124"/>
              </a:solidFill>
              <a:highlight>
                <a:srgbClr val="FFFFFF"/>
              </a:highlight>
              <a:latin typeface="Roboto"/>
              <a:ea typeface="Roboto"/>
              <a:cs typeface="Roboto"/>
              <a:sym typeface="Roboto"/>
            </a:endParaRPr>
          </a:p>
          <a:p>
            <a:pPr marL="457200" lvl="0" indent="-342900" algn="l" rtl="0">
              <a:spcBef>
                <a:spcPts val="0"/>
              </a:spcBef>
              <a:spcAft>
                <a:spcPts val="0"/>
              </a:spcAft>
              <a:buClr>
                <a:srgbClr val="3C4043"/>
              </a:buClr>
              <a:buSzPts val="1800"/>
              <a:buChar char="●"/>
            </a:pPr>
            <a:r>
              <a:rPr lang="en">
                <a:solidFill>
                  <a:srgbClr val="3C4043"/>
                </a:solidFill>
                <a:highlight>
                  <a:srgbClr val="FFFFFF"/>
                </a:highlight>
              </a:rPr>
              <a:t>This dataset presents transactions that occurred in two days, where we have 492 frauds out of 284,807 transactions. </a:t>
            </a:r>
            <a:endParaRPr>
              <a:solidFill>
                <a:srgbClr val="3C4043"/>
              </a:solidFill>
              <a:highlight>
                <a:srgbClr val="FFFFFF"/>
              </a:highlight>
            </a:endParaRPr>
          </a:p>
          <a:p>
            <a:pPr marL="457200" lvl="0" indent="0" algn="l" rtl="0">
              <a:spcBef>
                <a:spcPts val="1200"/>
              </a:spcBef>
              <a:spcAft>
                <a:spcPts val="0"/>
              </a:spcAft>
              <a:buNone/>
            </a:pPr>
            <a:endParaRPr>
              <a:solidFill>
                <a:srgbClr val="3C4043"/>
              </a:solidFill>
              <a:highlight>
                <a:srgbClr val="FFFFFF"/>
              </a:highlight>
            </a:endParaRPr>
          </a:p>
          <a:p>
            <a:pPr marL="457200" lvl="0" indent="-342900" algn="l" rtl="0">
              <a:spcBef>
                <a:spcPts val="1200"/>
              </a:spcBef>
              <a:spcAft>
                <a:spcPts val="0"/>
              </a:spcAft>
              <a:buClr>
                <a:srgbClr val="3C4043"/>
              </a:buClr>
              <a:buSzPts val="1800"/>
              <a:buChar char="●"/>
            </a:pPr>
            <a:r>
              <a:rPr lang="en">
                <a:solidFill>
                  <a:srgbClr val="3C4043"/>
                </a:solidFill>
                <a:highlight>
                  <a:srgbClr val="FFFFFF"/>
                </a:highlight>
              </a:rPr>
              <a:t>The dataset is highly unbalanced, the positive class (frauds) account for 0.172% of all transactions.</a:t>
            </a:r>
            <a:endParaRPr>
              <a:solidFill>
                <a:srgbClr val="3C4043"/>
              </a:solidFill>
              <a:highlight>
                <a:srgbClr val="FFFFFF"/>
              </a:highlight>
            </a:endParaRPr>
          </a:p>
          <a:p>
            <a:pPr marL="457200" lvl="0" indent="-342900" algn="l" rtl="0">
              <a:spcBef>
                <a:spcPts val="0"/>
              </a:spcBef>
              <a:spcAft>
                <a:spcPts val="0"/>
              </a:spcAft>
              <a:buClr>
                <a:srgbClr val="3C4043"/>
              </a:buClr>
              <a:buSzPts val="1800"/>
              <a:buChar char="●"/>
            </a:pPr>
            <a:endParaRPr>
              <a:solidFill>
                <a:srgbClr val="3C4043"/>
              </a:solidFill>
              <a:highlight>
                <a:srgbClr val="FFFFFF"/>
              </a:highlight>
            </a:endParaRPr>
          </a:p>
          <a:p>
            <a:pPr marL="457200" lvl="0" indent="-342900" algn="l" rtl="0">
              <a:spcBef>
                <a:spcPts val="0"/>
              </a:spcBef>
              <a:spcAft>
                <a:spcPts val="0"/>
              </a:spcAft>
              <a:buClr>
                <a:srgbClr val="3C4043"/>
              </a:buClr>
              <a:buSzPts val="1800"/>
              <a:buChar char="●"/>
            </a:pPr>
            <a:r>
              <a:rPr lang="en">
                <a:solidFill>
                  <a:srgbClr val="3C4043"/>
                </a:solidFill>
                <a:highlight>
                  <a:srgbClr val="FFFFFF"/>
                </a:highlight>
              </a:rPr>
              <a:t>The dataset is highly unbalanced, the positive class (frauds) account for 0.172% of all transactions.</a:t>
            </a:r>
            <a:endParaRPr>
              <a:solidFill>
                <a:srgbClr val="3C4043"/>
              </a:solidFill>
              <a:highlight>
                <a:srgbClr val="FFFFFF"/>
              </a:highlight>
            </a:endParaRPr>
          </a:p>
        </p:txBody>
      </p:sp>
      <p:pic>
        <p:nvPicPr>
          <p:cNvPr id="101" name="Google Shape;101;p21"/>
          <p:cNvPicPr preferRelativeResize="0"/>
          <p:nvPr/>
        </p:nvPicPr>
        <p:blipFill>
          <a:blip r:embed="rId3">
            <a:alphaModFix/>
          </a:blip>
          <a:stretch>
            <a:fillRect/>
          </a:stretch>
        </p:blipFill>
        <p:spPr>
          <a:xfrm>
            <a:off x="435725" y="2845000"/>
            <a:ext cx="7981700" cy="1438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22"/>
          <p:cNvPicPr preferRelativeResize="0"/>
          <p:nvPr/>
        </p:nvPicPr>
        <p:blipFill rotWithShape="1">
          <a:blip r:embed="rId3">
            <a:alphaModFix/>
          </a:blip>
          <a:srcRect t="3479" b="3488"/>
          <a:stretch/>
        </p:blipFill>
        <p:spPr>
          <a:xfrm>
            <a:off x="4109600" y="3344925"/>
            <a:ext cx="4809776" cy="1798575"/>
          </a:xfrm>
          <a:prstGeom prst="rect">
            <a:avLst/>
          </a:prstGeom>
          <a:noFill/>
          <a:ln>
            <a:noFill/>
          </a:ln>
        </p:spPr>
      </p:pic>
      <p:sp>
        <p:nvSpPr>
          <p:cNvPr id="107" name="Google Shape;107;p22"/>
          <p:cNvSpPr txBox="1"/>
          <p:nvPr/>
        </p:nvSpPr>
        <p:spPr>
          <a:xfrm>
            <a:off x="81800" y="1444200"/>
            <a:ext cx="5272800" cy="1143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rgbClr val="374151"/>
                </a:solidFill>
                <a:latin typeface="Roboto"/>
                <a:ea typeface="Roboto"/>
                <a:cs typeface="Roboto"/>
                <a:sym typeface="Roboto"/>
              </a:rPr>
              <a:t>Class Distribution plot: </a:t>
            </a:r>
            <a:r>
              <a:rPr lang="en">
                <a:solidFill>
                  <a:srgbClr val="374151"/>
                </a:solidFill>
                <a:latin typeface="Roboto"/>
                <a:ea typeface="Roboto"/>
                <a:cs typeface="Roboto"/>
                <a:sym typeface="Roboto"/>
              </a:rPr>
              <a:t>It shows the distribution of the target variable (class) in the dataset. In this case, the dataset is highly imbalanced, with a majority of non-fraudulent transactions and a very small percentage of fraudulent transactions.</a:t>
            </a:r>
            <a:endParaRPr>
              <a:solidFill>
                <a:srgbClr val="374151"/>
              </a:solidFill>
              <a:latin typeface="Roboto"/>
              <a:ea typeface="Roboto"/>
              <a:cs typeface="Roboto"/>
              <a:sym typeface="Roboto"/>
            </a:endParaRPr>
          </a:p>
        </p:txBody>
      </p:sp>
      <p:sp>
        <p:nvSpPr>
          <p:cNvPr id="108" name="Google Shape;108;p22"/>
          <p:cNvSpPr txBox="1"/>
          <p:nvPr/>
        </p:nvSpPr>
        <p:spPr>
          <a:xfrm>
            <a:off x="81800" y="3344925"/>
            <a:ext cx="4027800" cy="1391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rgbClr val="374151"/>
                </a:solidFill>
                <a:latin typeface="Roboto"/>
                <a:ea typeface="Roboto"/>
                <a:cs typeface="Roboto"/>
                <a:sym typeface="Roboto"/>
              </a:rPr>
              <a:t>The </a:t>
            </a:r>
            <a:r>
              <a:rPr lang="en" b="1">
                <a:solidFill>
                  <a:srgbClr val="374151"/>
                </a:solidFill>
                <a:latin typeface="Roboto"/>
                <a:ea typeface="Roboto"/>
                <a:cs typeface="Roboto"/>
                <a:sym typeface="Roboto"/>
              </a:rPr>
              <a:t>Distribution of Transaction</a:t>
            </a:r>
            <a:r>
              <a:rPr lang="en">
                <a:solidFill>
                  <a:srgbClr val="374151"/>
                </a:solidFill>
                <a:latin typeface="Roboto"/>
                <a:ea typeface="Roboto"/>
                <a:cs typeface="Roboto"/>
                <a:sym typeface="Roboto"/>
              </a:rPr>
              <a:t> Amount  plot shows most transactions are of small amounts, and the Distribution of Transaction Time plot shows a peak of transactions occurring between 50000 and 100000.</a:t>
            </a:r>
            <a:endParaRPr>
              <a:solidFill>
                <a:srgbClr val="374151"/>
              </a:solidFill>
              <a:latin typeface="Roboto"/>
              <a:ea typeface="Roboto"/>
              <a:cs typeface="Roboto"/>
              <a:sym typeface="Roboto"/>
            </a:endParaRPr>
          </a:p>
        </p:txBody>
      </p:sp>
      <p:pic>
        <p:nvPicPr>
          <p:cNvPr id="109" name="Google Shape;109;p22"/>
          <p:cNvPicPr preferRelativeResize="0"/>
          <p:nvPr/>
        </p:nvPicPr>
        <p:blipFill>
          <a:blip r:embed="rId4">
            <a:alphaModFix/>
          </a:blip>
          <a:stretch>
            <a:fillRect/>
          </a:stretch>
        </p:blipFill>
        <p:spPr>
          <a:xfrm>
            <a:off x="5294300" y="737492"/>
            <a:ext cx="3776900" cy="2190706"/>
          </a:xfrm>
          <a:prstGeom prst="rect">
            <a:avLst/>
          </a:prstGeom>
          <a:noFill/>
          <a:ln>
            <a:noFill/>
          </a:ln>
        </p:spPr>
      </p:pic>
      <p:sp>
        <p:nvSpPr>
          <p:cNvPr id="110" name="Google Shape;110;p22"/>
          <p:cNvSpPr txBox="1"/>
          <p:nvPr/>
        </p:nvSpPr>
        <p:spPr>
          <a:xfrm>
            <a:off x="236483" y="212650"/>
            <a:ext cx="7676081"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Plots for Dataset Analysis</a:t>
            </a:r>
            <a:endParaRPr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a:solidFill>
                  <a:srgbClr val="374151"/>
                </a:solidFill>
                <a:highlight>
                  <a:srgbClr val="F7F7F8"/>
                </a:highlight>
              </a:rPr>
              <a:t>Plots for Dataset Analysis</a:t>
            </a:r>
            <a:endParaRPr sz="2400"/>
          </a:p>
        </p:txBody>
      </p:sp>
      <p:sp>
        <p:nvSpPr>
          <p:cNvPr id="116" name="Google Shape;116;p23"/>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Most of our data has already been scaled we should scale the columns that are left to scale such as Amount and Time</a:t>
            </a:r>
            <a:endParaRPr sz="1500">
              <a:solidFill>
                <a:srgbClr val="374151"/>
              </a:solidFill>
              <a:latin typeface="Roboto"/>
              <a:ea typeface="Roboto"/>
              <a:cs typeface="Roboto"/>
              <a:sym typeface="Roboto"/>
            </a:endParaRPr>
          </a:p>
          <a:p>
            <a:pPr marL="457200" lvl="0" indent="0" algn="l" rtl="0">
              <a:spcBef>
                <a:spcPts val="0"/>
              </a:spcBef>
              <a:spcAft>
                <a:spcPts val="0"/>
              </a:spcAft>
              <a:buNone/>
            </a:pPr>
            <a:endParaRPr sz="1500">
              <a:solidFill>
                <a:srgbClr val="374151"/>
              </a:solidFill>
              <a:latin typeface="Roboto"/>
              <a:ea typeface="Roboto"/>
              <a:cs typeface="Roboto"/>
              <a:sym typeface="Roboto"/>
            </a:endParaRPr>
          </a:p>
          <a:p>
            <a:pPr marL="457200" lvl="0" indent="0" algn="l" rtl="0">
              <a:spcBef>
                <a:spcPts val="0"/>
              </a:spcBef>
              <a:spcAft>
                <a:spcPts val="0"/>
              </a:spcAft>
              <a:buNone/>
            </a:pPr>
            <a:endParaRPr sz="1500">
              <a:solidFill>
                <a:srgbClr val="374151"/>
              </a:solidFill>
              <a:latin typeface="Roboto"/>
              <a:ea typeface="Roboto"/>
              <a:cs typeface="Roboto"/>
              <a:sym typeface="Roboto"/>
            </a:endParaRPr>
          </a:p>
          <a:p>
            <a:pPr marL="457200" lvl="0" indent="0" algn="l" rtl="0">
              <a:spcBef>
                <a:spcPts val="0"/>
              </a:spcBef>
              <a:spcAft>
                <a:spcPts val="0"/>
              </a:spcAft>
              <a:buNone/>
            </a:pPr>
            <a:endParaRPr sz="1500">
              <a:solidFill>
                <a:srgbClr val="374151"/>
              </a:solidFill>
              <a:latin typeface="Roboto"/>
              <a:ea typeface="Roboto"/>
              <a:cs typeface="Roboto"/>
              <a:sym typeface="Roboto"/>
            </a:endParaRPr>
          </a:p>
          <a:p>
            <a:pPr marL="457200" lvl="0" indent="-323850" algn="l" rtl="0">
              <a:spcBef>
                <a:spcPts val="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Equally Distributed Classes plot: It shows the distribution of the target variable (class) in a subsample dataset created by balancing the number of fraudulent and non-fraudulent transactions. This plot shows an equal distribution of both classes in the subsample dataset.</a:t>
            </a:r>
            <a:endParaRPr sz="1500">
              <a:solidFill>
                <a:srgbClr val="374151"/>
              </a:solidFill>
              <a:latin typeface="Roboto"/>
              <a:ea typeface="Roboto"/>
              <a:cs typeface="Roboto"/>
              <a:sym typeface="Roboto"/>
            </a:endParaRPr>
          </a:p>
          <a:p>
            <a:pPr marL="0" lvl="0" indent="0" algn="l" rtl="0">
              <a:spcBef>
                <a:spcPts val="0"/>
              </a:spcBef>
              <a:spcAft>
                <a:spcPts val="0"/>
              </a:spcAft>
              <a:buNone/>
            </a:pPr>
            <a:endParaRPr sz="1500">
              <a:solidFill>
                <a:srgbClr val="374151"/>
              </a:solidFill>
              <a:latin typeface="Roboto"/>
              <a:ea typeface="Roboto"/>
              <a:cs typeface="Roboto"/>
              <a:sym typeface="Roboto"/>
            </a:endParaRPr>
          </a:p>
          <a:p>
            <a:pPr marL="0" lvl="0" indent="0" algn="l" rtl="0">
              <a:spcBef>
                <a:spcPts val="0"/>
              </a:spcBef>
              <a:spcAft>
                <a:spcPts val="0"/>
              </a:spcAft>
              <a:buNone/>
            </a:pPr>
            <a:endParaRPr sz="2100"/>
          </a:p>
        </p:txBody>
      </p:sp>
      <p:pic>
        <p:nvPicPr>
          <p:cNvPr id="117" name="Google Shape;117;p23"/>
          <p:cNvPicPr preferRelativeResize="0"/>
          <p:nvPr/>
        </p:nvPicPr>
        <p:blipFill>
          <a:blip r:embed="rId3">
            <a:alphaModFix/>
          </a:blip>
          <a:stretch>
            <a:fillRect/>
          </a:stretch>
        </p:blipFill>
        <p:spPr>
          <a:xfrm>
            <a:off x="2381125" y="3315975"/>
            <a:ext cx="4075725" cy="1783449"/>
          </a:xfrm>
          <a:prstGeom prst="rect">
            <a:avLst/>
          </a:prstGeom>
          <a:noFill/>
          <a:ln>
            <a:noFill/>
          </a:ln>
        </p:spPr>
      </p:pic>
      <p:pic>
        <p:nvPicPr>
          <p:cNvPr id="118" name="Google Shape;118;p23"/>
          <p:cNvPicPr preferRelativeResize="0"/>
          <p:nvPr/>
        </p:nvPicPr>
        <p:blipFill>
          <a:blip r:embed="rId4">
            <a:alphaModFix/>
          </a:blip>
          <a:stretch>
            <a:fillRect/>
          </a:stretch>
        </p:blipFill>
        <p:spPr>
          <a:xfrm>
            <a:off x="914850" y="1825000"/>
            <a:ext cx="7496175" cy="683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24"/>
          <p:cNvPicPr preferRelativeResize="0"/>
          <p:nvPr/>
        </p:nvPicPr>
        <p:blipFill rotWithShape="1">
          <a:blip r:embed="rId3">
            <a:alphaModFix/>
          </a:blip>
          <a:srcRect l="16759" r="16759"/>
          <a:stretch/>
        </p:blipFill>
        <p:spPr>
          <a:xfrm>
            <a:off x="593697" y="939207"/>
            <a:ext cx="3978302" cy="2983800"/>
          </a:xfrm>
          <a:prstGeom prst="rect">
            <a:avLst/>
          </a:prstGeom>
          <a:noFill/>
          <a:ln w="9525" cap="flat" cmpd="sng">
            <a:solidFill>
              <a:srgbClr val="D9D9D9"/>
            </a:solidFill>
            <a:prstDash val="solid"/>
            <a:round/>
            <a:headEnd type="none" w="sm" len="sm"/>
            <a:tailEnd type="none" w="sm" len="sm"/>
          </a:ln>
        </p:spPr>
      </p:pic>
      <p:pic>
        <p:nvPicPr>
          <p:cNvPr id="124" name="Google Shape;124;p24"/>
          <p:cNvPicPr preferRelativeResize="0"/>
          <p:nvPr/>
        </p:nvPicPr>
        <p:blipFill rotWithShape="1">
          <a:blip r:embed="rId4">
            <a:alphaModFix/>
          </a:blip>
          <a:srcRect l="17030" r="17036"/>
          <a:stretch/>
        </p:blipFill>
        <p:spPr>
          <a:xfrm>
            <a:off x="4650828" y="891331"/>
            <a:ext cx="3978303" cy="2983800"/>
          </a:xfrm>
          <a:prstGeom prst="rect">
            <a:avLst/>
          </a:prstGeom>
          <a:noFill/>
          <a:ln w="9525" cap="flat" cmpd="sng">
            <a:solidFill>
              <a:srgbClr val="D9D9D9"/>
            </a:solidFill>
            <a:prstDash val="solid"/>
            <a:round/>
            <a:headEnd type="none" w="sm" len="sm"/>
            <a:tailEnd type="none" w="sm" len="sm"/>
          </a:ln>
        </p:spPr>
      </p:pic>
      <p:sp>
        <p:nvSpPr>
          <p:cNvPr id="125" name="Google Shape;125;p24"/>
          <p:cNvSpPr txBox="1"/>
          <p:nvPr/>
        </p:nvSpPr>
        <p:spPr>
          <a:xfrm>
            <a:off x="516125" y="329250"/>
            <a:ext cx="79821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dirty="0"/>
              <a:t>Correlation Matrix for Imbalance Data &amp; Balanced Data</a:t>
            </a:r>
            <a:endParaRPr sz="2000" dirty="0"/>
          </a:p>
        </p:txBody>
      </p:sp>
      <p:sp>
        <p:nvSpPr>
          <p:cNvPr id="126" name="Google Shape;126;p24"/>
          <p:cNvSpPr txBox="1"/>
          <p:nvPr/>
        </p:nvSpPr>
        <p:spPr>
          <a:xfrm>
            <a:off x="624775" y="3944800"/>
            <a:ext cx="7715400" cy="978900"/>
          </a:xfrm>
          <a:prstGeom prst="rect">
            <a:avLst/>
          </a:prstGeom>
          <a:noFill/>
          <a:ln>
            <a:noFill/>
          </a:ln>
        </p:spPr>
        <p:txBody>
          <a:bodyPr spcFirstLastPara="1" wrap="square" lIns="91425" tIns="91425" rIns="91425" bIns="91425" anchor="t" anchorCtr="0">
            <a:spAutoFit/>
          </a:bodyPr>
          <a:lstStyle/>
          <a:p>
            <a:pPr marL="457200" lvl="0" indent="-298450" algn="l" rtl="0">
              <a:spcBef>
                <a:spcPts val="0"/>
              </a:spcBef>
              <a:spcAft>
                <a:spcPts val="0"/>
              </a:spcAft>
              <a:buSzPts val="1100"/>
              <a:buChar char="●"/>
            </a:pPr>
            <a:r>
              <a:rPr lang="en" sz="1100" dirty="0"/>
              <a:t>Imbalanced dataset can </a:t>
            </a:r>
            <a:r>
              <a:rPr lang="en" sz="1200" dirty="0">
                <a:solidFill>
                  <a:schemeClr val="dk1"/>
                </a:solidFill>
                <a:latin typeface="Times New Roman"/>
                <a:ea typeface="Times New Roman"/>
                <a:cs typeface="Times New Roman"/>
                <a:sym typeface="Times New Roman"/>
              </a:rPr>
              <a:t>potentially hide important correlations between features and the target variable</a:t>
            </a:r>
            <a:endParaRPr sz="1200" dirty="0">
              <a:solidFill>
                <a:schemeClr val="dk1"/>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chemeClr val="dk1"/>
              </a:buClr>
              <a:buSzPts val="1200"/>
              <a:buFont typeface="Times New Roman"/>
              <a:buChar char="●"/>
            </a:pPr>
            <a:r>
              <a:rPr lang="en" sz="1200" dirty="0">
                <a:solidFill>
                  <a:schemeClr val="dk1"/>
                </a:solidFill>
                <a:latin typeface="Times New Roman"/>
                <a:ea typeface="Times New Roman"/>
                <a:cs typeface="Times New Roman"/>
                <a:sym typeface="Times New Roman"/>
              </a:rPr>
              <a:t>Second heatmap, which shows the correlation between the features of a subsample of the data and the target variable, is a better reference because it provides a clearer indication of the relationship between the features and the target variable in the context of fraud detection</a:t>
            </a:r>
            <a:endParaRPr sz="12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Google Shape;131;p25"/>
          <p:cNvPicPr preferRelativeResize="0"/>
          <p:nvPr/>
        </p:nvPicPr>
        <p:blipFill>
          <a:blip r:embed="rId3">
            <a:alphaModFix/>
          </a:blip>
          <a:stretch>
            <a:fillRect/>
          </a:stretch>
        </p:blipFill>
        <p:spPr>
          <a:xfrm>
            <a:off x="4829650" y="1718150"/>
            <a:ext cx="4261177" cy="2685975"/>
          </a:xfrm>
          <a:prstGeom prst="rect">
            <a:avLst/>
          </a:prstGeom>
          <a:noFill/>
          <a:ln>
            <a:noFill/>
          </a:ln>
        </p:spPr>
      </p:pic>
      <p:sp>
        <p:nvSpPr>
          <p:cNvPr id="132" name="Google Shape;132;p25"/>
          <p:cNvSpPr txBox="1"/>
          <p:nvPr/>
        </p:nvSpPr>
        <p:spPr>
          <a:xfrm>
            <a:off x="441075" y="171950"/>
            <a:ext cx="6093732"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SMOTE </a:t>
            </a:r>
            <a:r>
              <a:rPr lang="en" sz="2400" dirty="0">
                <a:solidFill>
                  <a:schemeClr val="dk1"/>
                </a:solidFill>
              </a:rPr>
              <a:t>Technique (Over-Sampling)</a:t>
            </a:r>
            <a:endParaRPr sz="2400" dirty="0"/>
          </a:p>
        </p:txBody>
      </p:sp>
      <p:sp>
        <p:nvSpPr>
          <p:cNvPr id="133" name="Google Shape;133;p25"/>
          <p:cNvSpPr txBox="1"/>
          <p:nvPr/>
        </p:nvSpPr>
        <p:spPr>
          <a:xfrm>
            <a:off x="388750" y="1561475"/>
            <a:ext cx="4440900" cy="3494400"/>
          </a:xfrm>
          <a:prstGeom prst="rect">
            <a:avLst/>
          </a:prstGeom>
          <a:noFill/>
          <a:ln>
            <a:noFill/>
          </a:ln>
        </p:spPr>
        <p:txBody>
          <a:bodyPr spcFirstLastPara="1" wrap="square" lIns="91425" tIns="91425" rIns="91425" bIns="91425" anchor="t" anchorCtr="0">
            <a:spAutoFit/>
          </a:bodyPr>
          <a:lstStyle/>
          <a:p>
            <a:pPr marL="0" lvl="0" indent="0" algn="l" rtl="0">
              <a:lnSpc>
                <a:spcPct val="170000"/>
              </a:lnSpc>
              <a:spcBef>
                <a:spcPts val="0"/>
              </a:spcBef>
              <a:spcAft>
                <a:spcPts val="0"/>
              </a:spcAft>
              <a:buClr>
                <a:schemeClr val="dk1"/>
              </a:buClr>
              <a:buSzPts val="1100"/>
              <a:buFont typeface="Arial"/>
              <a:buNone/>
            </a:pPr>
            <a:endParaRPr sz="1050" dirty="0">
              <a:solidFill>
                <a:schemeClr val="dk1"/>
              </a:solidFill>
            </a:endParaRPr>
          </a:p>
          <a:p>
            <a:pPr marL="0" lvl="0" indent="0" algn="l" rtl="0">
              <a:lnSpc>
                <a:spcPct val="170000"/>
              </a:lnSpc>
              <a:spcBef>
                <a:spcPts val="1200"/>
              </a:spcBef>
              <a:spcAft>
                <a:spcPts val="0"/>
              </a:spcAft>
              <a:buClr>
                <a:schemeClr val="dk1"/>
              </a:buClr>
              <a:buSzPts val="1100"/>
              <a:buFont typeface="Arial"/>
              <a:buNone/>
            </a:pPr>
            <a:r>
              <a:rPr lang="en" sz="1050" b="1" dirty="0">
                <a:solidFill>
                  <a:schemeClr val="dk1"/>
                </a:solidFill>
              </a:rPr>
              <a:t>Understanding SMOTE:</a:t>
            </a:r>
            <a:endParaRPr sz="1050" b="1" dirty="0">
              <a:solidFill>
                <a:schemeClr val="dk1"/>
              </a:solidFill>
            </a:endParaRPr>
          </a:p>
          <a:p>
            <a:pPr marL="457200" lvl="0" indent="-295275" algn="l" rtl="0">
              <a:lnSpc>
                <a:spcPct val="115000"/>
              </a:lnSpc>
              <a:spcBef>
                <a:spcPts val="1200"/>
              </a:spcBef>
              <a:spcAft>
                <a:spcPts val="0"/>
              </a:spcAft>
              <a:buClr>
                <a:schemeClr val="dk1"/>
              </a:buClr>
              <a:buSzPts val="1050"/>
              <a:buChar char="●"/>
            </a:pPr>
            <a:r>
              <a:rPr lang="en" sz="1050" b="1" dirty="0">
                <a:solidFill>
                  <a:schemeClr val="dk1"/>
                </a:solidFill>
              </a:rPr>
              <a:t>Solving the Class Imbalance: </a:t>
            </a:r>
            <a:r>
              <a:rPr lang="en" sz="1050" dirty="0">
                <a:solidFill>
                  <a:schemeClr val="dk1"/>
                </a:solidFill>
              </a:rPr>
              <a:t>SMOTE creates synthetic points from the minority class in order to reach an equal balance between the minority and majority class.</a:t>
            </a:r>
            <a:endParaRPr sz="1050" dirty="0">
              <a:solidFill>
                <a:schemeClr val="dk1"/>
              </a:solidFill>
            </a:endParaRPr>
          </a:p>
          <a:p>
            <a:pPr marL="457200" lvl="0" indent="-295275" algn="l" rtl="0">
              <a:lnSpc>
                <a:spcPct val="115000"/>
              </a:lnSpc>
              <a:spcBef>
                <a:spcPts val="0"/>
              </a:spcBef>
              <a:spcAft>
                <a:spcPts val="0"/>
              </a:spcAft>
              <a:buClr>
                <a:schemeClr val="dk1"/>
              </a:buClr>
              <a:buSzPts val="1050"/>
              <a:buChar char="●"/>
            </a:pPr>
            <a:r>
              <a:rPr lang="en" sz="1050" b="1" dirty="0">
                <a:solidFill>
                  <a:schemeClr val="dk1"/>
                </a:solidFill>
              </a:rPr>
              <a:t>Location of the synthetic points: </a:t>
            </a:r>
            <a:r>
              <a:rPr lang="en" sz="1050" dirty="0">
                <a:solidFill>
                  <a:schemeClr val="dk1"/>
                </a:solidFill>
              </a:rPr>
              <a:t>SMOTE picks the distance between the closest neighbors of the minority class, in between these distances it creates synthetic points.</a:t>
            </a:r>
            <a:endParaRPr sz="1050" dirty="0">
              <a:solidFill>
                <a:schemeClr val="dk1"/>
              </a:solidFill>
            </a:endParaRPr>
          </a:p>
          <a:p>
            <a:pPr marL="457200" lvl="0" indent="-295275" algn="l" rtl="0">
              <a:lnSpc>
                <a:spcPct val="115000"/>
              </a:lnSpc>
              <a:spcBef>
                <a:spcPts val="0"/>
              </a:spcBef>
              <a:spcAft>
                <a:spcPts val="0"/>
              </a:spcAft>
              <a:buClr>
                <a:schemeClr val="dk1"/>
              </a:buClr>
              <a:buSzPts val="1050"/>
              <a:buChar char="●"/>
            </a:pPr>
            <a:r>
              <a:rPr lang="en" sz="1050" b="1" dirty="0">
                <a:solidFill>
                  <a:schemeClr val="dk1"/>
                </a:solidFill>
              </a:rPr>
              <a:t>Final Effect: </a:t>
            </a:r>
            <a:r>
              <a:rPr lang="en" sz="1050" dirty="0">
                <a:solidFill>
                  <a:schemeClr val="dk1"/>
                </a:solidFill>
              </a:rPr>
              <a:t>More information is retained since we didn't have to delete any rows unlike in random undersampling.</a:t>
            </a:r>
            <a:endParaRPr sz="1050" dirty="0">
              <a:solidFill>
                <a:schemeClr val="dk1"/>
              </a:solidFill>
            </a:endParaRPr>
          </a:p>
          <a:p>
            <a:pPr marL="457200" lvl="0" indent="-295275" algn="l" rtl="0">
              <a:lnSpc>
                <a:spcPct val="115000"/>
              </a:lnSpc>
              <a:spcBef>
                <a:spcPts val="0"/>
              </a:spcBef>
              <a:spcAft>
                <a:spcPts val="0"/>
              </a:spcAft>
              <a:buClr>
                <a:schemeClr val="dk1"/>
              </a:buClr>
              <a:buSzPts val="1050"/>
              <a:buChar char="●"/>
            </a:pPr>
            <a:r>
              <a:rPr lang="en" sz="1050" b="1" dirty="0">
                <a:solidFill>
                  <a:schemeClr val="dk1"/>
                </a:solidFill>
              </a:rPr>
              <a:t>Accuracy || Time Tradeoff: </a:t>
            </a:r>
            <a:r>
              <a:rPr lang="en" sz="1050" dirty="0">
                <a:solidFill>
                  <a:schemeClr val="dk1"/>
                </a:solidFill>
              </a:rPr>
              <a:t>Although it is likely that SMOTE will be more accurate than random under-sampling, it will take more time to train since no rows are eliminated as previously stated.</a:t>
            </a:r>
            <a:endParaRPr sz="1050" dirty="0">
              <a:solidFill>
                <a:schemeClr val="dk1"/>
              </a:solidFill>
            </a:endParaRPr>
          </a:p>
          <a:p>
            <a:pPr marL="0" lvl="0" indent="0" algn="l" rtl="0">
              <a:spcBef>
                <a:spcPts val="1500"/>
              </a:spcBef>
              <a:spcAft>
                <a:spcPts val="0"/>
              </a:spcAft>
              <a:buNone/>
            </a:pPr>
            <a:endParaRPr dirty="0"/>
          </a:p>
        </p:txBody>
      </p:sp>
      <p:sp>
        <p:nvSpPr>
          <p:cNvPr id="134" name="Google Shape;134;p25"/>
          <p:cNvSpPr txBox="1"/>
          <p:nvPr/>
        </p:nvSpPr>
        <p:spPr>
          <a:xfrm>
            <a:off x="814875" y="822350"/>
            <a:ext cx="6713400" cy="895800"/>
          </a:xfrm>
          <a:prstGeom prst="rect">
            <a:avLst/>
          </a:prstGeom>
          <a:noFill/>
          <a:ln>
            <a:noFill/>
          </a:ln>
        </p:spPr>
        <p:txBody>
          <a:bodyPr spcFirstLastPara="1" wrap="square" lIns="91425" tIns="91425" rIns="91425" bIns="91425" anchor="t" anchorCtr="0">
            <a:spAutoFit/>
          </a:bodyPr>
          <a:lstStyle/>
          <a:p>
            <a:pPr marL="0" lvl="0" indent="0" algn="l" rtl="0">
              <a:lnSpc>
                <a:spcPct val="170000"/>
              </a:lnSpc>
              <a:spcBef>
                <a:spcPts val="0"/>
              </a:spcBef>
              <a:spcAft>
                <a:spcPts val="1200"/>
              </a:spcAft>
              <a:buClr>
                <a:schemeClr val="dk1"/>
              </a:buClr>
              <a:buSzPts val="1100"/>
              <a:buFont typeface="Arial"/>
              <a:buNone/>
            </a:pPr>
            <a:r>
              <a:rPr lang="en" sz="1050" b="1">
                <a:solidFill>
                  <a:schemeClr val="dk1"/>
                </a:solidFill>
              </a:rPr>
              <a:t>SMOTE</a:t>
            </a:r>
            <a:r>
              <a:rPr lang="en" sz="1050">
                <a:solidFill>
                  <a:schemeClr val="dk1"/>
                </a:solidFill>
              </a:rPr>
              <a:t> stands for Synthetic Minority Over-sampling Technique. Unlike Random UnderSampling, SMOTE creates new synthetic points in order to have an equal balance of the classes. This is another alternative for solving the "class imbalance problems".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title"/>
          </p:nvPr>
        </p:nvSpPr>
        <p:spPr>
          <a:xfrm>
            <a:off x="311700" y="15680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Stratified Sampling</a:t>
            </a:r>
            <a:endParaRPr dirty="0"/>
          </a:p>
        </p:txBody>
      </p:sp>
      <p:pic>
        <p:nvPicPr>
          <p:cNvPr id="140" name="Google Shape;140;p26"/>
          <p:cNvPicPr preferRelativeResize="0"/>
          <p:nvPr/>
        </p:nvPicPr>
        <p:blipFill>
          <a:blip r:embed="rId3">
            <a:alphaModFix/>
          </a:blip>
          <a:stretch>
            <a:fillRect/>
          </a:stretch>
        </p:blipFill>
        <p:spPr>
          <a:xfrm>
            <a:off x="311700" y="861125"/>
            <a:ext cx="8520598" cy="2873026"/>
          </a:xfrm>
          <a:prstGeom prst="rect">
            <a:avLst/>
          </a:prstGeom>
          <a:noFill/>
          <a:ln>
            <a:noFill/>
          </a:ln>
        </p:spPr>
      </p:pic>
      <p:pic>
        <p:nvPicPr>
          <p:cNvPr id="141" name="Google Shape;141;p26"/>
          <p:cNvPicPr preferRelativeResize="0"/>
          <p:nvPr/>
        </p:nvPicPr>
        <p:blipFill>
          <a:blip r:embed="rId4">
            <a:alphaModFix/>
          </a:blip>
          <a:stretch>
            <a:fillRect/>
          </a:stretch>
        </p:blipFill>
        <p:spPr>
          <a:xfrm>
            <a:off x="385450" y="3818475"/>
            <a:ext cx="8383800" cy="13250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953</Words>
  <Application>Microsoft Macintosh PowerPoint</Application>
  <PresentationFormat>On-screen Show (16:9)</PresentationFormat>
  <Paragraphs>67</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Times New Roman</vt:lpstr>
      <vt:lpstr>Roboto</vt:lpstr>
      <vt:lpstr>Simple Light</vt:lpstr>
      <vt:lpstr>Credit Card Fraud Detection</vt:lpstr>
      <vt:lpstr>Data Explanation</vt:lpstr>
      <vt:lpstr>Data Sample</vt:lpstr>
      <vt:lpstr>Problem Solving</vt:lpstr>
      <vt:lpstr>PowerPoint Presentation</vt:lpstr>
      <vt:lpstr>Plots for Dataset Analysis</vt:lpstr>
      <vt:lpstr>PowerPoint Presentation</vt:lpstr>
      <vt:lpstr>PowerPoint Presentation</vt:lpstr>
      <vt:lpstr>Stratified Sampling</vt:lpstr>
      <vt:lpstr>PowerPoint Presentation</vt:lpstr>
      <vt:lpstr>ML Models Implemented &amp; Parameters</vt:lpstr>
      <vt:lpstr>ML Models Implemented &amp; Parameters  </vt:lpstr>
      <vt:lpstr>Stratified KFold Cross Validation</vt:lpstr>
      <vt:lpstr>Learning curve for Multiple ML Models </vt:lpstr>
      <vt:lpstr>ROC Curve</vt:lpstr>
      <vt:lpstr>Classification Model Performance Comparison.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cp:lastModifiedBy>arpan avvari</cp:lastModifiedBy>
  <cp:revision>5</cp:revision>
  <dcterms:modified xsi:type="dcterms:W3CDTF">2024-06-07T18:25:53Z</dcterms:modified>
</cp:coreProperties>
</file>