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18" r:id="rId2"/>
    <p:sldId id="319" r:id="rId3"/>
    <p:sldId id="320" r:id="rId4"/>
    <p:sldId id="321" r:id="rId5"/>
    <p:sldId id="322" r:id="rId6"/>
    <p:sldId id="348" r:id="rId7"/>
    <p:sldId id="375" r:id="rId8"/>
    <p:sldId id="350" r:id="rId9"/>
    <p:sldId id="3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55" autoAdjust="0"/>
  </p:normalViewPr>
  <p:slideViewPr>
    <p:cSldViewPr snapToGrid="0">
      <p:cViewPr varScale="1">
        <p:scale>
          <a:sx n="86" d="100"/>
          <a:sy n="86" d="100"/>
        </p:scale>
        <p:origin x="1032" y="82"/>
      </p:cViewPr>
      <p:guideLst>
        <p:guide orient="horz" pos="2160"/>
        <p:guide pos="3840"/>
      </p:guideLst>
    </p:cSldViewPr>
  </p:slideViewPr>
  <p:outlineViewPr>
    <p:cViewPr>
      <p:scale>
        <a:sx n="33" d="100"/>
        <a:sy n="33" d="100"/>
      </p:scale>
      <p:origin x="0" y="-217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1E05-8488-4C46-A060-12A4230526F8}" type="datetimeFigureOut">
              <a:rPr lang="en-GB" smtClean="0"/>
              <a:pPr/>
              <a:t>17/05/2022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5F384-2BD2-4CEA-B40A-8775E021D588}" type="slidenum">
              <a:rPr lang="en-GB" smtClean="0"/>
              <a:pPr/>
              <a:t>‹#›</a:t>
            </a:fld>
            <a:endParaRPr lang="en-GB"/>
          </a:p>
        </p:txBody>
      </p:sp>
    </p:spTree>
    <p:extLst>
      <p:ext uri="{BB962C8B-B14F-4D97-AF65-F5344CB8AC3E}">
        <p14:creationId xmlns:p14="http://schemas.microsoft.com/office/powerpoint/2010/main" val="57705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17/05/2022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44236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17/05/2022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17309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17/05/2022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9819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17/05/2022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25493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29F21-A0E9-433C-93B1-3DD4B2A9A904}" type="datetimeFigureOut">
              <a:rPr lang="en-GB" smtClean="0"/>
              <a:pPr/>
              <a:t>17/05/2022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4364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C29F21-A0E9-433C-93B1-3DD4B2A9A904}" type="datetimeFigureOut">
              <a:rPr lang="en-GB" smtClean="0"/>
              <a:pPr/>
              <a:t>17/05/2022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93619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C29F21-A0E9-433C-93B1-3DD4B2A9A904}" type="datetimeFigureOut">
              <a:rPr lang="en-GB" smtClean="0"/>
              <a:pPr/>
              <a:t>17/05/2022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060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C29F21-A0E9-433C-93B1-3DD4B2A9A904}" type="datetimeFigureOut">
              <a:rPr lang="en-GB" smtClean="0"/>
              <a:pPr/>
              <a:t>17/05/2022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717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21-A0E9-433C-93B1-3DD4B2A9A904}" type="datetimeFigureOut">
              <a:rPr lang="en-GB" smtClean="0"/>
              <a:pPr/>
              <a:t>17/05/2022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72863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17/05/2022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10054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17/05/2022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710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29F21-A0E9-433C-93B1-3DD4B2A9A904}" type="datetimeFigureOut">
              <a:rPr lang="en-GB" smtClean="0"/>
              <a:pPr/>
              <a:t>17/05/2022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88BD5-29F7-4A44-AA65-6FE937AC1463}" type="slidenum">
              <a:rPr lang="en-GB" smtClean="0"/>
              <a:pPr/>
              <a:t>‹#›</a:t>
            </a:fld>
            <a:endParaRPr lang="en-GB"/>
          </a:p>
        </p:txBody>
      </p:sp>
    </p:spTree>
    <p:extLst>
      <p:ext uri="{BB962C8B-B14F-4D97-AF65-F5344CB8AC3E}">
        <p14:creationId xmlns:p14="http://schemas.microsoft.com/office/powerpoint/2010/main" val="202678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204185"/>
            <a:ext cx="11496582" cy="6331259"/>
          </a:xfrm>
        </p:spPr>
        <p:txBody>
          <a:bodyPr>
            <a:normAutofit fontScale="92500"/>
          </a:bodyPr>
          <a:lstStyle/>
          <a:p>
            <a:pPr marL="0" indent="0">
              <a:buNone/>
            </a:pPr>
            <a:r>
              <a:rPr lang="en-US" sz="3600" b="1" dirty="0"/>
              <a:t>Unit- 3   </a:t>
            </a:r>
            <a:r>
              <a:rPr lang="en-US" sz="3600" b="1" u="sng" dirty="0"/>
              <a:t>Language Variety</a:t>
            </a:r>
            <a:endParaRPr lang="en-US" sz="3600" dirty="0"/>
          </a:p>
          <a:p>
            <a:pPr marL="0" indent="0" algn="just">
              <a:buNone/>
            </a:pPr>
            <a:r>
              <a:rPr lang="en-US" sz="3600" u="sng" dirty="0"/>
              <a:t>Introduction</a:t>
            </a:r>
          </a:p>
          <a:p>
            <a:pPr algn="just">
              <a:buFont typeface="Wingdings" panose="05000000000000000000" pitchFamily="2" charset="2"/>
              <a:buChar char="Ø"/>
            </a:pPr>
            <a:r>
              <a:rPr lang="en-US" sz="3600" dirty="0"/>
              <a:t>Varieties of English refer to the use of English language differently in different situations. </a:t>
            </a:r>
          </a:p>
          <a:p>
            <a:pPr algn="just">
              <a:buFont typeface="Wingdings" panose="05000000000000000000" pitchFamily="2" charset="2"/>
              <a:buChar char="Ø"/>
            </a:pPr>
            <a:r>
              <a:rPr lang="en-US" sz="3600" dirty="0"/>
              <a:t>The most powerful means of communication is language but its use depends on the context. </a:t>
            </a:r>
          </a:p>
          <a:p>
            <a:pPr algn="just">
              <a:buFont typeface="Wingdings" panose="05000000000000000000" pitchFamily="2" charset="2"/>
              <a:buChar char="Ø"/>
            </a:pPr>
            <a:r>
              <a:rPr lang="en-US" sz="3600" dirty="0"/>
              <a:t>No two speakers of any language speak in exactly the same way. </a:t>
            </a:r>
          </a:p>
          <a:p>
            <a:pPr algn="just">
              <a:buFont typeface="Wingdings" panose="05000000000000000000" pitchFamily="2" charset="2"/>
              <a:buChar char="Ø"/>
            </a:pPr>
            <a:r>
              <a:rPr lang="en-US" sz="3600" dirty="0"/>
              <a:t>Every individual speaks the language in his/her own way which is known as ‘idiolect’. </a:t>
            </a:r>
          </a:p>
          <a:p>
            <a:pPr algn="just">
              <a:buFont typeface="Wingdings" panose="05000000000000000000" pitchFamily="2" charset="2"/>
              <a:buChar char="Ø"/>
            </a:pPr>
            <a:r>
              <a:rPr lang="en-US" sz="3600" dirty="0"/>
              <a:t>Apart from idiolects, it is necessary to take account of varieties that are determined by factors such as speaker’s geographical origin, social status, profession, education, age, sex etc. </a:t>
            </a:r>
            <a:endParaRPr lang="en-US" dirty="0"/>
          </a:p>
          <a:p>
            <a:pPr>
              <a:buNone/>
            </a:pPr>
            <a:endParaRPr lang="en-US" b="1" dirty="0"/>
          </a:p>
          <a:p>
            <a:pPr>
              <a:buNone/>
            </a:pP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94" y="228600"/>
            <a:ext cx="11398928" cy="6400800"/>
          </a:xfrm>
        </p:spPr>
        <p:txBody>
          <a:bodyPr>
            <a:noAutofit/>
          </a:bodyPr>
          <a:lstStyle/>
          <a:p>
            <a:pPr algn="just">
              <a:buNone/>
            </a:pPr>
            <a:r>
              <a:rPr lang="en-US" sz="1800" b="1" u="sng" dirty="0"/>
              <a:t>Geographical/Regional Varieties of English: British and American</a:t>
            </a:r>
          </a:p>
          <a:p>
            <a:pPr algn="just"/>
            <a:r>
              <a:rPr lang="en-US" sz="1800" b="1" dirty="0"/>
              <a:t>A particular language is spoken differently in different geographical areas or regions. For example: English spoken in the United States, the United Kingdom, Australia, etc. differ in a number of ways. </a:t>
            </a:r>
          </a:p>
          <a:p>
            <a:pPr algn="just"/>
            <a:r>
              <a:rPr lang="en-US" sz="1800" b="1" dirty="0"/>
              <a:t>Their differences lie in spelling of the words, pronunciation and the grammar or usage. </a:t>
            </a:r>
          </a:p>
          <a:p>
            <a:pPr algn="just"/>
            <a:r>
              <a:rPr lang="en-US" sz="1800" b="1" dirty="0"/>
              <a:t>Such varieties of the same language are called the geographical or regional dialects of the language. </a:t>
            </a:r>
          </a:p>
          <a:p>
            <a:pPr algn="just"/>
            <a:r>
              <a:rPr lang="en-US" sz="1800" b="1" dirty="0">
                <a:solidFill>
                  <a:srgbClr val="000000"/>
                </a:solidFill>
                <a:uFill>
                  <a:solidFill>
                    <a:srgbClr val="000000"/>
                  </a:solidFill>
                </a:uFill>
                <a:ea typeface="Arial" panose="020B0604020202020204" pitchFamily="34" charset="0"/>
                <a:cs typeface="Arial" panose="020B0604020202020204" pitchFamily="34" charset="0"/>
              </a:rPr>
              <a:t>Some differences between British and American English are as follows:</a:t>
            </a:r>
          </a:p>
          <a:p>
            <a:pPr marL="0" indent="0" algn="just">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a. </a:t>
            </a:r>
            <a:r>
              <a:rPr lang="en-US" sz="1800" b="1" u="none" strike="noStrike" dirty="0">
                <a:solidFill>
                  <a:srgbClr val="000000"/>
                </a:solidFill>
                <a:uFill>
                  <a:solidFill>
                    <a:srgbClr val="000000"/>
                  </a:solidFill>
                </a:uFill>
                <a:ea typeface="Arial" panose="020B0604020202020204" pitchFamily="34" charset="0"/>
                <a:cs typeface="Arial" panose="020B0604020202020204" pitchFamily="34" charset="0"/>
              </a:rPr>
              <a:t>Difference in s</a:t>
            </a:r>
            <a:r>
              <a:rPr lang="en-US" sz="1800" b="1" dirty="0">
                <a:solidFill>
                  <a:srgbClr val="000000"/>
                </a:solidFill>
                <a:uFill>
                  <a:solidFill>
                    <a:srgbClr val="000000"/>
                  </a:solidFill>
                </a:uFill>
                <a:ea typeface="Arial" panose="020B0604020202020204" pitchFamily="34" charset="0"/>
                <a:cs typeface="Arial" panose="020B0604020202020204" pitchFamily="34" charset="0"/>
              </a:rPr>
              <a:t>pelling:- </a:t>
            </a:r>
          </a:p>
          <a:p>
            <a:pPr marL="457200" marR="353695" lvl="1" indent="0" algn="just" fontAlgn="base">
              <a:lnSpc>
                <a:spcPct val="111000"/>
              </a:lnSpc>
              <a:spcBef>
                <a:spcPts val="0"/>
              </a:spcBef>
              <a:spcAft>
                <a:spcPts val="25"/>
              </a:spcAft>
              <a:buClr>
                <a:srgbClr val="000000"/>
              </a:buClr>
              <a:buSzPts val="1100"/>
              <a:buNone/>
            </a:pPr>
            <a:r>
              <a:rPr lang="en-US" sz="1800" b="1" u="none" strike="noStrike" dirty="0">
                <a:solidFill>
                  <a:srgbClr val="000000"/>
                </a:solidFill>
                <a:uFill>
                  <a:solidFill>
                    <a:srgbClr val="000000"/>
                  </a:solidFill>
                </a:uFill>
                <a:ea typeface="Arial" panose="020B0604020202020204" pitchFamily="34" charset="0"/>
                <a:cs typeface="Arial" panose="020B0604020202020204" pitchFamily="34" charset="0"/>
              </a:rPr>
              <a:t>    </a:t>
            </a:r>
            <a:r>
              <a:rPr lang="en-US" sz="1800" b="1" u="none" strike="noStrike" dirty="0" err="1">
                <a:solidFill>
                  <a:srgbClr val="000000"/>
                </a:solidFill>
                <a:uFill>
                  <a:solidFill>
                    <a:srgbClr val="000000"/>
                  </a:solidFill>
                </a:uFill>
                <a:ea typeface="Arial" panose="020B0604020202020204" pitchFamily="34" charset="0"/>
                <a:cs typeface="Arial" panose="020B0604020202020204" pitchFamily="34" charset="0"/>
              </a:rPr>
              <a:t>B</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endParaRPr lang="en-US" sz="1800" b="1" dirty="0">
              <a:solidFill>
                <a:srgbClr val="000000"/>
              </a:solidFill>
              <a:uFill>
                <a:solidFill>
                  <a:srgbClr val="000000"/>
                </a:solidFill>
              </a:uFill>
              <a:ea typeface="Arial" panose="020B0604020202020204" pitchFamily="34" charset="0"/>
              <a:cs typeface="Arial" panose="020B0604020202020204" pitchFamily="34" charset="0"/>
            </a:endParaRPr>
          </a:p>
          <a:p>
            <a:pPr marL="457200" marR="353695" lvl="1" indent="0" algn="just" fontAlgn="base">
              <a:lnSpc>
                <a:spcPct val="111000"/>
              </a:lnSpc>
              <a:spcBef>
                <a:spcPts val="0"/>
              </a:spcBef>
              <a:spcAft>
                <a:spcPts val="25"/>
              </a:spcAft>
              <a:buClr>
                <a:srgbClr val="000000"/>
              </a:buClr>
              <a:buSzPts val="1100"/>
              <a:buNone/>
            </a:pPr>
            <a:r>
              <a:rPr lang="en-US" sz="1800" b="1" u="none" strike="noStrike" dirty="0" err="1">
                <a:solidFill>
                  <a:srgbClr val="000000"/>
                </a:solidFill>
                <a:uFill>
                  <a:solidFill>
                    <a:srgbClr val="000000"/>
                  </a:solidFill>
                </a:uFill>
                <a:ea typeface="Arial" panose="020B0604020202020204" pitchFamily="34" charset="0"/>
                <a:cs typeface="Arial" panose="020B0604020202020204" pitchFamily="34" charset="0"/>
              </a:rPr>
              <a:t>Diarrhoea</a:t>
            </a:r>
            <a:r>
              <a:rPr lang="en-US" sz="1800" b="1" u="none" strike="noStrike" dirty="0">
                <a:solidFill>
                  <a:srgbClr val="000000"/>
                </a:solidFill>
                <a:uFill>
                  <a:solidFill>
                    <a:srgbClr val="000000"/>
                  </a:solidFill>
                </a:uFill>
                <a:ea typeface="Arial" panose="020B0604020202020204" pitchFamily="34" charset="0"/>
                <a:cs typeface="Arial" panose="020B0604020202020204" pitchFamily="34" charset="0"/>
              </a:rPr>
              <a:t>				Diarrhea</a:t>
            </a:r>
          </a:p>
          <a:p>
            <a:pPr marL="457200" marR="353695" lvl="1" indent="0" algn="just" fontAlgn="base">
              <a:lnSpc>
                <a:spcPct val="111000"/>
              </a:lnSpc>
              <a:spcBef>
                <a:spcPts val="0"/>
              </a:spcBef>
              <a:spcAft>
                <a:spcPts val="25"/>
              </a:spcAft>
              <a:buClr>
                <a:srgbClr val="000000"/>
              </a:buClr>
              <a:buSzPts val="1100"/>
              <a:buNone/>
            </a:pPr>
            <a:r>
              <a:rPr lang="en-US" sz="1800" b="1" u="none" strike="noStrike" dirty="0" err="1">
                <a:solidFill>
                  <a:srgbClr val="000000"/>
                </a:solidFill>
                <a:uFill>
                  <a:solidFill>
                    <a:srgbClr val="000000"/>
                  </a:solidFill>
                </a:uFill>
                <a:ea typeface="Arial" panose="020B0604020202020204" pitchFamily="34" charset="0"/>
                <a:cs typeface="Arial" panose="020B0604020202020204" pitchFamily="34" charset="0"/>
              </a:rPr>
              <a:t>Neighbou</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r</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Neighbor</a:t>
            </a:r>
          </a:p>
          <a:p>
            <a:pPr marL="457200" marR="353695" lvl="1" indent="0" algn="just" fontAlgn="base">
              <a:lnSpc>
                <a:spcPct val="111000"/>
              </a:lnSpc>
              <a:spcBef>
                <a:spcPts val="0"/>
              </a:spcBef>
              <a:spcAft>
                <a:spcPts val="25"/>
              </a:spcAft>
              <a:buClr>
                <a:srgbClr val="000000"/>
              </a:buClr>
              <a:buSzPts val="1100"/>
              <a:buNone/>
            </a:pPr>
            <a:r>
              <a:rPr lang="en-US" sz="1800" b="1" u="none" strike="noStrike" dirty="0" err="1">
                <a:solidFill>
                  <a:srgbClr val="000000"/>
                </a:solidFill>
                <a:uFill>
                  <a:solidFill>
                    <a:srgbClr val="000000"/>
                  </a:solidFill>
                </a:uFill>
                <a:ea typeface="Arial" panose="020B0604020202020204" pitchFamily="34" charset="0"/>
                <a:cs typeface="Arial" panose="020B0604020202020204" pitchFamily="34" charset="0"/>
              </a:rPr>
              <a:t>Colour</a:t>
            </a:r>
            <a:r>
              <a:rPr lang="en-US" sz="1800" b="1" u="none" strike="noStrike" dirty="0">
                <a:solidFill>
                  <a:srgbClr val="000000"/>
                </a:solidFill>
                <a:uFill>
                  <a:solidFill>
                    <a:srgbClr val="000000"/>
                  </a:solidFill>
                </a:uFill>
                <a:ea typeface="Arial" panose="020B0604020202020204" pitchFamily="34" charset="0"/>
                <a:cs typeface="Arial" panose="020B0604020202020204" pitchFamily="34" charset="0"/>
              </a:rPr>
              <a:t>				Color</a:t>
            </a:r>
          </a:p>
          <a:p>
            <a:pPr marL="457200" marR="353695" lvl="1" indent="0" algn="just" fontAlgn="base">
              <a:lnSpc>
                <a:spcPct val="111000"/>
              </a:lnSpc>
              <a:spcBef>
                <a:spcPts val="0"/>
              </a:spcBef>
              <a:spcAft>
                <a:spcPts val="25"/>
              </a:spcAft>
              <a:buClr>
                <a:srgbClr val="000000"/>
              </a:buClr>
              <a:buSzPts val="1100"/>
              <a:buNone/>
            </a:pP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Honour</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Honor</a:t>
            </a:r>
          </a:p>
          <a:p>
            <a:pPr marL="457200" marR="353695" lvl="1" indent="0" algn="just" fontAlgn="base">
              <a:lnSpc>
                <a:spcPct val="111000"/>
              </a:lnSpc>
              <a:spcBef>
                <a:spcPts val="0"/>
              </a:spcBef>
              <a:spcAft>
                <a:spcPts val="25"/>
              </a:spcAft>
              <a:buClr>
                <a:srgbClr val="000000"/>
              </a:buClr>
              <a:buSzPts val="110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Cheque				Check</a:t>
            </a:r>
          </a:p>
          <a:p>
            <a:pPr marL="457200" marR="353695" lvl="1" indent="0" algn="just" fontAlgn="base">
              <a:lnSpc>
                <a:spcPct val="111000"/>
              </a:lnSpc>
              <a:spcBef>
                <a:spcPts val="0"/>
              </a:spcBef>
              <a:spcAft>
                <a:spcPts val="25"/>
              </a:spcAft>
              <a:buClr>
                <a:srgbClr val="000000"/>
              </a:buClr>
              <a:buSzPts val="110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Centre				Center etc. </a:t>
            </a:r>
          </a:p>
          <a:p>
            <a:pPr marL="457200" marR="353695" lvl="1" indent="0" algn="just" fontAlgn="base">
              <a:lnSpc>
                <a:spcPct val="111000"/>
              </a:lnSpc>
              <a:spcBef>
                <a:spcPts val="0"/>
              </a:spcBef>
              <a:spcAft>
                <a:spcPts val="25"/>
              </a:spcAft>
              <a:buClr>
                <a:srgbClr val="000000"/>
              </a:buClr>
              <a:buSzPts val="110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Dialogue				Dialog</a:t>
            </a:r>
          </a:p>
          <a:p>
            <a:pPr marL="457200" marR="353695" lvl="1" indent="0" algn="just" fontAlgn="base">
              <a:lnSpc>
                <a:spcPct val="111000"/>
              </a:lnSpc>
              <a:spcBef>
                <a:spcPts val="0"/>
              </a:spcBef>
              <a:spcAft>
                <a:spcPts val="25"/>
              </a:spcAft>
              <a:buClr>
                <a:srgbClr val="000000"/>
              </a:buClr>
              <a:buSzPts val="1100"/>
              <a:buNone/>
            </a:pP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Programme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Program</a:t>
            </a:r>
          </a:p>
          <a:p>
            <a:pPr marL="457200" marR="353695" lvl="1" indent="0" algn="just" fontAlgn="base">
              <a:lnSpc>
                <a:spcPct val="111000"/>
              </a:lnSpc>
              <a:spcBef>
                <a:spcPts val="0"/>
              </a:spcBef>
              <a:spcAft>
                <a:spcPts val="25"/>
              </a:spcAft>
              <a:buClr>
                <a:srgbClr val="000000"/>
              </a:buClr>
              <a:buSzPts val="1100"/>
              <a:buNone/>
            </a:pP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Traveller</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Traveler</a:t>
            </a:r>
          </a:p>
          <a:p>
            <a:pPr marL="457200" marR="353695" lvl="1" indent="0" algn="just" fontAlgn="base">
              <a:lnSpc>
                <a:spcPct val="111000"/>
              </a:lnSpc>
              <a:spcBef>
                <a:spcPts val="0"/>
              </a:spcBef>
              <a:spcAft>
                <a:spcPts val="25"/>
              </a:spcAft>
              <a:buClr>
                <a:srgbClr val="000000"/>
              </a:buClr>
              <a:buSzPts val="110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Theatre				Theater</a:t>
            </a:r>
          </a:p>
          <a:p>
            <a:pPr marL="457200" marR="353695" lvl="1" indent="0" algn="just" fontAlgn="base">
              <a:lnSpc>
                <a:spcPct val="111000"/>
              </a:lnSpc>
              <a:spcBef>
                <a:spcPts val="0"/>
              </a:spcBef>
              <a:spcAft>
                <a:spcPts val="25"/>
              </a:spcAft>
              <a:buClr>
                <a:srgbClr val="000000"/>
              </a:buClr>
              <a:buSzPts val="110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Technique				Technic</a:t>
            </a:r>
          </a:p>
          <a:p>
            <a:pPr marL="457200" marR="353695" lvl="1" indent="0" algn="just" fontAlgn="base">
              <a:lnSpc>
                <a:spcPct val="111000"/>
              </a:lnSpc>
              <a:spcBef>
                <a:spcPts val="0"/>
              </a:spcBef>
              <a:spcAft>
                <a:spcPts val="25"/>
              </a:spcAft>
              <a:buClr>
                <a:srgbClr val="000000"/>
              </a:buClr>
              <a:buSzPts val="1100"/>
              <a:buNone/>
            </a:pP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Aneamia</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Anemia</a:t>
            </a:r>
            <a:endParaRPr lang="en-US" sz="1800" b="1" u="none" strike="noStrike" dirty="0">
              <a:solidFill>
                <a:srgbClr val="000000"/>
              </a:solidFill>
              <a:uFill>
                <a:solidFill>
                  <a:srgbClr val="000000"/>
                </a:solidFill>
              </a:uFill>
              <a:ea typeface="Arial" panose="020B0604020202020204" pitchFamily="34" charset="0"/>
              <a:cs typeface="Arial" panose="020B0604020202020204" pitchFamily="34" charset="0"/>
            </a:endParaRPr>
          </a:p>
          <a:p>
            <a:pPr marL="0" indent="0" algn="just">
              <a:buNone/>
            </a:pPr>
            <a:endParaRPr lang="en-US" sz="1800" b="1" dirty="0">
              <a:solidFill>
                <a:srgbClr val="000000"/>
              </a:solidFill>
              <a:uFill>
                <a:solidFill>
                  <a:srgbClr val="000000"/>
                </a:solidFill>
              </a:uFill>
              <a:ea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D1CA46-D868-42B7-8AEB-26325CC869A1}"/>
              </a:ext>
            </a:extLst>
          </p:cNvPr>
          <p:cNvSpPr>
            <a:spLocks noGrp="1"/>
          </p:cNvSpPr>
          <p:nvPr>
            <p:ph idx="1"/>
          </p:nvPr>
        </p:nvSpPr>
        <p:spPr>
          <a:xfrm>
            <a:off x="168675" y="142043"/>
            <a:ext cx="11842811" cy="6551720"/>
          </a:xfrm>
        </p:spPr>
        <p:txBody>
          <a:bodyPr>
            <a:normAutofit/>
          </a:bodyPr>
          <a:lstStyle/>
          <a:p>
            <a:pPr marL="0" indent="0">
              <a:buNone/>
            </a:pPr>
            <a:r>
              <a:rPr lang="en-US" sz="1800" b="1" dirty="0"/>
              <a:t>b.  Differences in words</a:t>
            </a:r>
          </a:p>
          <a:p>
            <a:pPr marL="0" indent="0">
              <a:buNone/>
            </a:pPr>
            <a:r>
              <a:rPr lang="en-US" sz="1800" b="1" u="sng" strike="noStrike" dirty="0" err="1">
                <a:solidFill>
                  <a:srgbClr val="000000"/>
                </a:solidFill>
                <a:uFill>
                  <a:solidFill>
                    <a:srgbClr val="000000"/>
                  </a:solidFill>
                </a:uFill>
                <a:ea typeface="Arial" panose="020B0604020202020204" pitchFamily="34" charset="0"/>
                <a:cs typeface="Arial" panose="020B0604020202020204" pitchFamily="34" charset="0"/>
              </a:rPr>
              <a:t>B</a:t>
            </a:r>
            <a:r>
              <a:rPr lang="en-US" sz="1800" b="1" u="sng" dirty="0" err="1">
                <a:solidFill>
                  <a:srgbClr val="000000"/>
                </a:solidFill>
                <a:uFill>
                  <a:solidFill>
                    <a:srgbClr val="000000"/>
                  </a:solidFill>
                </a:uFill>
                <a:ea typeface="Arial" panose="020B0604020202020204" pitchFamily="34" charset="0"/>
                <a:cs typeface="Arial" panose="020B0604020202020204" pitchFamily="34" charset="0"/>
              </a:rPr>
              <a:t>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a:t>
            </a:r>
            <a:r>
              <a:rPr lang="en-US" sz="1800" b="1" u="sng" dirty="0" err="1">
                <a:solidFill>
                  <a:srgbClr val="000000"/>
                </a:solidFill>
                <a:uFill>
                  <a:solidFill>
                    <a:srgbClr val="000000"/>
                  </a:solidFill>
                </a:uFill>
                <a:ea typeface="Arial" panose="020B0604020202020204" pitchFamily="34" charset="0"/>
                <a:cs typeface="Arial" panose="020B0604020202020204" pitchFamily="34" charset="0"/>
              </a:rPr>
              <a:t>AmE</a:t>
            </a:r>
            <a:endParaRPr lang="en-US" sz="1800" b="1" u="sng" dirty="0">
              <a:solidFill>
                <a:srgbClr val="000000"/>
              </a:solidFill>
              <a:uFill>
                <a:solidFill>
                  <a:srgbClr val="000000"/>
                </a:solidFill>
              </a:uFill>
              <a:ea typeface="Arial" panose="020B0604020202020204" pitchFamily="34" charset="0"/>
              <a:cs typeface="Arial" panose="020B0604020202020204" pitchFamily="34" charset="0"/>
            </a:endParaRPr>
          </a:p>
          <a:p>
            <a:pPr marL="0" indent="0">
              <a:buNone/>
            </a:pPr>
            <a:r>
              <a:rPr lang="en-US" sz="1800" b="1" dirty="0">
                <a:solidFill>
                  <a:srgbClr val="000000"/>
                </a:solidFill>
                <a:uFill>
                  <a:solidFill>
                    <a:srgbClr val="000000"/>
                  </a:solidFill>
                </a:uFill>
                <a:cs typeface="Arial" panose="020B0604020202020204" pitchFamily="34" charset="0"/>
              </a:rPr>
              <a:t>Lorry				Truck</a:t>
            </a:r>
          </a:p>
          <a:p>
            <a:pPr marL="0" indent="0">
              <a:buNone/>
            </a:pPr>
            <a:r>
              <a:rPr lang="en-US" sz="1800" b="1" dirty="0">
                <a:solidFill>
                  <a:srgbClr val="000000"/>
                </a:solidFill>
                <a:uFill>
                  <a:solidFill>
                    <a:srgbClr val="000000"/>
                  </a:solidFill>
                </a:uFill>
                <a:cs typeface="Arial" panose="020B0604020202020204" pitchFamily="34" charset="0"/>
              </a:rPr>
              <a:t>Petrol				Gasoline</a:t>
            </a:r>
          </a:p>
          <a:p>
            <a:pPr marL="0" indent="0">
              <a:buNone/>
            </a:pPr>
            <a:r>
              <a:rPr lang="en-US" sz="1800" b="1" dirty="0">
                <a:solidFill>
                  <a:srgbClr val="000000"/>
                </a:solidFill>
                <a:uFill>
                  <a:solidFill>
                    <a:srgbClr val="000000"/>
                  </a:solidFill>
                </a:uFill>
                <a:cs typeface="Arial" panose="020B0604020202020204" pitchFamily="34" charset="0"/>
              </a:rPr>
              <a:t>Shop				Store</a:t>
            </a:r>
          </a:p>
          <a:p>
            <a:pPr marL="0" indent="0">
              <a:buNone/>
            </a:pPr>
            <a:r>
              <a:rPr lang="en-US" sz="1800" b="1" dirty="0">
                <a:solidFill>
                  <a:srgbClr val="000000"/>
                </a:solidFill>
                <a:uFill>
                  <a:solidFill>
                    <a:srgbClr val="000000"/>
                  </a:solidFill>
                </a:uFill>
                <a:cs typeface="Arial" panose="020B0604020202020204" pitchFamily="34" charset="0"/>
              </a:rPr>
              <a:t>Government			Administration</a:t>
            </a:r>
          </a:p>
          <a:p>
            <a:pPr marL="0" indent="0">
              <a:buNone/>
            </a:pPr>
            <a:r>
              <a:rPr lang="en-US" sz="1800" b="1" dirty="0">
                <a:solidFill>
                  <a:srgbClr val="000000"/>
                </a:solidFill>
                <a:uFill>
                  <a:solidFill>
                    <a:srgbClr val="000000"/>
                  </a:solidFill>
                </a:uFill>
                <a:cs typeface="Arial" panose="020B0604020202020204" pitchFamily="34" charset="0"/>
              </a:rPr>
              <a:t>Autumn				Fall</a:t>
            </a:r>
          </a:p>
          <a:p>
            <a:pPr marL="0" indent="0">
              <a:buNone/>
            </a:pPr>
            <a:r>
              <a:rPr lang="en-US" sz="1800" b="1" dirty="0">
                <a:solidFill>
                  <a:srgbClr val="000000"/>
                </a:solidFill>
                <a:uFill>
                  <a:solidFill>
                    <a:srgbClr val="000000"/>
                  </a:solidFill>
                </a:uFill>
                <a:cs typeface="Arial" panose="020B0604020202020204" pitchFamily="34" charset="0"/>
              </a:rPr>
              <a:t>Block				Building </a:t>
            </a:r>
            <a:r>
              <a:rPr lang="en-US" sz="1800" b="1" dirty="0" err="1">
                <a:solidFill>
                  <a:srgbClr val="000000"/>
                </a:solidFill>
                <a:uFill>
                  <a:solidFill>
                    <a:srgbClr val="000000"/>
                  </a:solidFill>
                </a:uFill>
                <a:cs typeface="Arial" panose="020B0604020202020204" pitchFamily="34" charset="0"/>
              </a:rPr>
              <a:t>etc</a:t>
            </a:r>
            <a:r>
              <a:rPr lang="en-US" sz="1800" b="1" dirty="0">
                <a:solidFill>
                  <a:srgbClr val="000000"/>
                </a:solidFill>
                <a:uFill>
                  <a:solidFill>
                    <a:srgbClr val="000000"/>
                  </a:solidFill>
                </a:uFill>
                <a:cs typeface="Arial" panose="020B0604020202020204" pitchFamily="34" charset="0"/>
              </a:rPr>
              <a:t>	.</a:t>
            </a:r>
          </a:p>
          <a:p>
            <a:pPr marL="0" indent="0">
              <a:buNone/>
            </a:pPr>
            <a:r>
              <a:rPr lang="en-US" sz="1800" b="1" dirty="0">
                <a:solidFill>
                  <a:srgbClr val="000000"/>
                </a:solidFill>
                <a:uFill>
                  <a:solidFill>
                    <a:srgbClr val="000000"/>
                  </a:solidFill>
                </a:uFill>
                <a:cs typeface="Arial" panose="020B0604020202020204" pitchFamily="34" charset="0"/>
              </a:rPr>
              <a:t>Letter of Complaint 		Claim letter</a:t>
            </a:r>
          </a:p>
          <a:p>
            <a:pPr marL="0" indent="0">
              <a:buNone/>
            </a:pPr>
            <a:r>
              <a:rPr lang="en-US" sz="1800" b="1" dirty="0">
                <a:solidFill>
                  <a:srgbClr val="000000"/>
                </a:solidFill>
                <a:uFill>
                  <a:solidFill>
                    <a:srgbClr val="000000"/>
                  </a:solidFill>
                </a:uFill>
                <a:cs typeface="Arial" panose="020B0604020202020204" pitchFamily="34" charset="0"/>
              </a:rPr>
              <a:t>Exercise Book			Note book/work book</a:t>
            </a:r>
          </a:p>
          <a:p>
            <a:pPr marL="0" indent="0">
              <a:buNone/>
            </a:pPr>
            <a:r>
              <a:rPr lang="en-US" sz="1800" b="1" dirty="0">
                <a:solidFill>
                  <a:srgbClr val="000000"/>
                </a:solidFill>
                <a:uFill>
                  <a:solidFill>
                    <a:srgbClr val="000000"/>
                  </a:solidFill>
                </a:uFill>
                <a:cs typeface="Arial" panose="020B0604020202020204" pitchFamily="34" charset="0"/>
              </a:rPr>
              <a:t>Show house/show home		Model home</a:t>
            </a:r>
          </a:p>
          <a:p>
            <a:pPr marL="0" indent="0">
              <a:buNone/>
            </a:pPr>
            <a:r>
              <a:rPr lang="en-US" sz="1800" b="1" dirty="0">
                <a:solidFill>
                  <a:srgbClr val="000000"/>
                </a:solidFill>
                <a:uFill>
                  <a:solidFill>
                    <a:srgbClr val="000000"/>
                  </a:solidFill>
                </a:uFill>
                <a:cs typeface="Arial" panose="020B0604020202020204" pitchFamily="34" charset="0"/>
              </a:rPr>
              <a:t>Railway station			Railway depot</a:t>
            </a:r>
          </a:p>
          <a:p>
            <a:pPr marL="0" indent="0">
              <a:buNone/>
            </a:pPr>
            <a:r>
              <a:rPr lang="en-US" sz="1800" b="1" dirty="0">
                <a:solidFill>
                  <a:srgbClr val="000000"/>
                </a:solidFill>
                <a:uFill>
                  <a:solidFill>
                    <a:srgbClr val="000000"/>
                  </a:solidFill>
                </a:uFill>
                <a:cs typeface="Arial" panose="020B0604020202020204" pitchFamily="34" charset="0"/>
              </a:rPr>
              <a:t>Number engaged 			Line busy</a:t>
            </a:r>
          </a:p>
          <a:p>
            <a:pPr marL="0" indent="0">
              <a:buNone/>
            </a:pPr>
            <a:r>
              <a:rPr lang="en-US" sz="1800" b="1" dirty="0">
                <a:solidFill>
                  <a:srgbClr val="000000"/>
                </a:solidFill>
                <a:uFill>
                  <a:solidFill>
                    <a:srgbClr val="000000"/>
                  </a:solidFill>
                </a:uFill>
                <a:cs typeface="Arial" panose="020B0604020202020204" pitchFamily="34" charset="0"/>
              </a:rPr>
              <a:t>Chairman of the company		President of a corporation</a:t>
            </a:r>
          </a:p>
          <a:p>
            <a:pPr marL="0" indent="0">
              <a:buNone/>
            </a:pPr>
            <a:r>
              <a:rPr lang="en-US" sz="1800" b="1" dirty="0">
                <a:solidFill>
                  <a:srgbClr val="000000"/>
                </a:solidFill>
                <a:uFill>
                  <a:solidFill>
                    <a:srgbClr val="000000"/>
                  </a:solidFill>
                </a:uFill>
                <a:cs typeface="Arial" panose="020B0604020202020204" pitchFamily="34" charset="0"/>
              </a:rPr>
              <a:t>Cash on delivery			Collect on delivery</a:t>
            </a:r>
          </a:p>
        </p:txBody>
      </p:sp>
    </p:spTree>
    <p:extLst>
      <p:ext uri="{BB962C8B-B14F-4D97-AF65-F5344CB8AC3E}">
        <p14:creationId xmlns:p14="http://schemas.microsoft.com/office/powerpoint/2010/main" val="323612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35273-699E-48BD-AB71-CCDBFC4BD2DC}"/>
              </a:ext>
            </a:extLst>
          </p:cNvPr>
          <p:cNvSpPr>
            <a:spLocks noGrp="1"/>
          </p:cNvSpPr>
          <p:nvPr>
            <p:ph idx="1"/>
          </p:nvPr>
        </p:nvSpPr>
        <p:spPr>
          <a:xfrm>
            <a:off x="150920" y="88776"/>
            <a:ext cx="11887200" cy="6622741"/>
          </a:xfrm>
        </p:spPr>
        <p:txBody>
          <a:bodyPr>
            <a:normAutofit fontScale="70000" lnSpcReduction="20000"/>
          </a:bodyPr>
          <a:lstStyle/>
          <a:p>
            <a:pPr marL="0" indent="0">
              <a:buNone/>
            </a:pPr>
            <a:r>
              <a:rPr lang="en-US" sz="2400" b="1" dirty="0"/>
              <a:t> c. Differences in Pronunciation</a:t>
            </a:r>
          </a:p>
          <a:p>
            <a:pPr marL="0" indent="0">
              <a:buNone/>
            </a:pPr>
            <a:r>
              <a:rPr lang="en-US" sz="2400" b="1" u="none" strike="noStrike"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Word		</a:t>
            </a:r>
            <a:r>
              <a:rPr lang="en-US" sz="2400" b="1" u="none" strike="noStrike"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rE</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AmE</a:t>
            </a:r>
            <a:endPar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fast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fa:st</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fæst</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can’t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ka:n’t</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kæn’t</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bath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ba:Ɵ</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bæƟ</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schedule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sedju:l</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skedju:l</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either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ɑɪðə</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				/ɪ: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ðə</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neither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nɑɪðə</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nɪ:ðə</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 etc. </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 Differences in Grammar</a:t>
            </a:r>
          </a:p>
          <a:p>
            <a:pPr>
              <a:buFont typeface="Wingdings" panose="05000000000000000000" pitchFamily="2" charset="2"/>
              <a:buChar char="ü"/>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Some irregular verbs have two past and past participle forms in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AmE</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They tend to use </a:t>
            </a:r>
            <a:r>
              <a:rPr lang="en-US" sz="2400" b="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such variation </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especially in spoken English.</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For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e.g</a:t>
            </a:r>
            <a:endPar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Verbs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BrE</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AmE</a:t>
            </a:r>
            <a:endPar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Dream		Dreamt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Dreamt/Dreamed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Get		Got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Got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got/gotten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Spoil		Spoilt(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Spoilt/Spoiled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Smell		Smelt(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Smelt/smelled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v2</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v3</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a:buFont typeface="Wingdings" panose="05000000000000000000" pitchFamily="2" charset="2"/>
              <a:buChar char="ü"/>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The use of repeated subject or pronouns</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For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e.g</a:t>
            </a:r>
            <a:endPar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One secures good marks if he studies hard.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AmE</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One secures good marks if one studies hard. (</a:t>
            </a:r>
            <a:r>
              <a:rPr lang="en-US" sz="2400" b="1"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BrE</a:t>
            </a:r>
            <a:r>
              <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t>
            </a:r>
          </a:p>
          <a:p>
            <a:pPr marL="0" indent="0">
              <a:buNone/>
            </a:pPr>
            <a:endParaRPr lang="en-US" sz="2400" b="1"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168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C6F32B-7789-4772-9E62-B11EF65725AB}"/>
              </a:ext>
            </a:extLst>
          </p:cNvPr>
          <p:cNvSpPr>
            <a:spLocks noGrp="1"/>
          </p:cNvSpPr>
          <p:nvPr>
            <p:ph idx="1"/>
          </p:nvPr>
        </p:nvSpPr>
        <p:spPr>
          <a:xfrm>
            <a:off x="838200" y="204187"/>
            <a:ext cx="10515600" cy="6436310"/>
          </a:xfrm>
        </p:spPr>
        <p:txBody>
          <a:bodyPr>
            <a:normAutofit/>
          </a:bodyPr>
          <a:lstStyle/>
          <a:p>
            <a:pPr>
              <a:buFont typeface="Wingdings" panose="05000000000000000000" pitchFamily="2" charset="2"/>
              <a:buChar char="ü"/>
            </a:pPr>
            <a:r>
              <a:rPr lang="en-US" sz="1800" b="1" dirty="0">
                <a:solidFill>
                  <a:srgbClr val="000000"/>
                </a:solidFill>
                <a:uFill>
                  <a:solidFill>
                    <a:srgbClr val="000000"/>
                  </a:solidFill>
                </a:uFill>
                <a:ea typeface="Arial" panose="020B0604020202020204" pitchFamily="34" charset="0"/>
                <a:cs typeface="Arial" panose="020B0604020202020204" pitchFamily="34" charset="0"/>
              </a:rPr>
              <a:t>In the use of complements, we use than in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and from (or sometimes ‘to’) in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BrE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 after ‘different’. </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He is different than me.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He is different from me.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BrE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a:buFont typeface="Wingdings" panose="05000000000000000000" pitchFamily="2" charset="2"/>
              <a:buChar char="ü"/>
            </a:pPr>
            <a:r>
              <a:rPr lang="en-US" sz="1800" b="1" dirty="0">
                <a:solidFill>
                  <a:srgbClr val="000000"/>
                </a:solidFill>
                <a:uFill>
                  <a:solidFill>
                    <a:srgbClr val="000000"/>
                  </a:solidFill>
                </a:uFill>
                <a:ea typeface="Arial" panose="020B0604020202020204" pitchFamily="34" charset="0"/>
                <a:cs typeface="Arial" panose="020B0604020202020204" pitchFamily="34" charset="0"/>
              </a:rPr>
              <a:t>Omission of should in American English</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We proposed that she should take a vacation.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BrE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We proposed that she take vacation.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It is necessary that every member should inform himself of these rules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BrE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It is necessary that every member inform himself of these rules.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He suggested that Rahul should be taught separately.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BrE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a:p>
            <a:pPr marL="0" indent="0">
              <a:buNone/>
            </a:pPr>
            <a:r>
              <a:rPr lang="en-US" sz="1800" b="1" dirty="0">
                <a:solidFill>
                  <a:srgbClr val="000000"/>
                </a:solidFill>
                <a:uFill>
                  <a:solidFill>
                    <a:srgbClr val="000000"/>
                  </a:solidFill>
                </a:uFill>
                <a:ea typeface="Arial" panose="020B0604020202020204" pitchFamily="34" charset="0"/>
                <a:cs typeface="Arial" panose="020B0604020202020204" pitchFamily="34" charset="0"/>
              </a:rPr>
              <a:t>He suggested that Rahul be taught separately. (</a:t>
            </a:r>
            <a:r>
              <a:rPr lang="en-US" sz="1800" b="1" dirty="0" err="1">
                <a:solidFill>
                  <a:srgbClr val="000000"/>
                </a:solidFill>
                <a:uFill>
                  <a:solidFill>
                    <a:srgbClr val="000000"/>
                  </a:solidFill>
                </a:uFill>
                <a:ea typeface="Arial" panose="020B0604020202020204" pitchFamily="34" charset="0"/>
                <a:cs typeface="Arial" panose="020B0604020202020204" pitchFamily="34" charset="0"/>
              </a:rPr>
              <a:t>AmE</a:t>
            </a:r>
            <a:r>
              <a:rPr lang="en-US" sz="1800" b="1" dirty="0">
                <a:solidFill>
                  <a:srgbClr val="000000"/>
                </a:solidFill>
                <a:uFill>
                  <a:solidFill>
                    <a:srgbClr val="000000"/>
                  </a:solidFill>
                </a:uFill>
                <a:ea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59826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88F18-A527-4351-BE01-A19641B7730C}"/>
              </a:ext>
            </a:extLst>
          </p:cNvPr>
          <p:cNvSpPr>
            <a:spLocks noGrp="1"/>
          </p:cNvSpPr>
          <p:nvPr>
            <p:ph idx="1"/>
          </p:nvPr>
        </p:nvSpPr>
        <p:spPr>
          <a:xfrm>
            <a:off x="195309" y="239696"/>
            <a:ext cx="11158491" cy="6436311"/>
          </a:xfrm>
        </p:spPr>
        <p:txBody>
          <a:bodyPr>
            <a:normAutofit fontScale="62500" lnSpcReduction="20000"/>
          </a:bodyPr>
          <a:lstStyle/>
          <a:p>
            <a:pPr marL="0" indent="0">
              <a:buNone/>
            </a:pPr>
            <a:r>
              <a:rPr lang="en-US" b="1" dirty="0"/>
              <a:t>Other Varieties: 		</a:t>
            </a:r>
            <a:r>
              <a:rPr lang="en-US" b="1" dirty="0" err="1"/>
              <a:t>i</a:t>
            </a:r>
            <a:r>
              <a:rPr lang="en-US" b="1" dirty="0"/>
              <a:t>)Formal and Informal	ii)  Polite and Familiar</a:t>
            </a:r>
          </a:p>
          <a:p>
            <a:pPr marL="0" indent="0">
              <a:buNone/>
            </a:pPr>
            <a:r>
              <a:rPr lang="en-US" b="1" u="sng" dirty="0"/>
              <a:t>Formal and Informal English:</a:t>
            </a:r>
          </a:p>
          <a:p>
            <a:r>
              <a:rPr lang="en-US" sz="2800" dirty="0">
                <a:solidFill>
                  <a:srgbClr val="000000"/>
                </a:solidFill>
                <a:effectLst/>
                <a:latin typeface="Calibri" panose="020F0502020204030204" pitchFamily="34" charset="0"/>
                <a:ea typeface="Calibri" panose="020F0502020204030204" pitchFamily="34" charset="0"/>
              </a:rPr>
              <a:t>Formal Language is the type of language used publicly for some serious purpose, for example, in official reports, business, letters, regulation, and academic writing.  </a:t>
            </a:r>
          </a:p>
          <a:p>
            <a:r>
              <a:rPr lang="en-US" sz="2800" dirty="0">
                <a:solidFill>
                  <a:srgbClr val="000000"/>
                </a:solidFill>
                <a:effectLst/>
                <a:latin typeface="Calibri" panose="020F0502020204030204" pitchFamily="34" charset="0"/>
                <a:ea typeface="Calibri" panose="020F0502020204030204" pitchFamily="34" charset="0"/>
              </a:rPr>
              <a:t>Formal English is always &lt;written&gt;, but exceptionally it is used in &lt;speech&gt; (public speech).  </a:t>
            </a:r>
          </a:p>
          <a:p>
            <a:r>
              <a:rPr lang="en-US" sz="2800" dirty="0">
                <a:solidFill>
                  <a:srgbClr val="000000"/>
                </a:solidFill>
                <a:latin typeface="Calibri" panose="020F0502020204030204" pitchFamily="34" charset="0"/>
                <a:ea typeface="Calibri" panose="020F0502020204030204" pitchFamily="34" charset="0"/>
              </a:rPr>
              <a:t>In formal English, there is complete sentence with the focus on grammatical rules. </a:t>
            </a:r>
          </a:p>
          <a:p>
            <a:r>
              <a:rPr lang="en-US" sz="2800" dirty="0">
                <a:solidFill>
                  <a:srgbClr val="000000"/>
                </a:solidFill>
                <a:effectLst/>
                <a:latin typeface="Calibri" panose="020F0502020204030204" pitchFamily="34" charset="0"/>
                <a:ea typeface="Calibri" panose="020F0502020204030204" pitchFamily="34" charset="0"/>
              </a:rPr>
              <a:t>Informal language (also called as colloquial) is the language of ordinary conservation, of personal letters and of private interaction in general.  </a:t>
            </a:r>
          </a:p>
          <a:p>
            <a:r>
              <a:rPr lang="en-US" sz="2800" dirty="0">
                <a:solidFill>
                  <a:srgbClr val="000000"/>
                </a:solidFill>
                <a:effectLst/>
                <a:latin typeface="Calibri" panose="020F0502020204030204" pitchFamily="34" charset="0"/>
                <a:ea typeface="Calibri" panose="020F0502020204030204" pitchFamily="34" charset="0"/>
              </a:rPr>
              <a:t>It is related to spoken medium of language but informal English is now used more and more also in written communication of a popular kind, for example in newspaper, magazines, advertisements and popular fiction.  </a:t>
            </a:r>
          </a:p>
          <a:p>
            <a:pPr marL="0" indent="0">
              <a:buNone/>
            </a:pPr>
            <a:r>
              <a:rPr lang="en-US" sz="2800" dirty="0">
                <a:solidFill>
                  <a:srgbClr val="000000"/>
                </a:solidFill>
                <a:effectLst/>
                <a:latin typeface="Calibri" panose="020F0502020204030204" pitchFamily="34" charset="0"/>
                <a:ea typeface="Calibri" panose="020F0502020204030204" pitchFamily="34" charset="0"/>
              </a:rPr>
              <a:t>There are many friends you would never trust with your own children. &lt;formal&gt; </a:t>
            </a:r>
          </a:p>
          <a:p>
            <a:pPr marL="0" indent="0">
              <a:buNone/>
            </a:pPr>
            <a:r>
              <a:rPr lang="en-US" sz="2800" dirty="0">
                <a:solidFill>
                  <a:srgbClr val="000000"/>
                </a:solidFill>
                <a:effectLst/>
                <a:latin typeface="Calibri" panose="020F0502020204030204" pitchFamily="34" charset="0"/>
                <a:ea typeface="Calibri" panose="020F0502020204030204" pitchFamily="34" charset="0"/>
              </a:rPr>
              <a:t>There are lots of friends you would never trust with you own children. &lt;informal&gt;</a:t>
            </a:r>
          </a:p>
          <a:p>
            <a:pPr marL="0" indent="0">
              <a:buNone/>
            </a:pPr>
            <a:r>
              <a:rPr lang="en-US" sz="2800" dirty="0">
                <a:solidFill>
                  <a:srgbClr val="000000"/>
                </a:solidFill>
                <a:latin typeface="Calibri" panose="020F0502020204030204" pitchFamily="34" charset="0"/>
              </a:rPr>
              <a:t>On the decease of this father, Mr. Basnet was obliged to leave he country. &lt;formal&gt;</a:t>
            </a:r>
          </a:p>
          <a:p>
            <a:pPr marL="0" indent="0">
              <a:buNone/>
            </a:pPr>
            <a:r>
              <a:rPr lang="en-US" sz="2800" dirty="0">
                <a:solidFill>
                  <a:srgbClr val="000000"/>
                </a:solidFill>
                <a:latin typeface="Calibri" panose="020F0502020204030204" pitchFamily="34" charset="0"/>
              </a:rPr>
              <a:t>When his father died, Raju had to leave the country. &lt;informal&gt;</a:t>
            </a:r>
          </a:p>
          <a:p>
            <a:pPr marL="0" indent="0">
              <a:buNone/>
            </a:pPr>
            <a:r>
              <a:rPr lang="en-US" sz="2800" dirty="0">
                <a:solidFill>
                  <a:srgbClr val="000000"/>
                </a:solidFill>
                <a:latin typeface="Calibri" panose="020F0502020204030204" pitchFamily="34" charset="0"/>
              </a:rPr>
              <a:t>I know the person to whom you know. &lt;formal&gt;</a:t>
            </a:r>
          </a:p>
          <a:p>
            <a:pPr marL="0" indent="0">
              <a:buNone/>
            </a:pPr>
            <a:r>
              <a:rPr lang="en-US" sz="2800" dirty="0">
                <a:solidFill>
                  <a:srgbClr val="000000"/>
                </a:solidFill>
                <a:latin typeface="Calibri" panose="020F0502020204030204" pitchFamily="34" charset="0"/>
              </a:rPr>
              <a:t>I know the person who you spoke to. &lt;informal&gt; </a:t>
            </a:r>
          </a:p>
          <a:p>
            <a:pPr marL="0" indent="0">
              <a:buNone/>
            </a:pPr>
            <a:r>
              <a:rPr lang="en-US" sz="2800" dirty="0">
                <a:solidFill>
                  <a:srgbClr val="000000"/>
                </a:solidFill>
                <a:latin typeface="Calibri" panose="020F0502020204030204" pitchFamily="34" charset="0"/>
              </a:rPr>
              <a:t>She longed for a friend in whom she could confide. &lt;formal&gt;</a:t>
            </a:r>
          </a:p>
          <a:p>
            <a:pPr marL="0" indent="0">
              <a:buNone/>
            </a:pPr>
            <a:r>
              <a:rPr lang="en-US" sz="2800" dirty="0">
                <a:solidFill>
                  <a:srgbClr val="000000"/>
                </a:solidFill>
                <a:latin typeface="Calibri" panose="020F0502020204030204" pitchFamily="34" charset="0"/>
              </a:rPr>
              <a:t>She wished for a friend who could be confided in. &lt;informal&gt; </a:t>
            </a:r>
          </a:p>
          <a:p>
            <a:pPr marL="0" indent="0">
              <a:buNone/>
            </a:pPr>
            <a:r>
              <a:rPr lang="en-US" sz="2800" dirty="0">
                <a:solidFill>
                  <a:srgbClr val="000000"/>
                </a:solidFill>
                <a:latin typeface="Calibri" panose="020F0502020204030204" pitchFamily="34" charset="0"/>
              </a:rPr>
              <a:t>In what (which) country was he born? &lt;formal&gt;</a:t>
            </a:r>
          </a:p>
          <a:p>
            <a:pPr marL="0" indent="0">
              <a:buNone/>
            </a:pPr>
            <a:r>
              <a:rPr lang="en-US" sz="2800" dirty="0">
                <a:solidFill>
                  <a:srgbClr val="000000"/>
                </a:solidFill>
                <a:latin typeface="Calibri" panose="020F0502020204030204" pitchFamily="34" charset="0"/>
              </a:rPr>
              <a:t>What country was he born in? &lt;informal&gt; </a:t>
            </a:r>
          </a:p>
          <a:p>
            <a:endParaRPr lang="en-US" sz="2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499578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B17DE-9D69-D65F-E6FB-5B10E8AF48FD}"/>
              </a:ext>
            </a:extLst>
          </p:cNvPr>
          <p:cNvSpPr>
            <a:spLocks noGrp="1"/>
          </p:cNvSpPr>
          <p:nvPr>
            <p:ph idx="1"/>
          </p:nvPr>
        </p:nvSpPr>
        <p:spPr>
          <a:xfrm>
            <a:off x="142043" y="356461"/>
            <a:ext cx="11211757" cy="6346180"/>
          </a:xfrm>
        </p:spPr>
        <p:txBody>
          <a:bodyPr/>
          <a:lstStyle/>
          <a:p>
            <a:pPr marL="448310" marR="4261485" indent="0" algn="l">
              <a:lnSpc>
                <a:spcPct val="109000"/>
              </a:lnSpc>
              <a:spcBef>
                <a:spcPts val="0"/>
              </a:spcBef>
              <a:spcAft>
                <a:spcPts val="25"/>
              </a:spcAft>
              <a:buNone/>
            </a:pPr>
            <a:r>
              <a:rPr lang="en-US" sz="1800" dirty="0">
                <a:solidFill>
                  <a:srgbClr val="000000"/>
                </a:solidFill>
                <a:effectLst/>
                <a:latin typeface="Calibri" panose="020F0502020204030204" pitchFamily="34" charset="0"/>
                <a:ea typeface="Calibri" panose="020F0502020204030204" pitchFamily="34" charset="0"/>
              </a:rPr>
              <a:t>&lt;formal &gt;  				&lt;</a:t>
            </a:r>
            <a:r>
              <a:rPr lang="en-US" sz="1800" dirty="0">
                <a:solidFill>
                  <a:srgbClr val="000000"/>
                </a:solidFill>
                <a:latin typeface="Calibri" panose="020F0502020204030204" pitchFamily="34" charset="0"/>
                <a:ea typeface="Calibri" panose="020F0502020204030204" pitchFamily="34" charset="0"/>
              </a:rPr>
              <a:t>in</a:t>
            </a:r>
            <a:r>
              <a:rPr lang="en-US" sz="1800" dirty="0">
                <a:solidFill>
                  <a:srgbClr val="000000"/>
                </a:solidFill>
                <a:effectLst/>
                <a:latin typeface="Calibri" panose="020F0502020204030204" pitchFamily="34" charset="0"/>
                <a:ea typeface="Calibri" panose="020F0502020204030204" pitchFamily="34" charset="0"/>
              </a:rPr>
              <a:t>formal&gt;    </a:t>
            </a:r>
          </a:p>
          <a:p>
            <a:pPr marL="448310" marR="4261485" indent="0" algn="l">
              <a:lnSpc>
                <a:spcPct val="109000"/>
              </a:lnSpc>
              <a:spcBef>
                <a:spcPts val="0"/>
              </a:spcBef>
              <a:spcAft>
                <a:spcPts val="25"/>
              </a:spcAft>
              <a:buNone/>
            </a:pPr>
            <a:r>
              <a:rPr lang="en-US" sz="1800" dirty="0">
                <a:solidFill>
                  <a:srgbClr val="000000"/>
                </a:solidFill>
                <a:latin typeface="Calibri" panose="020F0502020204030204" pitchFamily="34" charset="0"/>
                <a:ea typeface="Calibri" panose="020F0502020204030204" pitchFamily="34" charset="0"/>
              </a:rPr>
              <a:t> support</a:t>
            </a:r>
            <a:r>
              <a:rPr lang="en-US"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latin typeface="Calibri" panose="020F0502020204030204" pitchFamily="34" charset="0"/>
                <a:ea typeface="Calibri" panose="020F0502020204030204" pitchFamily="34" charset="0"/>
              </a:rPr>
              <a:t>back up</a:t>
            </a:r>
            <a:endParaRPr lang="en-US" sz="1800" dirty="0">
              <a:solidFill>
                <a:srgbClr val="000000"/>
              </a:solidFill>
              <a:effectLst/>
              <a:latin typeface="Calibri" panose="020F0502020204030204" pitchFamily="34" charset="0"/>
              <a:ea typeface="Calibri" panose="020F0502020204030204" pitchFamily="34" charset="0"/>
            </a:endParaRPr>
          </a:p>
          <a:p>
            <a:pPr marL="448310" marR="4261485" indent="0" algn="l">
              <a:lnSpc>
                <a:spcPct val="109000"/>
              </a:lnSpc>
              <a:spcBef>
                <a:spcPts val="0"/>
              </a:spcBef>
              <a:spcAft>
                <a:spcPts val="25"/>
              </a:spcAft>
              <a:buNone/>
            </a:pPr>
            <a:r>
              <a:rPr lang="en-US" sz="1800" dirty="0">
                <a:solidFill>
                  <a:srgbClr val="000000"/>
                </a:solidFill>
                <a:effectLst/>
                <a:latin typeface="Calibri" panose="020F0502020204030204" pitchFamily="34" charset="0"/>
                <a:ea typeface="Calibri" panose="020F0502020204030204" pitchFamily="34" charset="0"/>
              </a:rPr>
              <a:t> introdu</a:t>
            </a:r>
            <a:r>
              <a:rPr lang="en-US" sz="1800" dirty="0">
                <a:solidFill>
                  <a:srgbClr val="000000"/>
                </a:solidFill>
                <a:latin typeface="Calibri" panose="020F0502020204030204" pitchFamily="34" charset="0"/>
                <a:ea typeface="Calibri" panose="020F0502020204030204" pitchFamily="34" charset="0"/>
              </a:rPr>
              <a:t>ce</a:t>
            </a:r>
            <a:r>
              <a:rPr lang="en-US" sz="1800" dirty="0">
                <a:solidFill>
                  <a:srgbClr val="000000"/>
                </a:solidFill>
                <a:effectLst/>
                <a:latin typeface="Calibri" panose="020F0502020204030204" pitchFamily="34" charset="0"/>
                <a:ea typeface="Calibri" panose="020F0502020204030204" pitchFamily="34" charset="0"/>
              </a:rPr>
              <a:t>  				bring about</a:t>
            </a:r>
          </a:p>
          <a:p>
            <a:pPr marL="448310" marR="4261485" indent="0" algn="l">
              <a:lnSpc>
                <a:spcPct val="109000"/>
              </a:lnSpc>
              <a:spcBef>
                <a:spcPts val="0"/>
              </a:spcBef>
              <a:spcAft>
                <a:spcPts val="25"/>
              </a:spcAft>
              <a:buNone/>
            </a:pPr>
            <a:r>
              <a:rPr lang="en-US" sz="1800" dirty="0">
                <a:solidFill>
                  <a:srgbClr val="000000"/>
                </a:solidFill>
                <a:latin typeface="Calibri" panose="020F0502020204030204" pitchFamily="34" charset="0"/>
                <a:ea typeface="Calibri" panose="020F0502020204030204" pitchFamily="34" charset="0"/>
              </a:rPr>
              <a:t> nourish</a:t>
            </a:r>
            <a:r>
              <a:rPr lang="en-US"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latin typeface="Calibri" panose="020F0502020204030204" pitchFamily="34" charset="0"/>
                <a:ea typeface="Calibri" panose="020F0502020204030204" pitchFamily="34" charset="0"/>
              </a:rPr>
              <a:t>long up</a:t>
            </a:r>
            <a:endParaRPr lang="en-US" sz="1800" dirty="0">
              <a:solidFill>
                <a:srgbClr val="000000"/>
              </a:solidFill>
              <a:effectLst/>
              <a:latin typeface="Calibri" panose="020F0502020204030204" pitchFamily="34" charset="0"/>
              <a:ea typeface="Calibri" panose="020F0502020204030204" pitchFamily="34" charset="0"/>
            </a:endParaRPr>
          </a:p>
          <a:p>
            <a:pPr marL="448310" marR="4261485" indent="0" algn="l">
              <a:lnSpc>
                <a:spcPct val="109000"/>
              </a:lnSpc>
              <a:spcBef>
                <a:spcPts val="0"/>
              </a:spcBef>
              <a:spcAft>
                <a:spcPts val="25"/>
              </a:spcAft>
              <a:buNone/>
            </a:pPr>
            <a:r>
              <a:rPr lang="en-US" sz="1800" dirty="0">
                <a:solidFill>
                  <a:srgbClr val="000000"/>
                </a:solidFill>
                <a:latin typeface="Calibri" panose="020F0502020204030204" pitchFamily="34" charset="0"/>
                <a:ea typeface="Calibri" panose="020F0502020204030204" pitchFamily="34" charset="0"/>
              </a:rPr>
              <a:t>recollect</a:t>
            </a:r>
            <a:r>
              <a:rPr lang="en-US" sz="1800" dirty="0">
                <a:solidFill>
                  <a:srgbClr val="000000"/>
                </a:solidFill>
                <a:effectLst/>
                <a:latin typeface="Calibri" panose="020F0502020204030204" pitchFamily="34" charset="0"/>
                <a:ea typeface="Calibri" panose="020F0502020204030204" pitchFamily="34" charset="0"/>
              </a:rPr>
              <a:t> 	 			</a:t>
            </a:r>
            <a:r>
              <a:rPr lang="en-US" sz="1800" dirty="0">
                <a:solidFill>
                  <a:srgbClr val="000000"/>
                </a:solidFill>
                <a:latin typeface="Calibri" panose="020F0502020204030204" pitchFamily="34" charset="0"/>
                <a:ea typeface="Calibri" panose="020F0502020204030204" pitchFamily="34" charset="0"/>
              </a:rPr>
              <a:t>call up</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r>
              <a:rPr lang="en-US" sz="1800" dirty="0">
                <a:solidFill>
                  <a:srgbClr val="000000"/>
                </a:solidFill>
                <a:latin typeface="Calibri" panose="020F0502020204030204" pitchFamily="34" charset="0"/>
                <a:ea typeface="Calibri" panose="020F0502020204030204" pitchFamily="34" charset="0"/>
              </a:rPr>
              <a:t>	    execute</a:t>
            </a:r>
            <a:r>
              <a:rPr lang="en-US" sz="1800" dirty="0">
                <a:solidFill>
                  <a:srgbClr val="000000"/>
                </a:solidFill>
                <a:effectLst/>
                <a:latin typeface="Calibri" panose="020F0502020204030204" pitchFamily="34" charset="0"/>
                <a:ea typeface="Calibri" panose="020F0502020204030204" pitchFamily="34" charset="0"/>
              </a:rPr>
              <a:t>					carry out</a:t>
            </a:r>
          </a:p>
          <a:p>
            <a:pPr marL="0" marR="0" indent="0" algn="l">
              <a:lnSpc>
                <a:spcPct val="111000"/>
              </a:lnSpc>
              <a:spcBef>
                <a:spcPts val="0"/>
              </a:spcBef>
              <a:spcAft>
                <a:spcPts val="25"/>
              </a:spcAft>
              <a:buNone/>
              <a:tabLst>
                <a:tab pos="713105" algn="ctr"/>
                <a:tab pos="1097915" algn="ctr"/>
                <a:tab pos="1389380" algn="ctr"/>
              </a:tabLst>
            </a:pPr>
            <a:r>
              <a:rPr lang="en-US" sz="1800" dirty="0">
                <a:solidFill>
                  <a:srgbClr val="000000"/>
                </a:solidFill>
                <a:effectLst/>
                <a:latin typeface="Calibri" panose="020F0502020204030204" pitchFamily="34" charset="0"/>
                <a:ea typeface="Calibri" panose="020F0502020204030204" pitchFamily="34" charset="0"/>
              </a:rPr>
              <a:t>         bring about				resemble </a:t>
            </a:r>
          </a:p>
          <a:p>
            <a:pPr marL="0" marR="0" indent="0" algn="l">
              <a:lnSpc>
                <a:spcPct val="111000"/>
              </a:lnSpc>
              <a:spcBef>
                <a:spcPts val="0"/>
              </a:spcBef>
              <a:spcAft>
                <a:spcPts val="25"/>
              </a:spcAft>
              <a:buNone/>
              <a:tabLst>
                <a:tab pos="713105" algn="ctr"/>
                <a:tab pos="1097915" algn="ctr"/>
                <a:tab pos="1389380" algn="ctr"/>
              </a:tabLst>
            </a:pPr>
            <a:r>
              <a:rPr lang="en-US" sz="1800" dirty="0">
                <a:solidFill>
                  <a:srgbClr val="000000"/>
                </a:solidFill>
                <a:effectLst/>
                <a:latin typeface="Calibri" panose="020F0502020204030204" pitchFamily="34" charset="0"/>
                <a:ea typeface="Calibri" panose="020F0502020204030204" pitchFamily="34" charset="0"/>
              </a:rPr>
              <a:t>         die						kick the bucket</a:t>
            </a:r>
          </a:p>
          <a:p>
            <a:pPr marL="0" marR="0" indent="0" algn="l">
              <a:lnSpc>
                <a:spcPct val="111000"/>
              </a:lnSpc>
              <a:spcBef>
                <a:spcPts val="0"/>
              </a:spcBef>
              <a:spcAft>
                <a:spcPts val="25"/>
              </a:spcAft>
              <a:buNone/>
              <a:tabLst>
                <a:tab pos="713105" algn="ctr"/>
                <a:tab pos="1097915" algn="ctr"/>
                <a:tab pos="1389380" algn="ctr"/>
              </a:tabLst>
            </a:pPr>
            <a:r>
              <a:rPr lang="en-US" sz="1800" dirty="0">
                <a:solidFill>
                  <a:srgbClr val="000000"/>
                </a:solidFill>
                <a:latin typeface="Calibri" panose="020F0502020204030204" pitchFamily="34" charset="0"/>
                <a:ea typeface="Calibri" panose="020F0502020204030204" pitchFamily="34" charset="0"/>
              </a:rPr>
              <a:t>         oppose 					go against</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endParaRPr lang="en-US" sz="1800" dirty="0">
              <a:solidFill>
                <a:srgbClr val="000000"/>
              </a:solidFill>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endParaRPr lang="en-US" sz="1800" dirty="0">
              <a:solidFill>
                <a:srgbClr val="000000"/>
              </a:solidFill>
              <a:effectLst/>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endParaRPr lang="en-US" sz="1800" dirty="0">
              <a:solidFill>
                <a:srgbClr val="000000"/>
              </a:solidFill>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endParaRPr lang="en-US" sz="1800" dirty="0">
              <a:solidFill>
                <a:srgbClr val="000000"/>
              </a:solidFill>
              <a:effectLst/>
              <a:latin typeface="Calibri" panose="020F0502020204030204" pitchFamily="34" charset="0"/>
              <a:ea typeface="Calibri" panose="020F0502020204030204" pitchFamily="34" charset="0"/>
            </a:endParaRPr>
          </a:p>
          <a:p>
            <a:pPr marL="0" marR="0" indent="0" algn="l">
              <a:lnSpc>
                <a:spcPct val="111000"/>
              </a:lnSpc>
              <a:spcBef>
                <a:spcPts val="0"/>
              </a:spcBef>
              <a:spcAft>
                <a:spcPts val="25"/>
              </a:spcAft>
              <a:buNone/>
              <a:tabLst>
                <a:tab pos="713105" algn="ctr"/>
                <a:tab pos="1097915" algn="ctr"/>
                <a:tab pos="1389380" algn="ctr"/>
              </a:tabLst>
            </a:pP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graphicFrame>
        <p:nvGraphicFramePr>
          <p:cNvPr id="6" name="Table 5">
            <a:extLst>
              <a:ext uri="{FF2B5EF4-FFF2-40B4-BE49-F238E27FC236}">
                <a16:creationId xmlns:a16="http://schemas.microsoft.com/office/drawing/2014/main" id="{B343F2F7-9F19-FD95-5AD0-7CF56D52F235}"/>
              </a:ext>
            </a:extLst>
          </p:cNvPr>
          <p:cNvGraphicFramePr>
            <a:graphicFrameLocks noGrp="1"/>
          </p:cNvGraphicFramePr>
          <p:nvPr/>
        </p:nvGraphicFramePr>
        <p:xfrm>
          <a:off x="511444" y="3355759"/>
          <a:ext cx="10266047" cy="2603342"/>
        </p:xfrm>
        <a:graphic>
          <a:graphicData uri="http://schemas.openxmlformats.org/drawingml/2006/table">
            <a:tbl>
              <a:tblPr firstRow="1" firstCol="1" bandRow="1">
                <a:tableStyleId>{5C22544A-7EE6-4342-B048-85BDC9FD1C3A}</a:tableStyleId>
              </a:tblPr>
              <a:tblGrid>
                <a:gridCol w="5419467">
                  <a:extLst>
                    <a:ext uri="{9D8B030D-6E8A-4147-A177-3AD203B41FA5}">
                      <a16:colId xmlns:a16="http://schemas.microsoft.com/office/drawing/2014/main" val="1403332659"/>
                    </a:ext>
                  </a:extLst>
                </a:gridCol>
                <a:gridCol w="4846580">
                  <a:extLst>
                    <a:ext uri="{9D8B030D-6E8A-4147-A177-3AD203B41FA5}">
                      <a16:colId xmlns:a16="http://schemas.microsoft.com/office/drawing/2014/main" val="1922211347"/>
                    </a:ext>
                  </a:extLst>
                </a:gridCol>
              </a:tblGrid>
              <a:tr h="371906">
                <a:tc>
                  <a:txBody>
                    <a:bodyPr/>
                    <a:lstStyle/>
                    <a:p>
                      <a:pPr marL="0" marR="0" indent="0" algn="l">
                        <a:lnSpc>
                          <a:spcPct val="107000"/>
                        </a:lnSpc>
                        <a:spcBef>
                          <a:spcPts val="0"/>
                        </a:spcBef>
                        <a:spcAft>
                          <a:spcPts val="0"/>
                        </a:spcAft>
                      </a:pPr>
                      <a:r>
                        <a:rPr lang="en-US" sz="1100">
                          <a:effectLst/>
                        </a:rPr>
                        <a:t>&lt;formal&gt;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a:lnSpc>
                          <a:spcPct val="107000"/>
                        </a:lnSpc>
                        <a:spcBef>
                          <a:spcPts val="0"/>
                        </a:spcBef>
                        <a:spcAft>
                          <a:spcPts val="0"/>
                        </a:spcAft>
                      </a:pPr>
                      <a:r>
                        <a:rPr lang="en-US" sz="1100">
                          <a:effectLst/>
                        </a:rPr>
                        <a:t>&lt;Informal&gt;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56208265"/>
                  </a:ext>
                </a:extLst>
              </a:tr>
              <a:tr h="371906">
                <a:tc>
                  <a:txBody>
                    <a:bodyPr/>
                    <a:lstStyle/>
                    <a:p>
                      <a:pPr marL="0" marR="0" indent="0" algn="l">
                        <a:lnSpc>
                          <a:spcPct val="107000"/>
                        </a:lnSpc>
                        <a:spcBef>
                          <a:spcPts val="0"/>
                        </a:spcBef>
                        <a:spcAft>
                          <a:spcPts val="0"/>
                        </a:spcAft>
                        <a:tabLst>
                          <a:tab pos="640080" algn="ctr"/>
                        </a:tabLst>
                      </a:pPr>
                      <a:r>
                        <a:rPr lang="en-US" sz="1100">
                          <a:effectLst/>
                        </a:rPr>
                        <a:t>delete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a:lnSpc>
                          <a:spcPct val="107000"/>
                        </a:lnSpc>
                        <a:spcBef>
                          <a:spcPts val="0"/>
                        </a:spcBef>
                        <a:spcAft>
                          <a:spcPts val="0"/>
                        </a:spcAft>
                      </a:pPr>
                      <a:r>
                        <a:rPr lang="en-US" sz="1100">
                          <a:effectLst/>
                        </a:rPr>
                        <a:t>cross off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626018367"/>
                  </a:ext>
                </a:extLst>
              </a:tr>
              <a:tr h="371906">
                <a:tc>
                  <a:txBody>
                    <a:bodyPr/>
                    <a:lstStyle/>
                    <a:p>
                      <a:pPr marL="0" marR="0" indent="0" algn="l">
                        <a:lnSpc>
                          <a:spcPct val="107000"/>
                        </a:lnSpc>
                        <a:spcBef>
                          <a:spcPts val="0"/>
                        </a:spcBef>
                        <a:spcAft>
                          <a:spcPts val="0"/>
                        </a:spcAft>
                      </a:pPr>
                      <a:r>
                        <a:rPr lang="en-US" sz="1100" dirty="0">
                          <a:effectLst/>
                        </a:rPr>
                        <a:t>encounter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just">
                        <a:lnSpc>
                          <a:spcPct val="107000"/>
                        </a:lnSpc>
                        <a:spcBef>
                          <a:spcPts val="0"/>
                        </a:spcBef>
                        <a:spcAft>
                          <a:spcPts val="0"/>
                        </a:spcAft>
                      </a:pPr>
                      <a:r>
                        <a:rPr lang="en-US" sz="1100">
                          <a:effectLst/>
                        </a:rPr>
                        <a:t>come across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172437391"/>
                  </a:ext>
                </a:extLst>
              </a:tr>
              <a:tr h="371906">
                <a:tc>
                  <a:txBody>
                    <a:bodyPr/>
                    <a:lstStyle/>
                    <a:p>
                      <a:pPr marL="0" marR="0" indent="0" algn="l">
                        <a:lnSpc>
                          <a:spcPct val="107000"/>
                        </a:lnSpc>
                        <a:spcBef>
                          <a:spcPts val="0"/>
                        </a:spcBef>
                        <a:spcAft>
                          <a:spcPts val="0"/>
                        </a:spcAft>
                        <a:tabLst>
                          <a:tab pos="457200" algn="ctr"/>
                          <a:tab pos="640080" algn="ctr"/>
                        </a:tabLst>
                      </a:pPr>
                      <a:r>
                        <a:rPr lang="en-US" sz="1100" dirty="0">
                          <a:effectLst/>
                        </a:rPr>
                        <a:t>enter 	 	 </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a:lnSpc>
                          <a:spcPct val="107000"/>
                        </a:lnSpc>
                        <a:spcBef>
                          <a:spcPts val="0"/>
                        </a:spcBef>
                        <a:spcAft>
                          <a:spcPts val="0"/>
                        </a:spcAft>
                      </a:pPr>
                      <a:r>
                        <a:rPr lang="en-US" sz="1100">
                          <a:effectLst/>
                        </a:rPr>
                        <a:t>go in(to)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747471233"/>
                  </a:ext>
                </a:extLst>
              </a:tr>
              <a:tr h="371906">
                <a:tc>
                  <a:txBody>
                    <a:bodyPr/>
                    <a:lstStyle/>
                    <a:p>
                      <a:pPr marL="0" marR="0" indent="0" algn="l">
                        <a:lnSpc>
                          <a:spcPct val="107000"/>
                        </a:lnSpc>
                        <a:spcBef>
                          <a:spcPts val="0"/>
                        </a:spcBef>
                        <a:spcAft>
                          <a:spcPts val="0"/>
                        </a:spcAft>
                      </a:pPr>
                      <a:r>
                        <a:rPr lang="en-US" sz="1100">
                          <a:effectLst/>
                        </a:rPr>
                        <a:t>investigate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a:lnSpc>
                          <a:spcPct val="107000"/>
                        </a:lnSpc>
                        <a:spcBef>
                          <a:spcPts val="0"/>
                        </a:spcBef>
                        <a:spcAft>
                          <a:spcPts val="0"/>
                        </a:spcAft>
                      </a:pPr>
                      <a:r>
                        <a:rPr lang="en-US" sz="1100">
                          <a:effectLst/>
                        </a:rPr>
                        <a:t>look into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733473762"/>
                  </a:ext>
                </a:extLst>
              </a:tr>
              <a:tr h="371906">
                <a:tc>
                  <a:txBody>
                    <a:bodyPr/>
                    <a:lstStyle/>
                    <a:p>
                      <a:pPr marL="0" marR="0" indent="0" algn="l">
                        <a:lnSpc>
                          <a:spcPct val="107000"/>
                        </a:lnSpc>
                        <a:spcBef>
                          <a:spcPts val="0"/>
                        </a:spcBef>
                        <a:spcAft>
                          <a:spcPts val="0"/>
                        </a:spcAft>
                      </a:pPr>
                      <a:r>
                        <a:rPr lang="en-US" sz="1100">
                          <a:effectLst/>
                        </a:rPr>
                        <a:t>surrender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indent="0" algn="l">
                        <a:lnSpc>
                          <a:spcPct val="107000"/>
                        </a:lnSpc>
                        <a:spcBef>
                          <a:spcPts val="0"/>
                        </a:spcBef>
                        <a:spcAft>
                          <a:spcPts val="0"/>
                        </a:spcAft>
                      </a:pPr>
                      <a:r>
                        <a:rPr lang="en-US" sz="1100">
                          <a:effectLst/>
                        </a:rPr>
                        <a:t>give in </a:t>
                      </a:r>
                      <a:endParaRPr lang="en-US"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54744498"/>
                  </a:ext>
                </a:extLst>
              </a:tr>
              <a:tr h="371906">
                <a:tc>
                  <a:txBody>
                    <a:bodyPr/>
                    <a:lstStyle/>
                    <a:p>
                      <a:pPr marL="0" marR="0" indent="0" algn="l">
                        <a:lnSpc>
                          <a:spcPct val="107000"/>
                        </a:lnSpc>
                        <a:spcBef>
                          <a:spcPts val="0"/>
                        </a:spcBef>
                        <a:spcAft>
                          <a:spcPts val="0"/>
                        </a:spcAft>
                        <a:tabLst>
                          <a:tab pos="640080" algn="ctr"/>
                        </a:tabLst>
                      </a:pPr>
                      <a:r>
                        <a:rPr lang="en-US" sz="1100" dirty="0">
                          <a:effectLst/>
                        </a:rPr>
                        <a:t>renovate 	 </a:t>
                      </a:r>
                    </a:p>
                    <a:p>
                      <a:pPr marL="0" marR="0" indent="0" algn="l">
                        <a:lnSpc>
                          <a:spcPct val="107000"/>
                        </a:lnSpc>
                        <a:spcBef>
                          <a:spcPts val="0"/>
                        </a:spcBef>
                        <a:spcAft>
                          <a:spcPts val="0"/>
                        </a:spcAft>
                        <a:tabLst>
                          <a:tab pos="640080" algn="ctr"/>
                        </a:tabLst>
                      </a:pPr>
                      <a:r>
                        <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0" marR="0" marT="0" marB="0"/>
                </a:tc>
                <a:tc>
                  <a:txBody>
                    <a:bodyPr/>
                    <a:lstStyle/>
                    <a:p>
                      <a:pPr marL="0" marR="0" indent="0" algn="l">
                        <a:lnSpc>
                          <a:spcPct val="107000"/>
                        </a:lnSpc>
                        <a:spcBef>
                          <a:spcPts val="0"/>
                        </a:spcBef>
                        <a:spcAft>
                          <a:spcPts val="0"/>
                        </a:spcAft>
                      </a:pPr>
                      <a:r>
                        <a:rPr lang="en-US" sz="1100" dirty="0">
                          <a:effectLst/>
                        </a:rPr>
                        <a:t>do up </a:t>
                      </a:r>
                    </a:p>
                    <a:p>
                      <a:pPr marL="0" marR="0" indent="0" algn="l">
                        <a:lnSpc>
                          <a:spcPct val="107000"/>
                        </a:lnSpc>
                        <a:spcBef>
                          <a:spcPts val="0"/>
                        </a:spcBef>
                        <a:spcAft>
                          <a:spcPts val="0"/>
                        </a:spcAft>
                      </a:pP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08082007"/>
                  </a:ext>
                </a:extLst>
              </a:tr>
            </a:tbl>
          </a:graphicData>
        </a:graphic>
      </p:graphicFrame>
    </p:spTree>
    <p:extLst>
      <p:ext uri="{BB962C8B-B14F-4D97-AF65-F5344CB8AC3E}">
        <p14:creationId xmlns:p14="http://schemas.microsoft.com/office/powerpoint/2010/main" val="52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05536-963C-44B8-AC6A-D1F25057B28C}"/>
              </a:ext>
            </a:extLst>
          </p:cNvPr>
          <p:cNvSpPr>
            <a:spLocks noGrp="1"/>
          </p:cNvSpPr>
          <p:nvPr>
            <p:ph idx="1"/>
          </p:nvPr>
        </p:nvSpPr>
        <p:spPr>
          <a:xfrm>
            <a:off x="838200" y="195308"/>
            <a:ext cx="10515600" cy="6303145"/>
          </a:xfrm>
        </p:spPr>
        <p:txBody>
          <a:bodyPr>
            <a:normAutofit fontScale="70000" lnSpcReduction="20000"/>
          </a:bodyPr>
          <a:lstStyle/>
          <a:p>
            <a:pPr marL="0" indent="0">
              <a:buNone/>
            </a:pPr>
            <a:r>
              <a:rPr lang="en-US" b="1" dirty="0"/>
              <a:t>Polite and Impolite/Familiar Language</a:t>
            </a:r>
          </a:p>
          <a:p>
            <a:r>
              <a:rPr lang="en-US" dirty="0"/>
              <a:t>We use polite language when we talk to the person who is senior to us and when we respect. Polite language is also used when we speak to a stranger. </a:t>
            </a:r>
          </a:p>
          <a:p>
            <a:r>
              <a:rPr lang="en-US" dirty="0"/>
              <a:t>In polite language, modal auxiliaries (like, would, could, may, might, shall, should), formals words of greeting (Mr., Mrs. Miss) and sometimes tag questions like, ‘will you?’ ‘Shall we?’ Why don’t you? etc. are used. </a:t>
            </a:r>
          </a:p>
          <a:p>
            <a:r>
              <a:rPr lang="en-US" dirty="0"/>
              <a:t>On the other hand, familiar language is used when we talk to our juniors, close or intimate persons and the ones who are loving and sympathetic, we rarely introduce the formal words in familiar language. </a:t>
            </a:r>
          </a:p>
          <a:p>
            <a:pPr marL="0" indent="0">
              <a:buNone/>
            </a:pPr>
            <a:r>
              <a:rPr lang="en-US" dirty="0"/>
              <a:t>For </a:t>
            </a:r>
            <a:r>
              <a:rPr lang="en-US" dirty="0" err="1"/>
              <a:t>eg.</a:t>
            </a:r>
            <a:endParaRPr lang="en-US" dirty="0"/>
          </a:p>
          <a:p>
            <a:pPr marL="0" indent="0">
              <a:buNone/>
            </a:pPr>
            <a:r>
              <a:rPr lang="en-US" dirty="0"/>
              <a:t>Would mind showing me the direction to </a:t>
            </a:r>
            <a:r>
              <a:rPr lang="en-US" dirty="0" err="1"/>
              <a:t>Bindawashini</a:t>
            </a:r>
            <a:r>
              <a:rPr lang="en-US" dirty="0"/>
              <a:t> Temple? (polite)</a:t>
            </a:r>
          </a:p>
          <a:p>
            <a:pPr marL="0" indent="0">
              <a:buNone/>
            </a:pPr>
            <a:r>
              <a:rPr lang="en-US" dirty="0"/>
              <a:t>Show me the direction to </a:t>
            </a:r>
            <a:r>
              <a:rPr lang="en-US" dirty="0" err="1"/>
              <a:t>Bindawashini</a:t>
            </a:r>
            <a:r>
              <a:rPr lang="en-US" dirty="0"/>
              <a:t> Temple.(familiar)</a:t>
            </a:r>
          </a:p>
          <a:p>
            <a:pPr marL="0" indent="0">
              <a:buNone/>
            </a:pPr>
            <a:r>
              <a:rPr lang="en-US" dirty="0" err="1"/>
              <a:t>Mr</a:t>
            </a:r>
            <a:r>
              <a:rPr lang="en-US" dirty="0"/>
              <a:t> Basnet has arrived. (Polite)</a:t>
            </a:r>
          </a:p>
          <a:p>
            <a:pPr marL="0" indent="0">
              <a:buNone/>
            </a:pPr>
            <a:r>
              <a:rPr lang="en-US" dirty="0"/>
              <a:t>Raju has come. (Familiar)</a:t>
            </a:r>
          </a:p>
          <a:p>
            <a:pPr marL="0" indent="0">
              <a:buNone/>
            </a:pPr>
            <a:r>
              <a:rPr lang="en-US" dirty="0"/>
              <a:t>Please, hurry up (polite)</a:t>
            </a:r>
          </a:p>
          <a:p>
            <a:pPr marL="0" indent="0">
              <a:buNone/>
            </a:pPr>
            <a:r>
              <a:rPr lang="en-US" dirty="0"/>
              <a:t>Hurry up! (familiar)</a:t>
            </a:r>
          </a:p>
          <a:p>
            <a:pPr marL="0" indent="0">
              <a:buNone/>
            </a:pPr>
            <a:r>
              <a:rPr lang="en-US" dirty="0"/>
              <a:t>May I have your bike? (polite)</a:t>
            </a:r>
          </a:p>
          <a:p>
            <a:pPr marL="0" indent="0">
              <a:buNone/>
            </a:pPr>
            <a:r>
              <a:rPr lang="en-US" dirty="0"/>
              <a:t>( Give me your bike) </a:t>
            </a:r>
            <a:r>
              <a:rPr lang="en-US"/>
              <a:t>(familiar</a:t>
            </a:r>
            <a:endParaRPr lang="en-US" dirty="0"/>
          </a:p>
          <a:p>
            <a:pPr marL="0" indent="0">
              <a:buNone/>
            </a:pPr>
            <a:r>
              <a:rPr lang="en-US" dirty="0"/>
              <a:t>Have your seat please. (Polite)</a:t>
            </a:r>
          </a:p>
          <a:p>
            <a:pPr marL="0" indent="0">
              <a:buNone/>
            </a:pPr>
            <a:r>
              <a:rPr lang="en-US" dirty="0"/>
              <a:t>Sit down. (familiar)</a:t>
            </a:r>
          </a:p>
        </p:txBody>
      </p:sp>
    </p:spTree>
    <p:extLst>
      <p:ext uri="{BB962C8B-B14F-4D97-AF65-F5344CB8AC3E}">
        <p14:creationId xmlns:p14="http://schemas.microsoft.com/office/powerpoint/2010/main" val="233398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9DAD6-D621-F8AA-0D7D-407608C706CC}"/>
              </a:ext>
            </a:extLst>
          </p:cNvPr>
          <p:cNvSpPr>
            <a:spLocks noGrp="1"/>
          </p:cNvSpPr>
          <p:nvPr>
            <p:ph idx="1"/>
          </p:nvPr>
        </p:nvSpPr>
        <p:spPr>
          <a:xfrm>
            <a:off x="195309" y="266330"/>
            <a:ext cx="11158491" cy="6294268"/>
          </a:xfrm>
        </p:spPr>
        <p:txBody>
          <a:bodyPr>
            <a:normAutofit fontScale="62500" lnSpcReduction="20000"/>
          </a:bodyPr>
          <a:lstStyle/>
          <a:p>
            <a:pPr marL="0" indent="0">
              <a:buNone/>
            </a:pPr>
            <a:r>
              <a:rPr lang="en-US" b="1" dirty="0"/>
              <a:t>The Common Core</a:t>
            </a:r>
          </a:p>
          <a:p>
            <a:pPr marL="0" indent="0">
              <a:buNone/>
            </a:pPr>
            <a:r>
              <a:rPr lang="en-US" dirty="0"/>
              <a:t>The common core is the language used by the common people in common case. Common core is neither very formal nor very informal.</a:t>
            </a:r>
          </a:p>
          <a:p>
            <a:pPr marL="0" indent="0">
              <a:buNone/>
            </a:pPr>
            <a:r>
              <a:rPr lang="en-US" dirty="0"/>
              <a:t>It is expressed in common sentence structure. </a:t>
            </a:r>
          </a:p>
          <a:p>
            <a:pPr marL="0" indent="0">
              <a:buNone/>
            </a:pPr>
            <a:r>
              <a:rPr lang="en-US" dirty="0"/>
              <a:t>This is the language of commoner. </a:t>
            </a:r>
          </a:p>
          <a:p>
            <a:pPr marL="0" indent="0">
              <a:buNone/>
            </a:pPr>
            <a:r>
              <a:rPr lang="en-US" dirty="0"/>
              <a:t>For </a:t>
            </a:r>
            <a:r>
              <a:rPr lang="en-US" dirty="0" err="1"/>
              <a:t>e.g</a:t>
            </a:r>
            <a:endParaRPr lang="en-US" dirty="0"/>
          </a:p>
          <a:p>
            <a:pPr marL="0" indent="0">
              <a:buNone/>
            </a:pPr>
            <a:r>
              <a:rPr lang="en-US" dirty="0"/>
              <a:t>To have secured the distinction, John could admit the engineering college (formal)</a:t>
            </a:r>
          </a:p>
          <a:p>
            <a:pPr marL="0" indent="0">
              <a:buNone/>
            </a:pPr>
            <a:r>
              <a:rPr lang="en-US" dirty="0"/>
              <a:t>John enrolled engineering because he had secured the distinction. (common core)</a:t>
            </a:r>
          </a:p>
          <a:p>
            <a:pPr marL="0" indent="0">
              <a:buNone/>
            </a:pPr>
            <a:r>
              <a:rPr lang="en-US" dirty="0"/>
              <a:t>After the decease of her mother, she has to manage the whole household works (formal)</a:t>
            </a:r>
          </a:p>
          <a:p>
            <a:pPr marL="0" indent="0">
              <a:buNone/>
            </a:pPr>
            <a:r>
              <a:rPr lang="en-US" dirty="0"/>
              <a:t>After the mother’s death, she has to manage the whole household works (common core)</a:t>
            </a:r>
          </a:p>
          <a:p>
            <a:pPr marL="0" indent="0">
              <a:buNone/>
            </a:pPr>
            <a:r>
              <a:rPr lang="en-US" dirty="0"/>
              <a:t>Formal			Common Core		Informal</a:t>
            </a:r>
          </a:p>
          <a:p>
            <a:pPr marL="0" indent="0">
              <a:buNone/>
            </a:pPr>
            <a:r>
              <a:rPr lang="en-US" dirty="0"/>
              <a:t>Offspring			Children, babies		kids</a:t>
            </a:r>
          </a:p>
          <a:p>
            <a:pPr marL="0" indent="0">
              <a:buNone/>
            </a:pPr>
            <a:r>
              <a:rPr lang="en-US" dirty="0"/>
              <a:t>Spouse			husband, wife		life-partner</a:t>
            </a:r>
          </a:p>
          <a:p>
            <a:pPr marL="0" indent="0">
              <a:buNone/>
            </a:pPr>
            <a:r>
              <a:rPr lang="en-US" dirty="0"/>
              <a:t>Madam			</a:t>
            </a:r>
            <a:r>
              <a:rPr lang="en-US" dirty="0" err="1"/>
              <a:t>Mrs</a:t>
            </a:r>
            <a:r>
              <a:rPr lang="en-US" dirty="0"/>
              <a:t>, Miss. Ms.		Hi Neetu</a:t>
            </a:r>
          </a:p>
          <a:p>
            <a:pPr marL="0" indent="0">
              <a:buNone/>
            </a:pPr>
            <a:r>
              <a:rPr lang="en-US" dirty="0"/>
              <a:t>Sir			Mr. 			Hi John</a:t>
            </a:r>
          </a:p>
          <a:p>
            <a:pPr marL="0" indent="0">
              <a:buNone/>
            </a:pPr>
            <a:r>
              <a:rPr lang="en-US" dirty="0"/>
              <a:t>Luncheon			lunch			food, stuff</a:t>
            </a:r>
          </a:p>
          <a:p>
            <a:pPr marL="0" indent="0">
              <a:buNone/>
            </a:pPr>
            <a:r>
              <a:rPr lang="en-US" dirty="0"/>
              <a:t>His/her majesty		The king/queen of		king/queen</a:t>
            </a:r>
          </a:p>
          <a:p>
            <a:pPr marL="0" indent="0">
              <a:buNone/>
            </a:pPr>
            <a:r>
              <a:rPr lang="en-US" dirty="0"/>
              <a:t>The police		police			cops</a:t>
            </a:r>
          </a:p>
          <a:p>
            <a:pPr marL="0" indent="0">
              <a:buNone/>
            </a:pPr>
            <a:r>
              <a:rPr lang="en-US" dirty="0"/>
              <a:t>Stomach			stomach			tummy/belly</a:t>
            </a:r>
          </a:p>
          <a:p>
            <a:pPr marL="0" indent="0">
              <a:buNone/>
            </a:pPr>
            <a:r>
              <a:rPr lang="en-US" dirty="0"/>
              <a:t>Antagonist		villain			baddy/baddie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2912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1645</Words>
  <Application>Microsoft Office PowerPoint</Application>
  <PresentationFormat>Widescreen</PresentationFormat>
  <Paragraphs>150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dc:creator>
  <cp:lastModifiedBy>Suresh Dhakal</cp:lastModifiedBy>
  <cp:revision>169</cp:revision>
  <dcterms:created xsi:type="dcterms:W3CDTF">2017-01-21T10:59:14Z</dcterms:created>
  <dcterms:modified xsi:type="dcterms:W3CDTF">2022-05-17T04:49:37Z</dcterms:modified>
</cp:coreProperties>
</file>