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8" r:id="rId2"/>
    <p:sldId id="319" r:id="rId3"/>
    <p:sldId id="320" r:id="rId4"/>
    <p:sldId id="321" r:id="rId5"/>
    <p:sldId id="347" r:id="rId6"/>
    <p:sldId id="322" r:id="rId7"/>
    <p:sldId id="348" r:id="rId8"/>
    <p:sldId id="349" r:id="rId9"/>
    <p:sldId id="342" r:id="rId10"/>
    <p:sldId id="351" r:id="rId11"/>
    <p:sldId id="352" r:id="rId12"/>
    <p:sldId id="335" r:id="rId13"/>
    <p:sldId id="353" r:id="rId14"/>
    <p:sldId id="354" r:id="rId15"/>
    <p:sldId id="355" r:id="rId16"/>
    <p:sldId id="345" r:id="rId17"/>
    <p:sldId id="344" r:id="rId18"/>
    <p:sldId id="356" r:id="rId19"/>
    <p:sldId id="357" r:id="rId20"/>
    <p:sldId id="358" r:id="rId21"/>
    <p:sldId id="359" r:id="rId22"/>
    <p:sldId id="360" r:id="rId23"/>
    <p:sldId id="361" r:id="rId24"/>
    <p:sldId id="362" r:id="rId25"/>
    <p:sldId id="363" r:id="rId26"/>
    <p:sldId id="364" r:id="rId27"/>
    <p:sldId id="3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55" autoAdjust="0"/>
  </p:normalViewPr>
  <p:slideViewPr>
    <p:cSldViewPr snapToGrid="0">
      <p:cViewPr varScale="1">
        <p:scale>
          <a:sx n="86" d="100"/>
          <a:sy n="86" d="100"/>
        </p:scale>
        <p:origin x="984" y="82"/>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26/04/2022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5</a:t>
            </a:fld>
            <a:endParaRPr lang="en-GB"/>
          </a:p>
        </p:txBody>
      </p:sp>
    </p:spTree>
    <p:extLst>
      <p:ext uri="{BB962C8B-B14F-4D97-AF65-F5344CB8AC3E}">
        <p14:creationId xmlns:p14="http://schemas.microsoft.com/office/powerpoint/2010/main" val="357330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17</a:t>
            </a:fld>
            <a:endParaRPr lang="en-GB"/>
          </a:p>
        </p:txBody>
      </p:sp>
    </p:spTree>
    <p:extLst>
      <p:ext uri="{BB962C8B-B14F-4D97-AF65-F5344CB8AC3E}">
        <p14:creationId xmlns:p14="http://schemas.microsoft.com/office/powerpoint/2010/main" val="209897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18</a:t>
            </a:fld>
            <a:endParaRPr lang="en-GB"/>
          </a:p>
        </p:txBody>
      </p:sp>
    </p:spTree>
    <p:extLst>
      <p:ext uri="{BB962C8B-B14F-4D97-AF65-F5344CB8AC3E}">
        <p14:creationId xmlns:p14="http://schemas.microsoft.com/office/powerpoint/2010/main" val="2384935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19</a:t>
            </a:fld>
            <a:endParaRPr lang="en-GB"/>
          </a:p>
        </p:txBody>
      </p:sp>
    </p:spTree>
    <p:extLst>
      <p:ext uri="{BB962C8B-B14F-4D97-AF65-F5344CB8AC3E}">
        <p14:creationId xmlns:p14="http://schemas.microsoft.com/office/powerpoint/2010/main" val="132759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20</a:t>
            </a:fld>
            <a:endParaRPr lang="en-GB"/>
          </a:p>
        </p:txBody>
      </p:sp>
    </p:spTree>
    <p:extLst>
      <p:ext uri="{BB962C8B-B14F-4D97-AF65-F5344CB8AC3E}">
        <p14:creationId xmlns:p14="http://schemas.microsoft.com/office/powerpoint/2010/main" val="379768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21</a:t>
            </a:fld>
            <a:endParaRPr lang="en-GB"/>
          </a:p>
        </p:txBody>
      </p:sp>
    </p:spTree>
    <p:extLst>
      <p:ext uri="{BB962C8B-B14F-4D97-AF65-F5344CB8AC3E}">
        <p14:creationId xmlns:p14="http://schemas.microsoft.com/office/powerpoint/2010/main" val="336638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22</a:t>
            </a:fld>
            <a:endParaRPr lang="en-GB"/>
          </a:p>
        </p:txBody>
      </p:sp>
    </p:spTree>
    <p:extLst>
      <p:ext uri="{BB962C8B-B14F-4D97-AF65-F5344CB8AC3E}">
        <p14:creationId xmlns:p14="http://schemas.microsoft.com/office/powerpoint/2010/main" val="19320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23</a:t>
            </a:fld>
            <a:endParaRPr lang="en-GB"/>
          </a:p>
        </p:txBody>
      </p:sp>
    </p:spTree>
    <p:extLst>
      <p:ext uri="{BB962C8B-B14F-4D97-AF65-F5344CB8AC3E}">
        <p14:creationId xmlns:p14="http://schemas.microsoft.com/office/powerpoint/2010/main" val="44739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24</a:t>
            </a:fld>
            <a:endParaRPr lang="en-GB"/>
          </a:p>
        </p:txBody>
      </p:sp>
    </p:spTree>
    <p:extLst>
      <p:ext uri="{BB962C8B-B14F-4D97-AF65-F5344CB8AC3E}">
        <p14:creationId xmlns:p14="http://schemas.microsoft.com/office/powerpoint/2010/main" val="28303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25</a:t>
            </a:fld>
            <a:endParaRPr lang="en-GB"/>
          </a:p>
        </p:txBody>
      </p:sp>
    </p:spTree>
    <p:extLst>
      <p:ext uri="{BB962C8B-B14F-4D97-AF65-F5344CB8AC3E}">
        <p14:creationId xmlns:p14="http://schemas.microsoft.com/office/powerpoint/2010/main" val="2119666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26</a:t>
            </a:fld>
            <a:endParaRPr lang="en-GB"/>
          </a:p>
        </p:txBody>
      </p:sp>
    </p:spTree>
    <p:extLst>
      <p:ext uri="{BB962C8B-B14F-4D97-AF65-F5344CB8AC3E}">
        <p14:creationId xmlns:p14="http://schemas.microsoft.com/office/powerpoint/2010/main" val="247135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9</a:t>
            </a:fld>
            <a:endParaRPr lang="en-GB"/>
          </a:p>
        </p:txBody>
      </p:sp>
    </p:spTree>
    <p:extLst>
      <p:ext uri="{BB962C8B-B14F-4D97-AF65-F5344CB8AC3E}">
        <p14:creationId xmlns:p14="http://schemas.microsoft.com/office/powerpoint/2010/main" val="789360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10</a:t>
            </a:fld>
            <a:endParaRPr lang="en-GB"/>
          </a:p>
        </p:txBody>
      </p:sp>
    </p:spTree>
    <p:extLst>
      <p:ext uri="{BB962C8B-B14F-4D97-AF65-F5344CB8AC3E}">
        <p14:creationId xmlns:p14="http://schemas.microsoft.com/office/powerpoint/2010/main" val="138714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11</a:t>
            </a:fld>
            <a:endParaRPr lang="en-GB"/>
          </a:p>
        </p:txBody>
      </p:sp>
    </p:spTree>
    <p:extLst>
      <p:ext uri="{BB962C8B-B14F-4D97-AF65-F5344CB8AC3E}">
        <p14:creationId xmlns:p14="http://schemas.microsoft.com/office/powerpoint/2010/main" val="105584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12</a:t>
            </a:fld>
            <a:endParaRPr lang="en-GB"/>
          </a:p>
        </p:txBody>
      </p:sp>
    </p:spTree>
    <p:extLst>
      <p:ext uri="{BB962C8B-B14F-4D97-AF65-F5344CB8AC3E}">
        <p14:creationId xmlns:p14="http://schemas.microsoft.com/office/powerpoint/2010/main" val="188998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13</a:t>
            </a:fld>
            <a:endParaRPr lang="en-GB"/>
          </a:p>
        </p:txBody>
      </p:sp>
    </p:spTree>
    <p:extLst>
      <p:ext uri="{BB962C8B-B14F-4D97-AF65-F5344CB8AC3E}">
        <p14:creationId xmlns:p14="http://schemas.microsoft.com/office/powerpoint/2010/main" val="12381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14</a:t>
            </a:fld>
            <a:endParaRPr lang="en-GB"/>
          </a:p>
        </p:txBody>
      </p:sp>
    </p:spTree>
    <p:extLst>
      <p:ext uri="{BB962C8B-B14F-4D97-AF65-F5344CB8AC3E}">
        <p14:creationId xmlns:p14="http://schemas.microsoft.com/office/powerpoint/2010/main" val="320233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15</a:t>
            </a:fld>
            <a:endParaRPr lang="en-GB"/>
          </a:p>
        </p:txBody>
      </p:sp>
    </p:spTree>
    <p:extLst>
      <p:ext uri="{BB962C8B-B14F-4D97-AF65-F5344CB8AC3E}">
        <p14:creationId xmlns:p14="http://schemas.microsoft.com/office/powerpoint/2010/main" val="142800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Gazing: </a:t>
            </a:r>
            <a:r>
              <a:rPr lang="en-GB" sz="1200" b="0" i="0" u="none" strike="noStrike" kern="1200" dirty="0">
                <a:solidFill>
                  <a:schemeClr val="tx1"/>
                </a:solidFill>
                <a:effectLst/>
                <a:latin typeface="+mn-lt"/>
                <a:ea typeface="+mn-ea"/>
                <a:cs typeface="+mn-cs"/>
              </a:rPr>
              <a:t>looking steadily and intently,	pale: weak/feeble</a:t>
            </a:r>
            <a:endParaRPr lang="en-GB" dirty="0"/>
          </a:p>
        </p:txBody>
      </p:sp>
      <p:sp>
        <p:nvSpPr>
          <p:cNvPr id="4" name="Slide Number Placeholder 3"/>
          <p:cNvSpPr>
            <a:spLocks noGrp="1"/>
          </p:cNvSpPr>
          <p:nvPr>
            <p:ph type="sldNum" sz="quarter" idx="10"/>
          </p:nvPr>
        </p:nvSpPr>
        <p:spPr/>
        <p:txBody>
          <a:bodyPr/>
          <a:lstStyle/>
          <a:p>
            <a:fld id="{F187D4E2-7F2A-3345-B28D-7A3A144C0B05}" type="slidenum">
              <a:rPr lang="en-GB" smtClean="0"/>
              <a:t>16</a:t>
            </a:fld>
            <a:endParaRPr lang="en-GB"/>
          </a:p>
        </p:txBody>
      </p:sp>
    </p:spTree>
    <p:extLst>
      <p:ext uri="{BB962C8B-B14F-4D97-AF65-F5344CB8AC3E}">
        <p14:creationId xmlns:p14="http://schemas.microsoft.com/office/powerpoint/2010/main" val="5724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26/04/2022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26/04/2022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fontScale="85000" lnSpcReduction="10000"/>
          </a:bodyPr>
          <a:lstStyle/>
          <a:p>
            <a:pPr marL="0" indent="0">
              <a:buNone/>
            </a:pPr>
            <a:r>
              <a:rPr lang="en-US" sz="3600" b="1" dirty="0"/>
              <a:t>Unit- 2   </a:t>
            </a:r>
            <a:r>
              <a:rPr lang="en-US" sz="3600" b="1" u="sng"/>
              <a:t>Sound System</a:t>
            </a:r>
            <a:endParaRPr lang="en-US" sz="3600" b="1" u="sng" dirty="0"/>
          </a:p>
          <a:p>
            <a:pPr algn="just">
              <a:buFont typeface="Wingdings" panose="05000000000000000000" pitchFamily="2" charset="2"/>
              <a:buChar char="Ø"/>
            </a:pPr>
            <a:r>
              <a:rPr lang="en-US" sz="3600" dirty="0"/>
              <a:t>Language can be expressed in a number of ways. It can be expressed in written form by using pen and paper or it can be uttered orally. </a:t>
            </a:r>
          </a:p>
          <a:p>
            <a:pPr algn="just">
              <a:buFont typeface="Wingdings" panose="05000000000000000000" pitchFamily="2" charset="2"/>
              <a:buChar char="Ø"/>
            </a:pPr>
            <a:r>
              <a:rPr lang="en-US" sz="3600" dirty="0"/>
              <a:t>The materials (letters, punctuation marks, etc.) used in writing are graphic substance while the materials used in speech are phonic substance. </a:t>
            </a:r>
          </a:p>
          <a:p>
            <a:pPr algn="just">
              <a:buFont typeface="Wingdings" panose="05000000000000000000" pitchFamily="2" charset="2"/>
              <a:buChar char="Ø"/>
            </a:pPr>
            <a:r>
              <a:rPr lang="en-US" sz="3600" dirty="0"/>
              <a:t>In all language we speak with air from the lungs. </a:t>
            </a:r>
          </a:p>
          <a:p>
            <a:pPr algn="just">
              <a:buFont typeface="Wingdings" panose="05000000000000000000" pitchFamily="2" charset="2"/>
              <a:buChar char="Ø"/>
            </a:pPr>
            <a:r>
              <a:rPr lang="en-US" sz="3600" dirty="0"/>
              <a:t>We draw the air into our lungs and release it to produce the sounds.</a:t>
            </a:r>
          </a:p>
          <a:p>
            <a:pPr algn="just">
              <a:buFont typeface="Wingdings" panose="05000000000000000000" pitchFamily="2" charset="2"/>
              <a:buChar char="Ø"/>
            </a:pPr>
            <a:r>
              <a:rPr lang="en-US" sz="3600" dirty="0"/>
              <a:t>We release the air slowly and interfere with its passage in various ways at various places to produce the sounds we desire. </a:t>
            </a:r>
          </a:p>
          <a:p>
            <a:pPr algn="just">
              <a:buFont typeface="Wingdings" panose="05000000000000000000" pitchFamily="2" charset="2"/>
              <a:buChar char="Ø"/>
            </a:pPr>
            <a:r>
              <a:rPr lang="en-US" sz="3600" dirty="0"/>
              <a:t>When we speak, mainly two types of sounds:</a:t>
            </a:r>
          </a:p>
          <a:p>
            <a:pPr marL="742950" indent="-742950" algn="just">
              <a:buAutoNum type="alphaLcPeriod"/>
            </a:pPr>
            <a:r>
              <a:rPr lang="en-US" sz="3600" dirty="0"/>
              <a:t>Vowel</a:t>
            </a:r>
          </a:p>
          <a:p>
            <a:pPr marL="742950" indent="-742950" algn="just">
              <a:buAutoNum type="alphaLcPeriod"/>
            </a:pPr>
            <a:r>
              <a:rPr lang="en-US" sz="3600" dirty="0"/>
              <a:t>Consonant</a:t>
            </a:r>
            <a:endParaRPr lang="en-US" dirty="0"/>
          </a:p>
          <a:p>
            <a:pPr>
              <a:buNone/>
            </a:pPr>
            <a:endParaRPr lang="en-US" b="1" dirty="0"/>
          </a:p>
          <a:p>
            <a:pPr>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834746" y="50829"/>
            <a:ext cx="5129326" cy="461665"/>
          </a:xfrm>
          <a:prstGeom prst="rect">
            <a:avLst/>
          </a:prstGeom>
          <a:solidFill>
            <a:schemeClr val="bg2"/>
          </a:solidFill>
        </p:spPr>
        <p:txBody>
          <a:bodyPr vert="horz" wrap="square" rtlCol="0">
            <a:spAutoFit/>
          </a:bodyPr>
          <a:lstStyle/>
          <a:p>
            <a:pPr algn="ctr"/>
            <a:r>
              <a:rPr lang="en-GB" sz="2400" b="1" dirty="0">
                <a:latin typeface="Lucida Bright" panose="02040603070505020404" pitchFamily="18" charset="0"/>
                <a:cs typeface="Lucida Bright" panose="02040603070505020404" pitchFamily="18" charset="0"/>
              </a:rPr>
              <a:t>Exercise for Practice</a:t>
            </a:r>
          </a:p>
        </p:txBody>
      </p:sp>
      <p:sp>
        <p:nvSpPr>
          <p:cNvPr id="65" name="Rectangle 64"/>
          <p:cNvSpPr/>
          <p:nvPr/>
        </p:nvSpPr>
        <p:spPr>
          <a:xfrm>
            <a:off x="827562" y="616275"/>
            <a:ext cx="11346138" cy="4924425"/>
          </a:xfrm>
          <a:prstGeom prst="rect">
            <a:avLst/>
          </a:prstGeom>
        </p:spPr>
        <p:txBody>
          <a:bodyPr wrap="square">
            <a:spAutoFit/>
          </a:bodyPr>
          <a:lstStyle/>
          <a:p>
            <a:pPr>
              <a:spcBef>
                <a:spcPts val="600"/>
              </a:spcBef>
            </a:pPr>
            <a:r>
              <a:rPr lang="en-GB" sz="2400" b="1" dirty="0">
                <a:latin typeface="Lucida Bright" panose="02040603070505020404" pitchFamily="18" charset="0"/>
                <a:cs typeface="Lucida Bright" panose="02040603070505020404" pitchFamily="18" charset="0"/>
              </a:rPr>
              <a:t>How many syllables do you hear in these words?</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Eraser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Fascination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command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Tomorrow ______</a:t>
            </a:r>
          </a:p>
          <a:p>
            <a:pPr marL="514350" indent="-514350">
              <a:spcBef>
                <a:spcPts val="600"/>
              </a:spcBef>
              <a:buAutoNum type="arabicPeriod"/>
            </a:pPr>
            <a:r>
              <a:rPr lang="en-GB" sz="2400" dirty="0" err="1">
                <a:latin typeface="Lucida Bright" panose="02040603070505020404" pitchFamily="18" charset="0"/>
                <a:cs typeface="Lucida Bright" panose="02040603070505020404" pitchFamily="18" charset="0"/>
              </a:rPr>
              <a:t>Pajamas</a:t>
            </a:r>
            <a:r>
              <a:rPr lang="en-GB" sz="2400" dirty="0">
                <a:latin typeface="Lucida Bright" panose="02040603070505020404" pitchFamily="18" charset="0"/>
                <a:cs typeface="Lucida Bright" panose="02040603070505020404" pitchFamily="18" charset="0"/>
              </a:rPr>
              <a:t>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chair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arrive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dictionary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begin ______</a:t>
            </a:r>
          </a:p>
          <a:p>
            <a:pPr marL="514350" indent="-514350">
              <a:spcBef>
                <a:spcPts val="600"/>
              </a:spcBef>
              <a:buAutoNum type="arabicPeriod"/>
            </a:pPr>
            <a:r>
              <a:rPr lang="en-GB" sz="2400" dirty="0">
                <a:latin typeface="Lucida Bright" panose="02040603070505020404" pitchFamily="18" charset="0"/>
                <a:cs typeface="Lucida Bright" panose="02040603070505020404" pitchFamily="18" charset="0"/>
              </a:rPr>
              <a:t>beautiful ______</a:t>
            </a:r>
            <a:endParaRPr lang="en-GB" sz="2400" b="1"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3917444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0" end="0"/>
                                            </p:txEl>
                                          </p:spTgt>
                                        </p:tgtEl>
                                        <p:attrNameLst>
                                          <p:attrName>style.visibility</p:attrName>
                                        </p:attrNameLst>
                                      </p:cBhvr>
                                      <p:to>
                                        <p:strVal val="visible"/>
                                      </p:to>
                                    </p:set>
                                    <p:anim calcmode="lin" valueType="num">
                                      <p:cBhvr additive="base">
                                        <p:cTn id="1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anim calcmode="lin" valueType="num">
                                      <p:cBhvr additive="base">
                                        <p:cTn id="23"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
                                            <p:txEl>
                                              <p:pRg st="3" end="3"/>
                                            </p:txEl>
                                          </p:spTgt>
                                        </p:tgtEl>
                                        <p:attrNameLst>
                                          <p:attrName>style.visibility</p:attrName>
                                        </p:attrNameLst>
                                      </p:cBhvr>
                                      <p:to>
                                        <p:strVal val="visible"/>
                                      </p:to>
                                    </p:set>
                                    <p:anim calcmode="lin" valueType="num">
                                      <p:cBhvr additive="base">
                                        <p:cTn id="27"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5">
                                            <p:txEl>
                                              <p:pRg st="4" end="4"/>
                                            </p:txEl>
                                          </p:spTgt>
                                        </p:tgtEl>
                                        <p:attrNameLst>
                                          <p:attrName>style.visibility</p:attrName>
                                        </p:attrNameLst>
                                      </p:cBhvr>
                                      <p:to>
                                        <p:strVal val="visible"/>
                                      </p:to>
                                    </p:set>
                                    <p:anim calcmode="lin" valueType="num">
                                      <p:cBhvr additive="base">
                                        <p:cTn id="31"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834746" y="50829"/>
            <a:ext cx="1994179" cy="461665"/>
          </a:xfrm>
          <a:prstGeom prst="rect">
            <a:avLst/>
          </a:prstGeom>
          <a:solidFill>
            <a:schemeClr val="accent2"/>
          </a:solidFill>
        </p:spPr>
        <p:txBody>
          <a:bodyPr vert="horz" wrap="square" rtlCol="0">
            <a:spAutoFit/>
          </a:bodyPr>
          <a:lstStyle/>
          <a:p>
            <a:pPr algn="ctr"/>
            <a:r>
              <a:rPr lang="en-GB" sz="2400" b="1" dirty="0" err="1">
                <a:solidFill>
                  <a:schemeClr val="bg1"/>
                </a:solidFill>
                <a:latin typeface="Lucida Bright" panose="02040603070505020404" pitchFamily="18" charset="0"/>
                <a:cs typeface="Lucida Bright" panose="02040603070505020404" pitchFamily="18" charset="0"/>
              </a:rPr>
              <a:t>Contnd</a:t>
            </a:r>
            <a:r>
              <a:rPr lang="en-GB" sz="2400" b="1" dirty="0">
                <a:solidFill>
                  <a:schemeClr val="bg1"/>
                </a:solidFill>
                <a:latin typeface="Lucida Bright" panose="02040603070505020404" pitchFamily="18" charset="0"/>
                <a:cs typeface="Lucida Bright" panose="02040603070505020404" pitchFamily="18" charset="0"/>
              </a:rPr>
              <a:t>…</a:t>
            </a:r>
          </a:p>
        </p:txBody>
      </p:sp>
      <p:sp>
        <p:nvSpPr>
          <p:cNvPr id="65" name="Rectangle 64"/>
          <p:cNvSpPr/>
          <p:nvPr/>
        </p:nvSpPr>
        <p:spPr>
          <a:xfrm>
            <a:off x="827562" y="616275"/>
            <a:ext cx="11346138" cy="6001643"/>
          </a:xfrm>
          <a:prstGeom prst="rect">
            <a:avLst/>
          </a:prstGeom>
        </p:spPr>
        <p:txBody>
          <a:bodyPr wrap="square">
            <a:spAutoFit/>
          </a:bodyPr>
          <a:lstStyle/>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Table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Forgotten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Necessary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Engineer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Technical</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Question</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Psychology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Apple</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Spider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Computer</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Sadness</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Television</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Biology</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Envelope</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r>
              <a:rPr lang="en-GB" sz="2400" dirty="0">
                <a:latin typeface="Lucida Bright" panose="02040603070505020404" pitchFamily="18" charset="0"/>
                <a:cs typeface="Lucida Bright" panose="02040603070505020404" pitchFamily="18" charset="0"/>
              </a:rPr>
              <a:t>Syllable </a:t>
            </a:r>
            <a:r>
              <a:rPr lang="en-GB" sz="2400" u="sng" dirty="0">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a:p>
            <a:pPr marL="714375" indent="-528638">
              <a:buFont typeface="+mj-lt"/>
              <a:buAutoNum type="arabicPeriod" startAt="11"/>
            </a:pPr>
            <a:endParaRPr lang="en-GB" sz="2400"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1482803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Rectangle 64"/>
          <p:cNvSpPr/>
          <p:nvPr/>
        </p:nvSpPr>
        <p:spPr>
          <a:xfrm>
            <a:off x="1388638" y="585623"/>
            <a:ext cx="10785062" cy="1200329"/>
          </a:xfrm>
          <a:prstGeom prst="rect">
            <a:avLst/>
          </a:prstGeom>
        </p:spPr>
        <p:txBody>
          <a:bodyPr wrap="square">
            <a:spAutoFit/>
          </a:bodyPr>
          <a:lstStyle/>
          <a:p>
            <a:pPr>
              <a:spcBef>
                <a:spcPts val="600"/>
              </a:spcBef>
            </a:pPr>
            <a:r>
              <a:rPr lang="en-GB" sz="2400" dirty="0">
                <a:latin typeface="Lucida Bright" panose="02040603070505020404" pitchFamily="18" charset="0"/>
                <a:cs typeface="Lucida Bright" panose="02040603070505020404" pitchFamily="18" charset="0"/>
              </a:rPr>
              <a:t>Stress is the relative emphasis that may be given to certain syllables in a word, or to certain words in a phrase or sentence. In English, stressed syllables are louder than non-stressed syllables. </a:t>
            </a:r>
          </a:p>
        </p:txBody>
      </p:sp>
      <p:sp>
        <p:nvSpPr>
          <p:cNvPr id="68" name="TextBox 67"/>
          <p:cNvSpPr txBox="1"/>
          <p:nvPr/>
        </p:nvSpPr>
        <p:spPr>
          <a:xfrm>
            <a:off x="726182" y="69830"/>
            <a:ext cx="1443812" cy="461665"/>
          </a:xfrm>
          <a:prstGeom prst="rect">
            <a:avLst/>
          </a:prstGeom>
          <a:solidFill>
            <a:schemeClr val="accent2"/>
          </a:solidFill>
        </p:spPr>
        <p:txBody>
          <a:bodyPr wrap="square" rtlCol="0">
            <a:spAutoFit/>
          </a:bodyPr>
          <a:lstStyle/>
          <a:p>
            <a:r>
              <a:rPr lang="en-GB" sz="2400">
                <a:solidFill>
                  <a:schemeClr val="bg1"/>
                </a:solidFill>
                <a:latin typeface="Lucida Bright" panose="02040603070505020404" pitchFamily="18" charset="0"/>
                <a:cs typeface="Lucida Bright" panose="02040603070505020404" pitchFamily="18" charset="0"/>
              </a:rPr>
              <a:t>2. </a:t>
            </a:r>
            <a:r>
              <a:rPr lang="en-GB" sz="2400" dirty="0">
                <a:solidFill>
                  <a:schemeClr val="bg1"/>
                </a:solidFill>
                <a:latin typeface="Lucida Bright" panose="02040603070505020404" pitchFamily="18" charset="0"/>
                <a:cs typeface="Lucida Bright" panose="02040603070505020404" pitchFamily="18" charset="0"/>
              </a:rPr>
              <a:t>Stress</a:t>
            </a:r>
          </a:p>
        </p:txBody>
      </p:sp>
      <p:sp>
        <p:nvSpPr>
          <p:cNvPr id="69" name="TextBox 68"/>
          <p:cNvSpPr txBox="1"/>
          <p:nvPr/>
        </p:nvSpPr>
        <p:spPr>
          <a:xfrm>
            <a:off x="896200" y="1821932"/>
            <a:ext cx="2961425" cy="461665"/>
          </a:xfrm>
          <a:prstGeom prst="rect">
            <a:avLst/>
          </a:prstGeom>
          <a:solidFill>
            <a:schemeClr val="bg2"/>
          </a:solidFill>
        </p:spPr>
        <p:txBody>
          <a:bodyPr wrap="square" rtlCol="0">
            <a:spAutoFit/>
          </a:bodyPr>
          <a:lstStyle/>
          <a:p>
            <a:r>
              <a:rPr lang="en-GB" sz="2400" b="1" dirty="0">
                <a:latin typeface="Lucida Bright" panose="02040603070505020404" pitchFamily="18" charset="0"/>
                <a:cs typeface="Lucida Bright" panose="02040603070505020404" pitchFamily="18" charset="0"/>
              </a:rPr>
              <a:t>Word Stress Rule </a:t>
            </a:r>
          </a:p>
        </p:txBody>
      </p:sp>
      <p:sp>
        <p:nvSpPr>
          <p:cNvPr id="70" name="Rectangle 69"/>
          <p:cNvSpPr/>
          <p:nvPr/>
        </p:nvSpPr>
        <p:spPr>
          <a:xfrm>
            <a:off x="1388638" y="2341731"/>
            <a:ext cx="4883068" cy="461665"/>
          </a:xfrm>
          <a:prstGeom prst="rect">
            <a:avLst/>
          </a:prstGeom>
        </p:spPr>
        <p:txBody>
          <a:bodyPr wrap="none">
            <a:spAutoFit/>
          </a:bodyPr>
          <a:lstStyle/>
          <a:p>
            <a:r>
              <a:rPr lang="en-GB" sz="2400" dirty="0">
                <a:solidFill>
                  <a:srgbClr val="333333"/>
                </a:solidFill>
                <a:latin typeface="Lucida Bright" panose="02040603070505020404" pitchFamily="18" charset="0"/>
                <a:cs typeface="Lucida Bright" panose="02040603070505020404" pitchFamily="18" charset="0"/>
              </a:rPr>
              <a:t>Simple rules about word stress:</a:t>
            </a:r>
            <a:endParaRPr lang="en-GB" sz="2400" dirty="0">
              <a:latin typeface="Lucida Bright" panose="02040603070505020404" pitchFamily="18" charset="0"/>
              <a:cs typeface="Lucida Bright" panose="02040603070505020404" pitchFamily="18" charset="0"/>
            </a:endParaRPr>
          </a:p>
        </p:txBody>
      </p:sp>
      <p:sp>
        <p:nvSpPr>
          <p:cNvPr id="71" name="Rectangle 70"/>
          <p:cNvSpPr/>
          <p:nvPr/>
        </p:nvSpPr>
        <p:spPr>
          <a:xfrm>
            <a:off x="1393648" y="2740423"/>
            <a:ext cx="10798351" cy="4154984"/>
          </a:xfrm>
          <a:prstGeom prst="rect">
            <a:avLst/>
          </a:prstGeom>
        </p:spPr>
        <p:txBody>
          <a:bodyPr wrap="square">
            <a:spAutoFit/>
          </a:bodyPr>
          <a:lstStyle/>
          <a:p>
            <a:pPr lvl="1" indent="-457200" algn="just">
              <a:buFont typeface="+mj-lt"/>
              <a:buAutoNum type="arabicPeriod"/>
            </a:pPr>
            <a:r>
              <a:rPr lang="en-GB" sz="2400" b="1" dirty="0">
                <a:solidFill>
                  <a:srgbClr val="333333"/>
                </a:solidFill>
                <a:latin typeface="Lucida Bright" panose="02040603070505020404" pitchFamily="18" charset="0"/>
                <a:cs typeface="Lucida Bright" panose="02040603070505020404" pitchFamily="18" charset="0"/>
              </a:rPr>
              <a:t>One word has only one stress.</a:t>
            </a:r>
            <a:r>
              <a:rPr lang="en-GB" sz="2400" dirty="0">
                <a:solidFill>
                  <a:srgbClr val="333333"/>
                </a:solidFill>
                <a:latin typeface="Lucida Bright" panose="02040603070505020404" pitchFamily="18" charset="0"/>
                <a:cs typeface="Lucida Bright" panose="02040603070505020404" pitchFamily="18" charset="0"/>
              </a:rPr>
              <a:t> </a:t>
            </a:r>
          </a:p>
          <a:p>
            <a:pPr marL="0" lvl="1" algn="just"/>
            <a:r>
              <a:rPr lang="en-GB" sz="2400" b="1" dirty="0">
                <a:solidFill>
                  <a:srgbClr val="333333"/>
                </a:solidFill>
                <a:latin typeface="Lucida Bright" panose="02040603070505020404" pitchFamily="18" charset="0"/>
                <a:cs typeface="Lucida Bright" panose="02040603070505020404" pitchFamily="18" charset="0"/>
              </a:rPr>
              <a:t>	</a:t>
            </a:r>
            <a:r>
              <a:rPr lang="en-GB" sz="2400" b="1" i="0" dirty="0">
                <a:solidFill>
                  <a:srgbClr val="333333"/>
                </a:solidFill>
                <a:effectLst/>
                <a:latin typeface="Lucida Bright" panose="02040603070505020404" pitchFamily="18" charset="0"/>
                <a:cs typeface="Lucida Bright" panose="02040603070505020404" pitchFamily="18" charset="0"/>
              </a:rPr>
              <a:t>Example</a:t>
            </a:r>
            <a:r>
              <a:rPr lang="en-GB" sz="2400" b="0" i="0" dirty="0">
                <a:solidFill>
                  <a:srgbClr val="333333"/>
                </a:solidFill>
                <a:effectLst/>
                <a:latin typeface="Lucida Bright" panose="02040603070505020404" pitchFamily="18" charset="0"/>
                <a:cs typeface="Lucida Bright" panose="02040603070505020404" pitchFamily="18" charset="0"/>
              </a:rPr>
              <a:t>:</a:t>
            </a:r>
          </a:p>
          <a:p>
            <a:pPr marL="0" lvl="1" algn="just"/>
            <a:r>
              <a:rPr lang="en-GB" sz="2400" dirty="0">
                <a:solidFill>
                  <a:srgbClr val="333333"/>
                </a:solidFill>
                <a:latin typeface="Lucida Bright" panose="02040603070505020404" pitchFamily="18" charset="0"/>
                <a:cs typeface="Lucida Bright" panose="02040603070505020404" pitchFamily="18" charset="0"/>
              </a:rPr>
              <a:t>	Call, Girl, Tall, etc. </a:t>
            </a:r>
          </a:p>
          <a:p>
            <a:pPr marL="0" lvl="1" algn="just" defTabSz="442913"/>
            <a:r>
              <a:rPr lang="en-GB" sz="2400" b="1" i="0" dirty="0">
                <a:solidFill>
                  <a:srgbClr val="333333"/>
                </a:solidFill>
                <a:effectLst/>
                <a:latin typeface="Lucida Bright" panose="02040603070505020404" pitchFamily="18" charset="0"/>
                <a:cs typeface="Lucida Bright" panose="02040603070505020404" pitchFamily="18" charset="0"/>
              </a:rPr>
              <a:t>2. </a:t>
            </a:r>
            <a:r>
              <a:rPr lang="en-GB" sz="2400" b="1" dirty="0">
                <a:latin typeface="Lucida Bright" panose="02040603070505020404" pitchFamily="18" charset="0"/>
                <a:cs typeface="Lucida Bright" panose="02040603070505020404" pitchFamily="18" charset="0"/>
              </a:rPr>
              <a:t>Most</a:t>
            </a:r>
            <a:r>
              <a:rPr lang="en-GB" sz="2400" dirty="0">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2-syllable nouns and adjectives have the stress on the first 	syllable. </a:t>
            </a:r>
          </a:p>
          <a:p>
            <a:pPr marL="457200" lvl="2" algn="just"/>
            <a:r>
              <a:rPr lang="en-GB" sz="2400" b="1" i="0" u="sng" dirty="0" err="1">
                <a:solidFill>
                  <a:srgbClr val="333333"/>
                </a:solidFill>
                <a:effectLst/>
                <a:latin typeface="Lucida Bright" panose="02040603070505020404" pitchFamily="18" charset="0"/>
                <a:cs typeface="Lucida Bright" panose="02040603070505020404" pitchFamily="18" charset="0"/>
              </a:rPr>
              <a:t>PRE</a:t>
            </a:r>
            <a:r>
              <a:rPr lang="en-GB" sz="2400" b="0" i="0" dirty="0" err="1">
                <a:solidFill>
                  <a:srgbClr val="333333"/>
                </a:solidFill>
                <a:effectLst/>
                <a:latin typeface="Lucida Bright" panose="02040603070505020404" pitchFamily="18" charset="0"/>
                <a:cs typeface="Lucida Bright" panose="02040603070505020404" pitchFamily="18" charset="0"/>
              </a:rPr>
              <a:t>sent</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EX</a:t>
            </a:r>
            <a:r>
              <a:rPr lang="en-GB" sz="2400" dirty="0" err="1">
                <a:solidFill>
                  <a:srgbClr val="333333"/>
                </a:solidFill>
                <a:latin typeface="Lucida Bright" panose="02040603070505020404" pitchFamily="18" charset="0"/>
                <a:cs typeface="Lucida Bright" panose="02040603070505020404" pitchFamily="18" charset="0"/>
              </a:rPr>
              <a:t>port</a:t>
            </a:r>
            <a:endParaRPr lang="en-GB" sz="2400" dirty="0">
              <a:solidFill>
                <a:srgbClr val="333333"/>
              </a:solidFill>
              <a:latin typeface="Lucida Bright" panose="02040603070505020404" pitchFamily="18" charset="0"/>
              <a:cs typeface="Lucida Bright" panose="02040603070505020404" pitchFamily="18" charset="0"/>
            </a:endParaRPr>
          </a:p>
          <a:p>
            <a:pPr marL="457200" lvl="2" algn="just"/>
            <a:r>
              <a:rPr lang="en-GB" sz="2400" b="1" i="0" u="sng" dirty="0" err="1">
                <a:solidFill>
                  <a:srgbClr val="333333"/>
                </a:solidFill>
                <a:effectLst/>
                <a:latin typeface="Lucida Bright" panose="02040603070505020404" pitchFamily="18" charset="0"/>
                <a:cs typeface="Lucida Bright" panose="02040603070505020404" pitchFamily="18" charset="0"/>
              </a:rPr>
              <a:t>CHI</a:t>
            </a:r>
            <a:r>
              <a:rPr lang="en-GB" sz="2400" b="0" i="0" dirty="0" err="1">
                <a:solidFill>
                  <a:srgbClr val="333333"/>
                </a:solidFill>
                <a:effectLst/>
                <a:latin typeface="Lucida Bright" panose="02040603070505020404" pitchFamily="18" charset="0"/>
                <a:cs typeface="Lucida Bright" panose="02040603070505020404" pitchFamily="18" charset="0"/>
              </a:rPr>
              <a:t>na</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TA</a:t>
            </a:r>
            <a:r>
              <a:rPr lang="en-GB" sz="2400" dirty="0" err="1">
                <a:solidFill>
                  <a:srgbClr val="333333"/>
                </a:solidFill>
                <a:latin typeface="Lucida Bright" panose="02040603070505020404" pitchFamily="18" charset="0"/>
                <a:cs typeface="Lucida Bright" panose="02040603070505020404" pitchFamily="18" charset="0"/>
              </a:rPr>
              <a:t>ble</a:t>
            </a:r>
            <a:endParaRPr lang="en-GB" sz="2400" dirty="0">
              <a:solidFill>
                <a:srgbClr val="333333"/>
              </a:solidFill>
              <a:latin typeface="Lucida Bright" panose="02040603070505020404" pitchFamily="18" charset="0"/>
              <a:cs typeface="Lucida Bright" panose="02040603070505020404" pitchFamily="18" charset="0"/>
            </a:endParaRP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HA</a:t>
            </a:r>
            <a:r>
              <a:rPr lang="en-GB" sz="2400" dirty="0" err="1">
                <a:solidFill>
                  <a:srgbClr val="333333"/>
                </a:solidFill>
                <a:latin typeface="Lucida Bright" panose="02040603070505020404" pitchFamily="18" charset="0"/>
                <a:cs typeface="Lucida Bright" panose="02040603070505020404" pitchFamily="18" charset="0"/>
              </a:rPr>
              <a:t>ppy</a:t>
            </a:r>
            <a:r>
              <a:rPr lang="en-GB" sz="2400" dirty="0">
                <a:solidFill>
                  <a:srgbClr val="333333"/>
                </a:solidFill>
                <a:latin typeface="Lucida Bright" panose="02040603070505020404" pitchFamily="18" charset="0"/>
                <a:cs typeface="Lucida Bright" panose="02040603070505020404" pitchFamily="18" charset="0"/>
              </a:rPr>
              <a:t> </a:t>
            </a:r>
          </a:p>
          <a:p>
            <a:pPr marL="457200" lvl="2" algn="just"/>
            <a:r>
              <a:rPr lang="en-GB" sz="2400" b="1" u="sng" dirty="0" err="1">
                <a:solidFill>
                  <a:srgbClr val="333333"/>
                </a:solidFill>
                <a:latin typeface="Lucida Bright" panose="02040603070505020404" pitchFamily="18" charset="0"/>
                <a:cs typeface="Lucida Bright" panose="02040603070505020404" pitchFamily="18" charset="0"/>
              </a:rPr>
              <a:t>CL</a:t>
            </a:r>
            <a:r>
              <a:rPr lang="en-GB" sz="2400" dirty="0" err="1">
                <a:solidFill>
                  <a:srgbClr val="333333"/>
                </a:solidFill>
                <a:latin typeface="Lucida Bright" panose="02040603070505020404" pitchFamily="18" charset="0"/>
                <a:cs typeface="Lucida Bright" panose="02040603070505020404" pitchFamily="18" charset="0"/>
              </a:rPr>
              <a:t>ever</a:t>
            </a:r>
            <a:endParaRPr lang="en-GB" sz="2400" b="0" i="0" dirty="0">
              <a:solidFill>
                <a:srgbClr val="333333"/>
              </a:solidFill>
              <a:effectLst/>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3932549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
                                            <p:txEl>
                                              <p:pRg st="0" end="0"/>
                                            </p:txEl>
                                          </p:spTgt>
                                        </p:tgtEl>
                                        <p:attrNameLst>
                                          <p:attrName>style.visibility</p:attrName>
                                        </p:attrNameLst>
                                      </p:cBhvr>
                                      <p:to>
                                        <p:strVal val="visible"/>
                                      </p:to>
                                    </p:set>
                                    <p:anim calcmode="lin" valueType="num">
                                      <p:cBhvr additive="base">
                                        <p:cTn id="25"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xEl>
                                              <p:pRg st="1" end="1"/>
                                            </p:txEl>
                                          </p:spTgt>
                                        </p:tgtEl>
                                        <p:attrNameLst>
                                          <p:attrName>style.visibility</p:attrName>
                                        </p:attrNameLst>
                                      </p:cBhvr>
                                      <p:to>
                                        <p:strVal val="visible"/>
                                      </p:to>
                                    </p:set>
                                    <p:anim calcmode="lin" valueType="num">
                                      <p:cBhvr additive="base">
                                        <p:cTn id="31"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1">
                                            <p:txEl>
                                              <p:pRg st="2" end="2"/>
                                            </p:txEl>
                                          </p:spTgt>
                                        </p:tgtEl>
                                        <p:attrNameLst>
                                          <p:attrName>style.visibility</p:attrName>
                                        </p:attrNameLst>
                                      </p:cBhvr>
                                      <p:to>
                                        <p:strVal val="visible"/>
                                      </p:to>
                                    </p:set>
                                    <p:anim calcmode="lin" valueType="num">
                                      <p:cBhvr additive="base">
                                        <p:cTn id="35"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
                                            <p:txEl>
                                              <p:pRg st="3" end="3"/>
                                            </p:txEl>
                                          </p:spTgt>
                                        </p:tgtEl>
                                        <p:attrNameLst>
                                          <p:attrName>style.visibility</p:attrName>
                                        </p:attrNameLst>
                                      </p:cBhvr>
                                      <p:to>
                                        <p:strVal val="visible"/>
                                      </p:to>
                                    </p:set>
                                    <p:anim calcmode="lin" valueType="num">
                                      <p:cBhvr additive="base">
                                        <p:cTn id="4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1">
                                            <p:txEl>
                                              <p:pRg st="4" end="4"/>
                                            </p:txEl>
                                          </p:spTgt>
                                        </p:tgtEl>
                                        <p:attrNameLst>
                                          <p:attrName>style.visibility</p:attrName>
                                        </p:attrNameLst>
                                      </p:cBhvr>
                                      <p:to>
                                        <p:strVal val="visible"/>
                                      </p:to>
                                    </p:set>
                                    <p:anim calcmode="lin" valueType="num">
                                      <p:cBhvr additive="base">
                                        <p:cTn id="47"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1">
                                            <p:txEl>
                                              <p:pRg st="5" end="5"/>
                                            </p:txEl>
                                          </p:spTgt>
                                        </p:tgtEl>
                                        <p:attrNameLst>
                                          <p:attrName>style.visibility</p:attrName>
                                        </p:attrNameLst>
                                      </p:cBhvr>
                                      <p:to>
                                        <p:strVal val="visible"/>
                                      </p:to>
                                    </p:set>
                                    <p:anim calcmode="lin" valueType="num">
                                      <p:cBhvr additive="base">
                                        <p:cTn id="51"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1">
                                            <p:txEl>
                                              <p:pRg st="6" end="6"/>
                                            </p:txEl>
                                          </p:spTgt>
                                        </p:tgtEl>
                                        <p:attrNameLst>
                                          <p:attrName>style.visibility</p:attrName>
                                        </p:attrNameLst>
                                      </p:cBhvr>
                                      <p:to>
                                        <p:strVal val="visible"/>
                                      </p:to>
                                    </p:set>
                                    <p:anim calcmode="lin" valueType="num">
                                      <p:cBhvr additive="base">
                                        <p:cTn id="55"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1">
                                            <p:txEl>
                                              <p:pRg st="7" end="7"/>
                                            </p:txEl>
                                          </p:spTgt>
                                        </p:tgtEl>
                                        <p:attrNameLst>
                                          <p:attrName>style.visibility</p:attrName>
                                        </p:attrNameLst>
                                      </p:cBhvr>
                                      <p:to>
                                        <p:strVal val="visible"/>
                                      </p:to>
                                    </p:set>
                                    <p:anim calcmode="lin" valueType="num">
                                      <p:cBhvr additive="base">
                                        <p:cTn id="59"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1">
                                            <p:txEl>
                                              <p:pRg st="8" end="8"/>
                                            </p:txEl>
                                          </p:spTgt>
                                        </p:tgtEl>
                                        <p:attrNameLst>
                                          <p:attrName>style.visibility</p:attrName>
                                        </p:attrNameLst>
                                      </p:cBhvr>
                                      <p:to>
                                        <p:strVal val="visible"/>
                                      </p:to>
                                    </p:set>
                                    <p:anim calcmode="lin" valueType="num">
                                      <p:cBhvr additive="base">
                                        <p:cTn id="63"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1">
                                            <p:txEl>
                                              <p:pRg st="9" end="9"/>
                                            </p:txEl>
                                          </p:spTgt>
                                        </p:tgtEl>
                                        <p:attrNameLst>
                                          <p:attrName>style.visibility</p:attrName>
                                        </p:attrNameLst>
                                      </p:cBhvr>
                                      <p:to>
                                        <p:strVal val="visible"/>
                                      </p:to>
                                    </p:set>
                                    <p:anim calcmode="lin" valueType="num">
                                      <p:cBhvr additive="base">
                                        <p:cTn id="67"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4616648"/>
          </a:xfrm>
          <a:prstGeom prst="rect">
            <a:avLst/>
          </a:prstGeom>
        </p:spPr>
        <p:txBody>
          <a:bodyPr wrap="square">
            <a:spAutoFit/>
          </a:bodyPr>
          <a:lstStyle/>
          <a:p>
            <a:pPr marL="0" lvl="1" algn="just" defTabSz="442913"/>
            <a:r>
              <a:rPr lang="en-GB" sz="2400" b="1" dirty="0">
                <a:solidFill>
                  <a:srgbClr val="333333"/>
                </a:solidFill>
                <a:latin typeface="Lucida Bright" panose="02040603070505020404" pitchFamily="18" charset="0"/>
                <a:cs typeface="Lucida Bright" panose="02040603070505020404" pitchFamily="18" charset="0"/>
              </a:rPr>
              <a:t>3</a:t>
            </a:r>
            <a:r>
              <a:rPr lang="en-GB" sz="2400" b="1" i="0" dirty="0">
                <a:solidFill>
                  <a:srgbClr val="333333"/>
                </a:solidFill>
                <a:effectLst/>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Most</a:t>
            </a:r>
            <a:r>
              <a:rPr lang="en-GB" sz="2400" dirty="0">
                <a:latin typeface="Lucida Bright" panose="02040603070505020404" pitchFamily="18" charset="0"/>
                <a:cs typeface="Lucida Bright" panose="02040603070505020404" pitchFamily="18" charset="0"/>
              </a:rPr>
              <a:t> </a:t>
            </a:r>
            <a:r>
              <a:rPr lang="en-GB" sz="2400" b="1" dirty="0">
                <a:latin typeface="Lucida Bright" panose="02040603070505020404" pitchFamily="18" charset="0"/>
                <a:cs typeface="Lucida Bright" panose="02040603070505020404" pitchFamily="18" charset="0"/>
              </a:rPr>
              <a:t>2-syllable Verbs have the stress on the last	syllable. </a:t>
            </a:r>
          </a:p>
          <a:p>
            <a:pPr marL="800100" lvl="2" indent="-342900" algn="just">
              <a:spcBef>
                <a:spcPts val="1200"/>
              </a:spcBef>
              <a:buFont typeface="Wingdings" panose="05000000000000000000" pitchFamily="2" charset="2"/>
              <a:buChar char="Ø"/>
            </a:pPr>
            <a:r>
              <a:rPr lang="en-GB" sz="2400" b="1" i="0" u="sng" dirty="0">
                <a:solidFill>
                  <a:srgbClr val="333333"/>
                </a:solidFill>
                <a:effectLst/>
                <a:latin typeface="Lucida Bright" panose="02040603070505020404" pitchFamily="18" charset="0"/>
                <a:cs typeface="Lucida Bright" panose="02040603070505020404" pitchFamily="18" charset="0"/>
              </a:rPr>
              <a:t>PreSENT</a:t>
            </a: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Ex</a:t>
            </a:r>
            <a:r>
              <a:rPr lang="en-GB" sz="2400" b="1" u="sng" dirty="0" err="1">
                <a:solidFill>
                  <a:srgbClr val="333333"/>
                </a:solidFill>
                <a:latin typeface="Lucida Bright" panose="02040603070505020404" pitchFamily="18" charset="0"/>
                <a:cs typeface="Lucida Bright" panose="02040603070505020404" pitchFamily="18" charset="0"/>
              </a:rPr>
              <a:t>PORT</a:t>
            </a:r>
            <a:endParaRPr lang="en-GB" sz="2400" b="0" i="0" dirty="0">
              <a:solidFill>
                <a:srgbClr val="333333"/>
              </a:solidFill>
              <a:effectLst/>
              <a:latin typeface="Lucida Bright" panose="02040603070505020404" pitchFamily="18" charset="0"/>
              <a:cs typeface="Lucida Bright" panose="02040603070505020404" pitchFamily="18" charset="0"/>
            </a:endParaRP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De</a:t>
            </a:r>
            <a:r>
              <a:rPr lang="en-GB" sz="2400" u="sng" dirty="0" err="1">
                <a:solidFill>
                  <a:srgbClr val="333333"/>
                </a:solidFill>
                <a:latin typeface="Lucida Bright" panose="02040603070505020404" pitchFamily="18" charset="0"/>
                <a:cs typeface="Lucida Bright" panose="02040603070505020404" pitchFamily="18" charset="0"/>
              </a:rPr>
              <a:t>CIDE</a:t>
            </a:r>
            <a:endParaRPr lang="en-GB" sz="2400" u="sng" dirty="0">
              <a:solidFill>
                <a:srgbClr val="333333"/>
              </a:solidFill>
              <a:latin typeface="Lucida Bright" panose="02040603070505020404" pitchFamily="18" charset="0"/>
              <a:cs typeface="Lucida Bright" panose="02040603070505020404" pitchFamily="18" charset="0"/>
            </a:endParaRPr>
          </a:p>
          <a:p>
            <a:pPr marL="800100" lvl="2" indent="-342900" algn="just">
              <a:buFont typeface="Wingdings" panose="05000000000000000000" pitchFamily="2" charset="2"/>
              <a:buChar char="Ø"/>
            </a:pPr>
            <a:r>
              <a:rPr lang="en-GB" sz="2400" b="1" dirty="0" err="1">
                <a:solidFill>
                  <a:srgbClr val="333333"/>
                </a:solidFill>
                <a:latin typeface="Lucida Bright" panose="02040603070505020404" pitchFamily="18" charset="0"/>
                <a:cs typeface="Lucida Bright" panose="02040603070505020404" pitchFamily="18" charset="0"/>
              </a:rPr>
              <a:t>Be</a:t>
            </a:r>
            <a:r>
              <a:rPr lang="en-GB" sz="2400" u="sng" dirty="0" err="1">
                <a:solidFill>
                  <a:srgbClr val="333333"/>
                </a:solidFill>
                <a:latin typeface="Lucida Bright" panose="02040603070505020404" pitchFamily="18" charset="0"/>
                <a:cs typeface="Lucida Bright" panose="02040603070505020404" pitchFamily="18" charset="0"/>
              </a:rPr>
              <a:t>GIN</a:t>
            </a:r>
            <a:endParaRPr lang="en-GB" sz="2400" u="sng" dirty="0">
              <a:solidFill>
                <a:srgbClr val="333333"/>
              </a:solidFill>
              <a:latin typeface="Lucida Bright" panose="02040603070505020404" pitchFamily="18" charset="0"/>
              <a:cs typeface="Lucida Bright" panose="02040603070505020404" pitchFamily="18" charset="0"/>
            </a:endParaRPr>
          </a:p>
          <a:p>
            <a:pPr marL="457200" lvl="2" indent="-457200" algn="just">
              <a:spcBef>
                <a:spcPts val="1200"/>
              </a:spcBef>
            </a:pPr>
            <a:r>
              <a:rPr lang="en-GB" sz="2400" dirty="0">
                <a:solidFill>
                  <a:srgbClr val="333333"/>
                </a:solidFill>
                <a:latin typeface="Lucida Bright" panose="02040603070505020404" pitchFamily="18" charset="0"/>
                <a:cs typeface="Lucida Bright" panose="02040603070505020404" pitchFamily="18" charset="0"/>
              </a:rPr>
              <a:t>4. Words ending with </a:t>
            </a:r>
            <a:r>
              <a:rPr lang="en-GB" sz="2400" b="1" i="1" u="sng" dirty="0">
                <a:solidFill>
                  <a:srgbClr val="333333"/>
                </a:solidFill>
                <a:latin typeface="Lucida Bright" panose="02040603070505020404" pitchFamily="18" charset="0"/>
                <a:cs typeface="Lucida Bright" panose="02040603070505020404" pitchFamily="18" charset="0"/>
              </a:rPr>
              <a:t>–</a:t>
            </a:r>
            <a:r>
              <a:rPr lang="en-GB" sz="2400" b="1" i="1" u="sng" dirty="0" err="1">
                <a:solidFill>
                  <a:srgbClr val="333333"/>
                </a:solidFill>
                <a:latin typeface="Lucida Bright" panose="02040603070505020404" pitchFamily="18" charset="0"/>
                <a:cs typeface="Lucida Bright" panose="02040603070505020404" pitchFamily="18" charset="0"/>
              </a:rPr>
              <a:t>ic</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b="1" i="1" u="sng" dirty="0" err="1">
                <a:solidFill>
                  <a:srgbClr val="333333"/>
                </a:solidFill>
                <a:latin typeface="Lucida Bright" panose="02040603070505020404" pitchFamily="18" charset="0"/>
                <a:cs typeface="Lucida Bright" panose="02040603070505020404" pitchFamily="18" charset="0"/>
              </a:rPr>
              <a:t>tion</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b="1" i="1" u="sng" dirty="0" err="1">
                <a:solidFill>
                  <a:srgbClr val="333333"/>
                </a:solidFill>
                <a:latin typeface="Lucida Bright" panose="02040603070505020404" pitchFamily="18" charset="0"/>
                <a:cs typeface="Lucida Bright" panose="02040603070505020404" pitchFamily="18" charset="0"/>
              </a:rPr>
              <a:t>sion</a:t>
            </a:r>
            <a:r>
              <a:rPr lang="en-GB" sz="2400" b="1" i="1" u="sng" dirty="0">
                <a:solidFill>
                  <a:srgbClr val="333333"/>
                </a:solidFill>
                <a:latin typeface="Lucida Bright" panose="02040603070505020404" pitchFamily="18" charset="0"/>
                <a:cs typeface="Lucida Bright" panose="02040603070505020404" pitchFamily="18" charset="0"/>
              </a:rPr>
              <a:t> </a:t>
            </a:r>
            <a:r>
              <a:rPr lang="en-GB" sz="2400" dirty="0">
                <a:solidFill>
                  <a:srgbClr val="333333"/>
                </a:solidFill>
                <a:latin typeface="Lucida Bright" panose="02040603070505020404" pitchFamily="18" charset="0"/>
                <a:cs typeface="Lucida Bright" panose="02040603070505020404" pitchFamily="18" charset="0"/>
              </a:rPr>
              <a:t>have the stress the second from the last. </a:t>
            </a:r>
          </a:p>
          <a:p>
            <a:pPr marL="914400" lvl="3" indent="-457200" algn="just">
              <a:spcBef>
                <a:spcPts val="1200"/>
              </a:spcBef>
              <a:buFont typeface="Wingdings" panose="05000000000000000000" pitchFamily="2" charset="2"/>
              <a:buChar char="Ø"/>
            </a:pPr>
            <a:r>
              <a:rPr lang="en-GB" sz="2400" b="1" u="sng" dirty="0">
                <a:solidFill>
                  <a:srgbClr val="333333"/>
                </a:solidFill>
                <a:latin typeface="Lucida Bright" panose="02040603070505020404" pitchFamily="18" charset="0"/>
                <a:cs typeface="Lucida Bright" panose="02040603070505020404" pitchFamily="18" charset="0"/>
              </a:rPr>
              <a:t>GRAPH</a:t>
            </a:r>
            <a:r>
              <a:rPr lang="en-GB" sz="2400" dirty="0">
                <a:solidFill>
                  <a:srgbClr val="333333"/>
                </a:solidFill>
                <a:latin typeface="Lucida Bright" panose="02040603070505020404" pitchFamily="18" charset="0"/>
                <a:cs typeface="Lucida Bright" panose="02040603070505020404" pitchFamily="18" charset="0"/>
              </a:rPr>
              <a:t>ic</a:t>
            </a: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Geo</a:t>
            </a:r>
            <a:r>
              <a:rPr lang="en-GB" sz="2400" b="1" dirty="0" err="1">
                <a:solidFill>
                  <a:srgbClr val="333333"/>
                </a:solidFill>
                <a:latin typeface="Lucida Bright" panose="02040603070505020404" pitchFamily="18" charset="0"/>
                <a:cs typeface="Lucida Bright" panose="02040603070505020404" pitchFamily="18" charset="0"/>
              </a:rPr>
              <a:t>GRAPH</a:t>
            </a:r>
            <a:r>
              <a:rPr lang="en-GB" sz="2400" dirty="0" err="1">
                <a:solidFill>
                  <a:srgbClr val="333333"/>
                </a:solidFill>
                <a:latin typeface="Lucida Bright" panose="02040603070505020404" pitchFamily="18" charset="0"/>
                <a:cs typeface="Lucida Bright" panose="02040603070505020404" pitchFamily="18" charset="0"/>
              </a:rPr>
              <a:t>ic</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Tele</a:t>
            </a:r>
            <a:r>
              <a:rPr lang="en-GB" sz="2400" b="1" dirty="0" err="1">
                <a:solidFill>
                  <a:srgbClr val="333333"/>
                </a:solidFill>
                <a:latin typeface="Lucida Bright" panose="02040603070505020404" pitchFamily="18" charset="0"/>
                <a:cs typeface="Lucida Bright" panose="02040603070505020404" pitchFamily="18" charset="0"/>
              </a:rPr>
              <a:t>VI</a:t>
            </a:r>
            <a:r>
              <a:rPr lang="en-GB" sz="2400" dirty="0" err="1">
                <a:solidFill>
                  <a:srgbClr val="333333"/>
                </a:solidFill>
                <a:latin typeface="Lucida Bright" panose="02040603070505020404" pitchFamily="18" charset="0"/>
                <a:cs typeface="Lucida Bright" panose="02040603070505020404" pitchFamily="18" charset="0"/>
              </a:rPr>
              <a:t>sion</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Edu</a:t>
            </a:r>
            <a:r>
              <a:rPr lang="en-GB" sz="2400" b="1" dirty="0" err="1">
                <a:solidFill>
                  <a:srgbClr val="333333"/>
                </a:solidFill>
                <a:latin typeface="Lucida Bright" panose="02040603070505020404" pitchFamily="18" charset="0"/>
                <a:cs typeface="Lucida Bright" panose="02040603070505020404" pitchFamily="18" charset="0"/>
              </a:rPr>
              <a:t>CA</a:t>
            </a:r>
            <a:r>
              <a:rPr lang="en-GB" sz="2400" dirty="0" err="1">
                <a:solidFill>
                  <a:srgbClr val="333333"/>
                </a:solidFill>
                <a:latin typeface="Lucida Bright" panose="02040603070505020404" pitchFamily="18" charset="0"/>
                <a:cs typeface="Lucida Bright" panose="02040603070505020404" pitchFamily="18" charset="0"/>
              </a:rPr>
              <a:t>tion</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2914803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
                                            <p:txEl>
                                              <p:pRg st="3" end="3"/>
                                            </p:txEl>
                                          </p:spTgt>
                                        </p:tgtEl>
                                        <p:attrNameLst>
                                          <p:attrName>style.visibility</p:attrName>
                                        </p:attrNameLst>
                                      </p:cBhvr>
                                      <p:to>
                                        <p:strVal val="visible"/>
                                      </p:to>
                                    </p:set>
                                    <p:anim calcmode="lin" valueType="num">
                                      <p:cBhvr additive="base">
                                        <p:cTn id="2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
                                            <p:txEl>
                                              <p:pRg st="4" end="4"/>
                                            </p:txEl>
                                          </p:spTgt>
                                        </p:tgtEl>
                                        <p:attrNameLst>
                                          <p:attrName>style.visibility</p:attrName>
                                        </p:attrNameLst>
                                      </p:cBhvr>
                                      <p:to>
                                        <p:strVal val="visible"/>
                                      </p:to>
                                    </p:set>
                                    <p:anim calcmode="lin" valueType="num">
                                      <p:cBhvr additive="base">
                                        <p:cTn id="25"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xEl>
                                              <p:pRg st="5" end="5"/>
                                            </p:txEl>
                                          </p:spTgt>
                                        </p:tgtEl>
                                        <p:attrNameLst>
                                          <p:attrName>style.visibility</p:attrName>
                                        </p:attrNameLst>
                                      </p:cBhvr>
                                      <p:to>
                                        <p:strVal val="visible"/>
                                      </p:to>
                                    </p:set>
                                    <p:anim calcmode="lin" valueType="num">
                                      <p:cBhvr additive="base">
                                        <p:cTn id="31"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
                                            <p:txEl>
                                              <p:pRg st="6" end="6"/>
                                            </p:txEl>
                                          </p:spTgt>
                                        </p:tgtEl>
                                        <p:attrNameLst>
                                          <p:attrName>style.visibility</p:attrName>
                                        </p:attrNameLst>
                                      </p:cBhvr>
                                      <p:to>
                                        <p:strVal val="visible"/>
                                      </p:to>
                                    </p:set>
                                    <p:anim calcmode="lin" valueType="num">
                                      <p:cBhvr additive="base">
                                        <p:cTn id="37"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1">
                                            <p:txEl>
                                              <p:pRg st="7" end="7"/>
                                            </p:txEl>
                                          </p:spTgt>
                                        </p:tgtEl>
                                        <p:attrNameLst>
                                          <p:attrName>style.visibility</p:attrName>
                                        </p:attrNameLst>
                                      </p:cBhvr>
                                      <p:to>
                                        <p:strVal val="visible"/>
                                      </p:to>
                                    </p:set>
                                    <p:anim calcmode="lin" valueType="num">
                                      <p:cBhvr additive="base">
                                        <p:cTn id="41"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
                                            <p:txEl>
                                              <p:pRg st="8" end="8"/>
                                            </p:txEl>
                                          </p:spTgt>
                                        </p:tgtEl>
                                        <p:attrNameLst>
                                          <p:attrName>style.visibility</p:attrName>
                                        </p:attrNameLst>
                                      </p:cBhvr>
                                      <p:to>
                                        <p:strVal val="visible"/>
                                      </p:to>
                                    </p:set>
                                    <p:anim calcmode="lin" valueType="num">
                                      <p:cBhvr additive="base">
                                        <p:cTn id="45"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1">
                                            <p:txEl>
                                              <p:pRg st="9" end="9"/>
                                            </p:txEl>
                                          </p:spTgt>
                                        </p:tgtEl>
                                        <p:attrNameLst>
                                          <p:attrName>style.visibility</p:attrName>
                                        </p:attrNameLst>
                                      </p:cBhvr>
                                      <p:to>
                                        <p:strVal val="visible"/>
                                      </p:to>
                                    </p:set>
                                    <p:anim calcmode="lin" valueType="num">
                                      <p:cBhvr additive="base">
                                        <p:cTn id="49"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5816977"/>
          </a:xfrm>
          <a:prstGeom prst="rect">
            <a:avLst/>
          </a:prstGeom>
        </p:spPr>
        <p:txBody>
          <a:bodyPr wrap="square">
            <a:spAutoFit/>
          </a:bodyPr>
          <a:lstStyle/>
          <a:p>
            <a:pPr marL="0" lvl="1" algn="just" defTabSz="442913"/>
            <a:r>
              <a:rPr lang="en-GB" sz="2400" dirty="0">
                <a:solidFill>
                  <a:srgbClr val="333333"/>
                </a:solidFill>
                <a:latin typeface="Lucida Bright" panose="02040603070505020404" pitchFamily="18" charset="0"/>
                <a:cs typeface="Lucida Bright" panose="02040603070505020404" pitchFamily="18" charset="0"/>
              </a:rPr>
              <a:t>5</a:t>
            </a:r>
            <a:r>
              <a:rPr lang="en-GB" sz="2400" i="0" dirty="0">
                <a:solidFill>
                  <a:srgbClr val="333333"/>
                </a:solidFill>
                <a:effectLst/>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Words ending with </a:t>
            </a:r>
            <a:r>
              <a:rPr lang="en-GB" sz="2400" b="1" i="1" dirty="0">
                <a:latin typeface="Lucida Bright" panose="02040603070505020404" pitchFamily="18" charset="0"/>
                <a:cs typeface="Lucida Bright" panose="02040603070505020404" pitchFamily="18" charset="0"/>
              </a:rPr>
              <a:t>–cy, -ty, -</a:t>
            </a:r>
            <a:r>
              <a:rPr lang="en-GB" sz="2400" b="1" i="1" dirty="0" err="1">
                <a:latin typeface="Lucida Bright" panose="02040603070505020404" pitchFamily="18" charset="0"/>
                <a:cs typeface="Lucida Bright" panose="02040603070505020404" pitchFamily="18" charset="0"/>
              </a:rPr>
              <a:t>phy</a:t>
            </a:r>
            <a:r>
              <a:rPr lang="en-GB" sz="2400" b="1"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gy</a:t>
            </a:r>
            <a:r>
              <a:rPr lang="en-GB" sz="2400" b="1" i="1" dirty="0">
                <a:latin typeface="Lucida Bright" panose="02040603070505020404" pitchFamily="18" charset="0"/>
                <a:cs typeface="Lucida Bright" panose="02040603070505020404" pitchFamily="18" charset="0"/>
              </a:rPr>
              <a:t>, -al </a:t>
            </a:r>
            <a:r>
              <a:rPr lang="en-GB" sz="2400" dirty="0">
                <a:latin typeface="Lucida Bright" panose="02040603070505020404" pitchFamily="18" charset="0"/>
                <a:cs typeface="Lucida Bright" panose="02040603070505020404" pitchFamily="18" charset="0"/>
              </a:rPr>
              <a:t>have the stress on the third from the end.</a:t>
            </a:r>
          </a:p>
          <a:p>
            <a:pPr marL="800100" lvl="2" indent="-342900" algn="just" defTabSz="442913">
              <a:buFont typeface="Wingdings" panose="05000000000000000000" pitchFamily="2" charset="2"/>
              <a:buChar char="Ø"/>
            </a:pPr>
            <a:r>
              <a:rPr lang="en-US" altLang="en-US" sz="2400" dirty="0">
                <a:solidFill>
                  <a:srgbClr val="333333"/>
                </a:solidFill>
                <a:latin typeface="Arial Unicode MS" panose="020B0604020202020204" pitchFamily="34" charset="-128"/>
              </a:rPr>
              <a:t>democracy</a:t>
            </a:r>
          </a:p>
          <a:p>
            <a:pPr marL="800100" lvl="2" indent="-342900" algn="just" defTabSz="442913">
              <a:buFont typeface="Wingdings" panose="05000000000000000000" pitchFamily="2" charset="2"/>
              <a:buChar char="Ø"/>
            </a:pPr>
            <a:r>
              <a:rPr lang="en-US" altLang="en-US" sz="2400" dirty="0">
                <a:solidFill>
                  <a:srgbClr val="333333"/>
                </a:solidFill>
                <a:latin typeface="Arial Unicode MS" panose="020B0604020202020204" pitchFamily="34" charset="-128"/>
              </a:rPr>
              <a:t>photography</a:t>
            </a: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Dependa</a:t>
            </a:r>
            <a:r>
              <a:rPr lang="en-US" altLang="en-US" sz="2400" b="1" dirty="0" err="1">
                <a:solidFill>
                  <a:srgbClr val="333333"/>
                </a:solidFill>
                <a:latin typeface="Arial Unicode MS" panose="020B0604020202020204" pitchFamily="34" charset="-128"/>
              </a:rPr>
              <a:t>BI</a:t>
            </a:r>
            <a:r>
              <a:rPr lang="en-US" altLang="en-US" sz="2400" dirty="0" err="1">
                <a:solidFill>
                  <a:srgbClr val="333333"/>
                </a:solidFill>
                <a:latin typeface="Arial Unicode MS" panose="020B0604020202020204" pitchFamily="34" charset="-128"/>
              </a:rPr>
              <a:t>lity</a:t>
            </a:r>
            <a:r>
              <a:rPr lang="en-US" altLang="en-US" sz="2400" dirty="0">
                <a:solidFill>
                  <a:srgbClr val="333333"/>
                </a:solidFill>
                <a:latin typeface="Arial Unicode MS" panose="020B0604020202020204" pitchFamily="34" charset="-128"/>
              </a:rPr>
              <a:t> </a:t>
            </a: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CRItical</a:t>
            </a:r>
            <a:endParaRPr lang="en-US" altLang="en-US" sz="2400" dirty="0">
              <a:solidFill>
                <a:srgbClr val="333333"/>
              </a:solidFill>
              <a:latin typeface="Arial Unicode MS" panose="020B0604020202020204" pitchFamily="34" charset="-128"/>
            </a:endParaRPr>
          </a:p>
          <a:p>
            <a:pPr marL="800100" lvl="2" indent="-342900" algn="just" defTabSz="442913">
              <a:buFont typeface="Wingdings" panose="05000000000000000000" pitchFamily="2" charset="2"/>
              <a:buChar char="Ø"/>
            </a:pPr>
            <a:r>
              <a:rPr lang="en-US" altLang="en-US" sz="2400" dirty="0" err="1">
                <a:solidFill>
                  <a:srgbClr val="333333"/>
                </a:solidFill>
                <a:latin typeface="Arial Unicode MS" panose="020B0604020202020204" pitchFamily="34" charset="-128"/>
              </a:rPr>
              <a:t>geoLOgical</a:t>
            </a:r>
            <a:endParaRPr lang="en-US" altLang="en-US" sz="2400" dirty="0">
              <a:solidFill>
                <a:srgbClr val="333333"/>
              </a:solidFill>
              <a:latin typeface="Arial Unicode MS" panose="020B0604020202020204" pitchFamily="34" charset="-128"/>
            </a:endParaRPr>
          </a:p>
          <a:p>
            <a:pPr marL="457200" lvl="2" indent="-457200" algn="just">
              <a:spcBef>
                <a:spcPts val="1200"/>
              </a:spcBef>
            </a:pPr>
            <a:r>
              <a:rPr lang="en-GB" sz="2400" dirty="0">
                <a:solidFill>
                  <a:srgbClr val="333333"/>
                </a:solidFill>
                <a:latin typeface="Lucida Bright" panose="02040603070505020404" pitchFamily="18" charset="0"/>
                <a:cs typeface="Lucida Bright" panose="02040603070505020404" pitchFamily="18" charset="0"/>
              </a:rPr>
              <a:t>6. For compound nouns, the stress on the first syllable. </a:t>
            </a: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BLACK</a:t>
            </a:r>
            <a:r>
              <a:rPr lang="en-GB" sz="2400" dirty="0" err="1">
                <a:solidFill>
                  <a:srgbClr val="333333"/>
                </a:solidFill>
                <a:latin typeface="Lucida Bright" panose="02040603070505020404" pitchFamily="18" charset="0"/>
                <a:cs typeface="Lucida Bright" panose="02040603070505020404" pitchFamily="18" charset="0"/>
              </a:rPr>
              <a:t>bird</a:t>
            </a:r>
            <a:endParaRPr lang="en-GB" sz="2400" dirty="0">
              <a:solidFill>
                <a:srgbClr val="333333"/>
              </a:solidFill>
              <a:latin typeface="Lucida Bright" panose="02040603070505020404" pitchFamily="18" charset="0"/>
              <a:cs typeface="Lucida Bright" panose="02040603070505020404" pitchFamily="18" charset="0"/>
            </a:endParaRP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GREEN</a:t>
            </a:r>
            <a:r>
              <a:rPr lang="en-GB" sz="2400" dirty="0" err="1">
                <a:solidFill>
                  <a:srgbClr val="333333"/>
                </a:solidFill>
                <a:latin typeface="Lucida Bright" panose="02040603070505020404" pitchFamily="18" charset="0"/>
                <a:cs typeface="Lucida Bright" panose="02040603070505020404" pitchFamily="18" charset="0"/>
              </a:rPr>
              <a:t>house</a:t>
            </a:r>
            <a:endParaRPr lang="en-GB" sz="2400" dirty="0">
              <a:solidFill>
                <a:srgbClr val="333333"/>
              </a:solidFill>
              <a:latin typeface="Lucida Bright" panose="02040603070505020404" pitchFamily="18" charset="0"/>
              <a:cs typeface="Lucida Bright" panose="02040603070505020404" pitchFamily="18" charset="0"/>
            </a:endParaRPr>
          </a:p>
          <a:p>
            <a:pPr marL="457200" lvl="3" indent="-457200" algn="just">
              <a:spcBef>
                <a:spcPts val="1200"/>
              </a:spcBef>
            </a:pPr>
            <a:r>
              <a:rPr lang="en-GB" sz="2400" dirty="0">
                <a:latin typeface="Lucida Bright" panose="02040603070505020404" pitchFamily="18" charset="0"/>
                <a:cs typeface="Lucida Bright" panose="02040603070505020404" pitchFamily="18" charset="0"/>
              </a:rPr>
              <a:t>7. For compound </a:t>
            </a:r>
            <a:r>
              <a:rPr lang="en-GB" sz="2400" b="1" dirty="0">
                <a:latin typeface="Lucida Bright" panose="02040603070505020404" pitchFamily="18" charset="0"/>
                <a:cs typeface="Lucida Bright" panose="02040603070505020404" pitchFamily="18" charset="0"/>
              </a:rPr>
              <a:t>adjectives</a:t>
            </a:r>
            <a:r>
              <a:rPr lang="en-GB" sz="2400" dirty="0">
                <a:latin typeface="Lucida Bright" panose="02040603070505020404" pitchFamily="18" charset="0"/>
                <a:cs typeface="Lucida Bright" panose="02040603070505020404" pitchFamily="18" charset="0"/>
              </a:rPr>
              <a:t>, the stress is on the </a:t>
            </a:r>
            <a:r>
              <a:rPr lang="en-GB" sz="2400" b="1" dirty="0">
                <a:latin typeface="Lucida Bright" panose="02040603070505020404" pitchFamily="18" charset="0"/>
                <a:cs typeface="Lucida Bright" panose="02040603070505020404" pitchFamily="18" charset="0"/>
              </a:rPr>
              <a:t>second</a:t>
            </a:r>
            <a:r>
              <a:rPr lang="en-GB" sz="2400" dirty="0">
                <a:latin typeface="Lucida Bright" panose="02040603070505020404" pitchFamily="18" charset="0"/>
                <a:cs typeface="Lucida Bright" panose="02040603070505020404" pitchFamily="18" charset="0"/>
              </a:rPr>
              <a:t> part.</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Bad-</a:t>
            </a:r>
            <a:r>
              <a:rPr lang="en-GB" sz="2400" b="1" u="sng" dirty="0" err="1">
                <a:solidFill>
                  <a:srgbClr val="333333"/>
                </a:solidFill>
                <a:latin typeface="Lucida Bright" panose="02040603070505020404" pitchFamily="18" charset="0"/>
                <a:cs typeface="Lucida Bright" panose="02040603070505020404" pitchFamily="18" charset="0"/>
              </a:rPr>
              <a:t>TEM</a:t>
            </a:r>
            <a:r>
              <a:rPr lang="en-GB" sz="2400" dirty="0" err="1">
                <a:solidFill>
                  <a:srgbClr val="333333"/>
                </a:solidFill>
                <a:latin typeface="Lucida Bright" panose="02040603070505020404" pitchFamily="18" charset="0"/>
                <a:cs typeface="Lucida Bright" panose="02040603070505020404" pitchFamily="18" charset="0"/>
              </a:rPr>
              <a:t>pered</a:t>
            </a:r>
            <a:r>
              <a:rPr lang="en-GB" sz="2400" dirty="0">
                <a:solidFill>
                  <a:srgbClr val="333333"/>
                </a:solidFill>
                <a:latin typeface="Lucida Bright" panose="02040603070505020404" pitchFamily="18" charset="0"/>
                <a:cs typeface="Lucida Bright" panose="02040603070505020404" pitchFamily="18" charset="0"/>
              </a:rPr>
              <a:t>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Old-</a:t>
            </a:r>
            <a:r>
              <a:rPr lang="en-GB" sz="2400" b="1" u="sng" dirty="0" err="1">
                <a:solidFill>
                  <a:srgbClr val="333333"/>
                </a:solidFill>
                <a:latin typeface="Lucida Bright" panose="02040603070505020404" pitchFamily="18" charset="0"/>
                <a:cs typeface="Lucida Bright" panose="02040603070505020404" pitchFamily="18" charset="0"/>
              </a:rPr>
              <a:t>FASH</a:t>
            </a:r>
            <a:r>
              <a:rPr lang="en-GB" sz="2400" dirty="0" err="1">
                <a:solidFill>
                  <a:srgbClr val="333333"/>
                </a:solidFill>
                <a:latin typeface="Lucida Bright" panose="02040603070505020404" pitchFamily="18" charset="0"/>
                <a:cs typeface="Lucida Bright" panose="02040603070505020404" pitchFamily="18" charset="0"/>
              </a:rPr>
              <a:t>ioned</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2329256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1">
                                            <p:txEl>
                                              <p:pRg st="3" end="3"/>
                                            </p:txEl>
                                          </p:spTgt>
                                        </p:tgtEl>
                                        <p:attrNameLst>
                                          <p:attrName>style.visibility</p:attrName>
                                        </p:attrNameLst>
                                      </p:cBhvr>
                                      <p:to>
                                        <p:strVal val="visible"/>
                                      </p:to>
                                    </p:set>
                                    <p:anim calcmode="lin" valueType="num">
                                      <p:cBhvr additive="base">
                                        <p:cTn id="21"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
                                            <p:txEl>
                                              <p:pRg st="4" end="4"/>
                                            </p:txEl>
                                          </p:spTgt>
                                        </p:tgtEl>
                                        <p:attrNameLst>
                                          <p:attrName>style.visibility</p:attrName>
                                        </p:attrNameLst>
                                      </p:cBhvr>
                                      <p:to>
                                        <p:strVal val="visible"/>
                                      </p:to>
                                    </p:set>
                                    <p:anim calcmode="lin" valueType="num">
                                      <p:cBhvr additive="base">
                                        <p:cTn id="25"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
                                            <p:txEl>
                                              <p:pRg st="5" end="5"/>
                                            </p:txEl>
                                          </p:spTgt>
                                        </p:tgtEl>
                                        <p:attrNameLst>
                                          <p:attrName>style.visibility</p:attrName>
                                        </p:attrNameLst>
                                      </p:cBhvr>
                                      <p:to>
                                        <p:strVal val="visible"/>
                                      </p:to>
                                    </p:set>
                                    <p:anim calcmode="lin" valueType="num">
                                      <p:cBhvr additive="base">
                                        <p:cTn id="29"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1">
                                            <p:txEl>
                                              <p:pRg st="6" end="6"/>
                                            </p:txEl>
                                          </p:spTgt>
                                        </p:tgtEl>
                                        <p:attrNameLst>
                                          <p:attrName>style.visibility</p:attrName>
                                        </p:attrNameLst>
                                      </p:cBhvr>
                                      <p:to>
                                        <p:strVal val="visible"/>
                                      </p:to>
                                    </p:set>
                                    <p:anim calcmode="lin" valueType="num">
                                      <p:cBhvr additive="base">
                                        <p:cTn id="35"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
                                            <p:txEl>
                                              <p:pRg st="7" end="7"/>
                                            </p:txEl>
                                          </p:spTgt>
                                        </p:tgtEl>
                                        <p:attrNameLst>
                                          <p:attrName>style.visibility</p:attrName>
                                        </p:attrNameLst>
                                      </p:cBhvr>
                                      <p:to>
                                        <p:strVal val="visible"/>
                                      </p:to>
                                    </p:set>
                                    <p:anim calcmode="lin" valueType="num">
                                      <p:cBhvr additive="base">
                                        <p:cTn id="41"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1">
                                            <p:txEl>
                                              <p:pRg st="8" end="8"/>
                                            </p:txEl>
                                          </p:spTgt>
                                        </p:tgtEl>
                                        <p:attrNameLst>
                                          <p:attrName>style.visibility</p:attrName>
                                        </p:attrNameLst>
                                      </p:cBhvr>
                                      <p:to>
                                        <p:strVal val="visible"/>
                                      </p:to>
                                    </p:set>
                                    <p:anim calcmode="lin" valueType="num">
                                      <p:cBhvr additive="base">
                                        <p:cTn id="45"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1">
                                            <p:txEl>
                                              <p:pRg st="9" end="9"/>
                                            </p:txEl>
                                          </p:spTgt>
                                        </p:tgtEl>
                                        <p:attrNameLst>
                                          <p:attrName>style.visibility</p:attrName>
                                        </p:attrNameLst>
                                      </p:cBhvr>
                                      <p:to>
                                        <p:strVal val="visible"/>
                                      </p:to>
                                    </p:set>
                                    <p:anim calcmode="lin" valueType="num">
                                      <p:cBhvr additive="base">
                                        <p:cTn id="51"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1">
                                            <p:txEl>
                                              <p:pRg st="10" end="10"/>
                                            </p:txEl>
                                          </p:spTgt>
                                        </p:tgtEl>
                                        <p:attrNameLst>
                                          <p:attrName>style.visibility</p:attrName>
                                        </p:attrNameLst>
                                      </p:cBhvr>
                                      <p:to>
                                        <p:strVal val="visible"/>
                                      </p:to>
                                    </p:set>
                                    <p:anim calcmode="lin" valueType="num">
                                      <p:cBhvr additive="base">
                                        <p:cTn id="57" dur="500" fill="hold"/>
                                        <p:tgtEl>
                                          <p:spTgt spid="7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1">
                                            <p:txEl>
                                              <p:pRg st="11" end="11"/>
                                            </p:txEl>
                                          </p:spTgt>
                                        </p:tgtEl>
                                        <p:attrNameLst>
                                          <p:attrName>style.visibility</p:attrName>
                                        </p:attrNameLst>
                                      </p:cBhvr>
                                      <p:to>
                                        <p:strVal val="visible"/>
                                      </p:to>
                                    </p:set>
                                    <p:anim calcmode="lin" valueType="num">
                                      <p:cBhvr additive="base">
                                        <p:cTn id="61" dur="500" fill="hold"/>
                                        <p:tgtEl>
                                          <p:spTgt spid="7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726181" y="69830"/>
            <a:ext cx="1874143"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71" name="Rectangle 70"/>
          <p:cNvSpPr/>
          <p:nvPr/>
        </p:nvSpPr>
        <p:spPr>
          <a:xfrm>
            <a:off x="1244980" y="723676"/>
            <a:ext cx="10798351" cy="5601533"/>
          </a:xfrm>
          <a:prstGeom prst="rect">
            <a:avLst/>
          </a:prstGeom>
        </p:spPr>
        <p:txBody>
          <a:bodyPr wrap="square">
            <a:spAutoFit/>
          </a:bodyPr>
          <a:lstStyle/>
          <a:p>
            <a:pPr marL="0" lvl="1" algn="just" defTabSz="442913"/>
            <a:r>
              <a:rPr lang="en-GB" sz="2400" dirty="0">
                <a:solidFill>
                  <a:srgbClr val="333333"/>
                </a:solidFill>
                <a:latin typeface="Lucida Bright" panose="02040603070505020404" pitchFamily="18" charset="0"/>
                <a:cs typeface="Lucida Bright" panose="02040603070505020404" pitchFamily="18" charset="0"/>
              </a:rPr>
              <a:t>8</a:t>
            </a:r>
            <a:r>
              <a:rPr lang="en-GB" sz="2400" i="0" dirty="0">
                <a:solidFill>
                  <a:srgbClr val="333333"/>
                </a:solidFill>
                <a:effectLst/>
                <a:latin typeface="Lucida Bright" panose="02040603070505020404" pitchFamily="18" charset="0"/>
                <a:cs typeface="Lucida Bright" panose="02040603070505020404" pitchFamily="18" charset="0"/>
              </a:rPr>
              <a:t>. </a:t>
            </a:r>
            <a:r>
              <a:rPr lang="en-GB" sz="2400" dirty="0">
                <a:latin typeface="Lucida Bright" panose="02040603070505020404" pitchFamily="18" charset="0"/>
                <a:cs typeface="Lucida Bright" panose="02040603070505020404" pitchFamily="18" charset="0"/>
              </a:rPr>
              <a:t>For compound </a:t>
            </a:r>
            <a:r>
              <a:rPr lang="en-GB" sz="2400" b="1" dirty="0">
                <a:latin typeface="Lucida Bright" panose="02040603070505020404" pitchFamily="18" charset="0"/>
                <a:cs typeface="Lucida Bright" panose="02040603070505020404" pitchFamily="18" charset="0"/>
              </a:rPr>
              <a:t>verbs</a:t>
            </a:r>
            <a:r>
              <a:rPr lang="en-GB" sz="2400" dirty="0">
                <a:latin typeface="Lucida Bright" panose="02040603070505020404" pitchFamily="18" charset="0"/>
                <a:cs typeface="Lucida Bright" panose="02040603070505020404" pitchFamily="18" charset="0"/>
              </a:rPr>
              <a:t>, the stress is on the </a:t>
            </a:r>
            <a:r>
              <a:rPr lang="en-GB" sz="2400" b="1" dirty="0">
                <a:latin typeface="Lucida Bright" panose="02040603070505020404" pitchFamily="18" charset="0"/>
                <a:cs typeface="Lucida Bright" panose="02040603070505020404" pitchFamily="18" charset="0"/>
              </a:rPr>
              <a:t>second</a:t>
            </a:r>
            <a:r>
              <a:rPr lang="en-GB" sz="2400" dirty="0">
                <a:latin typeface="Lucida Bright" panose="02040603070505020404" pitchFamily="18" charset="0"/>
                <a:cs typeface="Lucida Bright" panose="02040603070505020404" pitchFamily="18" charset="0"/>
              </a:rPr>
              <a:t> part</a:t>
            </a:r>
          </a:p>
          <a:p>
            <a:pPr marL="800100" lvl="2" indent="-342900" algn="just" defTabSz="442913">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understand</a:t>
            </a:r>
          </a:p>
          <a:p>
            <a:pPr marL="800100" lvl="2" indent="-342900" algn="just" defTabSz="442913">
              <a:buFont typeface="Wingdings" panose="05000000000000000000" pitchFamily="2" charset="2"/>
              <a:buChar char="Ø"/>
            </a:pPr>
            <a:r>
              <a:rPr lang="en-GB" sz="2400" dirty="0" err="1">
                <a:latin typeface="Lucida Bright" panose="02040603070505020404" pitchFamily="18" charset="0"/>
                <a:cs typeface="Lucida Bright" panose="02040603070505020404" pitchFamily="18" charset="0"/>
              </a:rPr>
              <a:t>overFLOW</a:t>
            </a:r>
            <a:endParaRPr lang="en-GB" sz="2400" dirty="0">
              <a:latin typeface="Lucida Bright" panose="02040603070505020404" pitchFamily="18" charset="0"/>
              <a:cs typeface="Lucida Bright" panose="02040603070505020404" pitchFamily="18" charset="0"/>
            </a:endParaRPr>
          </a:p>
          <a:p>
            <a:pPr marL="0" lvl="1" algn="just" defTabSz="442913"/>
            <a:r>
              <a:rPr lang="en-GB" sz="2400" dirty="0">
                <a:solidFill>
                  <a:srgbClr val="333333"/>
                </a:solidFill>
                <a:latin typeface="Lucida Bright" panose="02040603070505020404" pitchFamily="18" charset="0"/>
                <a:cs typeface="Lucida Bright" panose="02040603070505020404" pitchFamily="18" charset="0"/>
              </a:rPr>
              <a:t>9. Three syllabic words have stress on the first syllable. </a:t>
            </a:r>
          </a:p>
          <a:p>
            <a:pPr marL="914400" lvl="3" indent="-457200" algn="just">
              <a:spcBef>
                <a:spcPts val="1200"/>
              </a:spcBef>
              <a:buFont typeface="Wingdings" panose="05000000000000000000" pitchFamily="2" charset="2"/>
              <a:buChar char="Ø"/>
            </a:pPr>
            <a:r>
              <a:rPr lang="en-GB" sz="2400" b="1" u="sng" dirty="0">
                <a:solidFill>
                  <a:srgbClr val="333333"/>
                </a:solidFill>
                <a:latin typeface="Lucida Bright" panose="02040603070505020404" pitchFamily="18" charset="0"/>
                <a:cs typeface="Lucida Bright" panose="02040603070505020404" pitchFamily="18" charset="0"/>
              </a:rPr>
              <a:t>En</a:t>
            </a:r>
            <a:r>
              <a:rPr lang="en-GB" sz="2400" i="1" dirty="0">
                <a:solidFill>
                  <a:srgbClr val="333333"/>
                </a:solidFill>
                <a:latin typeface="Lucida Bright" panose="02040603070505020404" pitchFamily="18" charset="0"/>
                <a:cs typeface="Lucida Bright" panose="02040603070505020404" pitchFamily="18" charset="0"/>
              </a:rPr>
              <a:t>ergy</a:t>
            </a: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FI</a:t>
            </a:r>
            <a:r>
              <a:rPr lang="en-GB" sz="2400" i="1" dirty="0" err="1">
                <a:solidFill>
                  <a:srgbClr val="333333"/>
                </a:solidFill>
                <a:latin typeface="Lucida Bright" panose="02040603070505020404" pitchFamily="18" charset="0"/>
                <a:cs typeface="Lucida Bright" panose="02040603070505020404" pitchFamily="18" charset="0"/>
              </a:rPr>
              <a:t>nally</a:t>
            </a:r>
            <a:r>
              <a:rPr lang="en-GB" sz="2400" i="1" dirty="0">
                <a:solidFill>
                  <a:srgbClr val="333333"/>
                </a:solidFill>
                <a:latin typeface="Lucida Bright" panose="02040603070505020404" pitchFamily="18" charset="0"/>
                <a:cs typeface="Lucida Bright" panose="02040603070505020404" pitchFamily="18" charset="0"/>
              </a:rPr>
              <a:t> </a:t>
            </a:r>
            <a:endParaRPr lang="en-GB" sz="2400" b="1" u="sng" dirty="0">
              <a:solidFill>
                <a:srgbClr val="333333"/>
              </a:solidFill>
              <a:latin typeface="Lucida Bright" panose="02040603070505020404" pitchFamily="18" charset="0"/>
              <a:cs typeface="Lucida Bright" panose="02040603070505020404" pitchFamily="18" charset="0"/>
            </a:endParaRPr>
          </a:p>
          <a:p>
            <a:pPr marL="914400" lvl="3" indent="-457200" algn="just">
              <a:spcBef>
                <a:spcPts val="1200"/>
              </a:spcBef>
              <a:buFont typeface="Wingdings" panose="05000000000000000000" pitchFamily="2" charset="2"/>
              <a:buChar char="Ø"/>
            </a:pPr>
            <a:r>
              <a:rPr lang="en-GB" sz="2400" b="1" u="sng" dirty="0" err="1">
                <a:solidFill>
                  <a:srgbClr val="333333"/>
                </a:solidFill>
                <a:latin typeface="Lucida Bright" panose="02040603070505020404" pitchFamily="18" charset="0"/>
                <a:cs typeface="Lucida Bright" panose="02040603070505020404" pitchFamily="18" charset="0"/>
              </a:rPr>
              <a:t>HOS</a:t>
            </a:r>
            <a:r>
              <a:rPr lang="en-GB" sz="2400" dirty="0" err="1">
                <a:solidFill>
                  <a:srgbClr val="333333"/>
                </a:solidFill>
                <a:latin typeface="Lucida Bright" panose="02040603070505020404" pitchFamily="18" charset="0"/>
                <a:cs typeface="Lucida Bright" panose="02040603070505020404" pitchFamily="18" charset="0"/>
              </a:rPr>
              <a:t>pital</a:t>
            </a:r>
            <a:endParaRPr lang="en-GB" sz="2400" dirty="0">
              <a:solidFill>
                <a:srgbClr val="333333"/>
              </a:solidFill>
              <a:latin typeface="Lucida Bright" panose="02040603070505020404" pitchFamily="18" charset="0"/>
              <a:cs typeface="Lucida Bright" panose="02040603070505020404" pitchFamily="18" charset="0"/>
            </a:endParaRPr>
          </a:p>
          <a:p>
            <a:pPr marL="457200" lvl="3" indent="-457200" algn="just">
              <a:spcBef>
                <a:spcPts val="1200"/>
              </a:spcBef>
            </a:pPr>
            <a:r>
              <a:rPr lang="en-GB" sz="2400" dirty="0">
                <a:latin typeface="Lucida Bright" panose="02040603070505020404" pitchFamily="18" charset="0"/>
                <a:cs typeface="Lucida Bright" panose="02040603070505020404" pitchFamily="18" charset="0"/>
              </a:rPr>
              <a:t>10. Words ending with </a:t>
            </a:r>
            <a:r>
              <a:rPr lang="en-GB" sz="2400" b="1" dirty="0">
                <a:latin typeface="Lucida Bright" panose="02040603070505020404" pitchFamily="18" charset="0"/>
                <a:cs typeface="Lucida Bright" panose="02040603070505020404" pitchFamily="18" charset="0"/>
              </a:rPr>
              <a:t>–</a:t>
            </a:r>
            <a:r>
              <a:rPr lang="en-GB" sz="2400" b="1" dirty="0" err="1">
                <a:latin typeface="Lucida Bright" panose="02040603070505020404" pitchFamily="18" charset="0"/>
                <a:cs typeface="Lucida Bright" panose="02040603070505020404" pitchFamily="18" charset="0"/>
              </a:rPr>
              <a:t>ee</a:t>
            </a:r>
            <a:r>
              <a:rPr lang="en-GB" sz="2400" b="1" dirty="0">
                <a:latin typeface="Lucida Bright" panose="02040603070505020404" pitchFamily="18" charset="0"/>
                <a:cs typeface="Lucida Bright" panose="02040603070505020404" pitchFamily="18" charset="0"/>
              </a:rPr>
              <a:t>, -</a:t>
            </a:r>
            <a:r>
              <a:rPr lang="en-GB" sz="2400" b="1" dirty="0" err="1">
                <a:latin typeface="Lucida Bright" panose="02040603070505020404" pitchFamily="18" charset="0"/>
                <a:cs typeface="Lucida Bright" panose="02040603070505020404" pitchFamily="18" charset="0"/>
              </a:rPr>
              <a:t>eer</a:t>
            </a:r>
            <a:r>
              <a:rPr lang="en-GB" sz="2400" b="1" dirty="0">
                <a:latin typeface="Lucida Bright" panose="02040603070505020404" pitchFamily="18" charset="0"/>
                <a:cs typeface="Lucida Bright" panose="02040603070505020404" pitchFamily="18" charset="0"/>
              </a:rPr>
              <a:t>,, -</a:t>
            </a:r>
            <a:r>
              <a:rPr lang="en-GB" sz="2400" b="1" dirty="0" err="1">
                <a:latin typeface="Lucida Bright" panose="02040603070505020404" pitchFamily="18" charset="0"/>
                <a:cs typeface="Lucida Bright" panose="02040603070505020404" pitchFamily="18" charset="0"/>
              </a:rPr>
              <a:t>ique</a:t>
            </a:r>
            <a:r>
              <a:rPr lang="en-GB" sz="2400" b="1" dirty="0">
                <a:latin typeface="Lucida Bright" panose="02040603070505020404" pitchFamily="18" charset="0"/>
                <a:cs typeface="Lucida Bright" panose="02040603070505020404" pitchFamily="18" charset="0"/>
              </a:rPr>
              <a:t>,</a:t>
            </a:r>
            <a:r>
              <a:rPr lang="en-GB" sz="2400" dirty="0">
                <a:latin typeface="Lucida Bright" panose="02040603070505020404" pitchFamily="18" charset="0"/>
                <a:cs typeface="Lucida Bright" panose="02040603070505020404" pitchFamily="18" charset="0"/>
              </a:rPr>
              <a:t> </a:t>
            </a:r>
            <a:r>
              <a:rPr lang="en-GB" sz="2400" dirty="0" err="1">
                <a:latin typeface="Lucida Bright" panose="02040603070505020404" pitchFamily="18" charset="0"/>
                <a:cs typeface="Lucida Bright" panose="02040603070505020404" pitchFamily="18" charset="0"/>
              </a:rPr>
              <a:t>etc</a:t>
            </a:r>
            <a:r>
              <a:rPr lang="en-GB" sz="2400" dirty="0">
                <a:latin typeface="Lucida Bright" panose="02040603070505020404" pitchFamily="18" charset="0"/>
                <a:cs typeface="Lucida Bright" panose="02040603070505020404" pitchFamily="18" charset="0"/>
              </a:rPr>
              <a:t> have stress on the last syllable.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Refe</a:t>
            </a:r>
            <a:r>
              <a:rPr lang="en-GB" sz="2400" b="1" u="sng" dirty="0" err="1">
                <a:solidFill>
                  <a:srgbClr val="333333"/>
                </a:solidFill>
                <a:latin typeface="Lucida Bright" panose="02040603070505020404" pitchFamily="18" charset="0"/>
                <a:cs typeface="Lucida Bright" panose="02040603070505020404" pitchFamily="18" charset="0"/>
              </a:rPr>
              <a:t>REE</a:t>
            </a:r>
            <a:endParaRPr lang="en-GB" sz="2400" b="1" u="sng" dirty="0">
              <a:solidFill>
                <a:srgbClr val="333333"/>
              </a:solidFill>
              <a:latin typeface="Lucida Bright" panose="02040603070505020404" pitchFamily="18" charset="0"/>
              <a:cs typeface="Lucida Bright" panose="02040603070505020404" pitchFamily="18" charset="0"/>
            </a:endParaRP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Engi</a:t>
            </a:r>
            <a:r>
              <a:rPr lang="en-GB" sz="2400" b="1" u="sng" dirty="0" err="1">
                <a:solidFill>
                  <a:srgbClr val="333333"/>
                </a:solidFill>
                <a:latin typeface="Lucida Bright" panose="02040603070505020404" pitchFamily="18" charset="0"/>
                <a:cs typeface="Lucida Bright" panose="02040603070505020404" pitchFamily="18" charset="0"/>
              </a:rPr>
              <a:t>NEER</a:t>
            </a:r>
            <a:r>
              <a:rPr lang="en-GB" sz="2400" dirty="0">
                <a:solidFill>
                  <a:srgbClr val="333333"/>
                </a:solidFill>
                <a:latin typeface="Lucida Bright" panose="02040603070505020404" pitchFamily="18" charset="0"/>
                <a:cs typeface="Lucida Bright" panose="02040603070505020404" pitchFamily="18" charset="0"/>
              </a:rPr>
              <a:t>  </a:t>
            </a:r>
          </a:p>
          <a:p>
            <a:pPr marL="914400" lvl="4" indent="-457200" algn="just">
              <a:spcBef>
                <a:spcPts val="1200"/>
              </a:spcBef>
              <a:buFont typeface="Wingdings" panose="05000000000000000000" pitchFamily="2" charset="2"/>
              <a:buChar char="Ø"/>
            </a:pPr>
            <a:r>
              <a:rPr lang="en-GB" sz="2400" dirty="0" err="1">
                <a:solidFill>
                  <a:srgbClr val="333333"/>
                </a:solidFill>
                <a:latin typeface="Lucida Bright" panose="02040603070505020404" pitchFamily="18" charset="0"/>
                <a:cs typeface="Lucida Bright" panose="02040603070505020404" pitchFamily="18" charset="0"/>
              </a:rPr>
              <a:t>Ant</a:t>
            </a:r>
            <a:r>
              <a:rPr lang="en-GB" sz="2400" b="1" u="sng" dirty="0" err="1">
                <a:solidFill>
                  <a:srgbClr val="333333"/>
                </a:solidFill>
                <a:latin typeface="Lucida Bright" panose="02040603070505020404" pitchFamily="18" charset="0"/>
                <a:cs typeface="Lucida Bright" panose="02040603070505020404" pitchFamily="18" charset="0"/>
              </a:rPr>
              <a:t>IQUE</a:t>
            </a:r>
            <a:r>
              <a:rPr lang="en-GB" sz="2400" dirty="0">
                <a:solidFill>
                  <a:srgbClr val="333333"/>
                </a:solidFill>
                <a:latin typeface="Lucida Bright" panose="02040603070505020404" pitchFamily="18" charset="0"/>
                <a:cs typeface="Lucida Bright" panose="02040603070505020404" pitchFamily="18" charset="0"/>
              </a:rPr>
              <a:t> </a:t>
            </a:r>
          </a:p>
        </p:txBody>
      </p:sp>
    </p:spTree>
    <p:extLst>
      <p:ext uri="{BB962C8B-B14F-4D97-AF65-F5344CB8AC3E}">
        <p14:creationId xmlns:p14="http://schemas.microsoft.com/office/powerpoint/2010/main" val="325125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anim calcmode="lin" valueType="num">
                                      <p:cBhvr additive="base">
                                        <p:cTn id="7"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
                                            <p:txEl>
                                              <p:pRg st="1" end="1"/>
                                            </p:txEl>
                                          </p:spTgt>
                                        </p:tgtEl>
                                        <p:attrNameLst>
                                          <p:attrName>style.visibility</p:attrName>
                                        </p:attrNameLst>
                                      </p:cBhvr>
                                      <p:to>
                                        <p:strVal val="visible"/>
                                      </p:to>
                                    </p:set>
                                    <p:anim calcmode="lin" valueType="num">
                                      <p:cBhvr additive="base">
                                        <p:cTn id="13" dur="500" fill="hold"/>
                                        <p:tgtEl>
                                          <p:spTgt spid="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1">
                                            <p:txEl>
                                              <p:pRg st="2" end="2"/>
                                            </p:txEl>
                                          </p:spTgt>
                                        </p:tgtEl>
                                        <p:attrNameLst>
                                          <p:attrName>style.visibility</p:attrName>
                                        </p:attrNameLst>
                                      </p:cBhvr>
                                      <p:to>
                                        <p:strVal val="visible"/>
                                      </p:to>
                                    </p:set>
                                    <p:anim calcmode="lin" valueType="num">
                                      <p:cBhvr additive="base">
                                        <p:cTn id="17" dur="500" fill="hold"/>
                                        <p:tgtEl>
                                          <p:spTgt spid="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1">
                                            <p:txEl>
                                              <p:pRg st="3" end="3"/>
                                            </p:txEl>
                                          </p:spTgt>
                                        </p:tgtEl>
                                        <p:attrNameLst>
                                          <p:attrName>style.visibility</p:attrName>
                                        </p:attrNameLst>
                                      </p:cBhvr>
                                      <p:to>
                                        <p:strVal val="visible"/>
                                      </p:to>
                                    </p:set>
                                    <p:anim calcmode="lin" valueType="num">
                                      <p:cBhvr additive="base">
                                        <p:cTn id="23" dur="500" fill="hold"/>
                                        <p:tgtEl>
                                          <p:spTgt spid="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
                                            <p:txEl>
                                              <p:pRg st="4" end="4"/>
                                            </p:txEl>
                                          </p:spTgt>
                                        </p:tgtEl>
                                        <p:attrNameLst>
                                          <p:attrName>style.visibility</p:attrName>
                                        </p:attrNameLst>
                                      </p:cBhvr>
                                      <p:to>
                                        <p:strVal val="visible"/>
                                      </p:to>
                                    </p:set>
                                    <p:anim calcmode="lin" valueType="num">
                                      <p:cBhvr additive="base">
                                        <p:cTn id="29" dur="500" fill="hold"/>
                                        <p:tgtEl>
                                          <p:spTgt spid="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1">
                                            <p:txEl>
                                              <p:pRg st="5" end="5"/>
                                            </p:txEl>
                                          </p:spTgt>
                                        </p:tgtEl>
                                        <p:attrNameLst>
                                          <p:attrName>style.visibility</p:attrName>
                                        </p:attrNameLst>
                                      </p:cBhvr>
                                      <p:to>
                                        <p:strVal val="visible"/>
                                      </p:to>
                                    </p:set>
                                    <p:anim calcmode="lin" valueType="num">
                                      <p:cBhvr additive="base">
                                        <p:cTn id="33" dur="500" fill="hold"/>
                                        <p:tgtEl>
                                          <p:spTgt spid="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
                                            <p:txEl>
                                              <p:pRg st="6" end="6"/>
                                            </p:txEl>
                                          </p:spTgt>
                                        </p:tgtEl>
                                        <p:attrNameLst>
                                          <p:attrName>style.visibility</p:attrName>
                                        </p:attrNameLst>
                                      </p:cBhvr>
                                      <p:to>
                                        <p:strVal val="visible"/>
                                      </p:to>
                                    </p:set>
                                    <p:anim calcmode="lin" valueType="num">
                                      <p:cBhvr additive="base">
                                        <p:cTn id="37" dur="500" fill="hold"/>
                                        <p:tgtEl>
                                          <p:spTgt spid="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
                                            <p:txEl>
                                              <p:pRg st="7" end="7"/>
                                            </p:txEl>
                                          </p:spTgt>
                                        </p:tgtEl>
                                        <p:attrNameLst>
                                          <p:attrName>style.visibility</p:attrName>
                                        </p:attrNameLst>
                                      </p:cBhvr>
                                      <p:to>
                                        <p:strVal val="visible"/>
                                      </p:to>
                                    </p:set>
                                    <p:anim calcmode="lin" valueType="num">
                                      <p:cBhvr additive="base">
                                        <p:cTn id="43" dur="500" fill="hold"/>
                                        <p:tgtEl>
                                          <p:spTgt spid="7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
                                            <p:txEl>
                                              <p:pRg st="8" end="8"/>
                                            </p:txEl>
                                          </p:spTgt>
                                        </p:tgtEl>
                                        <p:attrNameLst>
                                          <p:attrName>style.visibility</p:attrName>
                                        </p:attrNameLst>
                                      </p:cBhvr>
                                      <p:to>
                                        <p:strVal val="visible"/>
                                      </p:to>
                                    </p:set>
                                    <p:anim calcmode="lin" valueType="num">
                                      <p:cBhvr additive="base">
                                        <p:cTn id="49" dur="500" fill="hold"/>
                                        <p:tgtEl>
                                          <p:spTgt spid="7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1">
                                            <p:txEl>
                                              <p:pRg st="9" end="9"/>
                                            </p:txEl>
                                          </p:spTgt>
                                        </p:tgtEl>
                                        <p:attrNameLst>
                                          <p:attrName>style.visibility</p:attrName>
                                        </p:attrNameLst>
                                      </p:cBhvr>
                                      <p:to>
                                        <p:strVal val="visible"/>
                                      </p:to>
                                    </p:set>
                                    <p:anim calcmode="lin" valueType="num">
                                      <p:cBhvr additive="base">
                                        <p:cTn id="53" dur="500" fill="hold"/>
                                        <p:tgtEl>
                                          <p:spTgt spid="7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1">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1">
                                            <p:txEl>
                                              <p:pRg st="10" end="10"/>
                                            </p:txEl>
                                          </p:spTgt>
                                        </p:tgtEl>
                                        <p:attrNameLst>
                                          <p:attrName>style.visibility</p:attrName>
                                        </p:attrNameLst>
                                      </p:cBhvr>
                                      <p:to>
                                        <p:strVal val="visible"/>
                                      </p:to>
                                    </p:set>
                                    <p:anim calcmode="lin" valueType="num">
                                      <p:cBhvr additive="base">
                                        <p:cTn id="57" dur="500" fill="hold"/>
                                        <p:tgtEl>
                                          <p:spTgt spid="7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Rectangle 64"/>
          <p:cNvSpPr/>
          <p:nvPr/>
        </p:nvSpPr>
        <p:spPr>
          <a:xfrm>
            <a:off x="954087" y="748182"/>
            <a:ext cx="10880766" cy="6032421"/>
          </a:xfrm>
          <a:prstGeom prst="rect">
            <a:avLst/>
          </a:prstGeom>
        </p:spPr>
        <p:txBody>
          <a:bodyPr wrap="square">
            <a:spAutoFit/>
          </a:bodyPr>
          <a:lstStyle/>
          <a:p>
            <a:pPr>
              <a:spcBef>
                <a:spcPts val="600"/>
              </a:spcBef>
            </a:pPr>
            <a:r>
              <a:rPr lang="en-GB" sz="2800" dirty="0">
                <a:latin typeface="Lucida Bright" panose="02040603070505020404" pitchFamily="18" charset="0"/>
                <a:cs typeface="Lucida Bright" panose="02040603070505020404" pitchFamily="18" charset="0"/>
              </a:rPr>
              <a:t>Which syllable am I saying longer, louder, and with a slightly higher pitch? (circle it)</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pro-</a:t>
            </a:r>
            <a:r>
              <a:rPr lang="en-GB" sz="2800" dirty="0" err="1">
                <a:latin typeface="Lucida Bright" panose="02040603070505020404" pitchFamily="18" charset="0"/>
                <a:cs typeface="Lucida Bright" panose="02040603070505020404" pitchFamily="18" charset="0"/>
              </a:rPr>
              <a:t>ject</a:t>
            </a:r>
            <a:r>
              <a:rPr lang="en-GB" sz="2800" dirty="0">
                <a:latin typeface="Lucida Bright" panose="02040603070505020404" pitchFamily="18" charset="0"/>
                <a:cs typeface="Lucida Bright" panose="02040603070505020404" pitchFamily="18" charset="0"/>
              </a:rPr>
              <a:t> [Verb]</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a-</a:t>
            </a:r>
            <a:r>
              <a:rPr lang="en-GB" sz="2800" dirty="0" err="1">
                <a:latin typeface="Lucida Bright" panose="02040603070505020404" pitchFamily="18" charset="0"/>
                <a:cs typeface="Lucida Bright" panose="02040603070505020404" pitchFamily="18" charset="0"/>
              </a:rPr>
              <a:t>rrive</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err="1">
                <a:latin typeface="Lucida Bright" panose="02040603070505020404" pitchFamily="18" charset="0"/>
                <a:cs typeface="Lucida Bright" panose="02040603070505020404" pitchFamily="18" charset="0"/>
              </a:rPr>
              <a:t>ho</a:t>
            </a:r>
            <a:r>
              <a:rPr lang="en-GB" sz="2800" dirty="0">
                <a:latin typeface="Lucida Bright" panose="02040603070505020404" pitchFamily="18" charset="0"/>
                <a:cs typeface="Lucida Bright" panose="02040603070505020404" pitchFamily="18" charset="0"/>
              </a:rPr>
              <a:t>-li-day</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dis-co-</a:t>
            </a:r>
            <a:r>
              <a:rPr lang="en-GB" sz="2800" dirty="0" err="1">
                <a:latin typeface="Lucida Bright" panose="02040603070505020404" pitchFamily="18" charset="0"/>
                <a:cs typeface="Lucida Bright" panose="02040603070505020404" pitchFamily="18" charset="0"/>
              </a:rPr>
              <a:t>ver</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e-co-no-mic</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Pho-to-</a:t>
            </a:r>
            <a:r>
              <a:rPr lang="en-GB" sz="2800" dirty="0" err="1">
                <a:latin typeface="Lucida Bright" panose="02040603070505020404" pitchFamily="18" charset="0"/>
                <a:cs typeface="Lucida Bright" panose="02040603070505020404" pitchFamily="18" charset="0"/>
              </a:rPr>
              <a:t>gra</a:t>
            </a:r>
            <a:r>
              <a:rPr lang="en-GB" sz="2800" dirty="0">
                <a:latin typeface="Lucida Bright" panose="02040603070505020404" pitchFamily="18" charset="0"/>
                <a:cs typeface="Lucida Bright" panose="02040603070505020404" pitchFamily="18" charset="0"/>
              </a:rPr>
              <a:t>-</a:t>
            </a:r>
            <a:r>
              <a:rPr lang="en-GB" sz="2800" dirty="0" err="1">
                <a:latin typeface="Lucida Bright" panose="02040603070505020404" pitchFamily="18" charset="0"/>
                <a:cs typeface="Lucida Bright" panose="02040603070505020404" pitchFamily="18" charset="0"/>
              </a:rPr>
              <a:t>phy</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lip-stick</a:t>
            </a: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To-day</a:t>
            </a:r>
          </a:p>
          <a:p>
            <a:pPr marL="514350" indent="-514350">
              <a:spcBef>
                <a:spcPts val="600"/>
              </a:spcBef>
              <a:buAutoNum type="arabicPeriod"/>
            </a:pPr>
            <a:r>
              <a:rPr lang="en-GB" sz="2800" dirty="0" err="1">
                <a:latin typeface="Lucida Bright" panose="02040603070505020404" pitchFamily="18" charset="0"/>
                <a:cs typeface="Lucida Bright" panose="02040603070505020404" pitchFamily="18" charset="0"/>
              </a:rPr>
              <a:t>gra</a:t>
            </a:r>
            <a:r>
              <a:rPr lang="en-GB" sz="2800" dirty="0">
                <a:latin typeface="Lucida Bright" panose="02040603070505020404" pitchFamily="18" charset="0"/>
                <a:cs typeface="Lucida Bright" panose="02040603070505020404" pitchFamily="18" charset="0"/>
              </a:rPr>
              <a:t>-du-a-</a:t>
            </a:r>
            <a:r>
              <a:rPr lang="en-GB" sz="2800" dirty="0" err="1">
                <a:latin typeface="Lucida Bright" panose="02040603070505020404" pitchFamily="18" charset="0"/>
                <a:cs typeface="Lucida Bright" panose="02040603070505020404" pitchFamily="18" charset="0"/>
              </a:rPr>
              <a:t>tion</a:t>
            </a:r>
            <a:endParaRPr lang="en-GB" sz="2800" dirty="0">
              <a:latin typeface="Lucida Bright" panose="02040603070505020404" pitchFamily="18" charset="0"/>
              <a:cs typeface="Lucida Bright" panose="02040603070505020404" pitchFamily="18" charset="0"/>
            </a:endParaRPr>
          </a:p>
          <a:p>
            <a:pPr marL="514350" indent="-514350">
              <a:spcBef>
                <a:spcPts val="600"/>
              </a:spcBef>
              <a:buAutoNum type="arabicPeriod"/>
            </a:pPr>
            <a:r>
              <a:rPr lang="en-GB" sz="2800" dirty="0">
                <a:latin typeface="Lucida Bright" panose="02040603070505020404" pitchFamily="18" charset="0"/>
                <a:cs typeface="Lucida Bright" panose="02040603070505020404" pitchFamily="18" charset="0"/>
              </a:rPr>
              <a:t>rain-bow</a:t>
            </a:r>
          </a:p>
        </p:txBody>
      </p:sp>
      <p:sp>
        <p:nvSpPr>
          <p:cNvPr id="68" name="TextBox 67"/>
          <p:cNvSpPr txBox="1"/>
          <p:nvPr/>
        </p:nvSpPr>
        <p:spPr>
          <a:xfrm>
            <a:off x="954087" y="162342"/>
            <a:ext cx="4632366" cy="461665"/>
          </a:xfrm>
          <a:prstGeom prst="rect">
            <a:avLst/>
          </a:prstGeom>
          <a:solidFill>
            <a:schemeClr val="bg2"/>
          </a:solidFill>
        </p:spPr>
        <p:txBody>
          <a:bodyPr wrap="square" rtlCol="0">
            <a:spAutoFit/>
          </a:bodyPr>
          <a:lstStyle/>
          <a:p>
            <a:r>
              <a:rPr lang="en-GB" sz="2400" b="1" dirty="0">
                <a:latin typeface="Lucida Bright" panose="02040603070505020404" pitchFamily="18" charset="0"/>
                <a:cs typeface="Lucida Bright" panose="02040603070505020404" pitchFamily="18" charset="0"/>
              </a:rPr>
              <a:t>Exercise for Practice [Stress]</a:t>
            </a:r>
          </a:p>
        </p:txBody>
      </p:sp>
    </p:spTree>
    <p:extLst>
      <p:ext uri="{BB962C8B-B14F-4D97-AF65-F5344CB8AC3E}">
        <p14:creationId xmlns:p14="http://schemas.microsoft.com/office/powerpoint/2010/main" val="2920019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9" name="Rectangle 68"/>
          <p:cNvSpPr/>
          <p:nvPr/>
        </p:nvSpPr>
        <p:spPr>
          <a:xfrm>
            <a:off x="1779070" y="436845"/>
            <a:ext cx="6096000" cy="5170646"/>
          </a:xfrm>
          <a:prstGeom prst="rect">
            <a:avLst/>
          </a:prstGeom>
        </p:spPr>
        <p:txBody>
          <a:bodyPr>
            <a:spAutoFit/>
          </a:bodyPr>
          <a:lstStyle/>
          <a:p>
            <a:r>
              <a:rPr lang="en-GB" sz="2400" b="1" dirty="0">
                <a:latin typeface="Lucida Bright" panose="02040603070505020404" pitchFamily="18" charset="0"/>
                <a:cs typeface="Lucida Bright" panose="02040603070505020404" pitchFamily="18" charset="0"/>
              </a:rPr>
              <a:t>Practice Words:</a:t>
            </a: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comMAND</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deMOcracy</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YESterday</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inDIvidual</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PIllow</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SUITcase</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HIMself</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eVENT</a:t>
            </a:r>
            <a:endParaRPr lang="en-GB" sz="2400" dirty="0">
              <a:latin typeface="Lucida Bright" panose="02040603070505020404" pitchFamily="18" charset="0"/>
              <a:cs typeface="Lucida Bright" panose="02040603070505020404" pitchFamily="18" charset="0"/>
            </a:endParaRPr>
          </a:p>
          <a:p>
            <a:pPr marL="914400" lvl="1" indent="-457200">
              <a:spcBef>
                <a:spcPts val="1200"/>
              </a:spcBef>
              <a:buAutoNum type="arabicPeriod"/>
            </a:pPr>
            <a:r>
              <a:rPr lang="en-GB" sz="2400" dirty="0" err="1">
                <a:latin typeface="Lucida Bright" panose="02040603070505020404" pitchFamily="18" charset="0"/>
                <a:cs typeface="Lucida Bright" panose="02040603070505020404" pitchFamily="18" charset="0"/>
              </a:rPr>
              <a:t>ACcess</a:t>
            </a:r>
            <a:endParaRPr lang="en-GB" sz="2400"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2974735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2153496" cy="461665"/>
          </a:xfrm>
          <a:prstGeom prst="rect">
            <a:avLst/>
          </a:prstGeom>
          <a:solidFill>
            <a:schemeClr val="accent2"/>
          </a:solidFill>
        </p:spPr>
        <p:txBody>
          <a:bodyPr wrap="square" rtlCol="0">
            <a:spAutoFit/>
          </a:bodyPr>
          <a:lstStyle/>
          <a:p>
            <a:r>
              <a:rPr lang="en-GB" sz="2400" dirty="0">
                <a:solidFill>
                  <a:schemeClr val="bg1"/>
                </a:solidFill>
                <a:latin typeface="Lucida Bright" panose="02040603070505020404" pitchFamily="18" charset="0"/>
                <a:cs typeface="Lucida Bright" panose="02040603070505020404" pitchFamily="18" charset="0"/>
              </a:rPr>
              <a:t>3. Intonation</a:t>
            </a:r>
          </a:p>
        </p:txBody>
      </p:sp>
      <p:pic>
        <p:nvPicPr>
          <p:cNvPr id="1028" name="Picture 4" descr="Intonation Rules"/>
          <p:cNvPicPr>
            <a:picLocks noChangeAspect="1" noChangeArrowheads="1"/>
          </p:cNvPicPr>
          <p:nvPr/>
        </p:nvPicPr>
        <p:blipFill rotWithShape="1">
          <a:blip r:embed="rId3">
            <a:extLst>
              <a:ext uri="{28A0092B-C50C-407E-A947-70E740481C1C}">
                <a14:useLocalDpi xmlns:a14="http://schemas.microsoft.com/office/drawing/2010/main" val="0"/>
              </a:ext>
            </a:extLst>
          </a:blip>
          <a:srcRect t="48078" r="69104"/>
          <a:stretch/>
        </p:blipFill>
        <p:spPr bwMode="auto">
          <a:xfrm>
            <a:off x="844331" y="817442"/>
            <a:ext cx="2881720" cy="279970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726051" y="287467"/>
            <a:ext cx="8447650" cy="4185761"/>
          </a:xfrm>
          <a:prstGeom prst="rect">
            <a:avLst/>
          </a:prstGeom>
          <a:noFill/>
        </p:spPr>
        <p:txBody>
          <a:bodyPr wrap="square" rtlCol="0">
            <a:spAutoFit/>
          </a:bodyPr>
          <a:lstStyle/>
          <a:p>
            <a:pPr>
              <a:spcBef>
                <a:spcPts val="1200"/>
              </a:spcBef>
            </a:pPr>
            <a:r>
              <a:rPr lang="en-GB" sz="2400" b="1" dirty="0">
                <a:latin typeface="Lucida Bright" panose="02040603070505020404" pitchFamily="18" charset="0"/>
                <a:cs typeface="Lucida Bright" panose="02040603070505020404" pitchFamily="18" charset="0"/>
              </a:rPr>
              <a:t>Intonation</a:t>
            </a:r>
            <a:r>
              <a:rPr lang="en-GB" sz="2400"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The use of pitch is called intonation. [</a:t>
            </a:r>
            <a:r>
              <a:rPr lang="en-GB" sz="2400" b="1" dirty="0">
                <a:latin typeface="Lucida Bright" panose="02040603070505020404" pitchFamily="18" charset="0"/>
                <a:cs typeface="Lucida Bright" panose="02040603070505020404" pitchFamily="18" charset="0"/>
              </a:rPr>
              <a:t>Pitch</a:t>
            </a:r>
            <a:r>
              <a:rPr lang="en-GB" sz="2400"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lowering and raising voice while speaking]</a:t>
            </a:r>
          </a:p>
          <a:p>
            <a:pPr marL="800100" lvl="1" indent="-342900">
              <a:spcBef>
                <a:spcPts val="12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It’s about how we say somethings rather than what we say.  </a:t>
            </a:r>
          </a:p>
          <a:p>
            <a:pPr marL="800100" lvl="1" indent="-342900">
              <a:spcBef>
                <a:spcPts val="12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The way we use changes in pitch to convey the meaning….</a:t>
            </a:r>
          </a:p>
          <a:p>
            <a:pPr>
              <a:spcBef>
                <a:spcPts val="1200"/>
              </a:spcBef>
            </a:pPr>
            <a:r>
              <a:rPr lang="en-GB" sz="2400" b="1" i="1" dirty="0">
                <a:latin typeface="Lucida Bright" panose="02040603070505020404" pitchFamily="18" charset="0"/>
                <a:cs typeface="Lucida Bright" panose="02040603070505020404" pitchFamily="18" charset="0"/>
              </a:rPr>
              <a:t>Example</a:t>
            </a:r>
            <a:r>
              <a:rPr lang="en-GB" sz="2400" i="1" dirty="0">
                <a:latin typeface="Lucida Bright" panose="02040603070505020404" pitchFamily="18" charset="0"/>
                <a:cs typeface="Lucida Bright" panose="02040603070505020404" pitchFamily="18" charset="0"/>
              </a:rPr>
              <a:t>:</a:t>
            </a:r>
          </a:p>
          <a:p>
            <a:pPr>
              <a:spcBef>
                <a:spcPts val="1200"/>
              </a:spcBef>
            </a:pPr>
            <a:r>
              <a:rPr lang="en-GB" sz="2400" i="1" dirty="0">
                <a:latin typeface="Lucida Bright" panose="02040603070505020404" pitchFamily="18" charset="0"/>
                <a:cs typeface="Lucida Bright" panose="02040603070505020404" pitchFamily="18" charset="0"/>
              </a:rPr>
              <a:t>You’re coming.</a:t>
            </a:r>
          </a:p>
          <a:p>
            <a:pPr>
              <a:spcBef>
                <a:spcPts val="1200"/>
              </a:spcBef>
            </a:pPr>
            <a:r>
              <a:rPr lang="en-GB" sz="2400" i="1" dirty="0">
                <a:latin typeface="Lucida Bright" panose="02040603070505020404" pitchFamily="18" charset="0"/>
                <a:cs typeface="Lucida Bright" panose="02040603070505020404" pitchFamily="18" charset="0"/>
              </a:rPr>
              <a:t>You’re coming?</a:t>
            </a:r>
          </a:p>
        </p:txBody>
      </p:sp>
    </p:spTree>
    <p:extLst>
      <p:ext uri="{BB962C8B-B14F-4D97-AF65-F5344CB8AC3E}">
        <p14:creationId xmlns:p14="http://schemas.microsoft.com/office/powerpoint/2010/main" val="19572842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1730415"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65" name="TextBox 64"/>
          <p:cNvSpPr txBox="1"/>
          <p:nvPr/>
        </p:nvSpPr>
        <p:spPr>
          <a:xfrm>
            <a:off x="1790082" y="615373"/>
            <a:ext cx="10329025" cy="4647426"/>
          </a:xfrm>
          <a:prstGeom prst="rect">
            <a:avLst/>
          </a:prstGeom>
          <a:noFill/>
          <a:ln w="12700">
            <a:solidFill>
              <a:schemeClr val="tx1"/>
            </a:solidFill>
          </a:ln>
        </p:spPr>
        <p:txBody>
          <a:bodyPr wrap="square" rtlCol="0">
            <a:spAutoFit/>
          </a:bodyPr>
          <a:lstStyle/>
          <a:p>
            <a:r>
              <a:rPr lang="en-GB" sz="2400" b="1" dirty="0">
                <a:latin typeface="Lucida Bright" panose="02040603070505020404" pitchFamily="18" charset="0"/>
                <a:cs typeface="Lucida Bright" panose="02040603070505020404" pitchFamily="18" charset="0"/>
              </a:rPr>
              <a:t>Let’s see the example given below:</a:t>
            </a: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 </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r>
              <a:rPr lang="en-GB" sz="2400" i="1" dirty="0">
                <a:latin typeface="Lucida Bright" panose="02040603070505020404" pitchFamily="18" charset="0"/>
                <a:cs typeface="Lucida Bright" panose="02040603070505020404" pitchFamily="18" charset="0"/>
              </a:rPr>
              <a:t>Thank	you</a:t>
            </a:r>
          </a:p>
          <a:p>
            <a:pPr>
              <a:spcBef>
                <a:spcPts val="1200"/>
              </a:spcBef>
            </a:pPr>
            <a:endParaRPr lang="en-GB" sz="2400" i="1" dirty="0">
              <a:latin typeface="Lucida Bright" panose="02040603070505020404" pitchFamily="18" charset="0"/>
              <a:cs typeface="Lucida Bright" panose="02040603070505020404" pitchFamily="18" charset="0"/>
            </a:endParaRPr>
          </a:p>
          <a:p>
            <a:pPr>
              <a:spcBef>
                <a:spcPts val="1200"/>
              </a:spcBef>
            </a:pPr>
            <a:endParaRPr lang="en-GB" sz="2400" i="1" dirty="0">
              <a:latin typeface="Lucida Bright" panose="02040603070505020404" pitchFamily="18" charset="0"/>
              <a:cs typeface="Lucida Bright" panose="02040603070505020404" pitchFamily="18" charset="0"/>
            </a:endParaRPr>
          </a:p>
        </p:txBody>
      </p:sp>
      <p:cxnSp>
        <p:nvCxnSpPr>
          <p:cNvPr id="94" name="Curved Connector 93"/>
          <p:cNvCxnSpPr/>
          <p:nvPr/>
        </p:nvCxnSpPr>
        <p:spPr>
          <a:xfrm>
            <a:off x="2934267" y="3871231"/>
            <a:ext cx="1937984" cy="465641"/>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p:nvPr/>
        </p:nvCxnSpPr>
        <p:spPr>
          <a:xfrm flipV="1">
            <a:off x="2895600" y="1897356"/>
            <a:ext cx="1826525" cy="469545"/>
          </a:xfrm>
          <a:prstGeom prst="curvedConnector3">
            <a:avLst>
              <a:gd name="adj1" fmla="val 7391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926841" y="1417949"/>
            <a:ext cx="7205915" cy="1938992"/>
          </a:xfrm>
          <a:prstGeom prst="rect">
            <a:avLst/>
          </a:prstGeom>
          <a:noFill/>
          <a:ln w="19050">
            <a:solidFill>
              <a:schemeClr val="tx1"/>
            </a:solidFill>
          </a:ln>
        </p:spPr>
        <p:txBody>
          <a:bodyPr wrap="square" rtlCol="0">
            <a:spAutoFit/>
          </a:bodyPr>
          <a:lstStyle/>
          <a:p>
            <a:pPr algn="just"/>
            <a:r>
              <a:rPr lang="en-GB" sz="2400" dirty="0">
                <a:latin typeface="Lucida Bright" panose="02040603070505020404" pitchFamily="18" charset="0"/>
                <a:cs typeface="Lucida Bright" panose="02040603070505020404" pitchFamily="18" charset="0"/>
              </a:rPr>
              <a:t>This shows a casual acknowledgement of something not very important. </a:t>
            </a:r>
          </a:p>
          <a:p>
            <a:pPr algn="just"/>
            <a:r>
              <a:rPr lang="en-GB" sz="2400" dirty="0">
                <a:latin typeface="Lucida Bright" panose="02040603070505020404" pitchFamily="18" charset="0"/>
                <a:cs typeface="Lucida Bright" panose="02040603070505020404" pitchFamily="18" charset="0"/>
              </a:rPr>
              <a:t>[When a bus conductor collects money, he says, ‘Thank you’  with Fall to Rise because he does not feel great gratitude.</a:t>
            </a:r>
          </a:p>
        </p:txBody>
      </p:sp>
      <p:sp>
        <p:nvSpPr>
          <p:cNvPr id="114" name="TextBox 113"/>
          <p:cNvSpPr txBox="1"/>
          <p:nvPr/>
        </p:nvSpPr>
        <p:spPr>
          <a:xfrm>
            <a:off x="4945141" y="3599952"/>
            <a:ext cx="7205915" cy="1569660"/>
          </a:xfrm>
          <a:prstGeom prst="rect">
            <a:avLst/>
          </a:prstGeom>
          <a:noFill/>
          <a:ln w="19050">
            <a:solidFill>
              <a:schemeClr val="tx1"/>
            </a:solidFill>
          </a:ln>
        </p:spPr>
        <p:txBody>
          <a:bodyPr wrap="square" rtlCol="0">
            <a:spAutoFit/>
          </a:bodyPr>
          <a:lstStyle/>
          <a:p>
            <a:pPr algn="just"/>
            <a:r>
              <a:rPr lang="en-GB" sz="2400" dirty="0">
                <a:latin typeface="Lucida Bright" panose="02040603070505020404" pitchFamily="18" charset="0"/>
                <a:cs typeface="Lucida Bright" panose="02040603070505020404" pitchFamily="18" charset="0"/>
              </a:rPr>
              <a:t>This shows real gratitude. [If you are invited to spend your weekend at your friend’s home, you say, ‘Thank you’ to show the real gratefulness.]</a:t>
            </a:r>
          </a:p>
        </p:txBody>
      </p:sp>
    </p:spTree>
    <p:extLst>
      <p:ext uri="{BB962C8B-B14F-4D97-AF65-F5344CB8AC3E}">
        <p14:creationId xmlns:p14="http://schemas.microsoft.com/office/powerpoint/2010/main" val="8164337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1" end="1"/>
                                            </p:txEl>
                                          </p:spTgt>
                                        </p:tgtEl>
                                        <p:attrNameLst>
                                          <p:attrName>style.visibility</p:attrName>
                                        </p:attrNameLst>
                                      </p:cBhvr>
                                      <p:to>
                                        <p:strVal val="visible"/>
                                      </p:to>
                                    </p:set>
                                    <p:anim calcmode="lin" valueType="num">
                                      <p:cBhvr additive="base">
                                        <p:cTn id="13"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 calcmode="lin" valueType="num">
                                      <p:cBhvr additive="base">
                                        <p:cTn id="1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 calcmode="lin" valueType="num">
                                      <p:cBhvr additive="base">
                                        <p:cTn id="25" dur="500" fill="hold"/>
                                        <p:tgtEl>
                                          <p:spTgt spid="105"/>
                                        </p:tgtEl>
                                        <p:attrNameLst>
                                          <p:attrName>ppt_x</p:attrName>
                                        </p:attrNameLst>
                                      </p:cBhvr>
                                      <p:tavLst>
                                        <p:tav tm="0">
                                          <p:val>
                                            <p:strVal val="#ppt_x"/>
                                          </p:val>
                                        </p:tav>
                                        <p:tav tm="100000">
                                          <p:val>
                                            <p:strVal val="#ppt_x"/>
                                          </p:val>
                                        </p:tav>
                                      </p:tavLst>
                                    </p:anim>
                                    <p:anim calcmode="lin" valueType="num">
                                      <p:cBhvr additive="base">
                                        <p:cTn id="26"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xEl>
                                              <p:pRg st="6" end="6"/>
                                            </p:txEl>
                                          </p:spTgt>
                                        </p:tgtEl>
                                        <p:attrNameLst>
                                          <p:attrName>style.visibility</p:attrName>
                                        </p:attrNameLst>
                                      </p:cBhvr>
                                      <p:to>
                                        <p:strVal val="visible"/>
                                      </p:to>
                                    </p:set>
                                    <p:anim calcmode="lin" valueType="num">
                                      <p:cBhvr additive="base">
                                        <p:cTn id="31"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anim calcmode="lin" valueType="num">
                                      <p:cBhvr additive="base">
                                        <p:cTn id="37" dur="500" fill="hold"/>
                                        <p:tgtEl>
                                          <p:spTgt spid="94"/>
                                        </p:tgtEl>
                                        <p:attrNameLst>
                                          <p:attrName>ppt_x</p:attrName>
                                        </p:attrNameLst>
                                      </p:cBhvr>
                                      <p:tavLst>
                                        <p:tav tm="0">
                                          <p:val>
                                            <p:strVal val="#ppt_x"/>
                                          </p:val>
                                        </p:tav>
                                        <p:tav tm="100000">
                                          <p:val>
                                            <p:strVal val="#ppt_x"/>
                                          </p:val>
                                        </p:tav>
                                      </p:tavLst>
                                    </p:anim>
                                    <p:anim calcmode="lin" valueType="num">
                                      <p:cBhvr additive="base">
                                        <p:cTn id="3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ppt_x"/>
                                          </p:val>
                                        </p:tav>
                                        <p:tav tm="100000">
                                          <p:val>
                                            <p:strVal val="#ppt_x"/>
                                          </p:val>
                                        </p:tav>
                                      </p:tavLst>
                                    </p:anim>
                                    <p:anim calcmode="lin" valueType="num">
                                      <p:cBhvr additive="base">
                                        <p:cTn id="4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fade">
                                      <p:cBhvr>
                                        <p:cTn id="49" dur="1000"/>
                                        <p:tgtEl>
                                          <p:spTgt spid="114"/>
                                        </p:tgtEl>
                                      </p:cBhvr>
                                    </p:animEffect>
                                    <p:anim calcmode="lin" valueType="num">
                                      <p:cBhvr>
                                        <p:cTn id="50" dur="1000" fill="hold"/>
                                        <p:tgtEl>
                                          <p:spTgt spid="114"/>
                                        </p:tgtEl>
                                        <p:attrNameLst>
                                          <p:attrName>ppt_x</p:attrName>
                                        </p:attrNameLst>
                                      </p:cBhvr>
                                      <p:tavLst>
                                        <p:tav tm="0">
                                          <p:val>
                                            <p:strVal val="#ppt_x"/>
                                          </p:val>
                                        </p:tav>
                                        <p:tav tm="100000">
                                          <p:val>
                                            <p:strVal val="#ppt_x"/>
                                          </p:val>
                                        </p:tav>
                                      </p:tavLst>
                                    </p:anim>
                                    <p:anim calcmode="lin" valueType="num">
                                      <p:cBhvr>
                                        <p:cTn id="51"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228600"/>
            <a:ext cx="8763000" cy="6400800"/>
          </a:xfrm>
        </p:spPr>
        <p:txBody>
          <a:bodyPr>
            <a:normAutofit fontScale="62500" lnSpcReduction="20000"/>
          </a:bodyPr>
          <a:lstStyle/>
          <a:p>
            <a:pPr>
              <a:buNone/>
            </a:pPr>
            <a:r>
              <a:rPr lang="en-US" sz="3800" b="1" u="sng" dirty="0"/>
              <a:t>Vowel Sound</a:t>
            </a:r>
            <a:endParaRPr lang="en-US" b="1" u="sng" dirty="0"/>
          </a:p>
          <a:p>
            <a:pPr algn="just"/>
            <a:r>
              <a:rPr lang="en-US" b="1" dirty="0"/>
              <a:t>Vowels are produced by voiced air passing through different mouth shape with no obstruction in the vocal tract. </a:t>
            </a:r>
          </a:p>
          <a:p>
            <a:pPr algn="just"/>
            <a:r>
              <a:rPr lang="en-US" b="1" dirty="0"/>
              <a:t>The difference in the shape of the mouth are caused by the different position of the tongue and of the lips. </a:t>
            </a:r>
          </a:p>
          <a:p>
            <a:pPr algn="just"/>
            <a:r>
              <a:rPr lang="en-US" b="1" dirty="0"/>
              <a:t>Two types of vowel sound are there: </a:t>
            </a:r>
            <a:r>
              <a:rPr lang="en-US" b="1" u="sng" dirty="0">
                <a:solidFill>
                  <a:srgbClr val="FF0000"/>
                </a:solidFill>
              </a:rPr>
              <a:t>Monophthongs </a:t>
            </a:r>
            <a:r>
              <a:rPr lang="en-US" b="1" dirty="0">
                <a:solidFill>
                  <a:srgbClr val="FF0000"/>
                </a:solidFill>
              </a:rPr>
              <a:t>and </a:t>
            </a:r>
            <a:r>
              <a:rPr lang="en-US" b="1" u="sng" dirty="0">
                <a:solidFill>
                  <a:srgbClr val="FF0000"/>
                </a:solidFill>
              </a:rPr>
              <a:t>Diphthongs</a:t>
            </a:r>
            <a:r>
              <a:rPr lang="en-US" b="1" dirty="0"/>
              <a:t>. </a:t>
            </a:r>
          </a:p>
          <a:p>
            <a:pPr marL="0" indent="0" algn="just">
              <a:buNone/>
            </a:pPr>
            <a:r>
              <a:rPr lang="en-US" b="1" dirty="0">
                <a:solidFill>
                  <a:srgbClr val="FF0000"/>
                </a:solidFill>
              </a:rPr>
              <a:t>a.  Monophthongs:- </a:t>
            </a:r>
          </a:p>
          <a:p>
            <a:pPr algn="just">
              <a:buFont typeface="Wingdings" panose="05000000000000000000" pitchFamily="2" charset="2"/>
              <a:buChar char="Ø"/>
            </a:pPr>
            <a:r>
              <a:rPr lang="en-US" b="1" dirty="0"/>
              <a:t>If the tongue remains in the same position in producing a vowel, it is called monophthong. It is also called a pure/simple vowel.</a:t>
            </a:r>
          </a:p>
          <a:p>
            <a:pPr algn="just">
              <a:buFont typeface="Wingdings" panose="05000000000000000000" pitchFamily="2" charset="2"/>
              <a:buChar char="Ø"/>
            </a:pPr>
            <a:r>
              <a:rPr lang="en-US" b="1" dirty="0"/>
              <a:t>There are twelve monophthong in English. </a:t>
            </a:r>
          </a:p>
          <a:p>
            <a:pPr algn="just">
              <a:buFont typeface="Wingdings" panose="05000000000000000000" pitchFamily="2" charset="2"/>
              <a:buChar char="Ø"/>
            </a:pPr>
            <a:r>
              <a:rPr lang="en-US" b="1" dirty="0"/>
              <a:t>Monophthongs are divided into two categories. </a:t>
            </a:r>
          </a:p>
          <a:p>
            <a:pPr marL="571500" indent="-571500" algn="just">
              <a:buAutoNum type="romanLcPeriod"/>
            </a:pPr>
            <a:r>
              <a:rPr lang="en-US" b="1" dirty="0"/>
              <a:t>Long Vowels/tense vowels (5):- take long period of time in articulation.</a:t>
            </a:r>
          </a:p>
          <a:p>
            <a:pPr marL="571500" indent="-571500" algn="just">
              <a:buAutoNum type="romanLcPeriod"/>
            </a:pPr>
            <a:r>
              <a:rPr lang="en-US" b="1" dirty="0"/>
              <a:t> Short Vowels/lax vowels (7): take short period of time in articulation</a:t>
            </a:r>
          </a:p>
          <a:p>
            <a:pPr marL="0" indent="0" algn="just">
              <a:buNone/>
            </a:pPr>
            <a:r>
              <a:rPr lang="en-US" b="1" dirty="0"/>
              <a:t>	</a:t>
            </a:r>
            <a:r>
              <a:rPr lang="en-US" b="1" u="sng" dirty="0"/>
              <a:t>Long/tense Vowels	</a:t>
            </a:r>
            <a:r>
              <a:rPr lang="en-US" b="1" dirty="0"/>
              <a:t>		</a:t>
            </a:r>
            <a:r>
              <a:rPr lang="en-US" b="1" u="sng" dirty="0"/>
              <a:t>Short/Lax</a:t>
            </a:r>
            <a:r>
              <a:rPr lang="en-US" b="1" dirty="0"/>
              <a:t>			</a:t>
            </a:r>
          </a:p>
          <a:p>
            <a:pPr marL="0" indent="0" algn="just">
              <a:buNone/>
            </a:pPr>
            <a:r>
              <a:rPr lang="en-US" b="1" dirty="0"/>
              <a:t>	/i:/ in beat /</a:t>
            </a:r>
            <a:r>
              <a:rPr lang="en-US" b="1" dirty="0" err="1"/>
              <a:t>bi:t</a:t>
            </a:r>
            <a:r>
              <a:rPr lang="en-US" b="1" dirty="0"/>
              <a:t>/			/I/ in tin /</a:t>
            </a:r>
            <a:r>
              <a:rPr lang="en-US" b="1" dirty="0" err="1"/>
              <a:t>tIn</a:t>
            </a:r>
            <a:r>
              <a:rPr lang="en-US" b="1" dirty="0"/>
              <a:t>/</a:t>
            </a:r>
          </a:p>
          <a:p>
            <a:pPr marL="0" indent="0" algn="just">
              <a:buNone/>
            </a:pPr>
            <a:r>
              <a:rPr lang="en-US" b="1" dirty="0"/>
              <a:t>	/a:/ in father /</a:t>
            </a:r>
            <a:r>
              <a:rPr lang="en-US" b="1" dirty="0" err="1"/>
              <a:t>fa:ð</a:t>
            </a:r>
            <a:r>
              <a:rPr lang="en-US" b="1" dirty="0"/>
              <a:t>/		/e/ in led /led/</a:t>
            </a:r>
          </a:p>
          <a:p>
            <a:pPr marL="0" indent="0" algn="just">
              <a:buNone/>
            </a:pPr>
            <a:r>
              <a:rPr lang="en-US" b="1" dirty="0"/>
              <a:t>	/ɔ:/ in saw /</a:t>
            </a:r>
            <a:r>
              <a:rPr lang="en-US" b="1" dirty="0" err="1"/>
              <a:t>sɔ</a:t>
            </a:r>
            <a:r>
              <a:rPr lang="en-US" b="1" dirty="0"/>
              <a:t>:/		               /æ/ in fat /</a:t>
            </a:r>
            <a:r>
              <a:rPr lang="en-US" b="1" dirty="0" err="1"/>
              <a:t>fæt</a:t>
            </a:r>
            <a:r>
              <a:rPr lang="en-US" b="1" dirty="0"/>
              <a:t>/</a:t>
            </a:r>
          </a:p>
          <a:p>
            <a:pPr marL="0" indent="0" algn="just">
              <a:buNone/>
            </a:pPr>
            <a:r>
              <a:rPr lang="en-US" b="1" dirty="0"/>
              <a:t>	/u/ in two /</a:t>
            </a:r>
            <a:r>
              <a:rPr lang="en-US" b="1" dirty="0" err="1"/>
              <a:t>tu</a:t>
            </a:r>
            <a:r>
              <a:rPr lang="en-US" b="1" dirty="0"/>
              <a:t>:/		               /o/ in got /got/</a:t>
            </a:r>
          </a:p>
          <a:p>
            <a:pPr marL="0" indent="0" algn="just">
              <a:buNone/>
            </a:pPr>
            <a:r>
              <a:rPr lang="en-US" b="1" dirty="0"/>
              <a:t>	/3:/ bird /</a:t>
            </a:r>
            <a:r>
              <a:rPr lang="en-US" b="1" dirty="0" err="1"/>
              <a:t>b3:d</a:t>
            </a:r>
            <a:r>
              <a:rPr lang="en-US" b="1" dirty="0"/>
              <a:t>/		               /Ʊ/ in put /</a:t>
            </a:r>
            <a:r>
              <a:rPr lang="en-US" b="1" dirty="0" err="1"/>
              <a:t>pƱt</a:t>
            </a:r>
            <a:r>
              <a:rPr lang="en-US" b="1" dirty="0"/>
              <a:t>/</a:t>
            </a:r>
          </a:p>
          <a:p>
            <a:pPr marL="0" indent="0" algn="just">
              <a:buNone/>
            </a:pPr>
            <a:r>
              <a:rPr lang="en-US" b="1" dirty="0"/>
              <a:t>				              /Ʌ/ in cup /</a:t>
            </a:r>
            <a:r>
              <a:rPr lang="en-US" b="1" dirty="0" err="1"/>
              <a:t>kɅp</a:t>
            </a:r>
            <a:r>
              <a:rPr lang="en-US" b="1" dirty="0"/>
              <a:t>/</a:t>
            </a:r>
          </a:p>
          <a:p>
            <a:pPr marL="0" indent="0" algn="just">
              <a:buNone/>
            </a:pPr>
            <a:r>
              <a:rPr lang="en-US" b="1" dirty="0"/>
              <a:t>				            /</a:t>
            </a:r>
            <a:r>
              <a:rPr lang="az-Cyrl-AZ" b="1" dirty="0"/>
              <a:t>Ә</a:t>
            </a:r>
            <a:r>
              <a:rPr lang="en-US" b="1" dirty="0"/>
              <a:t>/ in about /</a:t>
            </a:r>
            <a:r>
              <a:rPr lang="az-Cyrl-AZ" b="1" dirty="0"/>
              <a:t>Ә</a:t>
            </a:r>
            <a:r>
              <a:rPr lang="en-US" b="1" dirty="0" err="1"/>
              <a:t>baƱt</a:t>
            </a:r>
            <a:r>
              <a:rPr lang="en-US" b="1"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2" y="69830"/>
            <a:ext cx="3204373" cy="461665"/>
          </a:xfrm>
          <a:prstGeom prst="rect">
            <a:avLst/>
          </a:prstGeom>
          <a:solidFill>
            <a:schemeClr val="accent2"/>
          </a:solidFill>
        </p:spPr>
        <p:txBody>
          <a:bodyPr wrap="square" rtlCol="0">
            <a:spAutoFit/>
          </a:bodyPr>
          <a:lstStyle/>
          <a:p>
            <a:r>
              <a:rPr lang="en-GB" sz="2400" dirty="0">
                <a:solidFill>
                  <a:schemeClr val="bg1"/>
                </a:solidFill>
                <a:latin typeface="Lucida Bright" panose="02040603070505020404" pitchFamily="18" charset="0"/>
                <a:cs typeface="Lucida Bright" panose="02040603070505020404" pitchFamily="18" charset="0"/>
              </a:rPr>
              <a:t>Types of Intonation</a:t>
            </a:r>
          </a:p>
        </p:txBody>
      </p:sp>
      <p:sp>
        <p:nvSpPr>
          <p:cNvPr id="65" name="TextBox 64"/>
          <p:cNvSpPr txBox="1"/>
          <p:nvPr/>
        </p:nvSpPr>
        <p:spPr>
          <a:xfrm>
            <a:off x="896201" y="680663"/>
            <a:ext cx="11127477" cy="5755422"/>
          </a:xfrm>
          <a:prstGeom prst="rect">
            <a:avLst/>
          </a:prstGeom>
          <a:noFill/>
          <a:ln w="12700">
            <a:solidFill>
              <a:schemeClr val="tx1"/>
            </a:solidFill>
          </a:ln>
        </p:spPr>
        <p:txBody>
          <a:bodyPr wrap="square" rtlCol="0">
            <a:spAutoFit/>
          </a:bodyPr>
          <a:lstStyle/>
          <a:p>
            <a:pPr marL="457200" indent="-457200">
              <a:buAutoNum type="arabicPeriod"/>
            </a:pPr>
            <a:r>
              <a:rPr lang="en-GB" sz="2400" b="1" dirty="0">
                <a:latin typeface="Lucida Bright" panose="02040603070505020404" pitchFamily="18" charset="0"/>
                <a:cs typeface="Lucida Bright" panose="02040603070505020404" pitchFamily="18" charset="0"/>
              </a:rPr>
              <a:t>Falling Intonation  [    ]</a:t>
            </a:r>
          </a:p>
          <a:p>
            <a:pPr marL="342900" indent="107950" defTabSz="804863">
              <a:buFont typeface="Wingdings" panose="05000000000000000000" pitchFamily="2" charset="2"/>
              <a:buChar char="Ø"/>
            </a:pPr>
            <a:r>
              <a:rPr lang="en-GB" sz="2400" b="1" i="1" dirty="0">
                <a:latin typeface="Lucida Bright" panose="02040603070505020404" pitchFamily="18" charset="0"/>
                <a:cs typeface="Lucida Bright" panose="02040603070505020404" pitchFamily="18" charset="0"/>
              </a:rPr>
              <a:t>	</a:t>
            </a:r>
            <a:r>
              <a:rPr lang="en-GB" sz="2400" i="1" dirty="0">
                <a:latin typeface="Lucida Bright" panose="02040603070505020404" pitchFamily="18" charset="0"/>
                <a:cs typeface="Lucida Bright" panose="02040603070505020404" pitchFamily="18" charset="0"/>
              </a:rPr>
              <a:t>The pitch of the voice falls at the end of the sentence.</a:t>
            </a:r>
          </a:p>
          <a:p>
            <a:pPr marL="804863" indent="-449263" defTabSz="804863">
              <a:spcBef>
                <a:spcPts val="600"/>
              </a:spcBef>
              <a:buFont typeface="Wingdings" panose="05000000000000000000" pitchFamily="2" charset="2"/>
              <a:buChar char="Ø"/>
            </a:pPr>
            <a:r>
              <a:rPr lang="en-GB" sz="2400" i="1" dirty="0">
                <a:latin typeface="Lucida Bright" panose="02040603070505020404" pitchFamily="18" charset="0"/>
                <a:cs typeface="Lucida Bright" panose="02040603070505020404" pitchFamily="18" charset="0"/>
              </a:rPr>
              <a:t>It is commonly found in </a:t>
            </a:r>
            <a:r>
              <a:rPr lang="en-GB" sz="2400" b="1" i="1" dirty="0">
                <a:latin typeface="Lucida Bright" panose="02040603070505020404" pitchFamily="18" charset="0"/>
                <a:cs typeface="Lucida Bright" panose="02040603070505020404" pitchFamily="18" charset="0"/>
              </a:rPr>
              <a:t>statements</a:t>
            </a:r>
            <a:r>
              <a:rPr lang="en-GB" sz="2400"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Wh</a:t>
            </a:r>
            <a:r>
              <a:rPr lang="en-GB" sz="2400" b="1" i="1" dirty="0">
                <a:latin typeface="Lucida Bright" panose="02040603070505020404" pitchFamily="18" charset="0"/>
                <a:cs typeface="Lucida Bright" panose="02040603070505020404" pitchFamily="18" charset="0"/>
              </a:rPr>
              <a:t>-Questions</a:t>
            </a:r>
            <a:r>
              <a:rPr lang="en-GB" sz="2400" i="1" dirty="0">
                <a:latin typeface="Lucida Bright" panose="02040603070505020404" pitchFamily="18" charset="0"/>
                <a:cs typeface="Lucida Bright" panose="02040603070505020404" pitchFamily="18" charset="0"/>
              </a:rPr>
              <a:t>, </a:t>
            </a:r>
            <a:r>
              <a:rPr lang="en-GB" sz="2400" b="1" i="1" dirty="0">
                <a:latin typeface="Lucida Bright" panose="02040603070505020404" pitchFamily="18" charset="0"/>
                <a:cs typeface="Lucida Bright" panose="02040603070505020404" pitchFamily="18" charset="0"/>
              </a:rPr>
              <a:t>Confirmatory</a:t>
            </a:r>
            <a:r>
              <a:rPr lang="en-GB" sz="2400" i="1" dirty="0">
                <a:latin typeface="Lucida Bright" panose="02040603070505020404" pitchFamily="18" charset="0"/>
                <a:cs typeface="Lucida Bright" panose="02040603070505020404" pitchFamily="18" charset="0"/>
              </a:rPr>
              <a:t> </a:t>
            </a:r>
            <a:r>
              <a:rPr lang="en-GB" sz="2400" b="1" i="1" dirty="0">
                <a:latin typeface="Lucida Bright" panose="02040603070505020404" pitchFamily="18" charset="0"/>
                <a:cs typeface="Lucida Bright" panose="02040603070505020404" pitchFamily="18" charset="0"/>
              </a:rPr>
              <a:t>tag questions </a:t>
            </a:r>
            <a:r>
              <a:rPr lang="en-GB" sz="2400" i="1" dirty="0">
                <a:latin typeface="Lucida Bright" panose="02040603070505020404" pitchFamily="18" charset="0"/>
                <a:cs typeface="Lucida Bright" panose="02040603070505020404" pitchFamily="18" charset="0"/>
              </a:rPr>
              <a:t>and </a:t>
            </a:r>
            <a:r>
              <a:rPr lang="en-GB" sz="2400" b="1" i="1" dirty="0">
                <a:latin typeface="Lucida Bright" panose="02040603070505020404" pitchFamily="18" charset="0"/>
                <a:cs typeface="Lucida Bright" panose="02040603070505020404" pitchFamily="18" charset="0"/>
              </a:rPr>
              <a:t>exclamations</a:t>
            </a:r>
            <a:r>
              <a:rPr lang="en-GB" sz="2400" i="1" dirty="0">
                <a:latin typeface="Lucida Bright" panose="02040603070505020404" pitchFamily="18" charset="0"/>
                <a:cs typeface="Lucida Bright" panose="02040603070505020404" pitchFamily="18" charset="0"/>
              </a:rPr>
              <a:t>. </a:t>
            </a:r>
          </a:p>
          <a:p>
            <a:pPr marL="355600" defTabSz="804863">
              <a:spcBef>
                <a:spcPts val="600"/>
              </a:spcBef>
            </a:pPr>
            <a:endParaRPr lang="en-GB" sz="2400" i="1"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Nice to meet you. </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I’ll be back in a minute.</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She doesn’t live here anymore.</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Dad wants to change his car.</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Here is the weather forecast.</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I am going for a walk in the park.</a:t>
            </a:r>
          </a:p>
          <a:p>
            <a:pPr marL="800100" lvl="1"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He is a teacher. </a:t>
            </a:r>
          </a:p>
        </p:txBody>
      </p:sp>
      <p:cxnSp>
        <p:nvCxnSpPr>
          <p:cNvPr id="69" name="Straight Arrow Connector 68"/>
          <p:cNvCxnSpPr/>
          <p:nvPr/>
        </p:nvCxnSpPr>
        <p:spPr>
          <a:xfrm>
            <a:off x="4517409" y="80521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7028605" y="2880689"/>
            <a:ext cx="3746302" cy="3421253"/>
            <a:chOff x="7028605" y="2880689"/>
            <a:chExt cx="3746302" cy="3421253"/>
          </a:xfrm>
        </p:grpSpPr>
        <p:sp>
          <p:nvSpPr>
            <p:cNvPr id="72" name="Right Brace 71"/>
            <p:cNvSpPr/>
            <p:nvPr/>
          </p:nvSpPr>
          <p:spPr>
            <a:xfrm>
              <a:off x="7028605" y="2880689"/>
              <a:ext cx="1405716" cy="3421253"/>
            </a:xfrm>
            <a:prstGeom prst="rightBrace">
              <a:avLst>
                <a:gd name="adj1" fmla="val 0"/>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TextBox 72"/>
            <p:cNvSpPr txBox="1"/>
            <p:nvPr/>
          </p:nvSpPr>
          <p:spPr>
            <a:xfrm>
              <a:off x="8413844" y="4270776"/>
              <a:ext cx="2361063" cy="461665"/>
            </a:xfrm>
            <a:prstGeom prst="rect">
              <a:avLst/>
            </a:prstGeom>
            <a:noFill/>
          </p:spPr>
          <p:txBody>
            <a:bodyPr wrap="square" rtlCol="0">
              <a:spAutoFit/>
            </a:bodyPr>
            <a:lstStyle/>
            <a:p>
              <a:pPr algn="ctr"/>
              <a:r>
                <a:rPr lang="en-GB" sz="2400" b="1" dirty="0">
                  <a:latin typeface="Lucida Bright" panose="02040603070505020404" pitchFamily="18" charset="0"/>
                  <a:cs typeface="Lucida Bright" panose="02040603070505020404" pitchFamily="18" charset="0"/>
                </a:rPr>
                <a:t>Statements</a:t>
              </a:r>
            </a:p>
          </p:txBody>
        </p:sp>
      </p:grpSp>
      <p:grpSp>
        <p:nvGrpSpPr>
          <p:cNvPr id="74" name="Group 73"/>
          <p:cNvGrpSpPr/>
          <p:nvPr/>
        </p:nvGrpSpPr>
        <p:grpSpPr>
          <a:xfrm>
            <a:off x="4159601" y="2981084"/>
            <a:ext cx="3006224" cy="3321089"/>
            <a:chOff x="4159601" y="2981084"/>
            <a:chExt cx="3006224" cy="3321089"/>
          </a:xfrm>
        </p:grpSpPr>
        <p:cxnSp>
          <p:nvCxnSpPr>
            <p:cNvPr id="81" name="Straight Arrow Connector 80"/>
            <p:cNvCxnSpPr/>
            <p:nvPr/>
          </p:nvCxnSpPr>
          <p:spPr>
            <a:xfrm>
              <a:off x="6126156" y="5029168"/>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126156" y="454644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3377" y="399692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254020" y="342321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34042" y="298108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159601" y="6083342"/>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891384" y="5574979"/>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95824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additive="base">
                                        <p:cTn id="13" dur="500" fill="hold"/>
                                        <p:tgtEl>
                                          <p:spTgt spid="69"/>
                                        </p:tgtEl>
                                        <p:attrNameLst>
                                          <p:attrName>ppt_x</p:attrName>
                                        </p:attrNameLst>
                                      </p:cBhvr>
                                      <p:tavLst>
                                        <p:tav tm="0">
                                          <p:val>
                                            <p:strVal val="#ppt_x"/>
                                          </p:val>
                                        </p:tav>
                                        <p:tav tm="100000">
                                          <p:val>
                                            <p:strVal val="#ppt_x"/>
                                          </p:val>
                                        </p:tav>
                                      </p:tavLst>
                                    </p:anim>
                                    <p:anim calcmode="lin" valueType="num">
                                      <p:cBhvr additive="base">
                                        <p:cTn id="1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xEl>
                                              <p:pRg st="2" end="2"/>
                                            </p:txEl>
                                          </p:spTgt>
                                        </p:tgtEl>
                                        <p:attrNameLst>
                                          <p:attrName>style.visibility</p:attrName>
                                        </p:attrNameLst>
                                      </p:cBhvr>
                                      <p:to>
                                        <p:strVal val="visible"/>
                                      </p:to>
                                    </p:set>
                                    <p:anim calcmode="lin" valueType="num">
                                      <p:cBhvr additive="base">
                                        <p:cTn id="25"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xEl>
                                              <p:pRg st="4" end="4"/>
                                            </p:txEl>
                                          </p:spTgt>
                                        </p:tgtEl>
                                        <p:attrNameLst>
                                          <p:attrName>style.visibility</p:attrName>
                                        </p:attrNameLst>
                                      </p:cBhvr>
                                      <p:to>
                                        <p:strVal val="visible"/>
                                      </p:to>
                                    </p:set>
                                    <p:anim calcmode="lin" valueType="num">
                                      <p:cBhvr additive="base">
                                        <p:cTn id="31"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additive="base">
                                        <p:cTn id="61" dur="500" fill="hold"/>
                                        <p:tgtEl>
                                          <p:spTgt spid="74"/>
                                        </p:tgtEl>
                                        <p:attrNameLst>
                                          <p:attrName>ppt_x</p:attrName>
                                        </p:attrNameLst>
                                      </p:cBhvr>
                                      <p:tavLst>
                                        <p:tav tm="0">
                                          <p:val>
                                            <p:strVal val="#ppt_x"/>
                                          </p:val>
                                        </p:tav>
                                        <p:tav tm="100000">
                                          <p:val>
                                            <p:strVal val="#ppt_x"/>
                                          </p:val>
                                        </p:tav>
                                      </p:tavLst>
                                    </p:anim>
                                    <p:anim calcmode="lin" valueType="num">
                                      <p:cBhvr additive="base">
                                        <p:cTn id="6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 calcmode="lin" valueType="num">
                                      <p:cBhvr additive="base">
                                        <p:cTn id="67" dur="500" fill="hold"/>
                                        <p:tgtEl>
                                          <p:spTgt spid="75"/>
                                        </p:tgtEl>
                                        <p:attrNameLst>
                                          <p:attrName>ppt_x</p:attrName>
                                        </p:attrNameLst>
                                      </p:cBhvr>
                                      <p:tavLst>
                                        <p:tav tm="0">
                                          <p:val>
                                            <p:strVal val="#ppt_x"/>
                                          </p:val>
                                        </p:tav>
                                        <p:tav tm="100000">
                                          <p:val>
                                            <p:strVal val="#ppt_x"/>
                                          </p:val>
                                        </p:tav>
                                      </p:tavLst>
                                    </p:anim>
                                    <p:anim calcmode="lin" valueType="num">
                                      <p:cBhvr additive="base">
                                        <p:cTn id="6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726183" y="69830"/>
            <a:ext cx="1771358" cy="461665"/>
          </a:xfrm>
          <a:prstGeom prst="rect">
            <a:avLst/>
          </a:prstGeom>
          <a:solidFill>
            <a:schemeClr val="accent2"/>
          </a:solidFill>
        </p:spPr>
        <p:txBody>
          <a:bodyPr wrap="square" rtlCol="0">
            <a:spAutoFit/>
          </a:bodyPr>
          <a:lstStyle/>
          <a:p>
            <a:r>
              <a:rPr lang="en-GB" sz="2400" dirty="0" err="1">
                <a:solidFill>
                  <a:schemeClr val="bg1"/>
                </a:solidFill>
                <a:latin typeface="Lucida Bright" panose="02040603070505020404" pitchFamily="18" charset="0"/>
                <a:cs typeface="Lucida Bright" panose="02040603070505020404" pitchFamily="18" charset="0"/>
              </a:rPr>
              <a:t>Contnd</a:t>
            </a:r>
            <a:r>
              <a:rPr lang="en-GB" sz="2400" dirty="0">
                <a:solidFill>
                  <a:schemeClr val="bg1"/>
                </a:solidFill>
                <a:latin typeface="Lucida Bright" panose="02040603070505020404" pitchFamily="18" charset="0"/>
                <a:cs typeface="Lucida Bright" panose="02040603070505020404" pitchFamily="18" charset="0"/>
              </a:rPr>
              <a:t>…</a:t>
            </a:r>
          </a:p>
        </p:txBody>
      </p:sp>
      <p:sp>
        <p:nvSpPr>
          <p:cNvPr id="65" name="TextBox 64"/>
          <p:cNvSpPr txBox="1"/>
          <p:nvPr/>
        </p:nvSpPr>
        <p:spPr>
          <a:xfrm>
            <a:off x="970476" y="648199"/>
            <a:ext cx="11127477" cy="5847755"/>
          </a:xfrm>
          <a:prstGeom prst="rect">
            <a:avLst/>
          </a:prstGeom>
          <a:noFill/>
          <a:ln w="12700">
            <a:solidFill>
              <a:schemeClr val="tx1"/>
            </a:solidFill>
          </a:ln>
        </p:spPr>
        <p:txBody>
          <a:bodyPr wrap="square" rtlCol="0">
            <a:spAutoFit/>
          </a:bodyPr>
          <a:lstStyle/>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Write your name here.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Show me what you have written.</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Leave it on the desk.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Please come here. </a:t>
            </a:r>
          </a:p>
          <a:p>
            <a:pPr marL="342900" indent="-342900">
              <a:spcBef>
                <a:spcPts val="1200"/>
              </a:spcBef>
              <a:buFont typeface="Wingdings" panose="05000000000000000000" pitchFamily="2" charset="2"/>
              <a:buChar char="v"/>
            </a:pPr>
            <a:r>
              <a:rPr lang="en-GB" sz="2400" i="1" dirty="0">
                <a:latin typeface="Lucida Bright" panose="02040603070505020404" pitchFamily="18" charset="0"/>
                <a:cs typeface="Lucida Bright" panose="02040603070505020404" pitchFamily="18" charset="0"/>
              </a:rPr>
              <a:t>Put your book on the table. </a:t>
            </a:r>
          </a:p>
          <a:p>
            <a:pPr marL="342900" indent="-342900">
              <a:spcBef>
                <a:spcPts val="24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What country do you come from?</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Where do you work?</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Which of them do you prefer?</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When does the shop close?</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How many books did you buy?</a:t>
            </a:r>
          </a:p>
          <a:p>
            <a:pPr marL="342900"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Whose bag is this? </a:t>
            </a:r>
          </a:p>
        </p:txBody>
      </p:sp>
      <p:grpSp>
        <p:nvGrpSpPr>
          <p:cNvPr id="74" name="Group 73"/>
          <p:cNvGrpSpPr/>
          <p:nvPr/>
        </p:nvGrpSpPr>
        <p:grpSpPr>
          <a:xfrm>
            <a:off x="6252165" y="702792"/>
            <a:ext cx="5560144" cy="2488184"/>
            <a:chOff x="6252165" y="702792"/>
            <a:chExt cx="5560144" cy="2488184"/>
          </a:xfrm>
        </p:grpSpPr>
        <p:sp>
          <p:nvSpPr>
            <p:cNvPr id="72" name="Right Brace 71"/>
            <p:cNvSpPr/>
            <p:nvPr/>
          </p:nvSpPr>
          <p:spPr>
            <a:xfrm>
              <a:off x="6252165" y="702792"/>
              <a:ext cx="1405716" cy="2488184"/>
            </a:xfrm>
            <a:prstGeom prst="rightBrace">
              <a:avLst>
                <a:gd name="adj1" fmla="val 0"/>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TextBox 67"/>
            <p:cNvSpPr txBox="1"/>
            <p:nvPr/>
          </p:nvSpPr>
          <p:spPr>
            <a:xfrm>
              <a:off x="8011236" y="1615108"/>
              <a:ext cx="3801073"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Commands/Imperatives</a:t>
              </a:r>
            </a:p>
          </p:txBody>
        </p:sp>
      </p:grpSp>
      <p:grpSp>
        <p:nvGrpSpPr>
          <p:cNvPr id="90" name="Group 89"/>
          <p:cNvGrpSpPr/>
          <p:nvPr/>
        </p:nvGrpSpPr>
        <p:grpSpPr>
          <a:xfrm>
            <a:off x="6359858" y="3394049"/>
            <a:ext cx="4328129" cy="3018527"/>
            <a:chOff x="6359858" y="3394049"/>
            <a:chExt cx="4328129" cy="3018527"/>
          </a:xfrm>
        </p:grpSpPr>
        <p:sp>
          <p:nvSpPr>
            <p:cNvPr id="73" name="Right Brace 72"/>
            <p:cNvSpPr/>
            <p:nvPr/>
          </p:nvSpPr>
          <p:spPr>
            <a:xfrm>
              <a:off x="6359858" y="3394049"/>
              <a:ext cx="1405716" cy="3018527"/>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TextBox 74"/>
            <p:cNvSpPr txBox="1"/>
            <p:nvPr/>
          </p:nvSpPr>
          <p:spPr>
            <a:xfrm>
              <a:off x="8065828" y="4540856"/>
              <a:ext cx="2622159"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WH-Questions</a:t>
              </a:r>
            </a:p>
          </p:txBody>
        </p:sp>
      </p:grpSp>
      <p:grpSp>
        <p:nvGrpSpPr>
          <p:cNvPr id="71" name="Group 70"/>
          <p:cNvGrpSpPr/>
          <p:nvPr/>
        </p:nvGrpSpPr>
        <p:grpSpPr>
          <a:xfrm>
            <a:off x="4296821" y="754062"/>
            <a:ext cx="2237393" cy="2342257"/>
            <a:chOff x="4296821" y="754062"/>
            <a:chExt cx="2237393" cy="2342257"/>
          </a:xfrm>
        </p:grpSpPr>
        <p:cxnSp>
          <p:nvCxnSpPr>
            <p:cNvPr id="69" name="Straight Arrow Connector 68"/>
            <p:cNvCxnSpPr/>
            <p:nvPr/>
          </p:nvCxnSpPr>
          <p:spPr>
            <a:xfrm>
              <a:off x="4708483" y="754062"/>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259773" y="126831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434042" y="1846523"/>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96821" y="2332394"/>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480324" y="2877488"/>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159600" y="3503959"/>
            <a:ext cx="2474699" cy="2852069"/>
            <a:chOff x="4159600" y="3503959"/>
            <a:chExt cx="2474699" cy="2852069"/>
          </a:xfrm>
        </p:grpSpPr>
        <p:cxnSp>
          <p:nvCxnSpPr>
            <p:cNvPr id="82" name="Straight Arrow Connector 81"/>
            <p:cNvCxnSpPr/>
            <p:nvPr/>
          </p:nvCxnSpPr>
          <p:spPr>
            <a:xfrm>
              <a:off x="6359858" y="3503959"/>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396950" y="5106777"/>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5794796" y="454085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434041" y="4014406"/>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878404" y="5598445"/>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159600" y="6137197"/>
              <a:ext cx="274441" cy="21883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0263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 calcmode="lin" valueType="num">
                                      <p:cBhvr additive="base">
                                        <p:cTn id="11"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anim calcmode="lin" valueType="num">
                                      <p:cBhvr additive="base">
                                        <p:cTn id="15"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 calcmode="lin" valueType="num">
                                      <p:cBhvr additive="base">
                                        <p:cTn id="1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anim calcmode="lin" valueType="num">
                                      <p:cBhvr additive="base">
                                        <p:cTn id="2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ppt_x"/>
                                          </p:val>
                                        </p:tav>
                                        <p:tav tm="100000">
                                          <p:val>
                                            <p:strVal val="#ppt_x"/>
                                          </p:val>
                                        </p:tav>
                                      </p:tavLst>
                                    </p:anim>
                                    <p:anim calcmode="lin" valueType="num">
                                      <p:cBhvr additive="base">
                                        <p:cTn id="3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
                                            <p:txEl>
                                              <p:pRg st="5" end="5"/>
                                            </p:txEl>
                                          </p:spTgt>
                                        </p:tgtEl>
                                        <p:attrNameLst>
                                          <p:attrName>style.visibility</p:attrName>
                                        </p:attrNameLst>
                                      </p:cBhvr>
                                      <p:to>
                                        <p:strVal val="visible"/>
                                      </p:to>
                                    </p:set>
                                    <p:anim calcmode="lin" valueType="num">
                                      <p:cBhvr additive="base">
                                        <p:cTn id="35"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5">
                                            <p:txEl>
                                              <p:pRg st="6" end="6"/>
                                            </p:txEl>
                                          </p:spTgt>
                                        </p:tgtEl>
                                        <p:attrNameLst>
                                          <p:attrName>style.visibility</p:attrName>
                                        </p:attrNameLst>
                                      </p:cBhvr>
                                      <p:to>
                                        <p:strVal val="visible"/>
                                      </p:to>
                                    </p:set>
                                    <p:anim calcmode="lin" valueType="num">
                                      <p:cBhvr additive="base">
                                        <p:cTn id="39"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7" end="7"/>
                                            </p:txEl>
                                          </p:spTgt>
                                        </p:tgtEl>
                                        <p:attrNameLst>
                                          <p:attrName>style.visibility</p:attrName>
                                        </p:attrNameLst>
                                      </p:cBhvr>
                                      <p:to>
                                        <p:strVal val="visible"/>
                                      </p:to>
                                    </p:set>
                                    <p:anim calcmode="lin" valueType="num">
                                      <p:cBhvr additive="base">
                                        <p:cTn id="43"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8" end="8"/>
                                            </p:txEl>
                                          </p:spTgt>
                                        </p:tgtEl>
                                        <p:attrNameLst>
                                          <p:attrName>style.visibility</p:attrName>
                                        </p:attrNameLst>
                                      </p:cBhvr>
                                      <p:to>
                                        <p:strVal val="visible"/>
                                      </p:to>
                                    </p:set>
                                    <p:anim calcmode="lin" valueType="num">
                                      <p:cBhvr additive="base">
                                        <p:cTn id="47"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9" end="9"/>
                                            </p:txEl>
                                          </p:spTgt>
                                        </p:tgtEl>
                                        <p:attrNameLst>
                                          <p:attrName>style.visibility</p:attrName>
                                        </p:attrNameLst>
                                      </p:cBhvr>
                                      <p:to>
                                        <p:strVal val="visible"/>
                                      </p:to>
                                    </p:set>
                                    <p:anim calcmode="lin" valueType="num">
                                      <p:cBhvr additive="base">
                                        <p:cTn id="5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xEl>
                                              <p:pRg st="10" end="10"/>
                                            </p:txEl>
                                          </p:spTgt>
                                        </p:tgtEl>
                                        <p:attrNameLst>
                                          <p:attrName>style.visibility</p:attrName>
                                        </p:attrNameLst>
                                      </p:cBhvr>
                                      <p:to>
                                        <p:strVal val="visible"/>
                                      </p:to>
                                    </p:set>
                                    <p:anim calcmode="lin" valueType="num">
                                      <p:cBhvr additive="base">
                                        <p:cTn id="55"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9"/>
                                        </p:tgtEl>
                                        <p:attrNameLst>
                                          <p:attrName>style.visibility</p:attrName>
                                        </p:attrNameLst>
                                      </p:cBhvr>
                                      <p:to>
                                        <p:strVal val="visible"/>
                                      </p:to>
                                    </p:set>
                                    <p:anim calcmode="lin" valueType="num">
                                      <p:cBhvr additive="base">
                                        <p:cTn id="61" dur="500" fill="hold"/>
                                        <p:tgtEl>
                                          <p:spTgt spid="89"/>
                                        </p:tgtEl>
                                        <p:attrNameLst>
                                          <p:attrName>ppt_x</p:attrName>
                                        </p:attrNameLst>
                                      </p:cBhvr>
                                      <p:tavLst>
                                        <p:tav tm="0">
                                          <p:val>
                                            <p:strVal val="#ppt_x"/>
                                          </p:val>
                                        </p:tav>
                                        <p:tav tm="100000">
                                          <p:val>
                                            <p:strVal val="#ppt_x"/>
                                          </p:val>
                                        </p:tav>
                                      </p:tavLst>
                                    </p:anim>
                                    <p:anim calcmode="lin" valueType="num">
                                      <p:cBhvr additive="base">
                                        <p:cTn id="62"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ppt_x"/>
                                          </p:val>
                                        </p:tav>
                                        <p:tav tm="100000">
                                          <p:val>
                                            <p:strVal val="#ppt_x"/>
                                          </p:val>
                                        </p:tav>
                                      </p:tavLst>
                                    </p:anim>
                                    <p:anim calcmode="lin" valueType="num">
                                      <p:cBhvr additive="base">
                                        <p:cTn id="6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additive="base">
                                        <p:cTn id="73" dur="500" fill="hold"/>
                                        <p:tgtEl>
                                          <p:spTgt spid="74"/>
                                        </p:tgtEl>
                                        <p:attrNameLst>
                                          <p:attrName>ppt_x</p:attrName>
                                        </p:attrNameLst>
                                      </p:cBhvr>
                                      <p:tavLst>
                                        <p:tav tm="0">
                                          <p:val>
                                            <p:strVal val="#ppt_x"/>
                                          </p:val>
                                        </p:tav>
                                        <p:tav tm="100000">
                                          <p:val>
                                            <p:strVal val="#ppt_x"/>
                                          </p:val>
                                        </p:tav>
                                      </p:tavLst>
                                    </p:anim>
                                    <p:anim calcmode="lin" valueType="num">
                                      <p:cBhvr additive="base">
                                        <p:cTn id="7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726181" y="264649"/>
            <a:ext cx="11283001" cy="6217087"/>
          </a:xfrm>
          <a:prstGeom prst="rect">
            <a:avLst/>
          </a:prstGeom>
          <a:noFill/>
          <a:ln w="12700">
            <a:solidFill>
              <a:schemeClr val="tx1"/>
            </a:solidFill>
          </a:ln>
        </p:spPr>
        <p:txBody>
          <a:bodyPr wrap="square" rtlCol="0">
            <a:spAutoFit/>
          </a:bodyPr>
          <a:lstStyle/>
          <a:p>
            <a:pPr lvl="1" indent="-457200">
              <a:spcBef>
                <a:spcPts val="1200"/>
              </a:spcBef>
            </a:pPr>
            <a:r>
              <a:rPr lang="en-GB" sz="2400" b="1" dirty="0">
                <a:latin typeface="Lucida Bright" panose="02040603070505020404" pitchFamily="18" charset="0"/>
                <a:cs typeface="Lucida Bright" panose="02040603070505020404" pitchFamily="18" charset="0"/>
              </a:rPr>
              <a:t>2. Rising Intonation [	]</a:t>
            </a:r>
          </a:p>
          <a:p>
            <a:pPr lvl="1" indent="-457200">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pitch of the voice rises at the end of the sentence.</a:t>
            </a:r>
          </a:p>
          <a:p>
            <a:pPr lvl="1" indent="-457200">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It is normally used in </a:t>
            </a:r>
            <a:r>
              <a:rPr lang="en-GB" sz="2400" b="1" i="1" dirty="0">
                <a:latin typeface="Lucida Bright" panose="02040603070505020404" pitchFamily="18" charset="0"/>
                <a:cs typeface="Lucida Bright" panose="02040603070505020404" pitchFamily="18" charset="0"/>
              </a:rPr>
              <a:t>Yes/No questions </a:t>
            </a:r>
            <a:r>
              <a:rPr lang="en-GB" sz="2400" dirty="0">
                <a:latin typeface="Lucida Bright" panose="02040603070505020404" pitchFamily="18" charset="0"/>
                <a:cs typeface="Lucida Bright" panose="02040603070505020404" pitchFamily="18" charset="0"/>
              </a:rPr>
              <a:t>and </a:t>
            </a:r>
            <a:r>
              <a:rPr lang="en-GB" sz="2400" b="1" i="1" dirty="0">
                <a:latin typeface="Lucida Bright" panose="02040603070505020404" pitchFamily="18" charset="0"/>
                <a:cs typeface="Lucida Bright" panose="02040603070505020404" pitchFamily="18" charset="0"/>
              </a:rPr>
              <a:t>Tag Questions </a:t>
            </a:r>
            <a:r>
              <a:rPr lang="en-GB" sz="2400" dirty="0">
                <a:latin typeface="Lucida Bright" panose="02040603070505020404" pitchFamily="18" charset="0"/>
                <a:cs typeface="Lucida Bright" panose="02040603070505020404" pitchFamily="18" charset="0"/>
              </a:rPr>
              <a:t>that are real questions. </a:t>
            </a:r>
          </a:p>
          <a:p>
            <a:pPr marL="800100" lvl="1" indent="-342900">
              <a:spcBef>
                <a:spcPts val="24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Are you fine? </a:t>
            </a:r>
          </a:p>
          <a:p>
            <a:pPr marL="800100" lvl="1" indent="-342900">
              <a:spcBef>
                <a:spcPts val="12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Does she work in hospital?</a:t>
            </a:r>
          </a:p>
          <a:p>
            <a:pPr marL="800100" lvl="1" indent="-342900">
              <a:spcBef>
                <a:spcPts val="12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Have you ever been to India?</a:t>
            </a:r>
          </a:p>
          <a:p>
            <a:pPr marL="800100" lvl="1" indent="-342900">
              <a:spcBef>
                <a:spcPts val="1200"/>
              </a:spcBef>
              <a:buFont typeface="Wingdings" panose="05000000000000000000" pitchFamily="2" charset="2"/>
              <a:buChar char="v"/>
            </a:pPr>
            <a:endParaRPr lang="en-GB" sz="2400" i="1" u="sng"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We have already met, have we?</a:t>
            </a:r>
            <a:endParaRPr lang="en-GB" sz="2400" i="1" u="sng" dirty="0">
              <a:latin typeface="Lucida Bright" panose="02040603070505020404" pitchFamily="18" charset="0"/>
              <a:cs typeface="Lucida Bright" panose="02040603070505020404" pitchFamily="18" charset="0"/>
            </a:endParaRP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You like fish, don’t you?</a:t>
            </a: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You are a new student, aren’t you?</a:t>
            </a:r>
          </a:p>
          <a:p>
            <a:pPr marL="800100" lvl="1" indent="-342900">
              <a:spcBef>
                <a:spcPts val="1200"/>
              </a:spcBef>
              <a:buFont typeface="Wingdings" panose="05000000000000000000" pitchFamily="2" charset="2"/>
              <a:buChar char="q"/>
            </a:pPr>
            <a:r>
              <a:rPr lang="en-GB" sz="2400" i="1" dirty="0">
                <a:latin typeface="Lucida Bright" panose="02040603070505020404" pitchFamily="18" charset="0"/>
                <a:cs typeface="Lucida Bright" panose="02040603070505020404" pitchFamily="18" charset="0"/>
              </a:rPr>
              <a:t>This scene is beautiful, isn’t it?</a:t>
            </a:r>
          </a:p>
        </p:txBody>
      </p:sp>
      <p:grpSp>
        <p:nvGrpSpPr>
          <p:cNvPr id="74" name="Group 73"/>
          <p:cNvGrpSpPr/>
          <p:nvPr/>
        </p:nvGrpSpPr>
        <p:grpSpPr>
          <a:xfrm>
            <a:off x="6599696" y="2268678"/>
            <a:ext cx="4959959" cy="1495510"/>
            <a:chOff x="6599696" y="2268678"/>
            <a:chExt cx="4959959" cy="1495510"/>
          </a:xfrm>
        </p:grpSpPr>
        <p:sp>
          <p:nvSpPr>
            <p:cNvPr id="77" name="Right Brace 76"/>
            <p:cNvSpPr/>
            <p:nvPr/>
          </p:nvSpPr>
          <p:spPr>
            <a:xfrm>
              <a:off x="6599696" y="2268678"/>
              <a:ext cx="1405716" cy="1495510"/>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TextBox 77"/>
            <p:cNvSpPr txBox="1"/>
            <p:nvPr/>
          </p:nvSpPr>
          <p:spPr>
            <a:xfrm>
              <a:off x="8567230" y="2706130"/>
              <a:ext cx="2992425"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Yes/No Questions</a:t>
              </a:r>
            </a:p>
          </p:txBody>
        </p:sp>
      </p:grpSp>
      <p:cxnSp>
        <p:nvCxnSpPr>
          <p:cNvPr id="79" name="Straight Arrow Connector 78"/>
          <p:cNvCxnSpPr/>
          <p:nvPr/>
        </p:nvCxnSpPr>
        <p:spPr>
          <a:xfrm flipV="1">
            <a:off x="4077010" y="419772"/>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833966" y="4473872"/>
            <a:ext cx="5175216" cy="1866132"/>
            <a:chOff x="6833966" y="4473872"/>
            <a:chExt cx="5175216" cy="1866132"/>
          </a:xfrm>
        </p:grpSpPr>
        <p:sp>
          <p:nvSpPr>
            <p:cNvPr id="81" name="Right Brace 80"/>
            <p:cNvSpPr/>
            <p:nvPr/>
          </p:nvSpPr>
          <p:spPr>
            <a:xfrm>
              <a:off x="6833966" y="4473872"/>
              <a:ext cx="1405716" cy="1866132"/>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8567230" y="4694683"/>
              <a:ext cx="3441952" cy="1569660"/>
            </a:xfrm>
            <a:prstGeom prst="rect">
              <a:avLst/>
            </a:prstGeom>
            <a:noFill/>
          </p:spPr>
          <p:txBody>
            <a:bodyPr wrap="square" rtlCol="0">
              <a:spAutoFit/>
            </a:bodyPr>
            <a:lstStyle/>
            <a:p>
              <a:pPr algn="ctr"/>
              <a:r>
                <a:rPr lang="en-GB" sz="2400" dirty="0">
                  <a:latin typeface="Lucida Bright" panose="02040603070505020404" pitchFamily="18" charset="0"/>
                  <a:cs typeface="Lucida Bright" panose="02040603070505020404" pitchFamily="18" charset="0"/>
                </a:rPr>
                <a:t>Tag questions [that show uncertainty and require an answer]- real questions</a:t>
              </a:r>
            </a:p>
          </p:txBody>
        </p:sp>
      </p:grpSp>
      <p:grpSp>
        <p:nvGrpSpPr>
          <p:cNvPr id="73" name="Group 72"/>
          <p:cNvGrpSpPr/>
          <p:nvPr/>
        </p:nvGrpSpPr>
        <p:grpSpPr>
          <a:xfrm>
            <a:off x="3096645" y="2334245"/>
            <a:ext cx="2445554" cy="1166919"/>
            <a:chOff x="3096645" y="2334245"/>
            <a:chExt cx="2445554" cy="1166919"/>
          </a:xfrm>
        </p:grpSpPr>
        <p:cxnSp>
          <p:nvCxnSpPr>
            <p:cNvPr id="83" name="Straight Arrow Connector 82"/>
            <p:cNvCxnSpPr/>
            <p:nvPr/>
          </p:nvCxnSpPr>
          <p:spPr>
            <a:xfrm flipV="1">
              <a:off x="3096645" y="2334245"/>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267758" y="3345264"/>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4848171" y="2842582"/>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4340956" y="4393818"/>
            <a:ext cx="1765021" cy="1673480"/>
            <a:chOff x="4340956" y="4393818"/>
            <a:chExt cx="1765021" cy="1673480"/>
          </a:xfrm>
        </p:grpSpPr>
        <p:cxnSp>
          <p:nvCxnSpPr>
            <p:cNvPr id="84" name="Straight Arrow Connector 83"/>
            <p:cNvCxnSpPr/>
            <p:nvPr/>
          </p:nvCxnSpPr>
          <p:spPr>
            <a:xfrm flipV="1">
              <a:off x="5648777" y="4393818"/>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4340956" y="4860741"/>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404978" y="5911398"/>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831536" y="5396140"/>
              <a:ext cx="274441" cy="1559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98706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1" end="1"/>
                                            </p:txEl>
                                          </p:spTgt>
                                        </p:tgtEl>
                                        <p:attrNameLst>
                                          <p:attrName>style.visibility</p:attrName>
                                        </p:attrNameLst>
                                      </p:cBhvr>
                                      <p:to>
                                        <p:strVal val="visible"/>
                                      </p:to>
                                    </p:set>
                                    <p:anim calcmode="lin" valueType="num">
                                      <p:cBhvr additive="base">
                                        <p:cTn id="1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xEl>
                                              <p:pRg st="2" end="2"/>
                                            </p:txEl>
                                          </p:spTgt>
                                        </p:tgtEl>
                                        <p:attrNameLst>
                                          <p:attrName>style.visibility</p:attrName>
                                        </p:attrNameLst>
                                      </p:cBhvr>
                                      <p:to>
                                        <p:strVal val="visible"/>
                                      </p:to>
                                    </p:set>
                                    <p:anim calcmode="lin" valueType="num">
                                      <p:cBhvr additive="base">
                                        <p:cTn id="23"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xEl>
                                              <p:pRg st="3" end="3"/>
                                            </p:txEl>
                                          </p:spTgt>
                                        </p:tgtEl>
                                        <p:attrNameLst>
                                          <p:attrName>style.visibility</p:attrName>
                                        </p:attrNameLst>
                                      </p:cBhvr>
                                      <p:to>
                                        <p:strVal val="visible"/>
                                      </p:to>
                                    </p:set>
                                    <p:anim calcmode="lin" valueType="num">
                                      <p:cBhvr additive="base">
                                        <p:cTn id="2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
                                            <p:txEl>
                                              <p:pRg st="4" end="4"/>
                                            </p:txEl>
                                          </p:spTgt>
                                        </p:tgtEl>
                                        <p:attrNameLst>
                                          <p:attrName>style.visibility</p:attrName>
                                        </p:attrNameLst>
                                      </p:cBhvr>
                                      <p:to>
                                        <p:strVal val="visible"/>
                                      </p:to>
                                    </p:set>
                                    <p:anim calcmode="lin" valueType="num">
                                      <p:cBhvr additive="base">
                                        <p:cTn id="3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5">
                                            <p:txEl>
                                              <p:pRg st="5" end="5"/>
                                            </p:txEl>
                                          </p:spTgt>
                                        </p:tgtEl>
                                        <p:attrNameLst>
                                          <p:attrName>style.visibility</p:attrName>
                                        </p:attrNameLst>
                                      </p:cBhvr>
                                      <p:to>
                                        <p:strVal val="visible"/>
                                      </p:to>
                                    </p:set>
                                    <p:anim calcmode="lin" valueType="num">
                                      <p:cBhvr additive="base">
                                        <p:cTn id="37"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5">
                                            <p:txEl>
                                              <p:pRg st="7" end="7"/>
                                            </p:txEl>
                                          </p:spTgt>
                                        </p:tgtEl>
                                        <p:attrNameLst>
                                          <p:attrName>style.visibility</p:attrName>
                                        </p:attrNameLst>
                                      </p:cBhvr>
                                      <p:to>
                                        <p:strVal val="visible"/>
                                      </p:to>
                                    </p:set>
                                    <p:anim calcmode="lin" valueType="num">
                                      <p:cBhvr additive="base">
                                        <p:cTn id="55"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5">
                                            <p:txEl>
                                              <p:pRg st="8" end="8"/>
                                            </p:txEl>
                                          </p:spTgt>
                                        </p:tgtEl>
                                        <p:attrNameLst>
                                          <p:attrName>style.visibility</p:attrName>
                                        </p:attrNameLst>
                                      </p:cBhvr>
                                      <p:to>
                                        <p:strVal val="visible"/>
                                      </p:to>
                                    </p:set>
                                    <p:anim calcmode="lin" valueType="num">
                                      <p:cBhvr additive="base">
                                        <p:cTn id="59"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5">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5">
                                            <p:txEl>
                                              <p:pRg st="9" end="9"/>
                                            </p:txEl>
                                          </p:spTgt>
                                        </p:tgtEl>
                                        <p:attrNameLst>
                                          <p:attrName>style.visibility</p:attrName>
                                        </p:attrNameLst>
                                      </p:cBhvr>
                                      <p:to>
                                        <p:strVal val="visible"/>
                                      </p:to>
                                    </p:set>
                                    <p:anim calcmode="lin" valueType="num">
                                      <p:cBhvr additive="base">
                                        <p:cTn id="63"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5">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5">
                                            <p:txEl>
                                              <p:pRg st="10" end="10"/>
                                            </p:txEl>
                                          </p:spTgt>
                                        </p:tgtEl>
                                        <p:attrNameLst>
                                          <p:attrName>style.visibility</p:attrName>
                                        </p:attrNameLst>
                                      </p:cBhvr>
                                      <p:to>
                                        <p:strVal val="visible"/>
                                      </p:to>
                                    </p:set>
                                    <p:anim calcmode="lin" valueType="num">
                                      <p:cBhvr additive="base">
                                        <p:cTn id="67" dur="500" fill="hold"/>
                                        <p:tgtEl>
                                          <p:spTgt spid="6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anim calcmode="lin" valueType="num">
                                      <p:cBhvr additive="base">
                                        <p:cTn id="73" dur="500" fill="hold"/>
                                        <p:tgtEl>
                                          <p:spTgt spid="75"/>
                                        </p:tgtEl>
                                        <p:attrNameLst>
                                          <p:attrName>ppt_x</p:attrName>
                                        </p:attrNameLst>
                                      </p:cBhvr>
                                      <p:tavLst>
                                        <p:tav tm="0">
                                          <p:val>
                                            <p:strVal val="#ppt_x"/>
                                          </p:val>
                                        </p:tav>
                                        <p:tav tm="100000">
                                          <p:val>
                                            <p:strVal val="#ppt_x"/>
                                          </p:val>
                                        </p:tav>
                                      </p:tavLst>
                                    </p:anim>
                                    <p:anim calcmode="lin" valueType="num">
                                      <p:cBhvr additive="base">
                                        <p:cTn id="7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 calcmode="lin" valueType="num">
                                      <p:cBhvr additive="base">
                                        <p:cTn id="79" dur="500" fill="hold"/>
                                        <p:tgtEl>
                                          <p:spTgt spid="90"/>
                                        </p:tgtEl>
                                        <p:attrNameLst>
                                          <p:attrName>ppt_x</p:attrName>
                                        </p:attrNameLst>
                                      </p:cBhvr>
                                      <p:tavLst>
                                        <p:tav tm="0">
                                          <p:val>
                                            <p:strVal val="#ppt_x"/>
                                          </p:val>
                                        </p:tav>
                                        <p:tav tm="100000">
                                          <p:val>
                                            <p:strVal val="#ppt_x"/>
                                          </p:val>
                                        </p:tav>
                                      </p:tavLst>
                                    </p:anim>
                                    <p:anim calcmode="lin" valueType="num">
                                      <p:cBhvr additive="base">
                                        <p:cTn id="8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726181" y="264649"/>
            <a:ext cx="11283001" cy="5539978"/>
          </a:xfrm>
          <a:prstGeom prst="rect">
            <a:avLst/>
          </a:prstGeom>
          <a:noFill/>
          <a:ln w="12700">
            <a:solidFill>
              <a:schemeClr val="tx1"/>
            </a:solidFill>
          </a:ln>
        </p:spPr>
        <p:txBody>
          <a:bodyPr wrap="square" rtlCol="0">
            <a:spAutoFit/>
          </a:bodyPr>
          <a:lstStyle/>
          <a:p>
            <a:pPr lvl="1" indent="-457200" defTabSz="179388">
              <a:spcBef>
                <a:spcPts val="1200"/>
              </a:spcBef>
              <a:buFont typeface="Wingdings" panose="05000000000000000000" pitchFamily="2" charset="2"/>
              <a:buChar char="q"/>
            </a:pPr>
            <a:r>
              <a:rPr lang="en-GB" sz="2400" b="1" dirty="0">
                <a:latin typeface="Lucida Bright" panose="02040603070505020404" pitchFamily="18" charset="0"/>
                <a:cs typeface="Lucida Bright" panose="02040603070505020404" pitchFamily="18" charset="0"/>
              </a:rPr>
              <a:t>We sometimes use a combination of rising and falling intonations in the same sentence. </a:t>
            </a:r>
          </a:p>
          <a:p>
            <a:pPr lvl="1" indent="-457200" defTabSz="179388">
              <a:spcBef>
                <a:spcPts val="1200"/>
              </a:spcBef>
              <a:buFont typeface="Wingdings" panose="05000000000000000000" pitchFamily="2" charset="2"/>
              <a:buChar char="q"/>
            </a:pPr>
            <a:r>
              <a:rPr lang="en-GB" sz="2400" b="1" dirty="0">
                <a:latin typeface="Lucida Bright" panose="02040603070505020404" pitchFamily="18" charset="0"/>
                <a:cs typeface="Lucida Bright" panose="02040603070505020404" pitchFamily="18" charset="0"/>
              </a:rPr>
              <a:t>The combination is called </a:t>
            </a:r>
            <a:r>
              <a:rPr lang="en-GB" sz="2400" b="1" i="1" dirty="0">
                <a:latin typeface="Lucida Bright" panose="02040603070505020404" pitchFamily="18" charset="0"/>
                <a:cs typeface="Lucida Bright" panose="02040603070505020404" pitchFamily="18" charset="0"/>
              </a:rPr>
              <a:t>Rise-Fall</a:t>
            </a:r>
            <a:r>
              <a:rPr lang="en-GB" sz="2400" b="1" dirty="0">
                <a:latin typeface="Lucida Bright" panose="02040603070505020404" pitchFamily="18" charset="0"/>
                <a:cs typeface="Lucida Bright" panose="02040603070505020404" pitchFamily="18" charset="0"/>
              </a:rPr>
              <a:t> or </a:t>
            </a:r>
            <a:r>
              <a:rPr lang="en-GB" sz="2400" b="1" i="1" dirty="0">
                <a:latin typeface="Lucida Bright" panose="02040603070505020404" pitchFamily="18" charset="0"/>
                <a:cs typeface="Lucida Bright" panose="02040603070505020404" pitchFamily="18" charset="0"/>
              </a:rPr>
              <a:t>Fall-Rise</a:t>
            </a:r>
            <a:r>
              <a:rPr lang="en-GB" sz="2400" b="1" dirty="0">
                <a:latin typeface="Lucida Bright" panose="02040603070505020404" pitchFamily="18" charset="0"/>
                <a:cs typeface="Lucida Bright" panose="02040603070505020404" pitchFamily="18" charset="0"/>
              </a:rPr>
              <a:t> intonation. </a:t>
            </a:r>
          </a:p>
          <a:p>
            <a:pPr marL="0" lvl="1" defTabSz="179388">
              <a:spcBef>
                <a:spcPts val="1200"/>
              </a:spcBef>
            </a:pPr>
            <a:r>
              <a:rPr lang="en-GB" sz="2400" b="1" dirty="0">
                <a:latin typeface="Lucida Bright" panose="02040603070505020404" pitchFamily="18" charset="0"/>
                <a:cs typeface="Lucida Bright" panose="02040603070505020404" pitchFamily="18" charset="0"/>
              </a:rPr>
              <a:t>3. Rise-Fall Intonation [ 				]</a:t>
            </a:r>
          </a:p>
          <a:p>
            <a:pPr marL="800100" lvl="2" indent="-342900" defTabSz="179388">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intonation rises and then falls. </a:t>
            </a:r>
          </a:p>
          <a:p>
            <a:pPr marL="800100" lvl="2" indent="-342900" defTabSz="179388">
              <a:spcBef>
                <a:spcPts val="1200"/>
              </a:spcBef>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We use rise-fall intonation for choices, lists, unfinished thoughts and conditional sentences. </a:t>
            </a:r>
          </a:p>
          <a:p>
            <a:pPr lvl="2" indent="-457200">
              <a:spcBef>
                <a:spcPts val="2400"/>
              </a:spcBef>
              <a:buFont typeface="+mj-lt"/>
              <a:buAutoNum type="arabicPeriod"/>
            </a:pPr>
            <a:r>
              <a:rPr lang="en-GB" sz="2400" dirty="0">
                <a:latin typeface="Lucida Bright" panose="02040603070505020404" pitchFamily="18" charset="0"/>
                <a:cs typeface="Lucida Bright" panose="02040603070505020404" pitchFamily="18" charset="0"/>
              </a:rPr>
              <a:t>Do you want to have </a:t>
            </a:r>
            <a:r>
              <a:rPr lang="en-GB" sz="2400" i="1" dirty="0" err="1">
                <a:latin typeface="Lucida Bright" panose="02040603070505020404" pitchFamily="18" charset="0"/>
                <a:cs typeface="Lucida Bright" panose="02040603070505020404" pitchFamily="18" charset="0"/>
              </a:rPr>
              <a:t>momo</a:t>
            </a:r>
            <a:r>
              <a:rPr lang="en-GB" sz="2400" dirty="0">
                <a:latin typeface="Lucida Bright" panose="02040603070505020404" pitchFamily="18" charset="0"/>
                <a:cs typeface="Lucida Bright" panose="02040603070505020404" pitchFamily="18" charset="0"/>
              </a:rPr>
              <a:t> or </a:t>
            </a:r>
            <a:r>
              <a:rPr lang="en-GB" sz="2400" i="1" dirty="0" err="1">
                <a:latin typeface="Lucida Bright" panose="02040603070505020404" pitchFamily="18" charset="0"/>
                <a:cs typeface="Lucida Bright" panose="02040603070505020404" pitchFamily="18" charset="0"/>
              </a:rPr>
              <a:t>chowmein</a:t>
            </a:r>
            <a:r>
              <a:rPr lang="en-GB" sz="2400" dirty="0">
                <a:latin typeface="Lucida Bright" panose="02040603070505020404" pitchFamily="18" charset="0"/>
                <a:cs typeface="Lucida Bright" panose="02040603070505020404" pitchFamily="18" charset="0"/>
              </a:rPr>
              <a:t>? </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Are you leaving on Thursday or Friday?</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Is he from England or Australia?</a:t>
            </a:r>
          </a:p>
          <a:p>
            <a:pPr lvl="2" indent="-457200">
              <a:spcBef>
                <a:spcPts val="1200"/>
              </a:spcBef>
              <a:buFont typeface="+mj-lt"/>
              <a:buAutoNum type="arabicPeriod"/>
            </a:pPr>
            <a:r>
              <a:rPr lang="en-GB" sz="2400" dirty="0">
                <a:latin typeface="Lucida Bright" panose="02040603070505020404" pitchFamily="18" charset="0"/>
                <a:cs typeface="Lucida Bright" panose="02040603070505020404" pitchFamily="18" charset="0"/>
              </a:rPr>
              <a:t>Is your name </a:t>
            </a:r>
            <a:r>
              <a:rPr lang="en-GB" sz="2400" dirty="0" err="1">
                <a:latin typeface="Lucida Bright" panose="02040603070505020404" pitchFamily="18" charset="0"/>
                <a:cs typeface="Lucida Bright" panose="02040603070505020404" pitchFamily="18" charset="0"/>
              </a:rPr>
              <a:t>Niva</a:t>
            </a:r>
            <a:r>
              <a:rPr lang="en-GB" sz="2400" dirty="0">
                <a:latin typeface="Lucida Bright" panose="02040603070505020404" pitchFamily="18" charset="0"/>
                <a:cs typeface="Lucida Bright" panose="02040603070505020404" pitchFamily="18" charset="0"/>
              </a:rPr>
              <a:t> or Eva?</a:t>
            </a:r>
          </a:p>
        </p:txBody>
      </p:sp>
      <p:grpSp>
        <p:nvGrpSpPr>
          <p:cNvPr id="99" name="Group 98"/>
          <p:cNvGrpSpPr/>
          <p:nvPr/>
        </p:nvGrpSpPr>
        <p:grpSpPr>
          <a:xfrm>
            <a:off x="8122458" y="3840304"/>
            <a:ext cx="3324242" cy="1866132"/>
            <a:chOff x="8122458" y="3840304"/>
            <a:chExt cx="3324242" cy="1866132"/>
          </a:xfrm>
        </p:grpSpPr>
        <p:sp>
          <p:nvSpPr>
            <p:cNvPr id="81" name="Right Brace 80"/>
            <p:cNvSpPr/>
            <p:nvPr/>
          </p:nvSpPr>
          <p:spPr>
            <a:xfrm>
              <a:off x="8122458" y="3840304"/>
              <a:ext cx="1405716" cy="1866132"/>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9848942" y="4436473"/>
              <a:ext cx="1597758" cy="461665"/>
            </a:xfrm>
            <a:prstGeom prst="rect">
              <a:avLst/>
            </a:prstGeom>
            <a:solidFill>
              <a:schemeClr val="accent2"/>
            </a:solidFill>
          </p:spPr>
          <p:txBody>
            <a:bodyPr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Choices </a:t>
              </a:r>
            </a:p>
          </p:txBody>
        </p:sp>
      </p:grpSp>
      <p:grpSp>
        <p:nvGrpSpPr>
          <p:cNvPr id="74" name="Group 73"/>
          <p:cNvGrpSpPr/>
          <p:nvPr/>
        </p:nvGrpSpPr>
        <p:grpSpPr>
          <a:xfrm>
            <a:off x="4340956" y="1750511"/>
            <a:ext cx="781656" cy="311023"/>
            <a:chOff x="4340956" y="1750511"/>
            <a:chExt cx="781656" cy="311023"/>
          </a:xfrm>
        </p:grpSpPr>
        <p:cxnSp>
          <p:nvCxnSpPr>
            <p:cNvPr id="83" name="Straight Arrow Connector 82"/>
            <p:cNvCxnSpPr/>
            <p:nvPr/>
          </p:nvCxnSpPr>
          <p:spPr>
            <a:xfrm flipV="1">
              <a:off x="4340956" y="1750511"/>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794458" y="1762325"/>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692456" y="3758429"/>
            <a:ext cx="3629721" cy="1781797"/>
            <a:chOff x="3692456" y="3758429"/>
            <a:chExt cx="3629721" cy="1781797"/>
          </a:xfrm>
        </p:grpSpPr>
        <p:cxnSp>
          <p:nvCxnSpPr>
            <p:cNvPr id="91" name="Straight Arrow Connector 90"/>
            <p:cNvCxnSpPr/>
            <p:nvPr/>
          </p:nvCxnSpPr>
          <p:spPr>
            <a:xfrm flipV="1">
              <a:off x="5142695" y="3758429"/>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994023" y="3770243"/>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5022286" y="5241017"/>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658817" y="4784895"/>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975978" y="4206678"/>
              <a:ext cx="328154" cy="2992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3931219" y="5228736"/>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692456" y="4639082"/>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5184233" y="4143798"/>
              <a:ext cx="357966"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16857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anim calcmode="lin" valueType="num">
                                      <p:cBhvr additive="base">
                                        <p:cTn id="11"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 calcmode="lin" valueType="num">
                                      <p:cBhvr additive="base">
                                        <p:cTn id="17"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fill="hold"/>
                                        <p:tgtEl>
                                          <p:spTgt spid="74"/>
                                        </p:tgtEl>
                                        <p:attrNameLst>
                                          <p:attrName>ppt_x</p:attrName>
                                        </p:attrNameLst>
                                      </p:cBhvr>
                                      <p:tavLst>
                                        <p:tav tm="0">
                                          <p:val>
                                            <p:strVal val="#ppt_x"/>
                                          </p:val>
                                        </p:tav>
                                        <p:tav tm="100000">
                                          <p:val>
                                            <p:strVal val="#ppt_x"/>
                                          </p:val>
                                        </p:tav>
                                      </p:tavLst>
                                    </p:anim>
                                    <p:anim calcmode="lin" valueType="num">
                                      <p:cBhvr additive="base">
                                        <p:cTn id="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
                                            <p:txEl>
                                              <p:pRg st="3" end="3"/>
                                            </p:txEl>
                                          </p:spTgt>
                                        </p:tgtEl>
                                        <p:attrNameLst>
                                          <p:attrName>style.visibility</p:attrName>
                                        </p:attrNameLst>
                                      </p:cBhvr>
                                      <p:to>
                                        <p:strVal val="visible"/>
                                      </p:to>
                                    </p:set>
                                    <p:anim calcmode="lin" valueType="num">
                                      <p:cBhvr additive="base">
                                        <p:cTn id="2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5">
                                            <p:txEl>
                                              <p:pRg st="4" end="4"/>
                                            </p:txEl>
                                          </p:spTgt>
                                        </p:tgtEl>
                                        <p:attrNameLst>
                                          <p:attrName>style.visibility</p:attrName>
                                        </p:attrNameLst>
                                      </p:cBhvr>
                                      <p:to>
                                        <p:strVal val="visible"/>
                                      </p:to>
                                    </p:set>
                                    <p:anim calcmode="lin" valueType="num">
                                      <p:cBhvr additive="base">
                                        <p:cTn id="33"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5">
                                            <p:txEl>
                                              <p:pRg st="5" end="5"/>
                                            </p:txEl>
                                          </p:spTgt>
                                        </p:tgtEl>
                                        <p:attrNameLst>
                                          <p:attrName>style.visibility</p:attrName>
                                        </p:attrNameLst>
                                      </p:cBhvr>
                                      <p:to>
                                        <p:strVal val="visible"/>
                                      </p:to>
                                    </p:set>
                                    <p:anim calcmode="lin" valueType="num">
                                      <p:cBhvr additive="base">
                                        <p:cTn id="39"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5">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5">
                                            <p:txEl>
                                              <p:pRg st="6" end="6"/>
                                            </p:txEl>
                                          </p:spTgt>
                                        </p:tgtEl>
                                        <p:attrNameLst>
                                          <p:attrName>style.visibility</p:attrName>
                                        </p:attrNameLst>
                                      </p:cBhvr>
                                      <p:to>
                                        <p:strVal val="visible"/>
                                      </p:to>
                                    </p:set>
                                    <p:anim calcmode="lin" valueType="num">
                                      <p:cBhvr additive="base">
                                        <p:cTn id="43"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5">
                                            <p:txEl>
                                              <p:pRg st="7" end="7"/>
                                            </p:txEl>
                                          </p:spTgt>
                                        </p:tgtEl>
                                        <p:attrNameLst>
                                          <p:attrName>style.visibility</p:attrName>
                                        </p:attrNameLst>
                                      </p:cBhvr>
                                      <p:to>
                                        <p:strVal val="visible"/>
                                      </p:to>
                                    </p:set>
                                    <p:anim calcmode="lin" valueType="num">
                                      <p:cBhvr additive="base">
                                        <p:cTn id="47"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5">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5">
                                            <p:txEl>
                                              <p:pRg st="8" end="8"/>
                                            </p:txEl>
                                          </p:spTgt>
                                        </p:tgtEl>
                                        <p:attrNameLst>
                                          <p:attrName>style.visibility</p:attrName>
                                        </p:attrNameLst>
                                      </p:cBhvr>
                                      <p:to>
                                        <p:strVal val="visible"/>
                                      </p:to>
                                    </p:set>
                                    <p:anim calcmode="lin" valueType="num">
                                      <p:cBhvr additive="base">
                                        <p:cTn id="51"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500" fill="hold"/>
                                        <p:tgtEl>
                                          <p:spTgt spid="75"/>
                                        </p:tgtEl>
                                        <p:attrNameLst>
                                          <p:attrName>ppt_x</p:attrName>
                                        </p:attrNameLst>
                                      </p:cBhvr>
                                      <p:tavLst>
                                        <p:tav tm="0">
                                          <p:val>
                                            <p:strVal val="#ppt_x"/>
                                          </p:val>
                                        </p:tav>
                                        <p:tav tm="100000">
                                          <p:val>
                                            <p:strVal val="#ppt_x"/>
                                          </p:val>
                                        </p:tav>
                                      </p:tavLst>
                                    </p:anim>
                                    <p:anim calcmode="lin" valueType="num">
                                      <p:cBhvr additive="base">
                                        <p:cTn id="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500" fill="hold"/>
                                        <p:tgtEl>
                                          <p:spTgt spid="99"/>
                                        </p:tgtEl>
                                        <p:attrNameLst>
                                          <p:attrName>ppt_x</p:attrName>
                                        </p:attrNameLst>
                                      </p:cBhvr>
                                      <p:tavLst>
                                        <p:tav tm="0">
                                          <p:val>
                                            <p:strVal val="#ppt_x"/>
                                          </p:val>
                                        </p:tav>
                                        <p:tav tm="100000">
                                          <p:val>
                                            <p:strVal val="#ppt_x"/>
                                          </p:val>
                                        </p:tav>
                                      </p:tavLst>
                                    </p:anim>
                                    <p:anim calcmode="lin" valueType="num">
                                      <p:cBhvr additive="base">
                                        <p:cTn id="6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657542" y="183091"/>
            <a:ext cx="11283001" cy="1508105"/>
          </a:xfrm>
          <a:prstGeom prst="rect">
            <a:avLst/>
          </a:prstGeom>
          <a:noFill/>
          <a:ln w="12700">
            <a:solidFill>
              <a:schemeClr val="tx1"/>
            </a:solidFill>
          </a:ln>
        </p:spPr>
        <p:txBody>
          <a:bodyPr wrap="square" rtlCol="0">
            <a:spAutoFit/>
          </a:bodyPr>
          <a:lstStyle/>
          <a:p>
            <a:pPr lvl="2" indent="-457200">
              <a:spcBef>
                <a:spcPts val="24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We have got apples, mangoes, bananas and oranges.</a:t>
            </a:r>
          </a:p>
          <a:p>
            <a:pPr lvl="2" indent="-4572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The sweater comes in white, pink, black and red.</a:t>
            </a:r>
          </a:p>
          <a:p>
            <a:pPr lvl="2" indent="-457200">
              <a:spcBef>
                <a:spcPts val="1200"/>
              </a:spcBef>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I bought a book, a pen and a pencil.</a:t>
            </a:r>
          </a:p>
        </p:txBody>
      </p:sp>
      <p:grpSp>
        <p:nvGrpSpPr>
          <p:cNvPr id="73" name="Group 72"/>
          <p:cNvGrpSpPr/>
          <p:nvPr/>
        </p:nvGrpSpPr>
        <p:grpSpPr>
          <a:xfrm>
            <a:off x="9528174" y="264649"/>
            <a:ext cx="2377143" cy="1410016"/>
            <a:chOff x="9528174" y="264649"/>
            <a:chExt cx="2377143" cy="1410016"/>
          </a:xfrm>
        </p:grpSpPr>
        <p:sp>
          <p:nvSpPr>
            <p:cNvPr id="81" name="Right Brace 80"/>
            <p:cNvSpPr/>
            <p:nvPr/>
          </p:nvSpPr>
          <p:spPr>
            <a:xfrm>
              <a:off x="9528174" y="264649"/>
              <a:ext cx="1405716" cy="1410016"/>
            </a:xfrm>
            <a:prstGeom prst="rightBrace">
              <a:avLst>
                <a:gd name="adj1" fmla="val 56312"/>
                <a:gd name="adj2" fmla="val 4751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TextBox 81"/>
            <p:cNvSpPr txBox="1"/>
            <p:nvPr/>
          </p:nvSpPr>
          <p:spPr>
            <a:xfrm>
              <a:off x="10828211" y="1027173"/>
              <a:ext cx="1077106" cy="461665"/>
            </a:xfrm>
            <a:prstGeom prst="rect">
              <a:avLst/>
            </a:prstGeom>
            <a:solidFill>
              <a:schemeClr val="accent2"/>
            </a:solidFill>
          </p:spPr>
          <p:txBody>
            <a:bodyPr wrap="square" rtlCol="0">
              <a:spAutoFit/>
            </a:bodyPr>
            <a:lstStyle/>
            <a:p>
              <a:pPr algn="ctr"/>
              <a:r>
                <a:rPr lang="en-GB" sz="2400" dirty="0">
                  <a:solidFill>
                    <a:schemeClr val="bg1"/>
                  </a:solidFill>
                  <a:latin typeface="Lucida Bright" panose="02040603070505020404" pitchFamily="18" charset="0"/>
                  <a:cs typeface="Lucida Bright" panose="02040603070505020404" pitchFamily="18" charset="0"/>
                </a:rPr>
                <a:t>Lists</a:t>
              </a:r>
            </a:p>
          </p:txBody>
        </p:sp>
      </p:grpSp>
      <p:sp>
        <p:nvSpPr>
          <p:cNvPr id="68" name="TextBox 67"/>
          <p:cNvSpPr txBox="1"/>
          <p:nvPr/>
        </p:nvSpPr>
        <p:spPr>
          <a:xfrm>
            <a:off x="657541" y="1974386"/>
            <a:ext cx="11407079" cy="4832092"/>
          </a:xfrm>
          <a:prstGeom prst="rect">
            <a:avLst/>
          </a:prstGeom>
          <a:noFill/>
        </p:spPr>
        <p:txBody>
          <a:bodyPr wrap="square" rtlCol="0">
            <a:spAutoFit/>
          </a:bodyPr>
          <a:lstStyle/>
          <a:p>
            <a:r>
              <a:rPr lang="en-GB" sz="2400" b="1" dirty="0">
                <a:latin typeface="Lucida Bright" panose="02040603070505020404" pitchFamily="18" charset="0"/>
                <a:cs typeface="Lucida Bright" panose="02040603070505020404" pitchFamily="18" charset="0"/>
              </a:rPr>
              <a:t>4. Fall-Rise Intonation [ 		]</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 voice falls and rises</a:t>
            </a:r>
            <a:r>
              <a:rPr lang="en-GB" sz="2400" i="1" dirty="0">
                <a:latin typeface="Lucida Bright" panose="02040603070505020404" pitchFamily="18" charset="0"/>
                <a:cs typeface="Lucida Bright" panose="02040603070505020404" pitchFamily="18" charset="0"/>
              </a:rPr>
              <a:t> usually within one word.</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It is also used in hesitations, polite requests or suggestions.</a:t>
            </a:r>
          </a:p>
          <a:p>
            <a:pPr>
              <a:spcBef>
                <a:spcPts val="600"/>
              </a:spcBef>
              <a:spcAft>
                <a:spcPts val="600"/>
              </a:spcAft>
            </a:pPr>
            <a:r>
              <a:rPr lang="en-GB" sz="2400" b="1" dirty="0">
                <a:latin typeface="Lucida Bright" panose="02040603070505020404" pitchFamily="18" charset="0"/>
                <a:cs typeface="Lucida Bright" panose="02040603070505020404" pitchFamily="18" charset="0"/>
              </a:rPr>
              <a:t>Hesitation/reluctance</a:t>
            </a:r>
            <a:r>
              <a:rPr lang="en-GB" sz="2400" dirty="0">
                <a:latin typeface="Lucida Bright" panose="02040603070505020404" pitchFamily="18" charset="0"/>
                <a:cs typeface="Lucida Bright" panose="02040603070505020404" pitchFamily="18" charset="0"/>
              </a:rPr>
              <a:t>:</a:t>
            </a:r>
          </a:p>
          <a:p>
            <a:pPr lvl="1"/>
            <a:r>
              <a:rPr lang="en-GB" sz="2400" dirty="0">
                <a:latin typeface="Lucida Bright" panose="02040603070505020404" pitchFamily="18" charset="0"/>
                <a:cs typeface="Lucida Bright" panose="02040603070505020404" pitchFamily="18" charset="0"/>
              </a:rPr>
              <a:t>So you'd be willing to confirm that? ...Well ... I ➘</a:t>
            </a:r>
            <a:r>
              <a:rPr lang="en-GB" sz="2400" dirty="0" err="1">
                <a:latin typeface="Lucida Bright" panose="02040603070505020404" pitchFamily="18" charset="0"/>
                <a:cs typeface="Lucida Bright" panose="02040603070505020404" pitchFamily="18" charset="0"/>
              </a:rPr>
              <a:t>sup➚pose</a:t>
            </a:r>
            <a:r>
              <a:rPr lang="en-GB" sz="2400" dirty="0">
                <a:latin typeface="Lucida Bright" panose="02040603070505020404" pitchFamily="18" charset="0"/>
                <a:cs typeface="Lucida Bright" panose="02040603070505020404" pitchFamily="18" charset="0"/>
              </a:rPr>
              <a:t> so ...</a:t>
            </a:r>
          </a:p>
          <a:p>
            <a:pPr lvl="1"/>
            <a:r>
              <a:rPr lang="en-GB" sz="2400" dirty="0">
                <a:latin typeface="Lucida Bright" panose="02040603070505020404" pitchFamily="18" charset="0"/>
                <a:cs typeface="Lucida Bright" panose="02040603070505020404" pitchFamily="18" charset="0"/>
              </a:rPr>
              <a:t>You didn't see him on Monday?   I don't quite ➘</a:t>
            </a:r>
            <a:r>
              <a:rPr lang="en-GB" sz="2400" dirty="0" err="1">
                <a:latin typeface="Lucida Bright" panose="02040603070505020404" pitchFamily="18" charset="0"/>
                <a:cs typeface="Lucida Bright" panose="02040603070505020404" pitchFamily="18" charset="0"/>
              </a:rPr>
              <a:t>re➚member</a:t>
            </a:r>
            <a:r>
              <a:rPr lang="en-GB" sz="2400" dirty="0">
                <a:latin typeface="Lucida Bright" panose="02040603070505020404" pitchFamily="18" charset="0"/>
                <a:cs typeface="Lucida Bright" panose="02040603070505020404" pitchFamily="18" charset="0"/>
              </a:rPr>
              <a:t> ...</a:t>
            </a:r>
          </a:p>
          <a:p>
            <a:pPr>
              <a:spcBef>
                <a:spcPts val="600"/>
              </a:spcBef>
              <a:spcAft>
                <a:spcPts val="600"/>
              </a:spcAft>
            </a:pPr>
            <a:r>
              <a:rPr lang="en-GB" sz="2400" b="1" dirty="0">
                <a:latin typeface="Lucida Bright" panose="02040603070505020404" pitchFamily="18" charset="0"/>
                <a:cs typeface="Lucida Bright" panose="02040603070505020404" pitchFamily="18" charset="0"/>
              </a:rPr>
              <a:t>Politeness-Doubt-Uncertainty</a:t>
            </a:r>
            <a:r>
              <a:rPr lang="en-GB" sz="2400" dirty="0">
                <a:latin typeface="Lucida Bright" panose="02040603070505020404" pitchFamily="18" charset="0"/>
                <a:cs typeface="Lucida Bright" panose="02040603070505020404" pitchFamily="18" charset="0"/>
              </a:rPr>
              <a:t>: (You are not sure what the answer might be.)</a:t>
            </a:r>
          </a:p>
          <a:p>
            <a:pPr lvl="1"/>
            <a:r>
              <a:rPr lang="en-GB" sz="2400" dirty="0">
                <a:latin typeface="Lucida Bright" panose="02040603070505020404" pitchFamily="18" charset="0"/>
                <a:cs typeface="Lucida Bright" panose="02040603070505020404" pitchFamily="18" charset="0"/>
              </a:rPr>
              <a:t>Perhaps we could ➘</a:t>
            </a:r>
            <a:r>
              <a:rPr lang="en-GB" sz="2400" dirty="0" err="1">
                <a:latin typeface="Lucida Bright" panose="02040603070505020404" pitchFamily="18" charset="0"/>
                <a:cs typeface="Lucida Bright" panose="02040603070505020404" pitchFamily="18" charset="0"/>
              </a:rPr>
              <a:t>vis➚it</a:t>
            </a:r>
            <a:r>
              <a:rPr lang="en-GB" sz="2400" dirty="0">
                <a:latin typeface="Lucida Bright" panose="02040603070505020404" pitchFamily="18" charset="0"/>
                <a:cs typeface="Lucida Bright" panose="02040603070505020404" pitchFamily="18" charset="0"/>
              </a:rPr>
              <a:t> the place?</a:t>
            </a:r>
          </a:p>
          <a:p>
            <a:pPr lvl="1"/>
            <a:r>
              <a:rPr lang="en-GB" sz="2400" dirty="0">
                <a:latin typeface="Lucida Bright" panose="02040603070505020404" pitchFamily="18" charset="0"/>
                <a:cs typeface="Lucida Bright" panose="02040603070505020404" pitchFamily="18" charset="0"/>
              </a:rPr>
              <a:t>Should we ➘</a:t>
            </a:r>
            <a:r>
              <a:rPr lang="en-GB" sz="2400" dirty="0" err="1">
                <a:latin typeface="Lucida Bright" panose="02040603070505020404" pitchFamily="18" charset="0"/>
                <a:cs typeface="Lucida Bright" panose="02040603070505020404" pitchFamily="18" charset="0"/>
              </a:rPr>
              <a:t>cop➚y</a:t>
            </a:r>
            <a:r>
              <a:rPr lang="en-GB" sz="2400" dirty="0">
                <a:latin typeface="Lucida Bright" panose="02040603070505020404" pitchFamily="18" charset="0"/>
                <a:cs typeface="Lucida Bright" panose="02040603070505020404" pitchFamily="18" charset="0"/>
              </a:rPr>
              <a:t> the list?</a:t>
            </a:r>
          </a:p>
          <a:p>
            <a:pPr lvl="1"/>
            <a:r>
              <a:rPr lang="en-GB" sz="2400" dirty="0">
                <a:latin typeface="Lucida Bright" panose="02040603070505020404" pitchFamily="18" charset="0"/>
                <a:cs typeface="Lucida Bright" panose="02040603070505020404" pitchFamily="18" charset="0"/>
              </a:rPr>
              <a:t>Do you think it's ➘</a:t>
            </a:r>
            <a:r>
              <a:rPr lang="en-GB" sz="2400" dirty="0" err="1">
                <a:latin typeface="Lucida Bright" panose="02040603070505020404" pitchFamily="18" charset="0"/>
                <a:cs typeface="Lucida Bright" panose="02040603070505020404" pitchFamily="18" charset="0"/>
              </a:rPr>
              <a:t>al➚lowed</a:t>
            </a:r>
            <a:r>
              <a:rPr lang="en-GB" sz="2400" dirty="0">
                <a:latin typeface="Lucida Bright" panose="02040603070505020404" pitchFamily="18" charset="0"/>
                <a:cs typeface="Lucida Bright" panose="02040603070505020404" pitchFamily="18" charset="0"/>
              </a:rPr>
              <a:t>?</a:t>
            </a:r>
          </a:p>
          <a:p>
            <a:endParaRPr lang="en-GB" sz="2400" b="1" dirty="0">
              <a:latin typeface="Lucida Bright" panose="02040603070505020404" pitchFamily="18" charset="0"/>
              <a:cs typeface="Lucida Bright" panose="02040603070505020404" pitchFamily="18" charset="0"/>
            </a:endParaRPr>
          </a:p>
        </p:txBody>
      </p:sp>
      <p:grpSp>
        <p:nvGrpSpPr>
          <p:cNvPr id="72" name="Group 71"/>
          <p:cNvGrpSpPr/>
          <p:nvPr/>
        </p:nvGrpSpPr>
        <p:grpSpPr>
          <a:xfrm>
            <a:off x="3466257" y="17962"/>
            <a:ext cx="5689175" cy="1435704"/>
            <a:chOff x="3466257" y="17962"/>
            <a:chExt cx="5689175" cy="1435704"/>
          </a:xfrm>
        </p:grpSpPr>
        <p:cxnSp>
          <p:nvCxnSpPr>
            <p:cNvPr id="70" name="Straight Arrow Connector 69"/>
            <p:cNvCxnSpPr/>
            <p:nvPr/>
          </p:nvCxnSpPr>
          <p:spPr>
            <a:xfrm>
              <a:off x="8521521" y="138649"/>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692247" y="1201666"/>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2076" y="725263"/>
              <a:ext cx="493356" cy="252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3839527" y="79983"/>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246018" y="26993"/>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6684892" y="17962"/>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7166558" y="512538"/>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107349" y="5288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6117443" y="5288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3466257" y="1050450"/>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4651953" y="1036537"/>
              <a:ext cx="493356" cy="3302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32883" y="2075524"/>
            <a:ext cx="702968" cy="381609"/>
            <a:chOff x="4332883" y="2198356"/>
            <a:chExt cx="702968" cy="381609"/>
          </a:xfrm>
        </p:grpSpPr>
        <p:cxnSp>
          <p:nvCxnSpPr>
            <p:cNvPr id="106" name="Straight Arrow Connector 105"/>
            <p:cNvCxnSpPr/>
            <p:nvPr/>
          </p:nvCxnSpPr>
          <p:spPr>
            <a:xfrm>
              <a:off x="4332883" y="2268942"/>
              <a:ext cx="428527" cy="311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4761410" y="2198356"/>
              <a:ext cx="274441" cy="3462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93977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 calcmode="lin" valueType="num">
                                      <p:cBhvr additive="base">
                                        <p:cTn id="19"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
                                            <p:txEl>
                                              <p:pRg st="2" end="2"/>
                                            </p:txEl>
                                          </p:spTgt>
                                        </p:tgtEl>
                                        <p:attrNameLst>
                                          <p:attrName>style.visibility</p:attrName>
                                        </p:attrNameLst>
                                      </p:cBhvr>
                                      <p:to>
                                        <p:strVal val="visible"/>
                                      </p:to>
                                    </p:set>
                                    <p:anim calcmode="lin" valueType="num">
                                      <p:cBhvr additive="base">
                                        <p:cTn id="23"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8">
                                            <p:txEl>
                                              <p:pRg st="3" end="3"/>
                                            </p:txEl>
                                          </p:spTgt>
                                        </p:tgtEl>
                                        <p:attrNameLst>
                                          <p:attrName>style.visibility</p:attrName>
                                        </p:attrNameLst>
                                      </p:cBhvr>
                                      <p:to>
                                        <p:strVal val="visible"/>
                                      </p:to>
                                    </p:set>
                                    <p:anim calcmode="lin" valueType="num">
                                      <p:cBhvr additive="base">
                                        <p:cTn id="29"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8">
                                            <p:txEl>
                                              <p:pRg st="4" end="4"/>
                                            </p:txEl>
                                          </p:spTgt>
                                        </p:tgtEl>
                                        <p:attrNameLst>
                                          <p:attrName>style.visibility</p:attrName>
                                        </p:attrNameLst>
                                      </p:cBhvr>
                                      <p:to>
                                        <p:strVal val="visible"/>
                                      </p:to>
                                    </p:set>
                                    <p:anim calcmode="lin" valueType="num">
                                      <p:cBhvr additive="base">
                                        <p:cTn id="33"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anim calcmode="lin" valueType="num">
                                      <p:cBhvr additive="base">
                                        <p:cTn id="3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
                                            <p:txEl>
                                              <p:pRg st="6" end="6"/>
                                            </p:txEl>
                                          </p:spTgt>
                                        </p:tgtEl>
                                        <p:attrNameLst>
                                          <p:attrName>style.visibility</p:attrName>
                                        </p:attrNameLst>
                                      </p:cBhvr>
                                      <p:to>
                                        <p:strVal val="visible"/>
                                      </p:to>
                                    </p:set>
                                    <p:anim calcmode="lin" valueType="num">
                                      <p:cBhvr additive="base">
                                        <p:cTn id="43"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xEl>
                                              <p:pRg st="7" end="7"/>
                                            </p:txEl>
                                          </p:spTgt>
                                        </p:tgtEl>
                                        <p:attrNameLst>
                                          <p:attrName>style.visibility</p:attrName>
                                        </p:attrNameLst>
                                      </p:cBhvr>
                                      <p:to>
                                        <p:strVal val="visible"/>
                                      </p:to>
                                    </p:set>
                                    <p:anim calcmode="lin" valueType="num">
                                      <p:cBhvr additive="base">
                                        <p:cTn id="47"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
                                            <p:txEl>
                                              <p:pRg st="8" end="8"/>
                                            </p:txEl>
                                          </p:spTgt>
                                        </p:tgtEl>
                                        <p:attrNameLst>
                                          <p:attrName>style.visibility</p:attrName>
                                        </p:attrNameLst>
                                      </p:cBhvr>
                                      <p:to>
                                        <p:strVal val="visible"/>
                                      </p:to>
                                    </p:set>
                                    <p:anim calcmode="lin" valueType="num">
                                      <p:cBhvr additive="base">
                                        <p:cTn id="51"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8">
                                            <p:txEl>
                                              <p:pRg st="9" end="9"/>
                                            </p:txEl>
                                          </p:spTgt>
                                        </p:tgtEl>
                                        <p:attrNameLst>
                                          <p:attrName>style.visibility</p:attrName>
                                        </p:attrNameLst>
                                      </p:cBhvr>
                                      <p:to>
                                        <p:strVal val="visible"/>
                                      </p:to>
                                    </p:set>
                                    <p:anim calcmode="lin" valueType="num">
                                      <p:cBhvr additive="base">
                                        <p:cTn id="55"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1105469" y="123882"/>
            <a:ext cx="10890913" cy="6309420"/>
          </a:xfrm>
          <a:prstGeom prst="rect">
            <a:avLst/>
          </a:prstGeom>
          <a:noFill/>
        </p:spPr>
        <p:txBody>
          <a:bodyPr wrap="square" rtlCol="0">
            <a:spAutoFit/>
          </a:bodyPr>
          <a:lstStyle/>
          <a:p>
            <a:r>
              <a:rPr lang="en-GB" sz="2400" b="1" u="sng" dirty="0">
                <a:latin typeface="Lucida Bright" panose="02040603070505020404" pitchFamily="18" charset="0"/>
                <a:cs typeface="Lucida Bright" panose="02040603070505020404" pitchFamily="18" charset="0"/>
              </a:rPr>
              <a:t>Summary</a:t>
            </a:r>
          </a:p>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Syllable</a:t>
            </a:r>
            <a:r>
              <a:rPr lang="en-GB" sz="2400" dirty="0">
                <a:latin typeface="Lucida Bright" panose="02040603070505020404" pitchFamily="18" charset="0"/>
                <a:cs typeface="Lucida Bright" panose="02040603070505020404" pitchFamily="18" charset="0"/>
              </a:rPr>
              <a:t>:</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Unit of pronunciation with a vowel sound.</a:t>
            </a:r>
          </a:p>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Stress</a:t>
            </a:r>
            <a:r>
              <a:rPr lang="en-GB" sz="2400" dirty="0">
                <a:latin typeface="Lucida Bright" panose="02040603070505020404" pitchFamily="18" charset="0"/>
                <a:cs typeface="Lucida Bright" panose="02040603070505020404" pitchFamily="18" charset="0"/>
              </a:rPr>
              <a:t>:</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Emphasis on a certain syllable or syllables in a word</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Rules of stress</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One syllabic words </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Two syllabic words [Nouns and Adjectives]: Stress on the first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Two syllabic words [Verbs]: Stress on the second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Words ending with –</a:t>
            </a:r>
            <a:r>
              <a:rPr lang="en-GB" sz="2400" dirty="0" err="1">
                <a:latin typeface="Lucida Bright" panose="02040603070505020404" pitchFamily="18" charset="0"/>
                <a:cs typeface="Lucida Bright" panose="02040603070505020404" pitchFamily="18" charset="0"/>
              </a:rPr>
              <a:t>ic</a:t>
            </a:r>
            <a:r>
              <a:rPr lang="en-GB" sz="2400" dirty="0">
                <a:latin typeface="Lucida Bright" panose="02040603070505020404" pitchFamily="18" charset="0"/>
                <a:cs typeface="Lucida Bright" panose="02040603070505020404" pitchFamily="18" charset="0"/>
              </a:rPr>
              <a:t>,-</a:t>
            </a:r>
            <a:r>
              <a:rPr lang="en-GB" sz="2400" dirty="0" err="1">
                <a:latin typeface="Lucida Bright" panose="02040603070505020404" pitchFamily="18" charset="0"/>
                <a:cs typeface="Lucida Bright" panose="02040603070505020404" pitchFamily="18" charset="0"/>
              </a:rPr>
              <a:t>tion</a:t>
            </a:r>
            <a:r>
              <a:rPr lang="en-GB" sz="2400" dirty="0">
                <a:latin typeface="Lucida Bright" panose="02040603070505020404" pitchFamily="18" charset="0"/>
                <a:cs typeface="Lucida Bright" panose="02040603070505020404" pitchFamily="18" charset="0"/>
              </a:rPr>
              <a:t> –</a:t>
            </a:r>
            <a:r>
              <a:rPr lang="en-GB" sz="2400" dirty="0" err="1">
                <a:latin typeface="Lucida Bright" panose="02040603070505020404" pitchFamily="18" charset="0"/>
                <a:cs typeface="Lucida Bright" panose="02040603070505020404" pitchFamily="18" charset="0"/>
              </a:rPr>
              <a:t>sion</a:t>
            </a:r>
            <a:r>
              <a:rPr lang="en-GB" sz="2400" dirty="0">
                <a:latin typeface="Lucida Bright" panose="02040603070505020404" pitchFamily="18" charset="0"/>
                <a:cs typeface="Lucida Bright" panose="02040603070505020404" pitchFamily="18" charset="0"/>
              </a:rPr>
              <a:t>: stress on the second from the last.</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Three syllabic words: on the first syllable</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Words ending with </a:t>
            </a:r>
            <a:r>
              <a:rPr lang="en-GB" sz="2400" b="1" i="1" dirty="0">
                <a:latin typeface="Lucida Bright" panose="02040603070505020404" pitchFamily="18" charset="0"/>
                <a:cs typeface="Lucida Bright" panose="02040603070505020404" pitchFamily="18" charset="0"/>
              </a:rPr>
              <a:t>–cy, -ty, -</a:t>
            </a:r>
            <a:r>
              <a:rPr lang="en-GB" sz="2400" b="1" i="1" dirty="0" err="1">
                <a:latin typeface="Lucida Bright" panose="02040603070505020404" pitchFamily="18" charset="0"/>
                <a:cs typeface="Lucida Bright" panose="02040603070505020404" pitchFamily="18" charset="0"/>
              </a:rPr>
              <a:t>phy</a:t>
            </a:r>
            <a:r>
              <a:rPr lang="en-GB" sz="2400" b="1" i="1" dirty="0">
                <a:latin typeface="Lucida Bright" panose="02040603070505020404" pitchFamily="18" charset="0"/>
                <a:cs typeface="Lucida Bright" panose="02040603070505020404" pitchFamily="18" charset="0"/>
              </a:rPr>
              <a:t>, -</a:t>
            </a:r>
            <a:r>
              <a:rPr lang="en-GB" sz="2400" b="1" i="1" dirty="0" err="1">
                <a:latin typeface="Lucida Bright" panose="02040603070505020404" pitchFamily="18" charset="0"/>
                <a:cs typeface="Lucida Bright" panose="02040603070505020404" pitchFamily="18" charset="0"/>
              </a:rPr>
              <a:t>gy</a:t>
            </a:r>
            <a:r>
              <a:rPr lang="en-GB" sz="2400" b="1" i="1" dirty="0">
                <a:latin typeface="Lucida Bright" panose="02040603070505020404" pitchFamily="18" charset="0"/>
                <a:cs typeface="Lucida Bright" panose="02040603070505020404" pitchFamily="18" charset="0"/>
              </a:rPr>
              <a:t>, -al: </a:t>
            </a:r>
            <a:r>
              <a:rPr lang="en-GB" sz="2400" dirty="0">
                <a:latin typeface="Lucida Bright" panose="02040603070505020404" pitchFamily="18" charset="0"/>
                <a:cs typeface="Lucida Bright" panose="02040603070505020404" pitchFamily="18" charset="0"/>
              </a:rPr>
              <a:t>the stress on the third from the end.</a:t>
            </a:r>
          </a:p>
          <a:p>
            <a:pPr marL="1530350" lvl="3" indent="-342900">
              <a:buFont typeface="Wingdings" panose="05000000000000000000" pitchFamily="2" charset="2"/>
              <a:buChar char="§"/>
            </a:pPr>
            <a:r>
              <a:rPr lang="en-GB" sz="2400" dirty="0">
                <a:latin typeface="Lucida Bright" panose="02040603070505020404" pitchFamily="18" charset="0"/>
                <a:cs typeface="Lucida Bright" panose="02040603070505020404" pitchFamily="18" charset="0"/>
              </a:rPr>
              <a:t>For compound nouns, the stress on the first syllable. </a:t>
            </a:r>
          </a:p>
        </p:txBody>
      </p:sp>
    </p:spTree>
    <p:extLst>
      <p:ext uri="{BB962C8B-B14F-4D97-AF65-F5344CB8AC3E}">
        <p14:creationId xmlns:p14="http://schemas.microsoft.com/office/powerpoint/2010/main" val="35995753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anim calcmode="lin" valueType="num">
                                      <p:cBhvr additive="base">
                                        <p:cTn id="19"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
                                            <p:txEl>
                                              <p:pRg st="3" end="3"/>
                                            </p:txEl>
                                          </p:spTgt>
                                        </p:tgtEl>
                                        <p:attrNameLst>
                                          <p:attrName>style.visibility</p:attrName>
                                        </p:attrNameLst>
                                      </p:cBhvr>
                                      <p:to>
                                        <p:strVal val="visible"/>
                                      </p:to>
                                    </p:set>
                                    <p:anim calcmode="lin" valueType="num">
                                      <p:cBhvr additive="base">
                                        <p:cTn id="25"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anim calcmode="lin" valueType="num">
                                      <p:cBhvr additive="base">
                                        <p:cTn id="31"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anim calcmode="lin" valueType="num">
                                      <p:cBhvr additive="base">
                                        <p:cTn id="3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
                                            <p:txEl>
                                              <p:pRg st="6" end="6"/>
                                            </p:txEl>
                                          </p:spTgt>
                                        </p:tgtEl>
                                        <p:attrNameLst>
                                          <p:attrName>style.visibility</p:attrName>
                                        </p:attrNameLst>
                                      </p:cBhvr>
                                      <p:to>
                                        <p:strVal val="visible"/>
                                      </p:to>
                                    </p:set>
                                    <p:anim calcmode="lin" valueType="num">
                                      <p:cBhvr additive="base">
                                        <p:cTn id="43"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8">
                                            <p:txEl>
                                              <p:pRg st="7" end="7"/>
                                            </p:txEl>
                                          </p:spTgt>
                                        </p:tgtEl>
                                        <p:attrNameLst>
                                          <p:attrName>style.visibility</p:attrName>
                                        </p:attrNameLst>
                                      </p:cBhvr>
                                      <p:to>
                                        <p:strVal val="visible"/>
                                      </p:to>
                                    </p:set>
                                    <p:anim calcmode="lin" valueType="num">
                                      <p:cBhvr additive="base">
                                        <p:cTn id="47"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
                                            <p:txEl>
                                              <p:pRg st="8" end="8"/>
                                            </p:txEl>
                                          </p:spTgt>
                                        </p:tgtEl>
                                        <p:attrNameLst>
                                          <p:attrName>style.visibility</p:attrName>
                                        </p:attrNameLst>
                                      </p:cBhvr>
                                      <p:to>
                                        <p:strVal val="visible"/>
                                      </p:to>
                                    </p:set>
                                    <p:anim calcmode="lin" valueType="num">
                                      <p:cBhvr additive="base">
                                        <p:cTn id="51"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8">
                                            <p:txEl>
                                              <p:pRg st="9" end="9"/>
                                            </p:txEl>
                                          </p:spTgt>
                                        </p:tgtEl>
                                        <p:attrNameLst>
                                          <p:attrName>style.visibility</p:attrName>
                                        </p:attrNameLst>
                                      </p:cBhvr>
                                      <p:to>
                                        <p:strVal val="visible"/>
                                      </p:to>
                                    </p:set>
                                    <p:anim calcmode="lin" valueType="num">
                                      <p:cBhvr additive="base">
                                        <p:cTn id="55"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8">
                                            <p:txEl>
                                              <p:pRg st="10" end="10"/>
                                            </p:txEl>
                                          </p:spTgt>
                                        </p:tgtEl>
                                        <p:attrNameLst>
                                          <p:attrName>style.visibility</p:attrName>
                                        </p:attrNameLst>
                                      </p:cBhvr>
                                      <p:to>
                                        <p:strVal val="visible"/>
                                      </p:to>
                                    </p:set>
                                    <p:anim calcmode="lin" valueType="num">
                                      <p:cBhvr additive="base">
                                        <p:cTn id="59"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8">
                                            <p:txEl>
                                              <p:pRg st="11" end="11"/>
                                            </p:txEl>
                                          </p:spTgt>
                                        </p:tgtEl>
                                        <p:attrNameLst>
                                          <p:attrName>style.visibility</p:attrName>
                                        </p:attrNameLst>
                                      </p:cBhvr>
                                      <p:to>
                                        <p:strVal val="visible"/>
                                      </p:to>
                                    </p:set>
                                    <p:anim calcmode="lin" valueType="num">
                                      <p:cBhvr additive="base">
                                        <p:cTn id="63"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8">
                                            <p:txEl>
                                              <p:pRg st="12" end="12"/>
                                            </p:txEl>
                                          </p:spTgt>
                                        </p:tgtEl>
                                        <p:attrNameLst>
                                          <p:attrName>style.visibility</p:attrName>
                                        </p:attrNameLst>
                                      </p:cBhvr>
                                      <p:to>
                                        <p:strVal val="visible"/>
                                      </p:to>
                                    </p:set>
                                    <p:anim calcmode="lin" valueType="num">
                                      <p:cBhvr additive="base">
                                        <p:cTn id="67"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8" name="TextBox 67"/>
          <p:cNvSpPr txBox="1"/>
          <p:nvPr/>
        </p:nvSpPr>
        <p:spPr>
          <a:xfrm>
            <a:off x="1105469" y="178474"/>
            <a:ext cx="10890913" cy="1277273"/>
          </a:xfrm>
          <a:prstGeom prst="rect">
            <a:avLst/>
          </a:prstGeom>
          <a:noFill/>
        </p:spPr>
        <p:txBody>
          <a:bodyPr wrap="square" rtlCol="0">
            <a:spAutoFit/>
          </a:bodyPr>
          <a:lstStyle/>
          <a:p>
            <a:pPr marL="273050" lvl="1">
              <a:spcBef>
                <a:spcPts val="600"/>
              </a:spcBef>
              <a:spcAft>
                <a:spcPts val="600"/>
              </a:spcAft>
            </a:pPr>
            <a:r>
              <a:rPr lang="en-GB" sz="2400" b="1" dirty="0">
                <a:latin typeface="Lucida Bright" panose="02040603070505020404" pitchFamily="18" charset="0"/>
                <a:cs typeface="Lucida Bright" panose="02040603070505020404" pitchFamily="18" charset="0"/>
              </a:rPr>
              <a:t>Intonation:</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The rise and fall of your voice when you speak</a:t>
            </a:r>
          </a:p>
          <a:p>
            <a:pPr marL="1073150" lvl="2" indent="-342900">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Types of Intonation [Falling, Rising, Fall- Rise, Rise-Fall]</a:t>
            </a:r>
          </a:p>
        </p:txBody>
      </p:sp>
    </p:spTree>
    <p:extLst>
      <p:ext uri="{BB962C8B-B14F-4D97-AF65-F5344CB8AC3E}">
        <p14:creationId xmlns:p14="http://schemas.microsoft.com/office/powerpoint/2010/main" val="22953178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 calcmode="lin" valueType="num">
                                      <p:cBhvr additive="base">
                                        <p:cTn id="17"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05536-963C-44B8-AC6A-D1F25057B28C}"/>
              </a:ext>
            </a:extLst>
          </p:cNvPr>
          <p:cNvSpPr>
            <a:spLocks noGrp="1"/>
          </p:cNvSpPr>
          <p:nvPr>
            <p:ph idx="1"/>
          </p:nvPr>
        </p:nvSpPr>
        <p:spPr>
          <a:xfrm>
            <a:off x="838200" y="195308"/>
            <a:ext cx="10515600" cy="6303145"/>
          </a:xfrm>
        </p:spPr>
        <p:txBody>
          <a:bodyPr/>
          <a:lstStyle/>
          <a:p>
            <a:endParaRPr lang="en-US" dirty="0"/>
          </a:p>
        </p:txBody>
      </p:sp>
    </p:spTree>
    <p:extLst>
      <p:ext uri="{BB962C8B-B14F-4D97-AF65-F5344CB8AC3E}">
        <p14:creationId xmlns:p14="http://schemas.microsoft.com/office/powerpoint/2010/main" val="23339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1CA46-D868-42B7-8AEB-26325CC869A1}"/>
              </a:ext>
            </a:extLst>
          </p:cNvPr>
          <p:cNvSpPr>
            <a:spLocks noGrp="1"/>
          </p:cNvSpPr>
          <p:nvPr>
            <p:ph idx="1"/>
          </p:nvPr>
        </p:nvSpPr>
        <p:spPr>
          <a:xfrm>
            <a:off x="168675" y="142043"/>
            <a:ext cx="11842811" cy="6551720"/>
          </a:xfrm>
        </p:spPr>
        <p:txBody>
          <a:bodyPr>
            <a:normAutofit/>
          </a:bodyPr>
          <a:lstStyle/>
          <a:p>
            <a:pPr marL="0" indent="0">
              <a:buNone/>
            </a:pPr>
            <a:r>
              <a:rPr lang="en-US" sz="1800" b="1" dirty="0">
                <a:solidFill>
                  <a:srgbClr val="FF0000"/>
                </a:solidFill>
              </a:rPr>
              <a:t>b. Diphthongs/glides</a:t>
            </a:r>
          </a:p>
          <a:p>
            <a:r>
              <a:rPr lang="en-US" sz="1800" b="1" dirty="0"/>
              <a:t>When the tongue glides/slides from one position to another position and the whole glide acts like one of the long simple vowels that is called diphthong.</a:t>
            </a:r>
          </a:p>
          <a:p>
            <a:r>
              <a:rPr lang="en-US" sz="1800" b="1" dirty="0"/>
              <a:t>There are eight diphthongs in English. </a:t>
            </a:r>
          </a:p>
          <a:p>
            <a:r>
              <a:rPr lang="en-US" sz="1800" b="1" dirty="0"/>
              <a:t>Diphthongs are divided into two categories which are</a:t>
            </a:r>
          </a:p>
          <a:p>
            <a:pPr marL="400050" indent="-400050">
              <a:buAutoNum type="romanLcPeriod"/>
            </a:pPr>
            <a:r>
              <a:rPr lang="en-US" sz="1800" b="1" dirty="0"/>
              <a:t>Closing diphthong (5):- If the tongue glides from one vowel position towards a close vowel, it is called closing diphthong.</a:t>
            </a:r>
          </a:p>
          <a:p>
            <a:pPr marL="400050" indent="-400050">
              <a:buAutoNum type="romanLcPeriod"/>
            </a:pPr>
            <a:r>
              <a:rPr lang="en-US" sz="1800" b="1" dirty="0"/>
              <a:t>Centering diphthong (3):- If the glide of the tongue is towards a central vowel, that diphthong is called a centering vowel. </a:t>
            </a:r>
          </a:p>
          <a:p>
            <a:pPr marL="0" indent="0">
              <a:buNone/>
            </a:pPr>
            <a:r>
              <a:rPr lang="en-US" sz="1800" b="1" dirty="0"/>
              <a:t>	</a:t>
            </a:r>
            <a:r>
              <a:rPr lang="en-US" sz="1800" b="1" u="sng" dirty="0"/>
              <a:t>closing diphthong</a:t>
            </a:r>
            <a:r>
              <a:rPr lang="en-US" sz="1800" b="1" dirty="0"/>
              <a:t>				</a:t>
            </a:r>
            <a:r>
              <a:rPr lang="en-US" sz="1800" b="1" u="sng" dirty="0"/>
              <a:t>centering diphthong</a:t>
            </a:r>
          </a:p>
          <a:p>
            <a:pPr marL="0" indent="0">
              <a:buNone/>
            </a:pPr>
            <a:r>
              <a:rPr lang="en-US" sz="1800" b="1" dirty="0"/>
              <a:t>	/</a:t>
            </a:r>
            <a:r>
              <a:rPr lang="en-US" sz="1800" b="1" dirty="0" err="1"/>
              <a:t>aƱ</a:t>
            </a:r>
            <a:r>
              <a:rPr lang="en-US" sz="1800" b="1" dirty="0"/>
              <a:t>/ in cow /</a:t>
            </a:r>
            <a:r>
              <a:rPr lang="en-US" sz="1800" b="1" dirty="0" err="1"/>
              <a:t>kaƱ</a:t>
            </a:r>
            <a:r>
              <a:rPr lang="en-US" sz="1800" b="1" dirty="0"/>
              <a:t>/				 /</a:t>
            </a:r>
            <a:r>
              <a:rPr lang="en-US" sz="1800" b="1" dirty="0" err="1"/>
              <a:t>IӘ</a:t>
            </a:r>
            <a:r>
              <a:rPr lang="en-US" sz="1800" b="1" dirty="0"/>
              <a:t>/ in near /</a:t>
            </a:r>
            <a:r>
              <a:rPr lang="en-US" sz="1800" b="1" dirty="0" err="1"/>
              <a:t>nI</a:t>
            </a:r>
            <a:r>
              <a:rPr lang="az-Cyrl-AZ" sz="1800" b="1" dirty="0"/>
              <a:t>Ә</a:t>
            </a:r>
            <a:r>
              <a:rPr lang="en-US" sz="1800" b="1" dirty="0"/>
              <a:t>/</a:t>
            </a:r>
          </a:p>
          <a:p>
            <a:pPr marL="0" indent="0">
              <a:buNone/>
            </a:pPr>
            <a:r>
              <a:rPr lang="en-US" sz="1800" b="1" dirty="0"/>
              <a:t>	/</a:t>
            </a:r>
            <a:r>
              <a:rPr lang="en-US" sz="1800" b="1" dirty="0" err="1"/>
              <a:t>ӘƱ</a:t>
            </a:r>
            <a:r>
              <a:rPr lang="en-US" sz="1800" b="1" dirty="0"/>
              <a:t>/ in go /g</a:t>
            </a:r>
            <a:r>
              <a:rPr lang="az-Cyrl-AZ" sz="1800" b="1" dirty="0"/>
              <a:t>Ә</a:t>
            </a:r>
            <a:r>
              <a:rPr lang="en-US" sz="1800" b="1" dirty="0"/>
              <a:t>Ʊ/				/Ʊ</a:t>
            </a:r>
            <a:r>
              <a:rPr lang="az-Cyrl-AZ" sz="1800" b="1" dirty="0"/>
              <a:t>Ә</a:t>
            </a:r>
            <a:r>
              <a:rPr lang="en-US" sz="1800" b="1" dirty="0"/>
              <a:t>/ in poor /</a:t>
            </a:r>
            <a:r>
              <a:rPr lang="en-US" sz="1800" b="1" dirty="0" err="1"/>
              <a:t>pƱ</a:t>
            </a:r>
            <a:r>
              <a:rPr lang="az-Cyrl-AZ" sz="1800" b="1" dirty="0"/>
              <a:t>Ә</a:t>
            </a:r>
            <a:r>
              <a:rPr lang="en-US" sz="1800" b="1" dirty="0"/>
              <a:t>/</a:t>
            </a:r>
          </a:p>
          <a:p>
            <a:pPr marL="0" indent="0">
              <a:buNone/>
            </a:pPr>
            <a:r>
              <a:rPr lang="en-US" sz="1800" b="1" dirty="0"/>
              <a:t>	/</a:t>
            </a:r>
            <a:r>
              <a:rPr lang="en-US" sz="1800" b="1" dirty="0" err="1"/>
              <a:t>eI</a:t>
            </a:r>
            <a:r>
              <a:rPr lang="en-US" sz="1800" b="1" dirty="0"/>
              <a:t>/ in say /</a:t>
            </a:r>
            <a:r>
              <a:rPr lang="en-US" sz="1800" b="1" dirty="0" err="1"/>
              <a:t>seI</a:t>
            </a:r>
            <a:r>
              <a:rPr lang="en-US" sz="1800" b="1" dirty="0"/>
              <a:t>/				/</a:t>
            </a:r>
            <a:r>
              <a:rPr lang="en-US" sz="1800" b="1" dirty="0" err="1"/>
              <a:t>eӘ</a:t>
            </a:r>
            <a:r>
              <a:rPr lang="en-US" sz="1800" b="1" dirty="0"/>
              <a:t>/ in hair /he</a:t>
            </a:r>
            <a:r>
              <a:rPr lang="az-Cyrl-AZ" sz="1800" b="1" dirty="0"/>
              <a:t>Ә</a:t>
            </a:r>
            <a:r>
              <a:rPr lang="en-US" sz="1800" b="1" dirty="0"/>
              <a:t>/</a:t>
            </a:r>
          </a:p>
          <a:p>
            <a:pPr marL="0" indent="0">
              <a:buNone/>
            </a:pPr>
            <a:r>
              <a:rPr lang="en-US" sz="1800" b="1" dirty="0"/>
              <a:t>	/</a:t>
            </a:r>
            <a:r>
              <a:rPr lang="en-US" sz="1800" b="1" dirty="0" err="1"/>
              <a:t>aI</a:t>
            </a:r>
            <a:r>
              <a:rPr lang="en-US" sz="1800" b="1" dirty="0"/>
              <a:t>/ in cry /</a:t>
            </a:r>
            <a:r>
              <a:rPr lang="en-US" sz="1800" b="1" dirty="0" err="1"/>
              <a:t>kraI</a:t>
            </a:r>
            <a:r>
              <a:rPr lang="en-US" sz="1800" b="1" dirty="0"/>
              <a:t>/ 				</a:t>
            </a:r>
          </a:p>
          <a:p>
            <a:pPr marL="0" indent="0">
              <a:buNone/>
            </a:pPr>
            <a:r>
              <a:rPr lang="en-US" sz="1800" b="1" dirty="0"/>
              <a:t>	/</a:t>
            </a:r>
            <a:r>
              <a:rPr lang="en-US" sz="1800" b="1" dirty="0" err="1"/>
              <a:t>ɒI</a:t>
            </a:r>
            <a:r>
              <a:rPr lang="en-US" sz="1800" b="1" dirty="0"/>
              <a:t>/ in boy /</a:t>
            </a:r>
            <a:r>
              <a:rPr lang="en-US" sz="1800" b="1" dirty="0" err="1"/>
              <a:t>bɒI</a:t>
            </a:r>
            <a:r>
              <a:rPr lang="en-US" sz="1800" b="1" dirty="0"/>
              <a:t>/</a:t>
            </a:r>
          </a:p>
        </p:txBody>
      </p:sp>
    </p:spTree>
    <p:extLst>
      <p:ext uri="{BB962C8B-B14F-4D97-AF65-F5344CB8AC3E}">
        <p14:creationId xmlns:p14="http://schemas.microsoft.com/office/powerpoint/2010/main" val="32361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35273-699E-48BD-AB71-CCDBFC4BD2DC}"/>
              </a:ext>
            </a:extLst>
          </p:cNvPr>
          <p:cNvSpPr>
            <a:spLocks noGrp="1"/>
          </p:cNvSpPr>
          <p:nvPr>
            <p:ph idx="1"/>
          </p:nvPr>
        </p:nvSpPr>
        <p:spPr>
          <a:xfrm>
            <a:off x="150920" y="88776"/>
            <a:ext cx="11887200" cy="6622741"/>
          </a:xfrm>
        </p:spPr>
        <p:txBody>
          <a:bodyPr>
            <a:normAutofit lnSpcReduction="10000"/>
          </a:bodyPr>
          <a:lstStyle/>
          <a:p>
            <a:pPr marL="0" indent="0">
              <a:buNone/>
            </a:pPr>
            <a:r>
              <a:rPr lang="en-US" sz="2400" b="1" u="sng" dirty="0"/>
              <a:t>Consonant Sound</a:t>
            </a:r>
          </a:p>
          <a:p>
            <a:r>
              <a:rPr lang="en-US" sz="2400" b="1" dirty="0"/>
              <a:t>The speech sound in the production of which the air from the lungs is obstructed in the vocal tract thereby causing friction are called consonants. </a:t>
            </a:r>
          </a:p>
          <a:p>
            <a:r>
              <a:rPr lang="en-US" sz="2400" b="1" dirty="0"/>
              <a:t>Sometimes the air is either completely blocked or partially blocked. </a:t>
            </a:r>
          </a:p>
          <a:p>
            <a:r>
              <a:rPr lang="en-US" sz="2400" b="1" dirty="0"/>
              <a:t>There are mainly three types of consonant sound.</a:t>
            </a:r>
          </a:p>
          <a:p>
            <a:pPr marL="514350" indent="-514350">
              <a:buAutoNum type="romanLcPeriod"/>
            </a:pPr>
            <a:r>
              <a:rPr lang="en-US" sz="2400" b="1" dirty="0"/>
              <a:t>Voicing</a:t>
            </a:r>
          </a:p>
          <a:p>
            <a:pPr marL="514350" indent="-514350">
              <a:buAutoNum type="romanLcPeriod"/>
            </a:pPr>
            <a:r>
              <a:rPr lang="en-US" sz="2400" b="1" dirty="0"/>
              <a:t>The place of articulation</a:t>
            </a:r>
          </a:p>
          <a:p>
            <a:pPr marL="514350" indent="-514350">
              <a:buAutoNum type="romanLcPeriod"/>
            </a:pPr>
            <a:r>
              <a:rPr lang="en-US" sz="2400" b="1" dirty="0"/>
              <a:t>The manner of articulation</a:t>
            </a:r>
          </a:p>
          <a:p>
            <a:pPr marL="0" indent="0">
              <a:buNone/>
            </a:pPr>
            <a:r>
              <a:rPr lang="en-US" sz="2400" b="1" dirty="0"/>
              <a:t> </a:t>
            </a:r>
            <a:r>
              <a:rPr lang="en-US" sz="2400" b="1" u="sng" dirty="0"/>
              <a:t>Voicing: Voiced and Voiceless</a:t>
            </a:r>
          </a:p>
          <a:p>
            <a:pPr algn="just"/>
            <a:r>
              <a:rPr lang="en-US" sz="2400" b="1" dirty="0"/>
              <a:t>If a consonant is produced without any vibration in the vocal cords, this is called a voiceless consonant sound. For </a:t>
            </a:r>
            <a:r>
              <a:rPr lang="en-US" sz="2400" b="1" dirty="0" err="1"/>
              <a:t>e.g</a:t>
            </a:r>
            <a:r>
              <a:rPr lang="en-US" sz="2400" b="1" dirty="0"/>
              <a:t>, the initial sounds in </a:t>
            </a:r>
            <a:r>
              <a:rPr lang="en-US" sz="2400" b="1" u="sng" dirty="0"/>
              <a:t>c</a:t>
            </a:r>
            <a:r>
              <a:rPr lang="en-US" sz="2400" b="1" dirty="0"/>
              <a:t>at, </a:t>
            </a:r>
            <a:r>
              <a:rPr lang="en-US" sz="2400" b="1" u="sng" dirty="0"/>
              <a:t>p</a:t>
            </a:r>
            <a:r>
              <a:rPr lang="en-US" sz="2400" b="1" dirty="0"/>
              <a:t>at, </a:t>
            </a:r>
            <a:r>
              <a:rPr lang="en-US" sz="2400" b="1" u="sng" dirty="0"/>
              <a:t>s</a:t>
            </a:r>
            <a:r>
              <a:rPr lang="en-US" sz="2400" b="1" dirty="0"/>
              <a:t>at, </a:t>
            </a:r>
            <a:r>
              <a:rPr lang="en-US" sz="2400" b="1" u="sng" dirty="0"/>
              <a:t>h</a:t>
            </a:r>
            <a:r>
              <a:rPr lang="en-US" sz="2400" b="1" dirty="0"/>
              <a:t>as are produced without vibration in the vocal cords and are thus voiceless. There are nine voiceless consonants out of 24 in English. They are /p, t, k, f, Ɵ, s, ʃ, </a:t>
            </a:r>
            <a:r>
              <a:rPr lang="en-US" sz="2400" b="1" dirty="0" err="1"/>
              <a:t>tʃ</a:t>
            </a:r>
            <a:r>
              <a:rPr lang="en-US" sz="2400" b="1" dirty="0"/>
              <a:t>, h/</a:t>
            </a:r>
          </a:p>
          <a:p>
            <a:pPr algn="just"/>
            <a:r>
              <a:rPr lang="en-US" sz="2400" b="1" dirty="0"/>
              <a:t>When a consonant is produced with vibration, it is called voiced consonant. The initial sounds in the words like vat, bat, mat, zoo, etc. are voiced consonants which are produced with vibrations in the vocal cords. There are altogether 15 voiced consonants in English. They are /b, d, g, v, ð, z, Ʒ, </a:t>
            </a:r>
            <a:r>
              <a:rPr lang="en-US" sz="2400" b="1" dirty="0" err="1"/>
              <a:t>dƷ</a:t>
            </a:r>
            <a:r>
              <a:rPr lang="en-US" sz="2400" b="1" dirty="0"/>
              <a:t>, m, n, </a:t>
            </a:r>
            <a:r>
              <a:rPr lang="ka-GE" sz="2400" b="1" dirty="0"/>
              <a:t>ⴄ</a:t>
            </a:r>
            <a:r>
              <a:rPr lang="en-US" sz="2400" b="1" dirty="0"/>
              <a:t>, r, l, w, j/</a:t>
            </a:r>
          </a:p>
        </p:txBody>
      </p:sp>
    </p:spTree>
    <p:extLst>
      <p:ext uri="{BB962C8B-B14F-4D97-AF65-F5344CB8AC3E}">
        <p14:creationId xmlns:p14="http://schemas.microsoft.com/office/powerpoint/2010/main" val="143168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80" name="AutoShape 2" descr="Looking Glass, कांच का आईना, ग्लास मिरर - Chadha Glass Company, New Delhi |  ID: 13939131697"/>
          <p:cNvSpPr>
            <a:spLocks noChangeAspect="1" noChangeArrowheads="1"/>
          </p:cNvSpPr>
          <p:nvPr/>
        </p:nvSpPr>
        <p:spPr bwMode="auto">
          <a:xfrm>
            <a:off x="63500" y="-136525"/>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70" name="TextBox 69"/>
          <p:cNvSpPr txBox="1"/>
          <p:nvPr/>
        </p:nvSpPr>
        <p:spPr>
          <a:xfrm>
            <a:off x="575437" y="1142999"/>
            <a:ext cx="553998" cy="5272857"/>
          </a:xfrm>
          <a:prstGeom prst="rect">
            <a:avLst/>
          </a:prstGeom>
          <a:solidFill>
            <a:schemeClr val="bg2"/>
          </a:solidFill>
        </p:spPr>
        <p:txBody>
          <a:bodyPr vert="vert270" wrap="square" rtlCol="0">
            <a:spAutoFit/>
          </a:bodyPr>
          <a:lstStyle/>
          <a:p>
            <a:pPr algn="ctr"/>
            <a:r>
              <a:rPr lang="en-GB" sz="2400" b="1" dirty="0">
                <a:latin typeface="Lucida Bright" panose="02040603070505020404" pitchFamily="18" charset="0"/>
                <a:cs typeface="Lucida Bright" panose="02040603070505020404" pitchFamily="18" charset="0"/>
              </a:rPr>
              <a:t>Consonant Sounds in English</a:t>
            </a:r>
          </a:p>
        </p:txBody>
      </p:sp>
      <p:graphicFrame>
        <p:nvGraphicFramePr>
          <p:cNvPr id="65" name="Table 64"/>
          <p:cNvGraphicFramePr>
            <a:graphicFrameLocks noGrp="1"/>
          </p:cNvGraphicFramePr>
          <p:nvPr/>
        </p:nvGraphicFramePr>
        <p:xfrm>
          <a:off x="1133729" y="73089"/>
          <a:ext cx="5659778" cy="6309360"/>
        </p:xfrm>
        <a:graphic>
          <a:graphicData uri="http://schemas.openxmlformats.org/drawingml/2006/table">
            <a:tbl>
              <a:tblPr/>
              <a:tblGrid>
                <a:gridCol w="1357630">
                  <a:extLst>
                    <a:ext uri="{9D8B030D-6E8A-4147-A177-3AD203B41FA5}">
                      <a16:colId xmlns:a16="http://schemas.microsoft.com/office/drawing/2014/main" val="4039124639"/>
                    </a:ext>
                  </a:extLst>
                </a:gridCol>
                <a:gridCol w="4302148">
                  <a:extLst>
                    <a:ext uri="{9D8B030D-6E8A-4147-A177-3AD203B41FA5}">
                      <a16:colId xmlns:a16="http://schemas.microsoft.com/office/drawing/2014/main" val="846993305"/>
                    </a:ext>
                  </a:extLst>
                </a:gridCol>
              </a:tblGrid>
              <a:tr h="0">
                <a:tc>
                  <a:txBody>
                    <a:bodyPr/>
                    <a:lstStyle/>
                    <a:p>
                      <a:pPr algn="ctr" fontAlgn="base"/>
                      <a:r>
                        <a:rPr lang="en-GB" sz="2400" b="1" dirty="0">
                          <a:effectLst/>
                          <a:latin typeface="Lucida Bright" panose="02040603070505020404" pitchFamily="18" charset="0"/>
                          <a:cs typeface="Lucida Bright" panose="02040603070505020404" pitchFamily="18" charset="0"/>
                        </a:rPr>
                        <a:t>Sounds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dirty="0">
                          <a:effectLst/>
                          <a:latin typeface="Lucida Bright" panose="02040603070505020404" pitchFamily="18" charset="0"/>
                          <a:cs typeface="Lucida Bright" panose="02040603070505020404" pitchFamily="18" charset="0"/>
                        </a:rPr>
                        <a:t>Examples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9000047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/p/</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p</a:t>
                      </a:r>
                      <a:r>
                        <a:rPr lang="en-GB" sz="2400" dirty="0">
                          <a:effectLst/>
                          <a:latin typeface="Lucida Bright" panose="02040603070505020404" pitchFamily="18" charset="0"/>
                          <a:cs typeface="Lucida Bright" panose="02040603070505020404" pitchFamily="18" charset="0"/>
                        </a:rPr>
                        <a:t>en, a</a:t>
                      </a:r>
                      <a:r>
                        <a:rPr lang="en-GB" sz="2400" b="1" u="sng" dirty="0">
                          <a:effectLst/>
                          <a:latin typeface="Lucida Bright" panose="02040603070505020404" pitchFamily="18" charset="0"/>
                          <a:cs typeface="Lucida Bright" panose="02040603070505020404" pitchFamily="18" charset="0"/>
                        </a:rPr>
                        <a:t>pp</a:t>
                      </a:r>
                      <a:r>
                        <a:rPr lang="en-GB" sz="2400" dirty="0">
                          <a:effectLst/>
                          <a:latin typeface="Lucida Bright" panose="02040603070505020404" pitchFamily="18" charset="0"/>
                          <a:cs typeface="Lucida Bright" panose="02040603070505020404" pitchFamily="18" charset="0"/>
                        </a:rPr>
                        <a:t>le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290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/b/</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b</a:t>
                      </a:r>
                      <a:r>
                        <a:rPr lang="en-GB" sz="2400" dirty="0">
                          <a:effectLst/>
                          <a:latin typeface="Lucida Bright" panose="02040603070505020404" pitchFamily="18" charset="0"/>
                          <a:cs typeface="Lucida Bright" panose="02040603070505020404" pitchFamily="18" charset="0"/>
                        </a:rPr>
                        <a:t>anana, ra</a:t>
                      </a:r>
                      <a:r>
                        <a:rPr lang="en-GB" sz="2400" b="1" u="sng" dirty="0">
                          <a:effectLst/>
                          <a:latin typeface="Lucida Bright" panose="02040603070505020404" pitchFamily="18" charset="0"/>
                          <a:cs typeface="Lucida Bright" panose="02040603070505020404" pitchFamily="18" charset="0"/>
                        </a:rPr>
                        <a:t>bb</a:t>
                      </a:r>
                      <a:r>
                        <a:rPr lang="en-GB" sz="2400" dirty="0">
                          <a:effectLst/>
                          <a:latin typeface="Lucida Bright" panose="02040603070505020404" pitchFamily="18" charset="0"/>
                          <a:cs typeface="Lucida Bright" panose="02040603070505020404" pitchFamily="18" charset="0"/>
                        </a:rPr>
                        <a:t>it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206191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t</a:t>
                      </a:r>
                      <a:r>
                        <a:rPr lang="en-GB" sz="2400" dirty="0">
                          <a:effectLst/>
                          <a:latin typeface="Lucida Bright" panose="02040603070505020404" pitchFamily="18" charset="0"/>
                          <a:cs typeface="Lucida Bright" panose="02040603070505020404" pitchFamily="18" charset="0"/>
                        </a:rPr>
                        <a:t>eacher, le</a:t>
                      </a:r>
                      <a:r>
                        <a:rPr lang="en-GB" sz="2400" b="1" u="sng" dirty="0">
                          <a:effectLst/>
                          <a:latin typeface="Lucida Bright" panose="02040603070505020404" pitchFamily="18" charset="0"/>
                          <a:cs typeface="Lucida Bright" panose="02040603070505020404" pitchFamily="18" charset="0"/>
                        </a:rPr>
                        <a:t>tt</a:t>
                      </a:r>
                      <a:r>
                        <a:rPr lang="en-GB" sz="2400" dirty="0">
                          <a:effectLst/>
                          <a:latin typeface="Lucida Bright" panose="02040603070505020404" pitchFamily="18" charset="0"/>
                          <a:cs typeface="Lucida Bright" panose="02040603070505020404" pitchFamily="18" charset="0"/>
                        </a:rPr>
                        <a:t>er, watch</a:t>
                      </a:r>
                      <a:r>
                        <a:rPr lang="en-GB" sz="2400" b="1" u="sng" dirty="0">
                          <a:effectLst/>
                          <a:latin typeface="Lucida Bright" panose="02040603070505020404" pitchFamily="18" charset="0"/>
                          <a:cs typeface="Lucida Bright" panose="02040603070505020404" pitchFamily="18" charset="0"/>
                        </a:rPr>
                        <a:t>ed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3156777"/>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d</a:t>
                      </a:r>
                      <a:r>
                        <a:rPr lang="en-GB" sz="2400" dirty="0">
                          <a:effectLst/>
                          <a:latin typeface="Lucida Bright" panose="02040603070505020404" pitchFamily="18" charset="0"/>
                          <a:cs typeface="Lucida Bright" panose="02040603070505020404" pitchFamily="18" charset="0"/>
                        </a:rPr>
                        <a:t>og, a</a:t>
                      </a:r>
                      <a:r>
                        <a:rPr lang="en-GB" sz="2400" b="1" u="sng" dirty="0">
                          <a:effectLst/>
                          <a:latin typeface="Lucida Bright" panose="02040603070505020404" pitchFamily="18" charset="0"/>
                          <a:cs typeface="Lucida Bright" panose="02040603070505020404" pitchFamily="18" charset="0"/>
                        </a:rPr>
                        <a:t>dd</a:t>
                      </a:r>
                      <a:r>
                        <a:rPr lang="en-GB" sz="2400" dirty="0">
                          <a:effectLst/>
                          <a:latin typeface="Lucida Bright" panose="02040603070505020404" pitchFamily="18" charset="0"/>
                          <a:cs typeface="Lucida Bright" panose="02040603070505020404" pitchFamily="18" charset="0"/>
                        </a:rPr>
                        <a:t>ress, liv</a:t>
                      </a:r>
                      <a:r>
                        <a:rPr lang="en-GB" sz="2400" b="1" dirty="0">
                          <a:effectLst/>
                          <a:latin typeface="Lucida Bright" panose="02040603070505020404" pitchFamily="18" charset="0"/>
                          <a:cs typeface="Lucida Bright" panose="02040603070505020404" pitchFamily="18" charset="0"/>
                        </a:rPr>
                        <a:t>ed</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978881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n-GB" sz="2400" b="1" dirty="0" err="1">
                          <a:solidFill>
                            <a:srgbClr val="CC0000"/>
                          </a:solidFill>
                          <a:effectLst/>
                          <a:latin typeface="Lucida Bright" panose="02040603070505020404" pitchFamily="18" charset="0"/>
                          <a:cs typeface="Lucida Bright" panose="02040603070505020404" pitchFamily="18" charset="0"/>
                        </a:rPr>
                        <a:t>tʃ</a:t>
                      </a:r>
                      <a:r>
                        <a:rPr lang="en-GB" sz="2400" b="1" dirty="0">
                          <a:solidFill>
                            <a:srgbClr val="CC0000"/>
                          </a:solidFill>
                          <a:effectLst/>
                          <a:latin typeface="Lucida Bright" panose="02040603070505020404" pitchFamily="18" charset="0"/>
                          <a:cs typeface="Lucida Bright" panose="02040603070505020404" pitchFamily="18" charset="0"/>
                        </a:rPr>
                        <a: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ch</a:t>
                      </a:r>
                      <a:r>
                        <a:rPr lang="en-GB" sz="2400">
                          <a:effectLst/>
                          <a:latin typeface="Lucida Bright" panose="02040603070505020404" pitchFamily="18" charset="0"/>
                          <a:cs typeface="Lucida Bright" panose="02040603070505020404" pitchFamily="18" charset="0"/>
                        </a:rPr>
                        <a:t>air, ma</a:t>
                      </a:r>
                      <a:r>
                        <a:rPr lang="en-GB" sz="2400" b="1" u="sng">
                          <a:effectLst/>
                          <a:latin typeface="Lucida Bright" panose="02040603070505020404" pitchFamily="18" charset="0"/>
                          <a:cs typeface="Lucida Bright" panose="02040603070505020404" pitchFamily="18" charset="0"/>
                        </a:rPr>
                        <a:t>tch</a:t>
                      </a:r>
                      <a:r>
                        <a:rPr lang="en-GB" sz="2400">
                          <a:effectLst/>
                          <a:latin typeface="Lucida Bright" panose="02040603070505020404" pitchFamily="18" charset="0"/>
                          <a:cs typeface="Lucida Bright" panose="02040603070505020404" pitchFamily="18" charset="0"/>
                        </a:rPr>
                        <a:t>, pic</a:t>
                      </a:r>
                      <a:r>
                        <a:rPr lang="en-GB" sz="2400" b="1" u="sng">
                          <a:effectLst/>
                          <a:latin typeface="Lucida Bright" panose="02040603070505020404" pitchFamily="18" charset="0"/>
                          <a:cs typeface="Lucida Bright" panose="02040603070505020404" pitchFamily="18" charset="0"/>
                        </a:rPr>
                        <a:t>t</a:t>
                      </a:r>
                      <a:r>
                        <a:rPr lang="en-GB" sz="2400">
                          <a:effectLst/>
                          <a:latin typeface="Lucida Bright" panose="02040603070505020404" pitchFamily="18" charset="0"/>
                          <a:cs typeface="Lucida Bright" panose="02040603070505020404" pitchFamily="18" charset="0"/>
                        </a:rPr>
                        <a:t>ure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10971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n-GB" sz="2400" b="1" dirty="0" err="1">
                          <a:solidFill>
                            <a:srgbClr val="CC0000"/>
                          </a:solidFill>
                          <a:effectLst/>
                          <a:latin typeface="Lucida Bright" panose="02040603070505020404" pitchFamily="18" charset="0"/>
                          <a:cs typeface="Lucida Bright" panose="02040603070505020404" pitchFamily="18" charset="0"/>
                        </a:rPr>
                        <a:t>dʒ</a:t>
                      </a:r>
                      <a:r>
                        <a:rPr lang="en-GB" sz="2400" b="1" dirty="0">
                          <a:solidFill>
                            <a:srgbClr val="CC0000"/>
                          </a:solidFill>
                          <a:effectLst/>
                          <a:latin typeface="Lucida Bright" panose="02040603070505020404" pitchFamily="18" charset="0"/>
                          <a:cs typeface="Lucida Bright" panose="02040603070505020404" pitchFamily="18" charset="0"/>
                        </a:rPr>
                        <a:t>/</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j</a:t>
                      </a:r>
                      <a:r>
                        <a:rPr lang="en-GB" sz="2400">
                          <a:effectLst/>
                          <a:latin typeface="Lucida Bright" panose="02040603070505020404" pitchFamily="18" charset="0"/>
                          <a:cs typeface="Lucida Bright" panose="02040603070505020404" pitchFamily="18" charset="0"/>
                        </a:rPr>
                        <a:t>ob, </a:t>
                      </a:r>
                      <a:r>
                        <a:rPr lang="en-GB" sz="2400" b="1" u="sng">
                          <a:effectLst/>
                          <a:latin typeface="Lucida Bright" panose="02040603070505020404" pitchFamily="18" charset="0"/>
                          <a:cs typeface="Lucida Bright" panose="02040603070505020404" pitchFamily="18" charset="0"/>
                        </a:rPr>
                        <a:t>g</a:t>
                      </a:r>
                      <a:r>
                        <a:rPr lang="en-GB" sz="2400">
                          <a:effectLst/>
                          <a:latin typeface="Lucida Bright" panose="02040603070505020404" pitchFamily="18" charset="0"/>
                          <a:cs typeface="Lucida Bright" panose="02040603070505020404" pitchFamily="18" charset="0"/>
                        </a:rPr>
                        <a:t>ym, ima</a:t>
                      </a:r>
                      <a:r>
                        <a:rPr lang="en-GB" sz="2400" b="1" u="sng">
                          <a:effectLst/>
                          <a:latin typeface="Lucida Bright" panose="02040603070505020404" pitchFamily="18" charset="0"/>
                          <a:cs typeface="Lucida Bright" panose="02040603070505020404" pitchFamily="18" charset="0"/>
                        </a:rPr>
                        <a:t>ge</a:t>
                      </a:r>
                      <a:r>
                        <a:rPr lang="en-GB" sz="2400">
                          <a:effectLst/>
                          <a:latin typeface="Lucida Bright" panose="02040603070505020404" pitchFamily="18" charset="0"/>
                          <a:cs typeface="Lucida Bright" panose="02040603070505020404" pitchFamily="18" charset="0"/>
                        </a:rPr>
                        <a:t>, fri</a:t>
                      </a:r>
                      <a:r>
                        <a:rPr lang="en-GB" sz="2400" b="1" u="sng">
                          <a:effectLst/>
                          <a:latin typeface="Lucida Bright" panose="02040603070505020404" pitchFamily="18" charset="0"/>
                          <a:cs typeface="Lucida Bright" panose="02040603070505020404" pitchFamily="18" charset="0"/>
                        </a:rPr>
                        <a:t>dge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607676"/>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/k/</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c</a:t>
                      </a:r>
                      <a:r>
                        <a:rPr lang="en-GB" sz="2400" dirty="0">
                          <a:effectLst/>
                          <a:latin typeface="Lucida Bright" panose="02040603070505020404" pitchFamily="18" charset="0"/>
                          <a:cs typeface="Lucida Bright" panose="02040603070505020404" pitchFamily="18" charset="0"/>
                        </a:rPr>
                        <a:t>at, clo</a:t>
                      </a:r>
                      <a:r>
                        <a:rPr lang="en-GB" sz="2400" b="1" u="sng" dirty="0">
                          <a:effectLst/>
                          <a:latin typeface="Lucida Bright" panose="02040603070505020404" pitchFamily="18" charset="0"/>
                          <a:cs typeface="Lucida Bright" panose="02040603070505020404" pitchFamily="18" charset="0"/>
                        </a:rPr>
                        <a:t>ck</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k</a:t>
                      </a:r>
                      <a:r>
                        <a:rPr lang="en-GB" sz="2400" dirty="0">
                          <a:effectLst/>
                          <a:latin typeface="Lucida Bright" panose="02040603070505020404" pitchFamily="18" charset="0"/>
                          <a:cs typeface="Lucida Bright" panose="02040603070505020404" pitchFamily="18" charset="0"/>
                        </a:rPr>
                        <a:t>angaroo, me</a:t>
                      </a:r>
                      <a:r>
                        <a:rPr lang="en-GB" sz="2400" b="1" u="sng" dirty="0">
                          <a:effectLst/>
                          <a:latin typeface="Lucida Bright" panose="02040603070505020404" pitchFamily="18" charset="0"/>
                          <a:cs typeface="Lucida Bright" panose="02040603070505020404" pitchFamily="18" charset="0"/>
                        </a:rPr>
                        <a:t>ch</a:t>
                      </a:r>
                      <a:r>
                        <a:rPr lang="en-GB" sz="2400" dirty="0">
                          <a:effectLst/>
                          <a:latin typeface="Lucida Bright" panose="02040603070505020404" pitchFamily="18" charset="0"/>
                          <a:cs typeface="Lucida Bright" panose="02040603070505020404" pitchFamily="18" charset="0"/>
                        </a:rPr>
                        <a:t>anic, </a:t>
                      </a:r>
                      <a:r>
                        <a:rPr lang="en-GB" sz="2400" b="1" u="sng" dirty="0">
                          <a:effectLst/>
                          <a:latin typeface="Lucida Bright" panose="02040603070505020404" pitchFamily="18" charset="0"/>
                          <a:cs typeface="Lucida Bright" panose="02040603070505020404" pitchFamily="18" charset="0"/>
                        </a:rPr>
                        <a:t>q</a:t>
                      </a:r>
                      <a:r>
                        <a:rPr lang="en-GB" sz="2400" dirty="0">
                          <a:effectLst/>
                          <a:latin typeface="Lucida Bright" panose="02040603070505020404" pitchFamily="18" charset="0"/>
                          <a:cs typeface="Lucida Bright" panose="02040603070505020404" pitchFamily="18" charset="0"/>
                        </a:rPr>
                        <a:t>ueen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8356058"/>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/g/</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g</a:t>
                      </a:r>
                      <a:r>
                        <a:rPr lang="en-GB" sz="2400" dirty="0">
                          <a:effectLst/>
                          <a:latin typeface="Lucida Bright" panose="02040603070505020404" pitchFamily="18" charset="0"/>
                          <a:cs typeface="Lucida Bright" panose="02040603070505020404" pitchFamily="18" charset="0"/>
                        </a:rPr>
                        <a:t>o, bi</a:t>
                      </a:r>
                      <a:r>
                        <a:rPr lang="en-GB" sz="2400" b="1" u="sng" dirty="0">
                          <a:effectLst/>
                          <a:latin typeface="Lucida Bright" panose="02040603070505020404" pitchFamily="18" charset="0"/>
                          <a:cs typeface="Lucida Bright" panose="02040603070505020404" pitchFamily="18" charset="0"/>
                        </a:rPr>
                        <a:t>gg</a:t>
                      </a:r>
                      <a:r>
                        <a:rPr lang="en-GB" sz="2400" dirty="0">
                          <a:effectLst/>
                          <a:latin typeface="Lucida Bright" panose="02040603070505020404" pitchFamily="18" charset="0"/>
                          <a:cs typeface="Lucida Bright" panose="02040603070505020404" pitchFamily="18" charset="0"/>
                        </a:rPr>
                        <a:t>er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524454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/f/</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f</a:t>
                      </a:r>
                      <a:r>
                        <a:rPr lang="en-GB" sz="2400">
                          <a:effectLst/>
                          <a:latin typeface="Lucida Bright" panose="02040603070505020404" pitchFamily="18" charset="0"/>
                          <a:cs typeface="Lucida Bright" panose="02040603070505020404" pitchFamily="18" charset="0"/>
                        </a:rPr>
                        <a:t>oot, tra</a:t>
                      </a:r>
                      <a:r>
                        <a:rPr lang="en-GB" sz="2400" b="1" u="sng">
                          <a:effectLst/>
                          <a:latin typeface="Lucida Bright" panose="02040603070505020404" pitchFamily="18" charset="0"/>
                          <a:cs typeface="Lucida Bright" panose="02040603070505020404" pitchFamily="18" charset="0"/>
                        </a:rPr>
                        <a:t>ff</a:t>
                      </a:r>
                      <a:r>
                        <a:rPr lang="en-GB" sz="2400">
                          <a:effectLst/>
                          <a:latin typeface="Lucida Bright" panose="02040603070505020404" pitchFamily="18" charset="0"/>
                          <a:cs typeface="Lucida Bright" panose="02040603070505020404" pitchFamily="18" charset="0"/>
                        </a:rPr>
                        <a:t>ic, </a:t>
                      </a:r>
                      <a:r>
                        <a:rPr lang="en-GB" sz="2400" b="1" u="sng">
                          <a:effectLst/>
                          <a:latin typeface="Lucida Bright" panose="02040603070505020404" pitchFamily="18" charset="0"/>
                          <a:cs typeface="Lucida Bright" panose="02040603070505020404" pitchFamily="18" charset="0"/>
                        </a:rPr>
                        <a:t>ph</a:t>
                      </a:r>
                      <a:r>
                        <a:rPr lang="en-GB" sz="2400">
                          <a:effectLst/>
                          <a:latin typeface="Lucida Bright" panose="02040603070505020404" pitchFamily="18" charset="0"/>
                          <a:cs typeface="Lucida Bright" panose="02040603070505020404" pitchFamily="18" charset="0"/>
                        </a:rPr>
                        <a:t>one, lau</a:t>
                      </a:r>
                      <a:r>
                        <a:rPr lang="en-GB" sz="2400" b="1" u="sng">
                          <a:effectLst/>
                          <a:latin typeface="Lucida Bright" panose="02040603070505020404" pitchFamily="18" charset="0"/>
                          <a:cs typeface="Lucida Bright" panose="02040603070505020404" pitchFamily="18" charset="0"/>
                        </a:rPr>
                        <a:t>gh</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507364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/v/</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v</a:t>
                      </a:r>
                      <a:r>
                        <a:rPr lang="en-GB" sz="2400">
                          <a:effectLst/>
                          <a:latin typeface="Lucida Bright" panose="02040603070505020404" pitchFamily="18" charset="0"/>
                          <a:cs typeface="Lucida Bright" panose="02040603070505020404" pitchFamily="18" charset="0"/>
                        </a:rPr>
                        <a:t>egetable, o</a:t>
                      </a:r>
                      <a:r>
                        <a:rPr lang="en-GB" sz="2400" b="1" u="sng">
                          <a:effectLst/>
                          <a:latin typeface="Lucida Bright" panose="02040603070505020404" pitchFamily="18" charset="0"/>
                          <a:cs typeface="Lucida Bright" panose="02040603070505020404" pitchFamily="18" charset="0"/>
                        </a:rPr>
                        <a:t>f</a:t>
                      </a:r>
                      <a:r>
                        <a:rPr lang="en-GB" sz="2400">
                          <a:effectLst/>
                          <a:latin typeface="Lucida Bright" panose="02040603070505020404" pitchFamily="18" charset="0"/>
                          <a:cs typeface="Lucida Bright" panose="02040603070505020404" pitchFamily="18" charset="0"/>
                        </a:rPr>
                        <a:t>, li</a:t>
                      </a:r>
                      <a:r>
                        <a:rPr lang="en-GB" sz="2400" b="1" u="sng">
                          <a:effectLst/>
                          <a:latin typeface="Lucida Bright" panose="02040603070505020404" pitchFamily="18" charset="0"/>
                          <a:cs typeface="Lucida Bright" panose="02040603070505020404" pitchFamily="18" charset="0"/>
                        </a:rPr>
                        <a:t>ve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9222214"/>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a:t>
                      </a:r>
                      <a:r>
                        <a:rPr lang="el-GR" sz="2400" b="1" dirty="0">
                          <a:solidFill>
                            <a:srgbClr val="CC0000"/>
                          </a:solidFill>
                          <a:effectLst/>
                          <a:latin typeface="Lucida Bright" panose="02040603070505020404" pitchFamily="18" charset="0"/>
                          <a:cs typeface="Lucida Bright" panose="02040603070505020404" pitchFamily="18" charset="0"/>
                        </a:rPr>
                        <a:t>θ</a:t>
                      </a:r>
                      <a:r>
                        <a:rPr lang="en-GB" sz="2400" b="1" dirty="0">
                          <a:solidFill>
                            <a:srgbClr val="CC0000"/>
                          </a:solidFill>
                          <a:effectLst/>
                          <a:latin typeface="Lucida Bright" panose="02040603070505020404" pitchFamily="18" charset="0"/>
                          <a:cs typeface="Lucida Bright" panose="02040603070505020404" pitchFamily="18" charset="0"/>
                        </a:rPr>
                        <a:t>/</a:t>
                      </a:r>
                      <a:endParaRPr lang="el-GR"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th</a:t>
                      </a:r>
                      <a:r>
                        <a:rPr lang="en-GB" sz="2400" dirty="0">
                          <a:effectLst/>
                          <a:latin typeface="Lucida Bright" panose="02040603070505020404" pitchFamily="18" charset="0"/>
                          <a:cs typeface="Lucida Bright" panose="02040603070505020404" pitchFamily="18" charset="0"/>
                        </a:rPr>
                        <a:t>ink</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04095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/ð/</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dirty="0">
                          <a:effectLst/>
                          <a:latin typeface="Lucida Bright" panose="02040603070505020404" pitchFamily="18" charset="0"/>
                          <a:cs typeface="Lucida Bright" panose="02040603070505020404" pitchFamily="18" charset="0"/>
                        </a:rPr>
                        <a:t>mo</a:t>
                      </a:r>
                      <a:r>
                        <a:rPr lang="en-GB" sz="2400" b="1" u="sng" dirty="0">
                          <a:effectLst/>
                          <a:latin typeface="Lucida Bright" panose="02040603070505020404" pitchFamily="18" charset="0"/>
                          <a:cs typeface="Lucida Bright" panose="02040603070505020404" pitchFamily="18" charset="0"/>
                        </a:rPr>
                        <a:t>th</a:t>
                      </a:r>
                      <a:r>
                        <a:rPr lang="en-GB" sz="2400" dirty="0">
                          <a:effectLst/>
                          <a:latin typeface="Lucida Bright" panose="02040603070505020404" pitchFamily="18" charset="0"/>
                          <a:cs typeface="Lucida Bright" panose="02040603070505020404" pitchFamily="18" charset="0"/>
                        </a:rPr>
                        <a:t>er, brea</a:t>
                      </a:r>
                      <a:r>
                        <a:rPr lang="en-GB" sz="2400" b="1" u="sng" dirty="0">
                          <a:effectLst/>
                          <a:latin typeface="Lucida Bright" panose="02040603070505020404" pitchFamily="18" charset="0"/>
                          <a:cs typeface="Lucida Bright" panose="02040603070505020404" pitchFamily="18" charset="0"/>
                        </a:rPr>
                        <a:t>the</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5452178"/>
                  </a:ext>
                </a:extLst>
              </a:tr>
            </a:tbl>
          </a:graphicData>
        </a:graphic>
      </p:graphicFrame>
      <p:graphicFrame>
        <p:nvGraphicFramePr>
          <p:cNvPr id="72" name="Table 71"/>
          <p:cNvGraphicFramePr>
            <a:graphicFrameLocks noGrp="1"/>
          </p:cNvGraphicFramePr>
          <p:nvPr/>
        </p:nvGraphicFramePr>
        <p:xfrm>
          <a:off x="6619165" y="40946"/>
          <a:ext cx="5572836" cy="6583680"/>
        </p:xfrm>
        <a:graphic>
          <a:graphicData uri="http://schemas.openxmlformats.org/drawingml/2006/table">
            <a:tbl>
              <a:tblPr/>
              <a:tblGrid>
                <a:gridCol w="1336775">
                  <a:extLst>
                    <a:ext uri="{9D8B030D-6E8A-4147-A177-3AD203B41FA5}">
                      <a16:colId xmlns:a16="http://schemas.microsoft.com/office/drawing/2014/main" val="4039124639"/>
                    </a:ext>
                  </a:extLst>
                </a:gridCol>
                <a:gridCol w="4236061">
                  <a:extLst>
                    <a:ext uri="{9D8B030D-6E8A-4147-A177-3AD203B41FA5}">
                      <a16:colId xmlns:a16="http://schemas.microsoft.com/office/drawing/2014/main" val="846993305"/>
                    </a:ext>
                  </a:extLst>
                </a:gridCol>
              </a:tblGrid>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/s/</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s</a:t>
                      </a:r>
                      <a:r>
                        <a:rPr lang="en-GB" sz="2400" dirty="0">
                          <a:effectLst/>
                          <a:latin typeface="Lucida Bright" panose="02040603070505020404" pitchFamily="18" charset="0"/>
                          <a:cs typeface="Lucida Bright" panose="02040603070505020404" pitchFamily="18" charset="0"/>
                        </a:rPr>
                        <a:t>un, gla</a:t>
                      </a:r>
                      <a:r>
                        <a:rPr lang="en-GB" sz="2400" b="1" u="sng" dirty="0">
                          <a:effectLst/>
                          <a:latin typeface="Lucida Bright" panose="02040603070505020404" pitchFamily="18" charset="0"/>
                          <a:cs typeface="Lucida Bright" panose="02040603070505020404" pitchFamily="18" charset="0"/>
                        </a:rPr>
                        <a:t>ss</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c</a:t>
                      </a:r>
                      <a:r>
                        <a:rPr lang="en-GB" sz="2400" dirty="0">
                          <a:effectLst/>
                          <a:latin typeface="Lucida Bright" panose="02040603070505020404" pitchFamily="18" charset="0"/>
                          <a:cs typeface="Lucida Bright" panose="02040603070505020404" pitchFamily="18" charset="0"/>
                        </a:rPr>
                        <a:t>ity, ni</a:t>
                      </a:r>
                      <a:r>
                        <a:rPr lang="en-GB" sz="2400" b="1" u="sng" dirty="0">
                          <a:effectLst/>
                          <a:latin typeface="Lucida Bright" panose="02040603070505020404" pitchFamily="18" charset="0"/>
                          <a:cs typeface="Lucida Bright" panose="02040603070505020404" pitchFamily="18" charset="0"/>
                        </a:rPr>
                        <a:t>ce</a:t>
                      </a:r>
                      <a:r>
                        <a:rPr lang="en-GB" sz="2400" dirty="0">
                          <a:effectLst/>
                          <a:latin typeface="Lucida Bright" panose="02040603070505020404" pitchFamily="18" charset="0"/>
                          <a:cs typeface="Lucida Bright" panose="02040603070505020404" pitchFamily="18" charset="0"/>
                        </a:rPr>
                        <a:t>, </a:t>
                      </a:r>
                      <a:r>
                        <a:rPr lang="en-GB" sz="2400" b="1" u="sng" dirty="0">
                          <a:effectLst/>
                          <a:latin typeface="Lucida Bright" panose="02040603070505020404" pitchFamily="18" charset="0"/>
                          <a:cs typeface="Lucida Bright" panose="02040603070505020404" pitchFamily="18" charset="0"/>
                        </a:rPr>
                        <a:t>sc</a:t>
                      </a:r>
                      <a:r>
                        <a:rPr lang="en-GB" sz="2400" dirty="0">
                          <a:effectLst/>
                          <a:latin typeface="Lucida Bright" panose="02040603070505020404" pitchFamily="18" charset="0"/>
                          <a:cs typeface="Lucida Bright" panose="02040603070505020404" pitchFamily="18" charset="0"/>
                        </a:rPr>
                        <a:t>enery</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290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/z/</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z</a:t>
                      </a:r>
                      <a:r>
                        <a:rPr lang="en-GB" sz="2400" dirty="0">
                          <a:effectLst/>
                          <a:latin typeface="Lucida Bright" panose="02040603070505020404" pitchFamily="18" charset="0"/>
                          <a:cs typeface="Lucida Bright" panose="02040603070505020404" pitchFamily="18" charset="0"/>
                        </a:rPr>
                        <a:t>ero, brother</a:t>
                      </a:r>
                      <a:r>
                        <a:rPr lang="en-GB" sz="2400" b="1" u="sng" dirty="0">
                          <a:effectLst/>
                          <a:latin typeface="Lucida Bright" panose="02040603070505020404" pitchFamily="18" charset="0"/>
                          <a:cs typeface="Lucida Bright" panose="02040603070505020404" pitchFamily="18" charset="0"/>
                        </a:rPr>
                        <a:t>s</a:t>
                      </a:r>
                      <a:r>
                        <a:rPr lang="en-GB" sz="2400" dirty="0">
                          <a:effectLst/>
                          <a:latin typeface="Lucida Bright" panose="02040603070505020404" pitchFamily="18" charset="0"/>
                          <a:cs typeface="Lucida Bright" panose="02040603070505020404" pitchFamily="18" charset="0"/>
                        </a:rPr>
                        <a:t>, rai</a:t>
                      </a:r>
                      <a:r>
                        <a:rPr lang="en-GB" sz="2400" b="1" u="sng" dirty="0">
                          <a:effectLst/>
                          <a:latin typeface="Lucida Bright" panose="02040603070505020404" pitchFamily="18" charset="0"/>
                          <a:cs typeface="Lucida Bright" panose="02040603070505020404" pitchFamily="18" charset="0"/>
                        </a:rPr>
                        <a:t>se</a:t>
                      </a:r>
                      <a:r>
                        <a:rPr lang="en-GB" sz="2400" dirty="0">
                          <a:effectLst/>
                          <a:latin typeface="Lucida Bright" panose="02040603070505020404" pitchFamily="18" charset="0"/>
                          <a:cs typeface="Lucida Bright" panose="02040603070505020404" pitchFamily="18" charset="0"/>
                        </a:rPr>
                        <a:t>, ma</a:t>
                      </a:r>
                      <a:r>
                        <a:rPr lang="en-GB" sz="2400" b="1" u="sng" dirty="0">
                          <a:effectLst/>
                          <a:latin typeface="Lucida Bright" panose="02040603070505020404" pitchFamily="18" charset="0"/>
                          <a:cs typeface="Lucida Bright" panose="02040603070505020404" pitchFamily="18" charset="0"/>
                        </a:rPr>
                        <a:t>ze</a:t>
                      </a:r>
                      <a:r>
                        <a:rPr lang="en-GB" sz="2400" dirty="0">
                          <a:effectLst/>
                          <a:latin typeface="Lucida Bright" panose="02040603070505020404" pitchFamily="18" charset="0"/>
                          <a:cs typeface="Lucida Bright" panose="02040603070505020404" pitchFamily="18" charset="0"/>
                        </a:rPr>
                        <a:t>, ja</a:t>
                      </a:r>
                      <a:r>
                        <a:rPr lang="en-GB" sz="2400" b="1" u="sng" dirty="0">
                          <a:effectLst/>
                          <a:latin typeface="Lucida Bright" panose="02040603070505020404" pitchFamily="18" charset="0"/>
                          <a:cs typeface="Lucida Bright" panose="02040603070505020404" pitchFamily="18" charset="0"/>
                        </a:rPr>
                        <a:t>zz</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206191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/ʃ/</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sh</a:t>
                      </a:r>
                      <a:r>
                        <a:rPr lang="en-GB" sz="2400">
                          <a:effectLst/>
                          <a:latin typeface="Lucida Bright" panose="02040603070505020404" pitchFamily="18" charset="0"/>
                          <a:cs typeface="Lucida Bright" panose="02040603070505020404" pitchFamily="18" charset="0"/>
                        </a:rPr>
                        <a:t>ower, </a:t>
                      </a:r>
                      <a:r>
                        <a:rPr lang="en-GB" sz="2400" b="1" u="sng">
                          <a:effectLst/>
                          <a:latin typeface="Lucida Bright" panose="02040603070505020404" pitchFamily="18" charset="0"/>
                          <a:cs typeface="Lucida Bright" panose="02040603070505020404" pitchFamily="18" charset="0"/>
                        </a:rPr>
                        <a:t>s</a:t>
                      </a:r>
                      <a:r>
                        <a:rPr lang="en-GB" sz="2400">
                          <a:effectLst/>
                          <a:latin typeface="Lucida Bright" panose="02040603070505020404" pitchFamily="18" charset="0"/>
                          <a:cs typeface="Lucida Bright" panose="02040603070505020404" pitchFamily="18" charset="0"/>
                        </a:rPr>
                        <a:t>ugar, na</a:t>
                      </a:r>
                      <a:r>
                        <a:rPr lang="en-GB" sz="2400" b="1" u="sng">
                          <a:effectLst/>
                          <a:latin typeface="Lucida Bright" panose="02040603070505020404" pitchFamily="18" charset="0"/>
                          <a:cs typeface="Lucida Bright" panose="02040603070505020404" pitchFamily="18" charset="0"/>
                        </a:rPr>
                        <a:t>t</a:t>
                      </a:r>
                      <a:r>
                        <a:rPr lang="en-GB" sz="2400">
                          <a:effectLst/>
                          <a:latin typeface="Lucida Bright" panose="02040603070505020404" pitchFamily="18" charset="0"/>
                          <a:cs typeface="Lucida Bright" panose="02040603070505020404" pitchFamily="18" charset="0"/>
                        </a:rPr>
                        <a:t>ional, ma</a:t>
                      </a:r>
                      <a:r>
                        <a:rPr lang="en-GB" sz="2400" b="1" u="sng">
                          <a:effectLst/>
                          <a:latin typeface="Lucida Bright" panose="02040603070505020404" pitchFamily="18" charset="0"/>
                          <a:cs typeface="Lucida Bright" panose="02040603070505020404" pitchFamily="18" charset="0"/>
                        </a:rPr>
                        <a:t>ch</a:t>
                      </a:r>
                      <a:r>
                        <a:rPr lang="en-GB" sz="2400">
                          <a:effectLst/>
                          <a:latin typeface="Lucida Bright" panose="02040603070505020404" pitchFamily="18" charset="0"/>
                          <a:cs typeface="Lucida Bright" panose="02040603070505020404" pitchFamily="18" charset="0"/>
                        </a:rPr>
                        <a:t>ine, spe</a:t>
                      </a:r>
                      <a:r>
                        <a:rPr lang="en-GB" sz="2400" b="1" u="sng">
                          <a:effectLst/>
                          <a:latin typeface="Lucida Bright" panose="02040603070505020404" pitchFamily="18" charset="0"/>
                          <a:cs typeface="Lucida Bright" panose="02040603070505020404" pitchFamily="18" charset="0"/>
                        </a:rPr>
                        <a:t>c</a:t>
                      </a:r>
                      <a:r>
                        <a:rPr lang="en-GB" sz="2400">
                          <a:effectLst/>
                          <a:latin typeface="Lucida Bright" panose="02040603070505020404" pitchFamily="18" charset="0"/>
                          <a:cs typeface="Lucida Bright" panose="02040603070505020404" pitchFamily="18" charset="0"/>
                        </a:rPr>
                        <a:t>ial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03156777"/>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/ʒ/</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a:effectLst/>
                          <a:latin typeface="Lucida Bright" panose="02040603070505020404" pitchFamily="18" charset="0"/>
                          <a:cs typeface="Lucida Bright" panose="02040603070505020404" pitchFamily="18" charset="0"/>
                        </a:rPr>
                        <a:t>televi</a:t>
                      </a:r>
                      <a:r>
                        <a:rPr lang="en-GB" sz="2400" b="1" u="sng">
                          <a:effectLst/>
                          <a:latin typeface="Lucida Bright" panose="02040603070505020404" pitchFamily="18" charset="0"/>
                          <a:cs typeface="Lucida Bright" panose="02040603070505020404" pitchFamily="18" charset="0"/>
                        </a:rPr>
                        <a:t>s</a:t>
                      </a:r>
                      <a:r>
                        <a:rPr lang="en-GB" sz="2400">
                          <a:effectLst/>
                          <a:latin typeface="Lucida Bright" panose="02040603070505020404" pitchFamily="18" charset="0"/>
                          <a:cs typeface="Lucida Bright" panose="02040603070505020404" pitchFamily="18" charset="0"/>
                        </a:rPr>
                        <a:t>ion, bei</a:t>
                      </a:r>
                      <a:r>
                        <a:rPr lang="en-GB" sz="2400" b="1" u="sng">
                          <a:effectLst/>
                          <a:latin typeface="Lucida Bright" panose="02040603070505020404" pitchFamily="18" charset="0"/>
                          <a:cs typeface="Lucida Bright" panose="02040603070505020404" pitchFamily="18" charset="0"/>
                        </a:rPr>
                        <a:t>ge</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9788813"/>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/m/</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m</a:t>
                      </a:r>
                      <a:r>
                        <a:rPr lang="en-GB" sz="2400" dirty="0">
                          <a:effectLst/>
                          <a:latin typeface="Lucida Bright" panose="02040603070505020404" pitchFamily="18" charset="0"/>
                          <a:cs typeface="Lucida Bright" panose="02040603070505020404" pitchFamily="18" charset="0"/>
                        </a:rPr>
                        <a:t>an, su</a:t>
                      </a:r>
                      <a:r>
                        <a:rPr lang="en-GB" sz="2400" b="1" u="sng" dirty="0">
                          <a:effectLst/>
                          <a:latin typeface="Lucida Bright" panose="02040603070505020404" pitchFamily="18" charset="0"/>
                          <a:cs typeface="Lucida Bright" panose="02040603070505020404" pitchFamily="18" charset="0"/>
                        </a:rPr>
                        <a:t>mm</a:t>
                      </a:r>
                      <a:r>
                        <a:rPr lang="en-GB" sz="2400" dirty="0">
                          <a:effectLst/>
                          <a:latin typeface="Lucida Bright" panose="02040603070505020404" pitchFamily="18" charset="0"/>
                          <a:cs typeface="Lucida Bright" panose="02040603070505020404" pitchFamily="18" charset="0"/>
                        </a:rPr>
                        <a:t>er, la</a:t>
                      </a:r>
                      <a:r>
                        <a:rPr lang="en-GB" sz="2400" b="1" u="sng" dirty="0">
                          <a:effectLst/>
                          <a:latin typeface="Lucida Bright" panose="02040603070505020404" pitchFamily="18" charset="0"/>
                          <a:cs typeface="Lucida Bright" panose="02040603070505020404" pitchFamily="18" charset="0"/>
                        </a:rPr>
                        <a:t>mb</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610971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/n/</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n</a:t>
                      </a:r>
                      <a:r>
                        <a:rPr lang="en-GB" sz="2400" dirty="0">
                          <a:effectLst/>
                          <a:latin typeface="Lucida Bright" panose="02040603070505020404" pitchFamily="18" charset="0"/>
                          <a:cs typeface="Lucida Bright" panose="02040603070505020404" pitchFamily="18" charset="0"/>
                        </a:rPr>
                        <a:t>urse, te</a:t>
                      </a:r>
                      <a:r>
                        <a:rPr lang="en-GB" sz="2400" b="1" u="sng" dirty="0">
                          <a:effectLst/>
                          <a:latin typeface="Lucida Bright" panose="02040603070505020404" pitchFamily="18" charset="0"/>
                          <a:cs typeface="Lucida Bright" panose="02040603070505020404" pitchFamily="18" charset="0"/>
                        </a:rPr>
                        <a:t>nn</a:t>
                      </a:r>
                      <a:r>
                        <a:rPr lang="en-GB" sz="2400" dirty="0">
                          <a:effectLst/>
                          <a:latin typeface="Lucida Bright" panose="02040603070505020404" pitchFamily="18" charset="0"/>
                          <a:cs typeface="Lucida Bright" panose="02040603070505020404" pitchFamily="18" charset="0"/>
                        </a:rPr>
                        <a:t>is, </a:t>
                      </a:r>
                      <a:r>
                        <a:rPr lang="en-GB" sz="2400" b="1" u="sng" dirty="0">
                          <a:effectLst/>
                          <a:latin typeface="Lucida Bright" panose="02040603070505020404" pitchFamily="18" charset="0"/>
                          <a:cs typeface="Lucida Bright" panose="02040603070505020404" pitchFamily="18" charset="0"/>
                        </a:rPr>
                        <a:t>kn</a:t>
                      </a:r>
                      <a:r>
                        <a:rPr lang="en-GB" sz="2400" dirty="0">
                          <a:effectLst/>
                          <a:latin typeface="Lucida Bright" panose="02040603070505020404" pitchFamily="18" charset="0"/>
                          <a:cs typeface="Lucida Bright" panose="02040603070505020404" pitchFamily="18" charset="0"/>
                        </a:rPr>
                        <a:t>ife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4607676"/>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/ŋ/</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a:effectLst/>
                          <a:latin typeface="Lucida Bright" panose="02040603070505020404" pitchFamily="18" charset="0"/>
                          <a:cs typeface="Lucida Bright" panose="02040603070505020404" pitchFamily="18" charset="0"/>
                        </a:rPr>
                        <a:t>thi</a:t>
                      </a:r>
                      <a:r>
                        <a:rPr lang="en-GB" sz="2400" b="1" u="sng">
                          <a:effectLst/>
                          <a:latin typeface="Lucida Bright" panose="02040603070505020404" pitchFamily="18" charset="0"/>
                          <a:cs typeface="Lucida Bright" panose="02040603070505020404" pitchFamily="18" charset="0"/>
                        </a:rPr>
                        <a:t>ng</a:t>
                      </a:r>
                      <a:r>
                        <a:rPr lang="en-GB" sz="2400">
                          <a:effectLst/>
                          <a:latin typeface="Lucida Bright" panose="02040603070505020404" pitchFamily="18" charset="0"/>
                          <a:cs typeface="Lucida Bright" panose="02040603070505020404" pitchFamily="18" charset="0"/>
                        </a:rPr>
                        <a:t>, thi</a:t>
                      </a:r>
                      <a:r>
                        <a:rPr lang="en-GB" sz="2400" b="1" u="sng">
                          <a:effectLst/>
                          <a:latin typeface="Lucida Bright" panose="02040603070505020404" pitchFamily="18" charset="0"/>
                          <a:cs typeface="Lucida Bright" panose="02040603070505020404" pitchFamily="18" charset="0"/>
                        </a:rPr>
                        <a:t>n</a:t>
                      </a:r>
                      <a:r>
                        <a:rPr lang="en-GB" sz="2400">
                          <a:effectLst/>
                          <a:latin typeface="Lucida Bright" panose="02040603070505020404" pitchFamily="18" charset="0"/>
                          <a:cs typeface="Lucida Bright" panose="02040603070505020404" pitchFamily="18" charset="0"/>
                        </a:rPr>
                        <a:t>k</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18356058"/>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/h/</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h</a:t>
                      </a:r>
                      <a:r>
                        <a:rPr lang="en-GB" sz="2400" dirty="0">
                          <a:effectLst/>
                          <a:latin typeface="Lucida Bright" panose="02040603070505020404" pitchFamily="18" charset="0"/>
                          <a:cs typeface="Lucida Bright" panose="02040603070505020404" pitchFamily="18" charset="0"/>
                        </a:rPr>
                        <a:t>ouse, </a:t>
                      </a:r>
                      <a:r>
                        <a:rPr lang="en-GB" sz="2400" b="1" u="sng" dirty="0">
                          <a:effectLst/>
                          <a:latin typeface="Lucida Bright" panose="02040603070505020404" pitchFamily="18" charset="0"/>
                          <a:cs typeface="Lucida Bright" panose="02040603070505020404" pitchFamily="18" charset="0"/>
                        </a:rPr>
                        <a:t>wh</a:t>
                      </a:r>
                      <a:r>
                        <a:rPr lang="en-GB" sz="2400" dirty="0">
                          <a:effectLst/>
                          <a:latin typeface="Lucida Bright" panose="02040603070505020404" pitchFamily="18" charset="0"/>
                          <a:cs typeface="Lucida Bright" panose="02040603070505020404" pitchFamily="18" charset="0"/>
                        </a:rPr>
                        <a:t>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5244542"/>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/l/</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l</a:t>
                      </a:r>
                      <a:r>
                        <a:rPr lang="en-GB" sz="2400">
                          <a:effectLst/>
                          <a:latin typeface="Lucida Bright" panose="02040603070505020404" pitchFamily="18" charset="0"/>
                          <a:cs typeface="Lucida Bright" panose="02040603070505020404" pitchFamily="18" charset="0"/>
                        </a:rPr>
                        <a:t>and, wa</a:t>
                      </a:r>
                      <a:r>
                        <a:rPr lang="en-GB" sz="2400" b="1" u="sng">
                          <a:effectLst/>
                          <a:latin typeface="Lucida Bright" panose="02040603070505020404" pitchFamily="18" charset="0"/>
                          <a:cs typeface="Lucida Bright" panose="02040603070505020404" pitchFamily="18" charset="0"/>
                        </a:rPr>
                        <a:t>ll</a:t>
                      </a:r>
                      <a:endParaRPr lang="en-GB" sz="240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45073645"/>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/r/</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a:effectLst/>
                          <a:latin typeface="Lucida Bright" panose="02040603070505020404" pitchFamily="18" charset="0"/>
                          <a:cs typeface="Lucida Bright" panose="02040603070505020404" pitchFamily="18" charset="0"/>
                        </a:rPr>
                        <a:t>r</a:t>
                      </a:r>
                      <a:r>
                        <a:rPr lang="en-GB" sz="2400">
                          <a:effectLst/>
                          <a:latin typeface="Lucida Bright" panose="02040603070505020404" pitchFamily="18" charset="0"/>
                          <a:cs typeface="Lucida Bright" panose="02040603070505020404" pitchFamily="18" charset="0"/>
                        </a:rPr>
                        <a:t>iver, tomo</a:t>
                      </a:r>
                      <a:r>
                        <a:rPr lang="en-GB" sz="2400" b="1" u="sng">
                          <a:effectLst/>
                          <a:latin typeface="Lucida Bright" panose="02040603070505020404" pitchFamily="18" charset="0"/>
                          <a:cs typeface="Lucida Bright" panose="02040603070505020404" pitchFamily="18" charset="0"/>
                        </a:rPr>
                        <a:t>rr</a:t>
                      </a:r>
                      <a:r>
                        <a:rPr lang="en-GB" sz="2400">
                          <a:effectLst/>
                          <a:latin typeface="Lucida Bright" panose="02040603070505020404" pitchFamily="18" charset="0"/>
                          <a:cs typeface="Lucida Bright" panose="02040603070505020404" pitchFamily="18" charset="0"/>
                        </a:rPr>
                        <a:t>ow, </a:t>
                      </a:r>
                      <a:r>
                        <a:rPr lang="en-GB" sz="2400" b="1" u="sng">
                          <a:effectLst/>
                          <a:latin typeface="Lucida Bright" panose="02040603070505020404" pitchFamily="18" charset="0"/>
                          <a:cs typeface="Lucida Bright" panose="02040603070505020404" pitchFamily="18" charset="0"/>
                        </a:rPr>
                        <a:t>wr</a:t>
                      </a:r>
                      <a:r>
                        <a:rPr lang="en-GB" sz="2400">
                          <a:effectLst/>
                          <a:latin typeface="Lucida Bright" panose="02040603070505020404" pitchFamily="18" charset="0"/>
                          <a:cs typeface="Lucida Bright" panose="02040603070505020404" pitchFamily="18" charset="0"/>
                        </a:rPr>
                        <a:t>ite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09222214"/>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/w/</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we</a:t>
                      </a:r>
                      <a:r>
                        <a:rPr lang="en-GB" sz="2400" dirty="0">
                          <a:effectLst/>
                          <a:latin typeface="Lucida Bright" panose="02040603070505020404" pitchFamily="18" charset="0"/>
                          <a:cs typeface="Lucida Bright" panose="02040603070505020404" pitchFamily="18" charset="0"/>
                        </a:rPr>
                        <a:t>ek, </a:t>
                      </a:r>
                      <a:r>
                        <a:rPr lang="en-GB" sz="2400" b="1" u="sng" dirty="0">
                          <a:effectLst/>
                          <a:latin typeface="Lucida Bright" panose="02040603070505020404" pitchFamily="18" charset="0"/>
                          <a:cs typeface="Lucida Bright" panose="02040603070505020404" pitchFamily="18" charset="0"/>
                        </a:rPr>
                        <a:t>wh</a:t>
                      </a:r>
                      <a:r>
                        <a:rPr lang="en-GB" sz="2400" dirty="0">
                          <a:effectLst/>
                          <a:latin typeface="Lucida Bright" panose="02040603070505020404" pitchFamily="18" charset="0"/>
                          <a:cs typeface="Lucida Bright" panose="02040603070505020404" pitchFamily="18" charset="0"/>
                        </a:rPr>
                        <a:t>en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0409570"/>
                  </a:ext>
                </a:extLst>
              </a:tr>
              <a:tr h="0">
                <a:tc>
                  <a:txBody>
                    <a:bodyPr/>
                    <a:lstStyle/>
                    <a:p>
                      <a:pPr algn="ctr" fontAlgn="base"/>
                      <a:r>
                        <a:rPr lang="en-GB" sz="2400" b="1" dirty="0">
                          <a:solidFill>
                            <a:srgbClr val="CC0000"/>
                          </a:solidFill>
                          <a:effectLst/>
                          <a:latin typeface="Lucida Bright" panose="02040603070505020404" pitchFamily="18" charset="0"/>
                          <a:cs typeface="Lucida Bright" panose="02040603070505020404" pitchFamily="18" charset="0"/>
                        </a:rPr>
                        <a:t>/j/</a:t>
                      </a:r>
                      <a:endParaRPr lang="en-GB" sz="2400" dirty="0">
                        <a:effectLst/>
                        <a:latin typeface="Lucida Bright" panose="02040603070505020404" pitchFamily="18" charset="0"/>
                        <a:cs typeface="Lucida Bright" panose="02040603070505020404" pitchFamily="18" charset="0"/>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base"/>
                      <a:r>
                        <a:rPr lang="en-GB" sz="2400" b="1" u="sng" dirty="0">
                          <a:effectLst/>
                          <a:latin typeface="Lucida Bright" panose="02040603070505020404" pitchFamily="18" charset="0"/>
                          <a:cs typeface="Lucida Bright" panose="02040603070505020404" pitchFamily="18" charset="0"/>
                        </a:rPr>
                        <a:t>y</a:t>
                      </a:r>
                      <a:r>
                        <a:rPr lang="en-GB" sz="2400" dirty="0">
                          <a:effectLst/>
                          <a:latin typeface="Lucida Bright" panose="02040603070505020404" pitchFamily="18" charset="0"/>
                          <a:cs typeface="Lucida Bright" panose="02040603070505020404" pitchFamily="18" charset="0"/>
                        </a:rPr>
                        <a:t>ou</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15452178"/>
                  </a:ext>
                </a:extLst>
              </a:tr>
            </a:tbl>
          </a:graphicData>
        </a:graphic>
      </p:graphicFrame>
    </p:spTree>
    <p:extLst>
      <p:ext uri="{BB962C8B-B14F-4D97-AF65-F5344CB8AC3E}">
        <p14:creationId xmlns:p14="http://schemas.microsoft.com/office/powerpoint/2010/main" val="297069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6F32B-7789-4772-9E62-B11EF65725AB}"/>
              </a:ext>
            </a:extLst>
          </p:cNvPr>
          <p:cNvSpPr>
            <a:spLocks noGrp="1"/>
          </p:cNvSpPr>
          <p:nvPr>
            <p:ph idx="1"/>
          </p:nvPr>
        </p:nvSpPr>
        <p:spPr>
          <a:xfrm>
            <a:off x="838200" y="204187"/>
            <a:ext cx="10515600" cy="6436310"/>
          </a:xfrm>
        </p:spPr>
        <p:txBody>
          <a:bodyPr/>
          <a:lstStyle/>
          <a:p>
            <a:pPr marL="0" indent="0">
              <a:buNone/>
            </a:pPr>
            <a:r>
              <a:rPr lang="en-US" sz="2400" b="1" dirty="0"/>
              <a:t>The place of articulation</a:t>
            </a:r>
          </a:p>
          <a:p>
            <a:r>
              <a:rPr lang="en-US" sz="2400" dirty="0"/>
              <a:t>The place of articulation refers to the place/point/organ in the vocal track where the air is obstructed/stopped/modified to produce different sounds. </a:t>
            </a:r>
          </a:p>
          <a:p>
            <a:r>
              <a:rPr lang="en-US" sz="2400" dirty="0"/>
              <a:t>An organ of speech involved in the production of sound is called an articulator. Active and Passive articulators are two types. </a:t>
            </a:r>
          </a:p>
          <a:p>
            <a:r>
              <a:rPr lang="en-US" sz="2400" dirty="0"/>
              <a:t>Movable organs, such as lips, tongue, lower jaw are active articulators while immovable parts such as the roof of the mouth, upper teeth etc. are passive articulator. </a:t>
            </a:r>
          </a:p>
          <a:p>
            <a:r>
              <a:rPr lang="en-US" sz="2400" dirty="0"/>
              <a:t>According the place of articulations, there are seven types of consonant sounds. </a:t>
            </a:r>
          </a:p>
          <a:p>
            <a:pPr marL="457200" indent="-457200">
              <a:buAutoNum type="alphaLcPeriod"/>
            </a:pPr>
            <a:r>
              <a:rPr lang="en-US" sz="2400" dirty="0"/>
              <a:t>Bi-labial:- The sound produced by the contact of lower lip and upper lip. For </a:t>
            </a:r>
            <a:r>
              <a:rPr lang="en-US" sz="2400" dirty="0" err="1"/>
              <a:t>e.g</a:t>
            </a:r>
            <a:r>
              <a:rPr lang="en-US" sz="2400" dirty="0"/>
              <a:t>, /p, b, m, w/  ( </a:t>
            </a:r>
            <a:r>
              <a:rPr lang="en-US" sz="2400" u="sng" dirty="0"/>
              <a:t>p</a:t>
            </a:r>
            <a:r>
              <a:rPr lang="en-US" sz="2400" dirty="0"/>
              <a:t>en, </a:t>
            </a:r>
            <a:r>
              <a:rPr lang="en-US" sz="2400" u="sng" dirty="0"/>
              <a:t>b</a:t>
            </a:r>
            <a:r>
              <a:rPr lang="en-US" sz="2400" dirty="0"/>
              <a:t>eet, </a:t>
            </a:r>
            <a:r>
              <a:rPr lang="en-US" sz="2400" u="sng" dirty="0"/>
              <a:t>m</a:t>
            </a:r>
            <a:r>
              <a:rPr lang="en-US" sz="2400" dirty="0"/>
              <a:t>at, </a:t>
            </a:r>
            <a:r>
              <a:rPr lang="en-US" sz="2400" u="sng" dirty="0"/>
              <a:t>w</a:t>
            </a:r>
            <a:r>
              <a:rPr lang="en-US" sz="2400" dirty="0"/>
              <a:t>alk)</a:t>
            </a:r>
          </a:p>
          <a:p>
            <a:pPr marL="457200" indent="-457200">
              <a:buAutoNum type="alphaLcPeriod"/>
            </a:pPr>
            <a:r>
              <a:rPr lang="en-US" sz="2400" dirty="0"/>
              <a:t>Labio-dental:- In the production of labio-dental, the lower lip moves to the upper teeth and makes a narrow opening through which the air passes out. For /f/ /v/  (</a:t>
            </a:r>
            <a:r>
              <a:rPr lang="en-US" sz="2400" u="sng" dirty="0"/>
              <a:t>f</a:t>
            </a:r>
            <a:r>
              <a:rPr lang="en-US" sz="2400" dirty="0"/>
              <a:t>at, </a:t>
            </a:r>
            <a:r>
              <a:rPr lang="en-US" sz="2400" u="sng" dirty="0"/>
              <a:t>v</a:t>
            </a:r>
            <a:r>
              <a:rPr lang="en-US" sz="2400" dirty="0"/>
              <a:t>at) </a:t>
            </a:r>
          </a:p>
          <a:p>
            <a:pPr marL="457200" indent="-457200">
              <a:buAutoNum type="alphaLcPeriod"/>
            </a:pPr>
            <a:r>
              <a:rPr lang="en-US" sz="2400" dirty="0"/>
              <a:t>Dental:- When the tip of the tongue touches the back of upper front teeth, dental sounds are produced. Dental sounds in English are /Ɵ/ /ð/ </a:t>
            </a:r>
            <a:r>
              <a:rPr lang="en-US" sz="2400" u="sng" dirty="0"/>
              <a:t>Th</a:t>
            </a:r>
            <a:r>
              <a:rPr lang="en-US" sz="2400" dirty="0"/>
              <a:t>ink, </a:t>
            </a:r>
            <a:r>
              <a:rPr lang="en-US" sz="2400" u="sng" dirty="0"/>
              <a:t>Th</a:t>
            </a:r>
            <a:r>
              <a:rPr lang="en-US" sz="2400" dirty="0"/>
              <a:t>is</a:t>
            </a:r>
          </a:p>
          <a:p>
            <a:pPr marL="0" indent="0">
              <a:buNone/>
            </a:pPr>
            <a:endParaRPr lang="en-US" dirty="0"/>
          </a:p>
        </p:txBody>
      </p:sp>
    </p:spTree>
    <p:extLst>
      <p:ext uri="{BB962C8B-B14F-4D97-AF65-F5344CB8AC3E}">
        <p14:creationId xmlns:p14="http://schemas.microsoft.com/office/powerpoint/2010/main" val="195982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88F18-A527-4351-BE01-A19641B7730C}"/>
              </a:ext>
            </a:extLst>
          </p:cNvPr>
          <p:cNvSpPr>
            <a:spLocks noGrp="1"/>
          </p:cNvSpPr>
          <p:nvPr>
            <p:ph idx="1"/>
          </p:nvPr>
        </p:nvSpPr>
        <p:spPr>
          <a:xfrm>
            <a:off x="195309" y="239696"/>
            <a:ext cx="11158491" cy="6436311"/>
          </a:xfrm>
        </p:spPr>
        <p:txBody>
          <a:bodyPr>
            <a:normAutofit fontScale="92500" lnSpcReduction="20000"/>
          </a:bodyPr>
          <a:lstStyle/>
          <a:p>
            <a:pPr marL="0" indent="0">
              <a:buNone/>
            </a:pPr>
            <a:r>
              <a:rPr lang="en-US" b="1" dirty="0"/>
              <a:t>d. Alveolar:-</a:t>
            </a:r>
          </a:p>
          <a:p>
            <a:pPr marL="0" indent="0">
              <a:buNone/>
            </a:pPr>
            <a:r>
              <a:rPr lang="en-US" dirty="0"/>
              <a:t>Alveolar sounds are produced when the front of the tongue touches or is brought near the alveolar ridge. In English alveolar sounds are /t, d, n, s, z, l, r/. For </a:t>
            </a:r>
            <a:r>
              <a:rPr lang="en-US" dirty="0" err="1"/>
              <a:t>e.g</a:t>
            </a:r>
            <a:r>
              <a:rPr lang="en-US" dirty="0"/>
              <a:t> </a:t>
            </a:r>
            <a:r>
              <a:rPr lang="en-US" u="sng" dirty="0"/>
              <a:t>t</a:t>
            </a:r>
            <a:r>
              <a:rPr lang="en-US" dirty="0"/>
              <a:t>en, </a:t>
            </a:r>
            <a:r>
              <a:rPr lang="en-US" u="sng" dirty="0"/>
              <a:t>d</a:t>
            </a:r>
            <a:r>
              <a:rPr lang="en-US" dirty="0"/>
              <a:t>og, </a:t>
            </a:r>
            <a:r>
              <a:rPr lang="en-US" u="sng" dirty="0"/>
              <a:t>n</a:t>
            </a:r>
            <a:r>
              <a:rPr lang="en-US" dirty="0"/>
              <a:t>ap etc. </a:t>
            </a:r>
          </a:p>
          <a:p>
            <a:pPr marL="0" indent="0">
              <a:buNone/>
            </a:pPr>
            <a:r>
              <a:rPr lang="en-US" b="1" dirty="0"/>
              <a:t>e. </a:t>
            </a:r>
            <a:r>
              <a:rPr lang="en-US" b="1" dirty="0" err="1"/>
              <a:t>Palato</a:t>
            </a:r>
            <a:r>
              <a:rPr lang="en-US" b="1" dirty="0"/>
              <a:t> alveolar </a:t>
            </a:r>
          </a:p>
          <a:p>
            <a:pPr marL="0" indent="0">
              <a:buNone/>
            </a:pPr>
            <a:r>
              <a:rPr lang="en-US" dirty="0"/>
              <a:t>A palate alveolar consonant is produced when the tongue moves towards the roof of the mouth and makes a narrowing. In English the palate alveolars are /ʃ, Ʒ, </a:t>
            </a:r>
            <a:r>
              <a:rPr lang="en-US" dirty="0" err="1"/>
              <a:t>tʃ</a:t>
            </a:r>
            <a:r>
              <a:rPr lang="en-US" dirty="0"/>
              <a:t>, </a:t>
            </a:r>
            <a:r>
              <a:rPr lang="en-US" dirty="0" err="1"/>
              <a:t>dȝ</a:t>
            </a:r>
            <a:r>
              <a:rPr lang="en-US" dirty="0"/>
              <a:t>/. For </a:t>
            </a:r>
            <a:r>
              <a:rPr lang="en-US" dirty="0" err="1"/>
              <a:t>e.g</a:t>
            </a:r>
            <a:r>
              <a:rPr lang="en-US" dirty="0"/>
              <a:t> </a:t>
            </a:r>
            <a:r>
              <a:rPr lang="en-US" u="sng" dirty="0"/>
              <a:t>sh</a:t>
            </a:r>
            <a:r>
              <a:rPr lang="en-US" dirty="0"/>
              <a:t>ip, mea</a:t>
            </a:r>
            <a:r>
              <a:rPr lang="en-US" u="sng" dirty="0"/>
              <a:t>su</a:t>
            </a:r>
            <a:r>
              <a:rPr lang="en-US" dirty="0"/>
              <a:t>re, </a:t>
            </a:r>
            <a:r>
              <a:rPr lang="en-US" u="sng" dirty="0"/>
              <a:t>ch</a:t>
            </a:r>
            <a:r>
              <a:rPr lang="en-US" dirty="0"/>
              <a:t>air, </a:t>
            </a:r>
            <a:r>
              <a:rPr lang="en-US" u="sng" dirty="0"/>
              <a:t>ju</a:t>
            </a:r>
            <a:r>
              <a:rPr lang="en-US" dirty="0"/>
              <a:t>dge.</a:t>
            </a:r>
          </a:p>
          <a:p>
            <a:pPr marL="0" indent="0">
              <a:buNone/>
            </a:pPr>
            <a:r>
              <a:rPr lang="en-US" b="1" dirty="0"/>
              <a:t>f. Palatal </a:t>
            </a:r>
          </a:p>
          <a:p>
            <a:pPr marL="0" indent="0">
              <a:buNone/>
            </a:pPr>
            <a:r>
              <a:rPr lang="en-US" dirty="0"/>
              <a:t>The sound produced with tongue moving towards the palate is palatal sound. In English /j/ is the palatal sound. For </a:t>
            </a:r>
            <a:r>
              <a:rPr lang="en-US" dirty="0" err="1"/>
              <a:t>e.g</a:t>
            </a:r>
            <a:r>
              <a:rPr lang="en-US" dirty="0"/>
              <a:t>, </a:t>
            </a:r>
            <a:r>
              <a:rPr lang="en-US" u="sng" dirty="0"/>
              <a:t>y</a:t>
            </a:r>
            <a:r>
              <a:rPr lang="en-US" dirty="0"/>
              <a:t>es, </a:t>
            </a:r>
            <a:r>
              <a:rPr lang="en-US" u="sng" dirty="0"/>
              <a:t>y</a:t>
            </a:r>
            <a:r>
              <a:rPr lang="en-US" dirty="0"/>
              <a:t>oung. </a:t>
            </a:r>
          </a:p>
          <a:p>
            <a:pPr marL="0" indent="0">
              <a:buNone/>
            </a:pPr>
            <a:r>
              <a:rPr lang="en-US" b="1" dirty="0"/>
              <a:t>g. Velar</a:t>
            </a:r>
          </a:p>
          <a:p>
            <a:pPr marL="0" indent="0">
              <a:buNone/>
            </a:pPr>
            <a:r>
              <a:rPr lang="en-US" dirty="0"/>
              <a:t>When the back of the tongue rises high and moves towards the rear of the roof of the mouth, velar sounds are produced. In English k, g, </a:t>
            </a:r>
            <a:r>
              <a:rPr lang="ka-GE" dirty="0"/>
              <a:t>ⴄ</a:t>
            </a:r>
            <a:r>
              <a:rPr lang="en-US" dirty="0"/>
              <a:t> are velars. For </a:t>
            </a:r>
            <a:r>
              <a:rPr lang="en-US" dirty="0" err="1"/>
              <a:t>e.g</a:t>
            </a:r>
            <a:r>
              <a:rPr lang="en-US" dirty="0"/>
              <a:t> </a:t>
            </a:r>
            <a:r>
              <a:rPr lang="en-US" u="sng" dirty="0"/>
              <a:t>c</a:t>
            </a:r>
            <a:r>
              <a:rPr lang="en-US" dirty="0"/>
              <a:t>at, </a:t>
            </a:r>
            <a:r>
              <a:rPr lang="en-US" u="sng" dirty="0"/>
              <a:t>g</a:t>
            </a:r>
            <a:r>
              <a:rPr lang="en-US" dirty="0"/>
              <a:t>un, ri</a:t>
            </a:r>
            <a:r>
              <a:rPr lang="en-US" u="sng" dirty="0"/>
              <a:t>ng.</a:t>
            </a:r>
          </a:p>
          <a:p>
            <a:pPr marL="0" indent="0">
              <a:buNone/>
            </a:pPr>
            <a:r>
              <a:rPr lang="en-US" b="1" dirty="0"/>
              <a:t>h. Glottal</a:t>
            </a:r>
          </a:p>
          <a:p>
            <a:pPr marL="0" indent="0">
              <a:buNone/>
            </a:pPr>
            <a:r>
              <a:rPr lang="en-US" dirty="0"/>
              <a:t>A glottal consonant is produced with vocal cords. In English the glottal consonants is /h/ which always occurs before the vowel sound. For example </a:t>
            </a:r>
            <a:r>
              <a:rPr lang="en-US" u="sng" dirty="0"/>
              <a:t>ha</a:t>
            </a:r>
            <a:r>
              <a:rPr lang="en-US" dirty="0"/>
              <a:t>ppy, be</a:t>
            </a:r>
            <a:r>
              <a:rPr lang="en-US" u="sng" dirty="0"/>
              <a:t>hi</a:t>
            </a:r>
            <a:r>
              <a:rPr lang="en-US" dirty="0"/>
              <a:t>nd</a:t>
            </a:r>
          </a:p>
          <a:p>
            <a:endParaRPr lang="en-US" dirty="0"/>
          </a:p>
        </p:txBody>
      </p:sp>
    </p:spTree>
    <p:extLst>
      <p:ext uri="{BB962C8B-B14F-4D97-AF65-F5344CB8AC3E}">
        <p14:creationId xmlns:p14="http://schemas.microsoft.com/office/powerpoint/2010/main" val="249957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0215C-D50F-41C2-80C9-E42FD62ACC06}"/>
              </a:ext>
            </a:extLst>
          </p:cNvPr>
          <p:cNvSpPr>
            <a:spLocks noGrp="1"/>
          </p:cNvSpPr>
          <p:nvPr>
            <p:ph idx="1"/>
          </p:nvPr>
        </p:nvSpPr>
        <p:spPr>
          <a:xfrm>
            <a:off x="399495" y="186430"/>
            <a:ext cx="10954305" cy="6436311"/>
          </a:xfrm>
        </p:spPr>
        <p:txBody>
          <a:bodyPr>
            <a:normAutofit fontScale="70000" lnSpcReduction="20000"/>
          </a:bodyPr>
          <a:lstStyle/>
          <a:p>
            <a:pPr marL="0" indent="0">
              <a:buNone/>
            </a:pPr>
            <a:r>
              <a:rPr lang="en-US" b="1" dirty="0"/>
              <a:t>Manner of Articulation</a:t>
            </a:r>
          </a:p>
          <a:p>
            <a:r>
              <a:rPr lang="en-US" dirty="0"/>
              <a:t>In the production of consonants, the vocal organs like lips, tongue etc. take different shapes and positions in the vocal tract. </a:t>
            </a:r>
          </a:p>
          <a:p>
            <a:r>
              <a:rPr lang="en-US" dirty="0"/>
              <a:t>Different shapes and positions are involved in producing in different types of consonants which are the manner of articulation. </a:t>
            </a:r>
          </a:p>
          <a:p>
            <a:r>
              <a:rPr lang="en-US" dirty="0"/>
              <a:t>There are mainly six types consonants in manner of articulation</a:t>
            </a:r>
          </a:p>
          <a:p>
            <a:pPr marL="514350" indent="-514350">
              <a:buAutoNum type="alphaLcPeriod"/>
            </a:pPr>
            <a:r>
              <a:rPr lang="en-US" dirty="0"/>
              <a:t>Stops: In stop consonant the breath is completely stopped at some points in the mouth, by the lips or tongue—tip or tongue—back.  /</a:t>
            </a:r>
            <a:r>
              <a:rPr lang="en-US" dirty="0" err="1"/>
              <a:t>p,b</a:t>
            </a:r>
            <a:r>
              <a:rPr lang="en-US" dirty="0"/>
              <a:t>/, /</a:t>
            </a:r>
            <a:r>
              <a:rPr lang="en-US" dirty="0" err="1"/>
              <a:t>t,d</a:t>
            </a:r>
            <a:r>
              <a:rPr lang="en-US" dirty="0"/>
              <a:t>/, /</a:t>
            </a:r>
            <a:r>
              <a:rPr lang="en-US" dirty="0" err="1"/>
              <a:t>k,g</a:t>
            </a:r>
            <a:r>
              <a:rPr lang="en-US" dirty="0"/>
              <a:t>/. </a:t>
            </a:r>
            <a:r>
              <a:rPr lang="en-US" dirty="0" err="1"/>
              <a:t>E.g</a:t>
            </a:r>
            <a:r>
              <a:rPr lang="en-US" dirty="0"/>
              <a:t> /</a:t>
            </a:r>
            <a:r>
              <a:rPr lang="en-US" u="sng" dirty="0"/>
              <a:t>p</a:t>
            </a:r>
            <a:r>
              <a:rPr lang="en-US" dirty="0"/>
              <a:t>eak/, /</a:t>
            </a:r>
            <a:r>
              <a:rPr lang="en-US" u="sng" dirty="0"/>
              <a:t>b</a:t>
            </a:r>
            <a:r>
              <a:rPr lang="en-US" dirty="0"/>
              <a:t>eak/, /</a:t>
            </a:r>
            <a:r>
              <a:rPr lang="en-US" u="sng" dirty="0"/>
              <a:t>t</a:t>
            </a:r>
            <a:r>
              <a:rPr lang="en-US" dirty="0"/>
              <a:t>on/, /</a:t>
            </a:r>
            <a:r>
              <a:rPr lang="en-US" u="sng" dirty="0"/>
              <a:t>d</a:t>
            </a:r>
            <a:r>
              <a:rPr lang="en-US" dirty="0"/>
              <a:t>one/, /</a:t>
            </a:r>
            <a:r>
              <a:rPr lang="en-US" u="sng" dirty="0"/>
              <a:t>c</a:t>
            </a:r>
            <a:r>
              <a:rPr lang="en-US" dirty="0"/>
              <a:t>ave/, /</a:t>
            </a:r>
            <a:r>
              <a:rPr lang="en-US" u="sng" dirty="0"/>
              <a:t>g</a:t>
            </a:r>
            <a:r>
              <a:rPr lang="en-US" dirty="0"/>
              <a:t>ave/</a:t>
            </a:r>
          </a:p>
          <a:p>
            <a:pPr marL="514350" indent="-514350">
              <a:buAutoNum type="alphaLcPeriod"/>
            </a:pPr>
            <a:r>
              <a:rPr lang="en-US" dirty="0"/>
              <a:t>Nasals:- In the production of nasal consonants, the soft palate is lowered and at the same time, the mouth passage is blocked at some point, so that the air is pushed out of the nose. /m/, /n/, /</a:t>
            </a:r>
            <a:r>
              <a:rPr lang="ka-GE" dirty="0"/>
              <a:t>ⴄ</a:t>
            </a:r>
            <a:r>
              <a:rPr lang="en-US" dirty="0"/>
              <a:t>/ </a:t>
            </a:r>
            <a:r>
              <a:rPr lang="en-US" dirty="0" err="1"/>
              <a:t>E.g</a:t>
            </a:r>
            <a:r>
              <a:rPr lang="en-US" dirty="0"/>
              <a:t> hi</a:t>
            </a:r>
            <a:r>
              <a:rPr lang="en-US" u="sng" dirty="0"/>
              <a:t>m</a:t>
            </a:r>
            <a:r>
              <a:rPr lang="en-US" dirty="0"/>
              <a:t>, mi</a:t>
            </a:r>
            <a:r>
              <a:rPr lang="en-US" u="sng" dirty="0"/>
              <a:t>n</a:t>
            </a:r>
            <a:r>
              <a:rPr lang="en-US" dirty="0"/>
              <a:t>e, si</a:t>
            </a:r>
            <a:r>
              <a:rPr lang="en-US" u="sng" dirty="0"/>
              <a:t>ng</a:t>
            </a:r>
            <a:r>
              <a:rPr lang="en-US" dirty="0"/>
              <a:t>.</a:t>
            </a:r>
          </a:p>
          <a:p>
            <a:pPr marL="514350" indent="-514350">
              <a:buAutoNum type="alphaLcPeriod"/>
            </a:pPr>
            <a:r>
              <a:rPr lang="en-US" dirty="0"/>
              <a:t>Fricatives: In the fricatives consonants, airflow from the lungs causes frictions of various kinds. F, v, Ɵ, ð, s, z, ʃ, Ʒ, h. For </a:t>
            </a:r>
            <a:r>
              <a:rPr lang="en-US" dirty="0" err="1"/>
              <a:t>e.g</a:t>
            </a:r>
            <a:r>
              <a:rPr lang="en-US" dirty="0"/>
              <a:t> </a:t>
            </a:r>
            <a:r>
              <a:rPr lang="en-US" u="sng" dirty="0"/>
              <a:t>f</a:t>
            </a:r>
            <a:r>
              <a:rPr lang="en-US" dirty="0"/>
              <a:t>ast, </a:t>
            </a:r>
            <a:r>
              <a:rPr lang="en-US" u="sng" dirty="0"/>
              <a:t>v</a:t>
            </a:r>
            <a:r>
              <a:rPr lang="en-US" dirty="0"/>
              <a:t>ast, </a:t>
            </a:r>
            <a:r>
              <a:rPr lang="en-US" u="sng" dirty="0"/>
              <a:t>th</a:t>
            </a:r>
            <a:r>
              <a:rPr lang="en-US" dirty="0"/>
              <a:t>in, </a:t>
            </a:r>
            <a:r>
              <a:rPr lang="en-US" u="sng" dirty="0"/>
              <a:t>th</a:t>
            </a:r>
            <a:r>
              <a:rPr lang="en-US" dirty="0"/>
              <a:t>at, </a:t>
            </a:r>
            <a:r>
              <a:rPr lang="en-US" u="sng" dirty="0"/>
              <a:t>s</a:t>
            </a:r>
            <a:r>
              <a:rPr lang="en-US" dirty="0"/>
              <a:t>ink, </a:t>
            </a:r>
            <a:r>
              <a:rPr lang="en-US" u="sng" dirty="0"/>
              <a:t>z</a:t>
            </a:r>
            <a:r>
              <a:rPr lang="en-US" dirty="0"/>
              <a:t>inc, </a:t>
            </a:r>
            <a:r>
              <a:rPr lang="en-US" u="sng" dirty="0"/>
              <a:t>sh</a:t>
            </a:r>
            <a:r>
              <a:rPr lang="en-US" dirty="0"/>
              <a:t>ow, </a:t>
            </a:r>
            <a:r>
              <a:rPr lang="en-US" u="sng" dirty="0"/>
              <a:t>sh</a:t>
            </a:r>
            <a:r>
              <a:rPr lang="en-US" dirty="0"/>
              <a:t>y, vi</a:t>
            </a:r>
            <a:r>
              <a:rPr lang="en-US" u="sng" dirty="0"/>
              <a:t>si</a:t>
            </a:r>
            <a:r>
              <a:rPr lang="en-US" dirty="0"/>
              <a:t>on, clo</a:t>
            </a:r>
            <a:r>
              <a:rPr lang="en-US" u="sng" dirty="0"/>
              <a:t>sure</a:t>
            </a:r>
            <a:r>
              <a:rPr lang="en-US" dirty="0"/>
              <a:t>, </a:t>
            </a:r>
            <a:r>
              <a:rPr lang="en-US" u="sng" dirty="0"/>
              <a:t>h</a:t>
            </a:r>
            <a:r>
              <a:rPr lang="en-US" dirty="0"/>
              <a:t>ere, </a:t>
            </a:r>
            <a:r>
              <a:rPr lang="en-US" u="sng" dirty="0"/>
              <a:t>h</a:t>
            </a:r>
            <a:r>
              <a:rPr lang="en-US" dirty="0"/>
              <a:t>at. </a:t>
            </a:r>
          </a:p>
          <a:p>
            <a:pPr marL="514350" indent="-514350">
              <a:buAutoNum type="alphaLcPeriod"/>
            </a:pPr>
            <a:r>
              <a:rPr lang="en-US" dirty="0"/>
              <a:t>Affricates:- The sound is produced when the tip of the tongue moves away from the alveolar ridge a little away and short period friction is heard. /ʃ/,/ȝ/ </a:t>
            </a:r>
            <a:r>
              <a:rPr lang="en-US" u="sng" dirty="0"/>
              <a:t>ch</a:t>
            </a:r>
            <a:r>
              <a:rPr lang="en-US" dirty="0"/>
              <a:t>air, </a:t>
            </a:r>
            <a:r>
              <a:rPr lang="en-US" u="sng" dirty="0"/>
              <a:t>ch</a:t>
            </a:r>
            <a:r>
              <a:rPr lang="en-US" dirty="0"/>
              <a:t>eer, </a:t>
            </a:r>
            <a:r>
              <a:rPr lang="en-US" u="sng" dirty="0"/>
              <a:t>j</a:t>
            </a:r>
            <a:r>
              <a:rPr lang="en-US" dirty="0"/>
              <a:t>eer, </a:t>
            </a:r>
            <a:r>
              <a:rPr lang="en-US" u="sng" dirty="0"/>
              <a:t>j</a:t>
            </a:r>
            <a:r>
              <a:rPr lang="en-US" dirty="0"/>
              <a:t>oke.</a:t>
            </a:r>
          </a:p>
          <a:p>
            <a:pPr marL="514350" indent="-514350">
              <a:buAutoNum type="alphaLcPeriod"/>
            </a:pPr>
            <a:r>
              <a:rPr lang="en-US" dirty="0"/>
              <a:t>Lateral consonant:- In producing /l/ sound, the soft palate is raised to block the nasal cavity. </a:t>
            </a:r>
            <a:r>
              <a:rPr lang="en-US" u="sng" dirty="0"/>
              <a:t>L</a:t>
            </a:r>
            <a:r>
              <a:rPr lang="en-US" dirty="0"/>
              <a:t>eaf, </a:t>
            </a:r>
            <a:r>
              <a:rPr lang="en-US" u="sng" dirty="0"/>
              <a:t>l</a:t>
            </a:r>
            <a:r>
              <a:rPr lang="en-US" dirty="0"/>
              <a:t>oose, bi</a:t>
            </a:r>
            <a:r>
              <a:rPr lang="en-US" u="sng" dirty="0"/>
              <a:t>ll</a:t>
            </a:r>
            <a:r>
              <a:rPr lang="en-US" dirty="0"/>
              <a:t>, foo</a:t>
            </a:r>
            <a:r>
              <a:rPr lang="en-US" u="sng" dirty="0"/>
              <a:t>l</a:t>
            </a:r>
            <a:r>
              <a:rPr lang="en-US" dirty="0"/>
              <a:t>ish.</a:t>
            </a:r>
          </a:p>
          <a:p>
            <a:pPr marL="514350" indent="-514350">
              <a:buAutoNum type="alphaLcPeriod"/>
            </a:pPr>
            <a:r>
              <a:rPr lang="en-US" dirty="0"/>
              <a:t>Gliding consonants:-/j/, /r/, /w/ sounds.</a:t>
            </a:r>
          </a:p>
          <a:p>
            <a:pPr marL="0" indent="0">
              <a:buNone/>
            </a:pPr>
            <a:r>
              <a:rPr lang="en-US" dirty="0"/>
              <a:t>	/j/:- glide from the position of the vowel /I/ or/</a:t>
            </a:r>
            <a:r>
              <a:rPr lang="en-US" dirty="0" err="1"/>
              <a:t>i</a:t>
            </a:r>
            <a:r>
              <a:rPr lang="en-US" dirty="0"/>
              <a:t>/, for e.g. yes /</a:t>
            </a:r>
            <a:r>
              <a:rPr lang="en-US" dirty="0" err="1"/>
              <a:t>jes</a:t>
            </a:r>
            <a:r>
              <a:rPr lang="en-US" dirty="0"/>
              <a:t>/ </a:t>
            </a:r>
          </a:p>
          <a:p>
            <a:pPr marL="0" indent="0">
              <a:buNone/>
            </a:pPr>
            <a:r>
              <a:rPr lang="en-US" dirty="0"/>
              <a:t>	/w/:-glide from vowel /u/ or /U/ where lips are rounded as in producing vowel, </a:t>
            </a:r>
            <a:r>
              <a:rPr lang="en-US" dirty="0" err="1"/>
              <a:t>e.g</a:t>
            </a:r>
            <a:r>
              <a:rPr lang="en-US" dirty="0"/>
              <a:t> watch</a:t>
            </a:r>
          </a:p>
          <a:p>
            <a:pPr marL="0" indent="0">
              <a:buNone/>
            </a:pPr>
            <a:r>
              <a:rPr lang="en-US" dirty="0"/>
              <a:t>	/r/:- tongue has curved shape. E.g. p</a:t>
            </a:r>
            <a:r>
              <a:rPr lang="en-US" u="sng" dirty="0"/>
              <a:t>r</a:t>
            </a:r>
            <a:r>
              <a:rPr lang="en-US" dirty="0"/>
              <a:t>ey</a:t>
            </a:r>
          </a:p>
          <a:p>
            <a:endParaRPr lang="en-US" dirty="0"/>
          </a:p>
        </p:txBody>
      </p:sp>
    </p:spTree>
    <p:extLst>
      <p:ext uri="{BB962C8B-B14F-4D97-AF65-F5344CB8AC3E}">
        <p14:creationId xmlns:p14="http://schemas.microsoft.com/office/powerpoint/2010/main" val="29117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TextBox 65">
            <a:extLst>
              <a:ext uri="{FF2B5EF4-FFF2-40B4-BE49-F238E27FC236}">
                <a16:creationId xmlns:a16="http://schemas.microsoft.com/office/drawing/2014/main" id="{10286BEE-E2A3-2D40-9184-EF893BD7CDFB}"/>
              </a:ext>
            </a:extLst>
          </p:cNvPr>
          <p:cNvSpPr txBox="1"/>
          <p:nvPr/>
        </p:nvSpPr>
        <p:spPr>
          <a:xfrm>
            <a:off x="10687987" y="79983"/>
            <a:ext cx="1485713" cy="369332"/>
          </a:xfrm>
          <a:prstGeom prst="rect">
            <a:avLst/>
          </a:prstGeom>
          <a:noFill/>
        </p:spPr>
        <p:txBody>
          <a:bodyPr wrap="square" rtlCol="0">
            <a:spAutoFit/>
          </a:bodyPr>
          <a:lstStyle/>
          <a:p>
            <a:r>
              <a:rPr lang="en-GB" b="1" dirty="0">
                <a:solidFill>
                  <a:schemeClr val="bg1"/>
                </a:solidFill>
              </a:rPr>
              <a:t>[Page. 42]</a:t>
            </a:r>
            <a:endParaRPr lang="en-GB" dirty="0"/>
          </a:p>
        </p:txBody>
      </p:sp>
      <p:sp>
        <p:nvSpPr>
          <p:cNvPr id="67" name="TextBox 66">
            <a:extLst>
              <a:ext uri="{FF2B5EF4-FFF2-40B4-BE49-F238E27FC236}">
                <a16:creationId xmlns:a16="http://schemas.microsoft.com/office/drawing/2014/main" id="{438932A2-3B17-8548-B05E-5054C6827EC8}"/>
              </a:ext>
            </a:extLst>
          </p:cNvPr>
          <p:cNvSpPr txBox="1"/>
          <p:nvPr/>
        </p:nvSpPr>
        <p:spPr>
          <a:xfrm>
            <a:off x="5186363" y="1143000"/>
            <a:ext cx="135315" cy="369332"/>
          </a:xfrm>
          <a:prstGeom prst="rect">
            <a:avLst/>
          </a:prstGeom>
          <a:noFill/>
        </p:spPr>
        <p:txBody>
          <a:bodyPr wrap="square" rtlCol="0">
            <a:spAutoFit/>
          </a:bodyPr>
          <a:lstStyle/>
          <a:p>
            <a:endParaRPr lang="en-GB" dirty="0"/>
          </a:p>
        </p:txBody>
      </p:sp>
      <p:sp>
        <p:nvSpPr>
          <p:cNvPr id="65" name="TextBox 64"/>
          <p:cNvSpPr txBox="1"/>
          <p:nvPr/>
        </p:nvSpPr>
        <p:spPr>
          <a:xfrm>
            <a:off x="896201" y="167415"/>
            <a:ext cx="4783540" cy="461665"/>
          </a:xfrm>
          <a:prstGeom prst="rect">
            <a:avLst/>
          </a:prstGeom>
          <a:solidFill>
            <a:schemeClr val="accent2"/>
          </a:solidFill>
        </p:spPr>
        <p:txBody>
          <a:bodyPr wrap="square" rtlCol="0">
            <a:spAutoFit/>
          </a:bodyPr>
          <a:lstStyle/>
          <a:p>
            <a:r>
              <a:rPr lang="en-GB" sz="2400" b="1" dirty="0">
                <a:solidFill>
                  <a:schemeClr val="bg1"/>
                </a:solidFill>
                <a:latin typeface="Lucida Bright" panose="02040603070505020404" pitchFamily="18" charset="0"/>
                <a:cs typeface="Lucida Bright" panose="02040603070505020404" pitchFamily="18" charset="0"/>
              </a:rPr>
              <a:t>Syllable, Stress, intonation </a:t>
            </a:r>
          </a:p>
        </p:txBody>
      </p:sp>
      <p:sp>
        <p:nvSpPr>
          <p:cNvPr id="70" name="TextBox 69"/>
          <p:cNvSpPr txBox="1"/>
          <p:nvPr/>
        </p:nvSpPr>
        <p:spPr>
          <a:xfrm>
            <a:off x="896201" y="1140068"/>
            <a:ext cx="1792408" cy="461665"/>
          </a:xfrm>
          <a:prstGeom prst="rect">
            <a:avLst/>
          </a:prstGeom>
          <a:solidFill>
            <a:schemeClr val="accent2"/>
          </a:solidFill>
        </p:spPr>
        <p:txBody>
          <a:bodyPr wrap="square" rtlCol="0">
            <a:spAutoFit/>
          </a:bodyPr>
          <a:lstStyle/>
          <a:p>
            <a:pPr algn="ctr"/>
            <a:r>
              <a:rPr lang="en-GB" sz="2400" b="1" dirty="0">
                <a:solidFill>
                  <a:schemeClr val="bg1"/>
                </a:solidFill>
                <a:latin typeface="Lucida Bright" panose="02040603070505020404" pitchFamily="18" charset="0"/>
                <a:cs typeface="Lucida Bright" panose="02040603070505020404" pitchFamily="18" charset="0"/>
              </a:rPr>
              <a:t>1. Syllable</a:t>
            </a:r>
          </a:p>
        </p:txBody>
      </p:sp>
      <p:sp>
        <p:nvSpPr>
          <p:cNvPr id="77" name="Rectangle 76"/>
          <p:cNvSpPr/>
          <p:nvPr/>
        </p:nvSpPr>
        <p:spPr>
          <a:xfrm>
            <a:off x="2870578" y="1674665"/>
            <a:ext cx="9321421" cy="1200329"/>
          </a:xfrm>
          <a:prstGeom prst="rect">
            <a:avLst/>
          </a:prstGeom>
        </p:spPr>
        <p:txBody>
          <a:bodyPr wrap="square">
            <a:spAutoFit/>
          </a:bodyPr>
          <a:lstStyle/>
          <a:p>
            <a:pPr algn="just"/>
            <a:r>
              <a:rPr lang="en-GB" sz="2400" dirty="0">
                <a:solidFill>
                  <a:srgbClr val="202124"/>
                </a:solidFill>
                <a:latin typeface="Lucida Bright" panose="02040603070505020404" pitchFamily="18" charset="0"/>
                <a:cs typeface="Lucida Bright" panose="02040603070505020404" pitchFamily="18" charset="0"/>
              </a:rPr>
              <a:t>a unit of pronunciation having one vowel sound, with or without surrounding consonants, forming the whole or a part of a word; for example, there are two syllables in </a:t>
            </a:r>
            <a:r>
              <a:rPr lang="en-GB" sz="2400" i="1" dirty="0">
                <a:solidFill>
                  <a:srgbClr val="202124"/>
                </a:solidFill>
                <a:latin typeface="Lucida Bright" panose="02040603070505020404" pitchFamily="18" charset="0"/>
                <a:cs typeface="Lucida Bright" panose="02040603070505020404" pitchFamily="18" charset="0"/>
              </a:rPr>
              <a:t>water</a:t>
            </a:r>
            <a:r>
              <a:rPr lang="en-GB" sz="2400" dirty="0">
                <a:solidFill>
                  <a:srgbClr val="202124"/>
                </a:solidFill>
                <a:latin typeface="Lucida Bright" panose="02040603070505020404" pitchFamily="18" charset="0"/>
                <a:cs typeface="Lucida Bright" panose="02040603070505020404" pitchFamily="18" charset="0"/>
              </a:rPr>
              <a:t>. </a:t>
            </a:r>
            <a:endParaRPr lang="en-GB" sz="2400" dirty="0">
              <a:latin typeface="Lucida Bright" panose="02040603070505020404" pitchFamily="18" charset="0"/>
              <a:cs typeface="Lucida Bright" panose="02040603070505020404" pitchFamily="18" charset="0"/>
            </a:endParaRPr>
          </a:p>
        </p:txBody>
      </p:sp>
      <p:grpSp>
        <p:nvGrpSpPr>
          <p:cNvPr id="95" name="Group 94"/>
          <p:cNvGrpSpPr/>
          <p:nvPr/>
        </p:nvGrpSpPr>
        <p:grpSpPr>
          <a:xfrm>
            <a:off x="1637730" y="3374879"/>
            <a:ext cx="2333769" cy="2699852"/>
            <a:chOff x="1637730" y="3374879"/>
            <a:chExt cx="2333769" cy="2699852"/>
          </a:xfrm>
        </p:grpSpPr>
        <p:sp>
          <p:nvSpPr>
            <p:cNvPr id="80" name="TextBox 79"/>
            <p:cNvSpPr txBox="1"/>
            <p:nvPr/>
          </p:nvSpPr>
          <p:spPr>
            <a:xfrm>
              <a:off x="1637731" y="3374879"/>
              <a:ext cx="123284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Call</a:t>
              </a:r>
            </a:p>
          </p:txBody>
        </p:sp>
        <p:sp>
          <p:nvSpPr>
            <p:cNvPr id="82" name="TextBox 81"/>
            <p:cNvSpPr txBox="1"/>
            <p:nvPr/>
          </p:nvSpPr>
          <p:spPr>
            <a:xfrm>
              <a:off x="1637731" y="3938616"/>
              <a:ext cx="1514902"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Transit </a:t>
              </a:r>
            </a:p>
          </p:txBody>
        </p:sp>
        <p:sp>
          <p:nvSpPr>
            <p:cNvPr id="84" name="TextBox 83"/>
            <p:cNvSpPr txBox="1"/>
            <p:nvPr/>
          </p:nvSpPr>
          <p:spPr>
            <a:xfrm>
              <a:off x="1637730" y="4496766"/>
              <a:ext cx="1624085"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Educate </a:t>
              </a:r>
            </a:p>
          </p:txBody>
        </p:sp>
        <p:sp>
          <p:nvSpPr>
            <p:cNvPr id="86" name="TextBox 85"/>
            <p:cNvSpPr txBox="1"/>
            <p:nvPr/>
          </p:nvSpPr>
          <p:spPr>
            <a:xfrm>
              <a:off x="1637731" y="5054916"/>
              <a:ext cx="1815153"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Education</a:t>
              </a:r>
            </a:p>
          </p:txBody>
        </p:sp>
        <p:sp>
          <p:nvSpPr>
            <p:cNvPr id="88" name="TextBox 87"/>
            <p:cNvSpPr txBox="1"/>
            <p:nvPr/>
          </p:nvSpPr>
          <p:spPr>
            <a:xfrm>
              <a:off x="1637731" y="5613066"/>
              <a:ext cx="2333768"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Pronunciation </a:t>
              </a:r>
            </a:p>
          </p:txBody>
        </p:sp>
      </p:grpSp>
      <p:grpSp>
        <p:nvGrpSpPr>
          <p:cNvPr id="98" name="Group 97"/>
          <p:cNvGrpSpPr/>
          <p:nvPr/>
        </p:nvGrpSpPr>
        <p:grpSpPr>
          <a:xfrm>
            <a:off x="4307004" y="3374879"/>
            <a:ext cx="3464258" cy="2699852"/>
            <a:chOff x="4307004" y="3374879"/>
            <a:chExt cx="3464258" cy="2699852"/>
          </a:xfrm>
        </p:grpSpPr>
        <p:sp>
          <p:nvSpPr>
            <p:cNvPr id="81" name="TextBox 80"/>
            <p:cNvSpPr txBox="1"/>
            <p:nvPr/>
          </p:nvSpPr>
          <p:spPr>
            <a:xfrm>
              <a:off x="4307005" y="3374879"/>
              <a:ext cx="346425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One syllabic word</a:t>
              </a:r>
            </a:p>
          </p:txBody>
        </p:sp>
        <p:grpSp>
          <p:nvGrpSpPr>
            <p:cNvPr id="96" name="Group 95"/>
            <p:cNvGrpSpPr/>
            <p:nvPr/>
          </p:nvGrpSpPr>
          <p:grpSpPr>
            <a:xfrm>
              <a:off x="4307004" y="3923942"/>
              <a:ext cx="3464257" cy="2150789"/>
              <a:chOff x="4307004" y="3923942"/>
              <a:chExt cx="3464257" cy="2150789"/>
            </a:xfrm>
          </p:grpSpPr>
          <p:sp>
            <p:nvSpPr>
              <p:cNvPr id="83" name="TextBox 82"/>
              <p:cNvSpPr txBox="1"/>
              <p:nvPr/>
            </p:nvSpPr>
            <p:spPr>
              <a:xfrm>
                <a:off x="4307005" y="3923942"/>
                <a:ext cx="3109416"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Two syllabic word</a:t>
                </a:r>
              </a:p>
            </p:txBody>
          </p:sp>
          <p:sp>
            <p:nvSpPr>
              <p:cNvPr id="85" name="TextBox 84"/>
              <p:cNvSpPr txBox="1"/>
              <p:nvPr/>
            </p:nvSpPr>
            <p:spPr>
              <a:xfrm>
                <a:off x="4307004" y="4496765"/>
                <a:ext cx="3464257"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Three Syllabic Word</a:t>
                </a:r>
              </a:p>
            </p:txBody>
          </p:sp>
          <p:sp>
            <p:nvSpPr>
              <p:cNvPr id="87" name="TextBox 86"/>
              <p:cNvSpPr txBox="1"/>
              <p:nvPr/>
            </p:nvSpPr>
            <p:spPr>
              <a:xfrm>
                <a:off x="4307004" y="5054916"/>
                <a:ext cx="3218810"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Four Syllabic Word</a:t>
                </a:r>
              </a:p>
            </p:txBody>
          </p:sp>
          <p:sp>
            <p:nvSpPr>
              <p:cNvPr id="89" name="TextBox 88"/>
              <p:cNvSpPr txBox="1"/>
              <p:nvPr/>
            </p:nvSpPr>
            <p:spPr>
              <a:xfrm>
                <a:off x="4307005" y="5613066"/>
                <a:ext cx="3049138" cy="461665"/>
              </a:xfrm>
              <a:prstGeom prst="rect">
                <a:avLst/>
              </a:prstGeom>
              <a:noFill/>
            </p:spPr>
            <p:txBody>
              <a:bodyPr wrap="square" rtlCol="0">
                <a:spAutoFit/>
              </a:bodyPr>
              <a:lstStyle/>
              <a:p>
                <a:r>
                  <a:rPr lang="en-GB" sz="2400" dirty="0">
                    <a:latin typeface="Lucida Bright" panose="02040603070505020404" pitchFamily="18" charset="0"/>
                    <a:cs typeface="Lucida Bright" panose="02040603070505020404" pitchFamily="18" charset="0"/>
                  </a:rPr>
                  <a:t>Five Syllabic Word </a:t>
                </a:r>
              </a:p>
            </p:txBody>
          </p:sp>
        </p:grpSp>
      </p:grpSp>
      <p:grpSp>
        <p:nvGrpSpPr>
          <p:cNvPr id="97" name="Group 96"/>
          <p:cNvGrpSpPr/>
          <p:nvPr/>
        </p:nvGrpSpPr>
        <p:grpSpPr>
          <a:xfrm>
            <a:off x="8267321" y="3369838"/>
            <a:ext cx="2988321" cy="2717661"/>
            <a:chOff x="8267321" y="3369838"/>
            <a:chExt cx="2988321" cy="2717661"/>
          </a:xfrm>
        </p:grpSpPr>
        <p:sp>
          <p:nvSpPr>
            <p:cNvPr id="90" name="Rectangle 89"/>
            <p:cNvSpPr/>
            <p:nvPr/>
          </p:nvSpPr>
          <p:spPr>
            <a:xfrm>
              <a:off x="8267323" y="5625834"/>
              <a:ext cx="2988319"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Pro-nun-ci-a-</a:t>
              </a:r>
              <a:r>
                <a:rPr lang="en-GB" sz="2400" dirty="0" err="1">
                  <a:solidFill>
                    <a:srgbClr val="202124"/>
                  </a:solidFill>
                  <a:latin typeface="Lucida Bright" panose="02040603070505020404" pitchFamily="18" charset="0"/>
                  <a:cs typeface="Lucida Bright" panose="02040603070505020404" pitchFamily="18" charset="0"/>
                </a:rPr>
                <a:t>tion</a:t>
              </a:r>
              <a:endParaRPr lang="en-GB" sz="2400" dirty="0">
                <a:latin typeface="Lucida Bright" panose="02040603070505020404" pitchFamily="18" charset="0"/>
                <a:cs typeface="Lucida Bright" panose="02040603070505020404" pitchFamily="18" charset="0"/>
              </a:endParaRPr>
            </a:p>
          </p:txBody>
        </p:sp>
        <p:sp>
          <p:nvSpPr>
            <p:cNvPr id="91" name="Rectangle 90"/>
            <p:cNvSpPr/>
            <p:nvPr/>
          </p:nvSpPr>
          <p:spPr>
            <a:xfrm>
              <a:off x="8267322" y="5054915"/>
              <a:ext cx="2202847"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E-du-ca-</a:t>
              </a:r>
              <a:r>
                <a:rPr lang="en-GB" sz="2400" dirty="0" err="1">
                  <a:solidFill>
                    <a:srgbClr val="202124"/>
                  </a:solidFill>
                  <a:latin typeface="Lucida Bright" panose="02040603070505020404" pitchFamily="18" charset="0"/>
                  <a:cs typeface="Lucida Bright" panose="02040603070505020404" pitchFamily="18" charset="0"/>
                </a:rPr>
                <a:t>tion</a:t>
              </a:r>
              <a:endParaRPr lang="en-GB" sz="2400" dirty="0">
                <a:latin typeface="Lucida Bright" panose="02040603070505020404" pitchFamily="18" charset="0"/>
                <a:cs typeface="Lucida Bright" panose="02040603070505020404" pitchFamily="18" charset="0"/>
              </a:endParaRPr>
            </a:p>
          </p:txBody>
        </p:sp>
        <p:sp>
          <p:nvSpPr>
            <p:cNvPr id="92" name="Rectangle 91"/>
            <p:cNvSpPr/>
            <p:nvPr/>
          </p:nvSpPr>
          <p:spPr>
            <a:xfrm>
              <a:off x="8267323" y="4400961"/>
              <a:ext cx="1713931"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E-du-cate</a:t>
              </a:r>
              <a:endParaRPr lang="en-GB" sz="2400" dirty="0">
                <a:latin typeface="Lucida Bright" panose="02040603070505020404" pitchFamily="18" charset="0"/>
                <a:cs typeface="Lucida Bright" panose="02040603070505020404" pitchFamily="18" charset="0"/>
              </a:endParaRPr>
            </a:p>
          </p:txBody>
        </p:sp>
        <p:sp>
          <p:nvSpPr>
            <p:cNvPr id="93" name="Rectangle 92"/>
            <p:cNvSpPr/>
            <p:nvPr/>
          </p:nvSpPr>
          <p:spPr>
            <a:xfrm>
              <a:off x="8267321" y="3938616"/>
              <a:ext cx="1431802"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Tran-sit</a:t>
              </a:r>
              <a:endParaRPr lang="en-GB" sz="2400" dirty="0">
                <a:latin typeface="Lucida Bright" panose="02040603070505020404" pitchFamily="18" charset="0"/>
                <a:cs typeface="Lucida Bright" panose="02040603070505020404" pitchFamily="18" charset="0"/>
              </a:endParaRPr>
            </a:p>
          </p:txBody>
        </p:sp>
        <p:sp>
          <p:nvSpPr>
            <p:cNvPr id="94" name="Rectangle 93"/>
            <p:cNvSpPr/>
            <p:nvPr/>
          </p:nvSpPr>
          <p:spPr>
            <a:xfrm>
              <a:off x="8267323" y="3369838"/>
              <a:ext cx="700833" cy="461665"/>
            </a:xfrm>
            <a:prstGeom prst="rect">
              <a:avLst/>
            </a:prstGeom>
          </p:spPr>
          <p:txBody>
            <a:bodyPr wrap="none">
              <a:spAutoFit/>
            </a:bodyPr>
            <a:lstStyle/>
            <a:p>
              <a:r>
                <a:rPr lang="en-GB" sz="2400" dirty="0">
                  <a:solidFill>
                    <a:srgbClr val="202124"/>
                  </a:solidFill>
                  <a:latin typeface="Lucida Bright" panose="02040603070505020404" pitchFamily="18" charset="0"/>
                  <a:cs typeface="Lucida Bright" panose="02040603070505020404" pitchFamily="18" charset="0"/>
                </a:rPr>
                <a:t>call</a:t>
              </a:r>
              <a:endParaRPr lang="en-GB" sz="2400" dirty="0">
                <a:latin typeface="Lucida Bright" panose="02040603070505020404" pitchFamily="18" charset="0"/>
                <a:cs typeface="Lucida Bright" panose="02040603070505020404" pitchFamily="18" charset="0"/>
              </a:endParaRPr>
            </a:p>
          </p:txBody>
        </p:sp>
      </p:grpSp>
    </p:spTree>
    <p:extLst>
      <p:ext uri="{BB962C8B-B14F-4D97-AF65-F5344CB8AC3E}">
        <p14:creationId xmlns:p14="http://schemas.microsoft.com/office/powerpoint/2010/main" val="3556035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 calcmode="lin" valueType="num">
                                      <p:cBhvr additive="base">
                                        <p:cTn id="13" dur="500" fill="hold"/>
                                        <p:tgtEl>
                                          <p:spTgt spid="77"/>
                                        </p:tgtEl>
                                        <p:attrNameLst>
                                          <p:attrName>ppt_x</p:attrName>
                                        </p:attrNameLst>
                                      </p:cBhvr>
                                      <p:tavLst>
                                        <p:tav tm="0">
                                          <p:val>
                                            <p:strVal val="#ppt_x"/>
                                          </p:val>
                                        </p:tav>
                                        <p:tav tm="100000">
                                          <p:val>
                                            <p:strVal val="#ppt_x"/>
                                          </p:val>
                                        </p:tav>
                                      </p:tavLst>
                                    </p:anim>
                                    <p:anim calcmode="lin" valueType="num">
                                      <p:cBhvr additive="base">
                                        <p:cTn id="1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ppt_x"/>
                                          </p:val>
                                        </p:tav>
                                        <p:tav tm="100000">
                                          <p:val>
                                            <p:strVal val="#ppt_x"/>
                                          </p:val>
                                        </p:tav>
                                      </p:tavLst>
                                    </p:anim>
                                    <p:anim calcmode="lin" valueType="num">
                                      <p:cBhvr additive="base">
                                        <p:cTn id="20"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500" fill="hold"/>
                                        <p:tgtEl>
                                          <p:spTgt spid="98"/>
                                        </p:tgtEl>
                                        <p:attrNameLst>
                                          <p:attrName>ppt_x</p:attrName>
                                        </p:attrNameLst>
                                      </p:cBhvr>
                                      <p:tavLst>
                                        <p:tav tm="0">
                                          <p:val>
                                            <p:strVal val="#ppt_x"/>
                                          </p:val>
                                        </p:tav>
                                        <p:tav tm="100000">
                                          <p:val>
                                            <p:strVal val="#ppt_x"/>
                                          </p:val>
                                        </p:tav>
                                      </p:tavLst>
                                    </p:anim>
                                    <p:anim calcmode="lin" valueType="num">
                                      <p:cBhvr additive="base">
                                        <p:cTn id="26"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anim calcmode="lin" valueType="num">
                                      <p:cBhvr additive="base">
                                        <p:cTn id="31" dur="500" fill="hold"/>
                                        <p:tgtEl>
                                          <p:spTgt spid="97"/>
                                        </p:tgtEl>
                                        <p:attrNameLst>
                                          <p:attrName>ppt_x</p:attrName>
                                        </p:attrNameLst>
                                      </p:cBhvr>
                                      <p:tavLst>
                                        <p:tav tm="0">
                                          <p:val>
                                            <p:strVal val="#ppt_x"/>
                                          </p:val>
                                        </p:tav>
                                        <p:tav tm="100000">
                                          <p:val>
                                            <p:strVal val="#ppt_x"/>
                                          </p:val>
                                        </p:tav>
                                      </p:tavLst>
                                    </p:anim>
                                    <p:anim calcmode="lin" valueType="num">
                                      <p:cBhvr additive="base">
                                        <p:cTn id="32"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3458</Words>
  <Application>Microsoft Office PowerPoint</Application>
  <PresentationFormat>Widescreen</PresentationFormat>
  <Paragraphs>404</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Unicode MS</vt:lpstr>
      <vt:lpstr>Calibri</vt:lpstr>
      <vt:lpstr>Calibri Light</vt:lpstr>
      <vt:lpstr>Lucida Bright</vt:lpstr>
      <vt:lpstr>Sylfaen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129</cp:revision>
  <dcterms:created xsi:type="dcterms:W3CDTF">2017-01-21T10:59:14Z</dcterms:created>
  <dcterms:modified xsi:type="dcterms:W3CDTF">2022-04-26T15:46:32Z</dcterms:modified>
</cp:coreProperties>
</file>