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j9G+pn+JQKvvkBfi48+z0PdzQxO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F53767-7D07-4831-BDD8-FF1484B5CFE1}">
  <a:tblStyle styleId="{9BF53767-7D07-4831-BDD8-FF1484B5CFE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62" y="60"/>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638962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21303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550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8895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0126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8223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3022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27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1418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8237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21176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7994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3979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79987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8855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7014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4501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4077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6091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4904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04376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2060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2724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2622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009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74453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4" name="Google Shape;39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57180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611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72859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6707616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236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0" name="Google Shape;440;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59386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441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4170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29173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0092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95020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1" name="Google Shape;49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500135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2" name="Google Shape;50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6112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99210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4" name="Google Shape;52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9591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4" name="Google Shape;534;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563240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3" name="Google Shape;54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1084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109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02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275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0749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2290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9"/>
          <p:cNvSpPr txBox="1">
            <a:spLocks noGrp="1"/>
          </p:cNvSpPr>
          <p:nvPr>
            <p:ph type="ctrTitle"/>
          </p:nvPr>
        </p:nvSpPr>
        <p:spPr>
          <a:xfrm>
            <a:off x="685800" y="1597821"/>
            <a:ext cx="7772400" cy="110251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4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8"/>
          <p:cNvSpPr txBox="1">
            <a:spLocks noGrp="1"/>
          </p:cNvSpPr>
          <p:nvPr>
            <p:ph type="body" idx="1"/>
          </p:nvPr>
        </p:nvSpPr>
        <p:spPr>
          <a:xfrm rot="5400000">
            <a:off x="2874764" y="-1217412"/>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5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9"/>
          <p:cNvSpPr txBox="1">
            <a:spLocks noGrp="1"/>
          </p:cNvSpPr>
          <p:nvPr>
            <p:ph type="title"/>
          </p:nvPr>
        </p:nvSpPr>
        <p:spPr>
          <a:xfrm rot="5400000">
            <a:off x="8016478" y="1028702"/>
            <a:ext cx="4388644" cy="27432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9"/>
          <p:cNvSpPr txBox="1">
            <a:spLocks noGrp="1"/>
          </p:cNvSpPr>
          <p:nvPr>
            <p:ph type="body" idx="1"/>
          </p:nvPr>
        </p:nvSpPr>
        <p:spPr>
          <a:xfrm rot="5400000">
            <a:off x="2453878" y="-1638298"/>
            <a:ext cx="4388644" cy="80772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5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0"/>
          <p:cNvSpPr txBox="1">
            <a:spLocks noGrp="1"/>
          </p:cNvSpPr>
          <p:nvPr>
            <p:ph type="body" idx="1"/>
          </p:nvPr>
        </p:nvSpPr>
        <p:spPr>
          <a:xfrm>
            <a:off x="457200" y="1200152"/>
            <a:ext cx="8229600" cy="3394472"/>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1"/>
          <p:cNvSpPr txBox="1">
            <a:spLocks noGrp="1"/>
          </p:cNvSpPr>
          <p:nvPr>
            <p:ph type="title"/>
          </p:nvPr>
        </p:nvSpPr>
        <p:spPr>
          <a:xfrm>
            <a:off x="722313" y="3305177"/>
            <a:ext cx="7772400" cy="1021556"/>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1"/>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2"/>
          <p:cNvSpPr txBox="1">
            <a:spLocks noGrp="1"/>
          </p:cNvSpPr>
          <p:nvPr>
            <p:ph type="body" idx="1"/>
          </p:nvPr>
        </p:nvSpPr>
        <p:spPr>
          <a:xfrm>
            <a:off x="609600" y="1200152"/>
            <a:ext cx="54102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2"/>
          <p:cNvSpPr txBox="1">
            <a:spLocks noGrp="1"/>
          </p:cNvSpPr>
          <p:nvPr>
            <p:ph type="body" idx="2"/>
          </p:nvPr>
        </p:nvSpPr>
        <p:spPr>
          <a:xfrm>
            <a:off x="6172200" y="1200152"/>
            <a:ext cx="5410200" cy="3394472"/>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53"/>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3"/>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53"/>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53"/>
          <p:cNvSpPr txBox="1">
            <a:spLocks noGrp="1"/>
          </p:cNvSpPr>
          <p:nvPr>
            <p:ph type="body" idx="3"/>
          </p:nvPr>
        </p:nvSpPr>
        <p:spPr>
          <a:xfrm>
            <a:off x="4645027"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53"/>
          <p:cNvSpPr txBox="1">
            <a:spLocks noGrp="1"/>
          </p:cNvSpPr>
          <p:nvPr>
            <p:ph type="body" idx="4"/>
          </p:nvPr>
        </p:nvSpPr>
        <p:spPr>
          <a:xfrm>
            <a:off x="4645027" y="1631156"/>
            <a:ext cx="4041775" cy="2963466"/>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5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5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5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5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56"/>
          <p:cNvSpPr txBox="1">
            <a:spLocks noGrp="1"/>
          </p:cNvSpPr>
          <p:nvPr>
            <p:ph type="title"/>
          </p:nvPr>
        </p:nvSpPr>
        <p:spPr>
          <a:xfrm>
            <a:off x="457202"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56"/>
          <p:cNvSpPr txBox="1">
            <a:spLocks noGrp="1"/>
          </p:cNvSpPr>
          <p:nvPr>
            <p:ph type="body" idx="1"/>
          </p:nvPr>
        </p:nvSpPr>
        <p:spPr>
          <a:xfrm>
            <a:off x="3575050" y="204789"/>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56"/>
          <p:cNvSpPr txBox="1">
            <a:spLocks noGrp="1"/>
          </p:cNvSpPr>
          <p:nvPr>
            <p:ph type="body" idx="2"/>
          </p:nvPr>
        </p:nvSpPr>
        <p:spPr>
          <a:xfrm>
            <a:off x="457202" y="1076327"/>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5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5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5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7"/>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7"/>
          <p:cNvSpPr>
            <a:spLocks noGrp="1"/>
          </p:cNvSpPr>
          <p:nvPr>
            <p:ph type="pic" idx="2"/>
          </p:nvPr>
        </p:nvSpPr>
        <p:spPr>
          <a:xfrm>
            <a:off x="1792288" y="459581"/>
            <a:ext cx="5486400" cy="3086100"/>
          </a:xfrm>
          <a:prstGeom prst="rect">
            <a:avLst/>
          </a:prstGeom>
          <a:noFill/>
          <a:ln>
            <a:noFill/>
          </a:ln>
        </p:spPr>
      </p:sp>
      <p:sp>
        <p:nvSpPr>
          <p:cNvPr id="68" name="Google Shape;68;p57"/>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5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8"/>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8"/>
          <p:cNvSpPr txBox="1">
            <a:spLocks noGrp="1"/>
          </p:cNvSpPr>
          <p:nvPr>
            <p:ph type="body" idx="1"/>
          </p:nvPr>
        </p:nvSpPr>
        <p:spPr>
          <a:xfrm>
            <a:off x="457200" y="1200152"/>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4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p:nvPr/>
        </p:nvSpPr>
        <p:spPr>
          <a:xfrm>
            <a:off x="8458200" y="194071"/>
            <a:ext cx="533400" cy="320279"/>
          </a:xfrm>
          <a:prstGeom prst="rect">
            <a:avLst/>
          </a:prstGeom>
          <a:noFill/>
          <a:ln>
            <a:noFill/>
          </a:ln>
        </p:spPr>
        <p:txBody>
          <a:bodyPr spcFirstLastPara="1" wrap="square" lIns="91425" tIns="45700" rIns="91425" bIns="45700" anchor="ctr" anchorCtr="0">
            <a:normAutofit fontScale="40000" lnSpcReduction="20000"/>
          </a:bodyPr>
          <a:lstStyle/>
          <a:p>
            <a:pPr marL="0" marR="0" lvl="0" indent="0" algn="l" rtl="0">
              <a:lnSpc>
                <a:spcPct val="100000"/>
              </a:lnSpc>
              <a:spcBef>
                <a:spcPts val="0"/>
              </a:spcBef>
              <a:spcAft>
                <a:spcPts val="0"/>
              </a:spcAft>
              <a:buClr>
                <a:schemeClr val="dk1"/>
              </a:buClr>
              <a:buSzPct val="100000"/>
              <a:buFont typeface="Calibri"/>
              <a:buNone/>
            </a:pPr>
            <a:endParaRPr sz="4400" b="0" i="0" u="none" strike="noStrike" cap="none">
              <a:solidFill>
                <a:schemeClr val="dk1"/>
              </a:solidFill>
              <a:latin typeface="Calibri"/>
              <a:ea typeface="Calibri"/>
              <a:cs typeface="Calibri"/>
              <a:sym typeface="Calibri"/>
            </a:endParaRPr>
          </a:p>
        </p:txBody>
      </p:sp>
      <p:sp>
        <p:nvSpPr>
          <p:cNvPr id="89" name="Google Shape;89;p1"/>
          <p:cNvSpPr txBox="1"/>
          <p:nvPr/>
        </p:nvSpPr>
        <p:spPr>
          <a:xfrm>
            <a:off x="304800" y="1352550"/>
            <a:ext cx="8686800" cy="113877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chemeClr val="dk1"/>
                </a:solidFill>
                <a:latin typeface="Calibri"/>
                <a:ea typeface="Calibri"/>
                <a:cs typeface="Calibri"/>
                <a:sym typeface="Calibri"/>
              </a:rPr>
              <a:t>Chapter 7</a:t>
            </a:r>
            <a:endParaRPr/>
          </a:p>
          <a:p>
            <a:pPr marL="0" marR="0" lvl="0" indent="0" algn="ctr" rtl="0">
              <a:spcBef>
                <a:spcPts val="0"/>
              </a:spcBef>
              <a:spcAft>
                <a:spcPts val="0"/>
              </a:spcAft>
              <a:buNone/>
            </a:pPr>
            <a:r>
              <a:rPr lang="en-US" sz="4000" b="1" i="0" u="none" strike="noStrike" cap="none">
                <a:solidFill>
                  <a:srgbClr val="FF0000"/>
                </a:solidFill>
                <a:latin typeface="Calibri"/>
                <a:ea typeface="Calibri"/>
                <a:cs typeface="Calibri"/>
                <a:sym typeface="Calibri"/>
              </a:rPr>
              <a:t>Pointer</a:t>
            </a:r>
            <a:endParaRPr sz="4000" b="0" i="0" u="none" strike="noStrike" cap="none">
              <a:solidFill>
                <a:srgbClr val="FF0000"/>
              </a:solidFill>
              <a:latin typeface="Calibri"/>
              <a:ea typeface="Calibri"/>
              <a:cs typeface="Calibri"/>
              <a:sym typeface="Calibri"/>
            </a:endParaRPr>
          </a:p>
        </p:txBody>
      </p:sp>
      <p:sp>
        <p:nvSpPr>
          <p:cNvPr id="90" name="Google Shape;90;p1"/>
          <p:cNvSpPr txBox="1"/>
          <p:nvPr/>
        </p:nvSpPr>
        <p:spPr>
          <a:xfrm>
            <a:off x="1066800" y="2714942"/>
            <a:ext cx="7162800" cy="661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p>
          <a:p>
            <a:pPr marL="0" marR="0" lvl="0" indent="0" algn="ctr" rtl="0">
              <a:spcBef>
                <a:spcPts val="600"/>
              </a:spcBef>
              <a:spcAft>
                <a:spcPts val="0"/>
              </a:spcAft>
              <a:buNone/>
            </a:pPr>
            <a:r>
              <a:rPr lang="en-US" sz="1800" b="0" i="0" u="none" strike="noStrike" cap="none" dirty="0" err="1">
                <a:solidFill>
                  <a:srgbClr val="7F7F7F"/>
                </a:solidFill>
                <a:latin typeface="Calibri"/>
                <a:ea typeface="Calibri"/>
                <a:cs typeface="Calibri"/>
                <a:sym typeface="Calibri"/>
              </a:rPr>
              <a:t>Er</a:t>
            </a:r>
            <a:r>
              <a:rPr lang="en-US" sz="1800" b="0" i="0" u="none" strike="noStrike" cap="none" dirty="0">
                <a:solidFill>
                  <a:srgbClr val="7F7F7F"/>
                </a:solidFill>
                <a:latin typeface="Calibri"/>
                <a:ea typeface="Calibri"/>
                <a:cs typeface="Calibri"/>
                <a:sym typeface="Calibri"/>
              </a:rPr>
              <a:t>. </a:t>
            </a:r>
            <a:r>
              <a:rPr lang="en-US" sz="1800" dirty="0" err="1" smtClean="0">
                <a:solidFill>
                  <a:srgbClr val="7F7F7F"/>
                </a:solidFill>
                <a:latin typeface="Calibri"/>
                <a:ea typeface="Calibri"/>
                <a:cs typeface="Calibri"/>
                <a:sym typeface="Calibri"/>
              </a:rPr>
              <a:t>Amrit</a:t>
            </a:r>
            <a:r>
              <a:rPr lang="en-US" sz="1800" dirty="0" smtClean="0">
                <a:solidFill>
                  <a:srgbClr val="7F7F7F"/>
                </a:solidFill>
                <a:latin typeface="Calibri"/>
                <a:ea typeface="Calibri"/>
                <a:cs typeface="Calibri"/>
                <a:sym typeface="Calibri"/>
              </a:rPr>
              <a:t> </a:t>
            </a:r>
            <a:r>
              <a:rPr lang="en-US" sz="1800" dirty="0" err="1" smtClean="0">
                <a:solidFill>
                  <a:srgbClr val="7F7F7F"/>
                </a:solidFill>
                <a:latin typeface="Calibri"/>
                <a:ea typeface="Calibri"/>
                <a:cs typeface="Calibri"/>
                <a:sym typeface="Calibri"/>
              </a:rPr>
              <a:t>Poudel</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0"/>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E6F6C"/>
              </a:buClr>
              <a:buSzPct val="137500"/>
              <a:buFont typeface="Calibri"/>
              <a:buNone/>
            </a:pPr>
            <a:r>
              <a:rPr lang="en-US" b="1">
                <a:solidFill>
                  <a:srgbClr val="FE6F6C"/>
                </a:solidFill>
              </a:rPr>
              <a:t>Sample program </a:t>
            </a:r>
            <a:endParaRPr sz="3200" b="1">
              <a:solidFill>
                <a:srgbClr val="FE6F6C"/>
              </a:solidFill>
            </a:endParaRPr>
          </a:p>
        </p:txBody>
      </p:sp>
      <p:sp>
        <p:nvSpPr>
          <p:cNvPr id="174" name="Google Shape;174;p10"/>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175" name="Google Shape;175;p1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176" name="Google Shape;176;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177" name="Google Shape;177;p1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178" name="Google Shape;178;p10"/>
          <p:cNvPicPr preferRelativeResize="0"/>
          <p:nvPr/>
        </p:nvPicPr>
        <p:blipFill rotWithShape="1">
          <a:blip r:embed="rId3">
            <a:alphaModFix/>
          </a:blip>
          <a:srcRect/>
          <a:stretch/>
        </p:blipFill>
        <p:spPr>
          <a:xfrm>
            <a:off x="487681" y="922020"/>
            <a:ext cx="4998720" cy="2828105"/>
          </a:xfrm>
          <a:prstGeom prst="rect">
            <a:avLst/>
          </a:prstGeom>
          <a:noFill/>
          <a:ln w="9525" cap="flat" cmpd="sng">
            <a:solidFill>
              <a:schemeClr val="dk1"/>
            </a:solidFill>
            <a:prstDash val="solid"/>
            <a:round/>
            <a:headEnd type="none" w="sm" len="sm"/>
            <a:tailEnd type="none" w="sm" len="sm"/>
          </a:ln>
        </p:spPr>
      </p:pic>
      <p:pic>
        <p:nvPicPr>
          <p:cNvPr id="179" name="Google Shape;179;p10"/>
          <p:cNvPicPr preferRelativeResize="0"/>
          <p:nvPr/>
        </p:nvPicPr>
        <p:blipFill rotWithShape="1">
          <a:blip r:embed="rId4">
            <a:alphaModFix/>
          </a:blip>
          <a:srcRect/>
          <a:stretch/>
        </p:blipFill>
        <p:spPr>
          <a:xfrm>
            <a:off x="4876800" y="3714750"/>
            <a:ext cx="3657600" cy="9560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b) Null Pointer</a:t>
            </a:r>
            <a:endParaRPr/>
          </a:p>
        </p:txBody>
      </p:sp>
      <p:sp>
        <p:nvSpPr>
          <p:cNvPr id="185" name="Google Shape;185;p11"/>
          <p:cNvSpPr txBox="1">
            <a:spLocks noGrp="1"/>
          </p:cNvSpPr>
          <p:nvPr>
            <p:ph type="body" idx="1"/>
          </p:nvPr>
        </p:nvSpPr>
        <p:spPr>
          <a:xfrm>
            <a:off x="441960" y="874513"/>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points nowhere or nothing in memory address. </a:t>
            </a:r>
            <a:endParaRPr/>
          </a:p>
          <a:p>
            <a:pPr marL="342900" lvl="0" indent="-342900" algn="l" rtl="0">
              <a:spcBef>
                <a:spcPts val="480"/>
              </a:spcBef>
              <a:spcAft>
                <a:spcPts val="0"/>
              </a:spcAft>
              <a:buClr>
                <a:schemeClr val="dk1"/>
              </a:buClr>
              <a:buSzPts val="2400"/>
              <a:buChar char="•"/>
            </a:pPr>
            <a:r>
              <a:rPr lang="en-US" sz="2400"/>
              <a:t>We can define a null pointer using predefined constant </a:t>
            </a:r>
            <a:r>
              <a:rPr lang="en-US" sz="2400" b="1"/>
              <a:t>NULL</a:t>
            </a:r>
            <a:endParaRPr/>
          </a:p>
          <a:p>
            <a:pPr marL="342900" lvl="0" indent="-342900" algn="l" rtl="0">
              <a:spcBef>
                <a:spcPts val="480"/>
              </a:spcBef>
              <a:spcAft>
                <a:spcPts val="0"/>
              </a:spcAft>
              <a:buClr>
                <a:schemeClr val="dk1"/>
              </a:buClr>
              <a:buSzPts val="2400"/>
              <a:buChar char="•"/>
            </a:pPr>
            <a:r>
              <a:rPr lang="en-US" sz="2400"/>
              <a:t>In case we do not have address to be assigned to the pointer, then we simply use NULL.</a:t>
            </a:r>
            <a:endParaRPr/>
          </a:p>
          <a:p>
            <a:pPr marL="342900" lvl="0" indent="-228600" algn="l" rtl="0">
              <a:spcBef>
                <a:spcPts val="360"/>
              </a:spcBef>
              <a:spcAft>
                <a:spcPts val="0"/>
              </a:spcAft>
              <a:buClr>
                <a:schemeClr val="dk1"/>
              </a:buClr>
              <a:buSzPts val="1800"/>
              <a:buNone/>
            </a:pPr>
            <a:endParaRPr sz="1800"/>
          </a:p>
        </p:txBody>
      </p:sp>
      <p:sp>
        <p:nvSpPr>
          <p:cNvPr id="186" name="Google Shape;186;p1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187" name="Google Shape;187;p1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88" name="Google Shape;188;p1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189" name="Google Shape;189;p11"/>
          <p:cNvPicPr preferRelativeResize="0"/>
          <p:nvPr/>
        </p:nvPicPr>
        <p:blipFill rotWithShape="1">
          <a:blip r:embed="rId3">
            <a:alphaModFix/>
          </a:blip>
          <a:srcRect/>
          <a:stretch/>
        </p:blipFill>
        <p:spPr>
          <a:xfrm>
            <a:off x="730419" y="2724150"/>
            <a:ext cx="5853261" cy="1696043"/>
          </a:xfrm>
          <a:prstGeom prst="rect">
            <a:avLst/>
          </a:prstGeom>
          <a:noFill/>
          <a:ln w="9525" cap="flat" cmpd="sng">
            <a:solidFill>
              <a:schemeClr val="dk1"/>
            </a:solidFill>
            <a:prstDash val="solid"/>
            <a:round/>
            <a:headEnd type="none" w="sm" len="sm"/>
            <a:tailEnd type="none" w="sm" len="sm"/>
          </a:ln>
        </p:spPr>
      </p:pic>
      <p:pic>
        <p:nvPicPr>
          <p:cNvPr id="190" name="Google Shape;190;p11"/>
          <p:cNvPicPr preferRelativeResize="0"/>
          <p:nvPr/>
        </p:nvPicPr>
        <p:blipFill rotWithShape="1">
          <a:blip r:embed="rId4">
            <a:alphaModFix/>
          </a:blip>
          <a:srcRect r="8803" b="9746"/>
          <a:stretch/>
        </p:blipFill>
        <p:spPr>
          <a:xfrm>
            <a:off x="5216856" y="4213860"/>
            <a:ext cx="3727923" cy="55340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2"/>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c) Double Pointer</a:t>
            </a:r>
            <a:endParaRPr/>
          </a:p>
        </p:txBody>
      </p:sp>
      <p:sp>
        <p:nvSpPr>
          <p:cNvPr id="196" name="Google Shape;196;p12"/>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sz="2400"/>
              <a:t>Double pointer refers to a chain of pointer in which one pointer points to another pointer and these in turn point to data. </a:t>
            </a:r>
            <a:endParaRPr/>
          </a:p>
          <a:p>
            <a:pPr marL="342900" lvl="0" indent="-342900" algn="l" rtl="0">
              <a:spcBef>
                <a:spcPts val="444"/>
              </a:spcBef>
              <a:spcAft>
                <a:spcPts val="0"/>
              </a:spcAft>
              <a:buClr>
                <a:schemeClr val="dk1"/>
              </a:buClr>
              <a:buSzPct val="100000"/>
              <a:buChar char="•"/>
            </a:pPr>
            <a:r>
              <a:rPr lang="en-US" sz="2400"/>
              <a:t>In case of pointer to pointer declaration, we need to add asterisk(*) for each level of reference.</a:t>
            </a:r>
            <a:endParaRPr/>
          </a:p>
          <a:p>
            <a:pPr marL="342900" lvl="0" indent="-201930" algn="l" rtl="0">
              <a:spcBef>
                <a:spcPts val="444"/>
              </a:spcBef>
              <a:spcAft>
                <a:spcPts val="0"/>
              </a:spcAft>
              <a:buClr>
                <a:schemeClr val="dk1"/>
              </a:buClr>
              <a:buSzPct val="100000"/>
              <a:buNone/>
            </a:pPr>
            <a:endParaRPr sz="2400"/>
          </a:p>
          <a:p>
            <a:pPr marL="342900" lvl="0" indent="-201930" algn="l" rtl="0">
              <a:spcBef>
                <a:spcPts val="444"/>
              </a:spcBef>
              <a:spcAft>
                <a:spcPts val="0"/>
              </a:spcAft>
              <a:buClr>
                <a:schemeClr val="dk1"/>
              </a:buClr>
              <a:buSzPct val="100000"/>
              <a:buNone/>
            </a:pPr>
            <a:endParaRPr sz="2400"/>
          </a:p>
          <a:p>
            <a:pPr marL="342900" lvl="0" indent="-201930" algn="l" rtl="0">
              <a:spcBef>
                <a:spcPts val="444"/>
              </a:spcBef>
              <a:spcAft>
                <a:spcPts val="0"/>
              </a:spcAft>
              <a:buClr>
                <a:schemeClr val="dk1"/>
              </a:buClr>
              <a:buSzPct val="100000"/>
              <a:buNone/>
            </a:pPr>
            <a:endParaRPr sz="2400"/>
          </a:p>
          <a:p>
            <a:pPr marL="342900" lvl="0" indent="-201930" algn="l" rtl="0">
              <a:spcBef>
                <a:spcPts val="444"/>
              </a:spcBef>
              <a:spcAft>
                <a:spcPts val="0"/>
              </a:spcAft>
              <a:buClr>
                <a:schemeClr val="dk1"/>
              </a:buClr>
              <a:buSzPct val="100000"/>
              <a:buNone/>
            </a:pPr>
            <a:endParaRPr sz="2400"/>
          </a:p>
          <a:p>
            <a:pPr marL="342900" lvl="0" indent="-342900" algn="l" rtl="0">
              <a:spcBef>
                <a:spcPts val="481"/>
              </a:spcBef>
              <a:spcAft>
                <a:spcPts val="0"/>
              </a:spcAft>
              <a:buClr>
                <a:schemeClr val="dk1"/>
              </a:buClr>
              <a:buSzPct val="100000"/>
              <a:buChar char="•"/>
            </a:pPr>
            <a:r>
              <a:rPr lang="en-US" sz="2600"/>
              <a:t>Here, pointer q holds the value of variable a.</a:t>
            </a:r>
            <a:endParaRPr/>
          </a:p>
          <a:p>
            <a:pPr marL="342900" lvl="0" indent="-201930" algn="l" rtl="0">
              <a:spcBef>
                <a:spcPts val="444"/>
              </a:spcBef>
              <a:spcAft>
                <a:spcPts val="0"/>
              </a:spcAft>
              <a:buClr>
                <a:schemeClr val="dk1"/>
              </a:buClr>
              <a:buSzPct val="100000"/>
              <a:buNone/>
            </a:pPr>
            <a:endParaRPr sz="2400"/>
          </a:p>
          <a:p>
            <a:pPr marL="342900" lvl="0" indent="-237172" algn="l" rtl="0">
              <a:spcBef>
                <a:spcPts val="333"/>
              </a:spcBef>
              <a:spcAft>
                <a:spcPts val="0"/>
              </a:spcAft>
              <a:buClr>
                <a:schemeClr val="dk1"/>
              </a:buClr>
              <a:buSzPct val="100000"/>
              <a:buNone/>
            </a:pPr>
            <a:endParaRPr sz="1800"/>
          </a:p>
        </p:txBody>
      </p:sp>
      <p:sp>
        <p:nvSpPr>
          <p:cNvPr id="197" name="Google Shape;197;p1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198" name="Google Shape;198;p1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99" name="Google Shape;199;p1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200" name="Google Shape;200;p12"/>
          <p:cNvPicPr preferRelativeResize="0"/>
          <p:nvPr/>
        </p:nvPicPr>
        <p:blipFill rotWithShape="1">
          <a:blip r:embed="rId3">
            <a:alphaModFix/>
          </a:blip>
          <a:srcRect/>
          <a:stretch/>
        </p:blipFill>
        <p:spPr>
          <a:xfrm>
            <a:off x="1676400" y="2571750"/>
            <a:ext cx="5572125" cy="130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3"/>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Sample program</a:t>
            </a:r>
            <a:endParaRPr/>
          </a:p>
        </p:txBody>
      </p:sp>
      <p:sp>
        <p:nvSpPr>
          <p:cNvPr id="206" name="Google Shape;206;p13"/>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207" name="Google Shape;207;p1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208" name="Google Shape;208;p13"/>
          <p:cNvSpPr txBox="1">
            <a:spLocks noGrp="1"/>
          </p:cNvSpPr>
          <p:nvPr>
            <p:ph type="sldNum" idx="12"/>
          </p:nvPr>
        </p:nvSpPr>
        <p:spPr>
          <a:xfrm>
            <a:off x="7010400" y="4670814"/>
            <a:ext cx="2133600" cy="2739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09" name="Google Shape;209;p1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210" name="Google Shape;210;p13"/>
          <p:cNvPicPr preferRelativeResize="0"/>
          <p:nvPr/>
        </p:nvPicPr>
        <p:blipFill rotWithShape="1">
          <a:blip r:embed="rId3">
            <a:alphaModFix/>
          </a:blip>
          <a:srcRect/>
          <a:stretch/>
        </p:blipFill>
        <p:spPr>
          <a:xfrm>
            <a:off x="657225" y="991790"/>
            <a:ext cx="6962775" cy="2581275"/>
          </a:xfrm>
          <a:prstGeom prst="rect">
            <a:avLst/>
          </a:prstGeom>
          <a:noFill/>
          <a:ln w="9525" cap="flat" cmpd="sng">
            <a:solidFill>
              <a:schemeClr val="dk1"/>
            </a:solidFill>
            <a:prstDash val="solid"/>
            <a:round/>
            <a:headEnd type="none" w="sm" len="sm"/>
            <a:tailEnd type="none" w="sm" len="sm"/>
          </a:ln>
        </p:spPr>
      </p:pic>
      <p:pic>
        <p:nvPicPr>
          <p:cNvPr id="211" name="Google Shape;211;p13"/>
          <p:cNvPicPr preferRelativeResize="0"/>
          <p:nvPr/>
        </p:nvPicPr>
        <p:blipFill rotWithShape="1">
          <a:blip r:embed="rId4">
            <a:alphaModFix/>
          </a:blip>
          <a:srcRect/>
          <a:stretch/>
        </p:blipFill>
        <p:spPr>
          <a:xfrm>
            <a:off x="3688397" y="3637439"/>
            <a:ext cx="3474403" cy="95718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4"/>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Clr>
                <a:srgbClr val="FF0000"/>
              </a:buClr>
              <a:buSzPct val="100000"/>
              <a:buFont typeface="Calibri"/>
              <a:buNone/>
            </a:pPr>
            <a:r>
              <a:rPr lang="en-US" sz="3200" b="1">
                <a:solidFill>
                  <a:srgbClr val="FF0000"/>
                </a:solidFill>
              </a:rPr>
              <a:t>7.4 Returning Multiple values from function using pointers</a:t>
            </a:r>
            <a:endParaRPr/>
          </a:p>
        </p:txBody>
      </p:sp>
      <p:sp>
        <p:nvSpPr>
          <p:cNvPr id="217" name="Google Shape;217;p14"/>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sz="2400"/>
          </a:p>
          <a:p>
            <a:pPr marL="342900" lvl="0" indent="-342900" algn="l" rtl="0">
              <a:spcBef>
                <a:spcPts val="480"/>
              </a:spcBef>
              <a:spcAft>
                <a:spcPts val="0"/>
              </a:spcAft>
              <a:buClr>
                <a:schemeClr val="dk1"/>
              </a:buClr>
              <a:buSzPts val="2400"/>
              <a:buChar char="•"/>
            </a:pPr>
            <a:r>
              <a:rPr lang="en-US" sz="2400"/>
              <a:t>Already dealt in Chapter 6 : Functions</a:t>
            </a:r>
            <a:endParaRPr/>
          </a:p>
        </p:txBody>
      </p:sp>
      <p:sp>
        <p:nvSpPr>
          <p:cNvPr id="218" name="Google Shape;218;p1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219" name="Google Shape;219;p1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20" name="Google Shape;220;p1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E6F6C"/>
              </a:buClr>
              <a:buSzPts val="3200"/>
              <a:buFont typeface="Calibri"/>
              <a:buNone/>
            </a:pPr>
            <a:r>
              <a:rPr lang="en-US" sz="3200" b="1">
                <a:solidFill>
                  <a:srgbClr val="FE6F6C"/>
                </a:solidFill>
              </a:rPr>
              <a:t>7.5 Arrays of pointer</a:t>
            </a:r>
            <a:endParaRPr/>
          </a:p>
        </p:txBody>
      </p:sp>
      <p:sp>
        <p:nvSpPr>
          <p:cNvPr id="226" name="Google Shape;226;p15"/>
          <p:cNvSpPr txBox="1">
            <a:spLocks noGrp="1"/>
          </p:cNvSpPr>
          <p:nvPr>
            <p:ph type="body" idx="1"/>
          </p:nvPr>
        </p:nvSpPr>
        <p:spPr>
          <a:xfrm>
            <a:off x="457200" y="895350"/>
            <a:ext cx="8382000" cy="3699274"/>
          </a:xfrm>
          <a:prstGeom prst="rect">
            <a:avLst/>
          </a:prstGeom>
          <a:noFill/>
          <a:ln>
            <a:noFill/>
          </a:ln>
        </p:spPr>
        <p:txBody>
          <a:bodyPr spcFirstLastPara="1" wrap="square" lIns="91425" tIns="45700" rIns="91425" bIns="45700" anchor="t" anchorCtr="0">
            <a:normAutofit fontScale="25000" lnSpcReduction="20000"/>
          </a:bodyPr>
          <a:lstStyle/>
          <a:p>
            <a:pPr marL="342900" lvl="0" indent="-342900" algn="l" rtl="0">
              <a:spcBef>
                <a:spcPts val="0"/>
              </a:spcBef>
              <a:spcAft>
                <a:spcPts val="0"/>
              </a:spcAft>
              <a:buClr>
                <a:schemeClr val="dk1"/>
              </a:buClr>
              <a:buSzPct val="100000"/>
              <a:buChar char="•"/>
            </a:pPr>
            <a:r>
              <a:rPr lang="en-US" sz="9600"/>
              <a:t>Basically its an array of pointers that stores memory addresses. </a:t>
            </a:r>
            <a:endParaRPr/>
          </a:p>
          <a:p>
            <a:pPr marL="342900" lvl="0" indent="-342900" algn="l" rtl="0">
              <a:spcBef>
                <a:spcPts val="480"/>
              </a:spcBef>
              <a:spcAft>
                <a:spcPts val="0"/>
              </a:spcAft>
              <a:buClr>
                <a:schemeClr val="dk1"/>
              </a:buClr>
              <a:buSzPct val="100000"/>
              <a:buChar char="•"/>
            </a:pPr>
            <a:r>
              <a:rPr lang="en-US" sz="9600"/>
              <a:t>Syntax:</a:t>
            </a:r>
            <a:endParaRPr/>
          </a:p>
          <a:p>
            <a:pPr marL="800100" lvl="2" indent="0" algn="l" rtl="0">
              <a:spcBef>
                <a:spcPts val="480"/>
              </a:spcBef>
              <a:spcAft>
                <a:spcPts val="0"/>
              </a:spcAft>
              <a:buClr>
                <a:schemeClr val="dk1"/>
              </a:buClr>
              <a:buSzPct val="100000"/>
              <a:buNone/>
            </a:pPr>
            <a:r>
              <a:rPr lang="en-US" sz="9600" b="1" i="1"/>
              <a:t>Datatype *pointer-name[size];</a:t>
            </a:r>
            <a:endParaRPr sz="9600" b="1"/>
          </a:p>
          <a:p>
            <a:pPr marL="342900" lvl="0" indent="-342900" algn="l" rtl="0">
              <a:spcBef>
                <a:spcPts val="480"/>
              </a:spcBef>
              <a:spcAft>
                <a:spcPts val="0"/>
              </a:spcAft>
              <a:buClr>
                <a:schemeClr val="dk1"/>
              </a:buClr>
              <a:buSzPct val="100000"/>
              <a:buChar char="•"/>
            </a:pPr>
            <a:r>
              <a:rPr lang="en-US" sz="9600"/>
              <a:t>Eg. </a:t>
            </a:r>
            <a:endParaRPr/>
          </a:p>
          <a:p>
            <a:pPr marL="800100" lvl="2" indent="0" algn="l" rtl="0">
              <a:spcBef>
                <a:spcPts val="480"/>
              </a:spcBef>
              <a:spcAft>
                <a:spcPts val="0"/>
              </a:spcAft>
              <a:buClr>
                <a:schemeClr val="dk1"/>
              </a:buClr>
              <a:buSzPct val="100000"/>
              <a:buNone/>
            </a:pPr>
            <a:r>
              <a:rPr lang="en-US" sz="9600" b="1"/>
              <a:t>int *p[5];</a:t>
            </a:r>
            <a:endParaRPr/>
          </a:p>
          <a:p>
            <a:pPr marL="342900" lvl="0" indent="-342900" algn="l" rtl="0">
              <a:spcBef>
                <a:spcPts val="480"/>
              </a:spcBef>
              <a:spcAft>
                <a:spcPts val="0"/>
              </a:spcAft>
              <a:buClr>
                <a:schemeClr val="dk1"/>
              </a:buClr>
              <a:buSzPct val="100000"/>
              <a:buChar char="•"/>
            </a:pPr>
            <a:r>
              <a:rPr lang="en-US" sz="9600"/>
              <a:t>Here, </a:t>
            </a:r>
            <a:r>
              <a:rPr lang="en-US" sz="9600" b="1"/>
              <a:t>p </a:t>
            </a:r>
            <a:r>
              <a:rPr lang="en-US" sz="9600"/>
              <a:t>is an array of 5 pointers, each of which points to an integer. </a:t>
            </a:r>
            <a:endParaRPr/>
          </a:p>
          <a:p>
            <a:pPr marL="742950" lvl="1" indent="-285750" algn="l" rtl="0">
              <a:spcBef>
                <a:spcPts val="480"/>
              </a:spcBef>
              <a:spcAft>
                <a:spcPts val="0"/>
              </a:spcAft>
              <a:buClr>
                <a:schemeClr val="dk1"/>
              </a:buClr>
              <a:buSzPct val="100000"/>
              <a:buChar char="–"/>
            </a:pPr>
            <a:r>
              <a:rPr lang="en-US" sz="9600"/>
              <a:t>The 1</a:t>
            </a:r>
            <a:r>
              <a:rPr lang="en-US" sz="9600" baseline="30000"/>
              <a:t>st</a:t>
            </a:r>
            <a:r>
              <a:rPr lang="en-US" sz="9600"/>
              <a:t> pointer is called p[0], </a:t>
            </a:r>
            <a:endParaRPr/>
          </a:p>
          <a:p>
            <a:pPr marL="742950" lvl="1" indent="-285750" algn="l" rtl="0">
              <a:spcBef>
                <a:spcPts val="480"/>
              </a:spcBef>
              <a:spcAft>
                <a:spcPts val="0"/>
              </a:spcAft>
              <a:buClr>
                <a:schemeClr val="dk1"/>
              </a:buClr>
              <a:buSzPct val="100000"/>
              <a:buChar char="–"/>
            </a:pPr>
            <a:r>
              <a:rPr lang="en-US" sz="9600"/>
              <a:t>the 2</a:t>
            </a:r>
            <a:r>
              <a:rPr lang="en-US" sz="9600" baseline="30000"/>
              <a:t>nd</a:t>
            </a:r>
            <a:r>
              <a:rPr lang="en-US" sz="9600"/>
              <a:t>  is p[1], and </a:t>
            </a:r>
            <a:endParaRPr/>
          </a:p>
          <a:p>
            <a:pPr marL="742950" lvl="1" indent="-285750" algn="l" rtl="0">
              <a:spcBef>
                <a:spcPts val="480"/>
              </a:spcBef>
              <a:spcAft>
                <a:spcPts val="0"/>
              </a:spcAft>
              <a:buClr>
                <a:schemeClr val="dk1"/>
              </a:buClr>
              <a:buSzPct val="100000"/>
              <a:buChar char="–"/>
            </a:pPr>
            <a:r>
              <a:rPr lang="en-US" sz="9600"/>
              <a:t>so on up to p[4].</a:t>
            </a:r>
            <a:endParaRPr/>
          </a:p>
          <a:p>
            <a:pPr marL="342900" lvl="0" indent="-342900" algn="l" rtl="0">
              <a:spcBef>
                <a:spcPts val="120"/>
              </a:spcBef>
              <a:spcAft>
                <a:spcPts val="0"/>
              </a:spcAft>
              <a:buClr>
                <a:schemeClr val="dk1"/>
              </a:buClr>
              <a:buSzPct val="100000"/>
              <a:buNone/>
            </a:pPr>
            <a:endParaRPr sz="2400"/>
          </a:p>
        </p:txBody>
      </p:sp>
      <p:sp>
        <p:nvSpPr>
          <p:cNvPr id="227" name="Google Shape;227;p1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228" name="Google Shape;228;p1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229" name="Google Shape;229;p1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6"/>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Sample program</a:t>
            </a:r>
            <a:endParaRPr/>
          </a:p>
        </p:txBody>
      </p:sp>
      <p:sp>
        <p:nvSpPr>
          <p:cNvPr id="235" name="Google Shape;235;p1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236" name="Google Shape;236;p1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37" name="Google Shape;237;p1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238" name="Google Shape;238;p16"/>
          <p:cNvPicPr preferRelativeResize="0"/>
          <p:nvPr/>
        </p:nvPicPr>
        <p:blipFill rotWithShape="1">
          <a:blip r:embed="rId3">
            <a:alphaModFix/>
          </a:blip>
          <a:srcRect/>
          <a:stretch/>
        </p:blipFill>
        <p:spPr>
          <a:xfrm>
            <a:off x="533400" y="991790"/>
            <a:ext cx="7114843" cy="3332560"/>
          </a:xfrm>
          <a:prstGeom prst="rect">
            <a:avLst/>
          </a:prstGeom>
          <a:noFill/>
          <a:ln w="9525" cap="flat" cmpd="sng">
            <a:solidFill>
              <a:schemeClr val="dk1"/>
            </a:solidFill>
            <a:prstDash val="solid"/>
            <a:round/>
            <a:headEnd type="none" w="sm" len="sm"/>
            <a:tailEnd type="none" w="sm" len="sm"/>
          </a:ln>
        </p:spPr>
      </p:pic>
      <p:pic>
        <p:nvPicPr>
          <p:cNvPr id="239" name="Google Shape;239;p16"/>
          <p:cNvPicPr preferRelativeResize="0">
            <a:picLocks noGrp="1"/>
          </p:cNvPicPr>
          <p:nvPr>
            <p:ph type="body" idx="1"/>
          </p:nvPr>
        </p:nvPicPr>
        <p:blipFill rotWithShape="1">
          <a:blip r:embed="rId4">
            <a:alphaModFix/>
          </a:blip>
          <a:srcRect/>
          <a:stretch/>
        </p:blipFill>
        <p:spPr>
          <a:xfrm>
            <a:off x="5562600" y="991790"/>
            <a:ext cx="3124200" cy="157996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7"/>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7.6 Pointer to Array</a:t>
            </a:r>
            <a:endParaRPr/>
          </a:p>
        </p:txBody>
      </p:sp>
      <p:sp>
        <p:nvSpPr>
          <p:cNvPr id="245" name="Google Shape;245;p17"/>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1800"/>
              <a:buChar char="•"/>
            </a:pPr>
            <a:r>
              <a:rPr lang="en-US" sz="1800"/>
              <a:t>Not only a pointer points to a single variable. </a:t>
            </a:r>
            <a:endParaRPr/>
          </a:p>
          <a:p>
            <a:pPr marL="342900" lvl="0" indent="-342900" algn="l" rtl="0">
              <a:spcBef>
                <a:spcPts val="360"/>
              </a:spcBef>
              <a:spcAft>
                <a:spcPts val="0"/>
              </a:spcAft>
              <a:buClr>
                <a:schemeClr val="dk1"/>
              </a:buClr>
              <a:buSzPts val="1800"/>
              <a:buChar char="•"/>
            </a:pPr>
            <a:r>
              <a:rPr lang="en-US" sz="1800"/>
              <a:t>We can also point the whole array using pointers. </a:t>
            </a:r>
            <a:endParaRPr/>
          </a:p>
          <a:p>
            <a:pPr marL="342900" lvl="0" indent="-342900" algn="l" rtl="0">
              <a:spcBef>
                <a:spcPts val="360"/>
              </a:spcBef>
              <a:spcAft>
                <a:spcPts val="0"/>
              </a:spcAft>
              <a:buClr>
                <a:schemeClr val="dk1"/>
              </a:buClr>
              <a:buSzPts val="1800"/>
              <a:buChar char="•"/>
            </a:pPr>
            <a:r>
              <a:rPr lang="en-US" sz="1800"/>
              <a:t>Using array pointer, we can easily manipulate the mulit-dimensional array.</a:t>
            </a:r>
            <a:endParaRPr/>
          </a:p>
          <a:p>
            <a:pPr marL="342900" lvl="0" indent="-342900" algn="l" rtl="0">
              <a:spcBef>
                <a:spcPts val="360"/>
              </a:spcBef>
              <a:spcAft>
                <a:spcPts val="0"/>
              </a:spcAft>
              <a:buClr>
                <a:schemeClr val="dk1"/>
              </a:buClr>
              <a:buSzPts val="1800"/>
              <a:buChar char="•"/>
            </a:pPr>
            <a:r>
              <a:rPr lang="en-US" sz="1800"/>
              <a:t>Here, pointer </a:t>
            </a:r>
            <a:r>
              <a:rPr lang="en-US" sz="1800" b="1" i="1"/>
              <a:t>p</a:t>
            </a:r>
            <a:r>
              <a:rPr lang="en-US" sz="1800" i="1"/>
              <a:t> </a:t>
            </a:r>
            <a:r>
              <a:rPr lang="en-US" sz="1800"/>
              <a:t>points the entire array </a:t>
            </a:r>
            <a:r>
              <a:rPr lang="en-US" sz="1800" b="1" i="1"/>
              <a:t>n.</a:t>
            </a:r>
            <a:endParaRPr sz="1800"/>
          </a:p>
          <a:p>
            <a:pPr marL="342900" lvl="0" indent="-228600" algn="l" rtl="0">
              <a:spcBef>
                <a:spcPts val="360"/>
              </a:spcBef>
              <a:spcAft>
                <a:spcPts val="0"/>
              </a:spcAft>
              <a:buClr>
                <a:schemeClr val="dk1"/>
              </a:buClr>
              <a:buSzPts val="1800"/>
              <a:buNone/>
            </a:pPr>
            <a:endParaRPr sz="1800"/>
          </a:p>
          <a:p>
            <a:pPr marL="342900" lvl="0" indent="-342900" algn="l" rtl="0">
              <a:spcBef>
                <a:spcPts val="360"/>
              </a:spcBef>
              <a:spcAft>
                <a:spcPts val="0"/>
              </a:spcAft>
              <a:buClr>
                <a:schemeClr val="dk1"/>
              </a:buClr>
              <a:buSzPts val="1800"/>
              <a:buNone/>
            </a:pPr>
            <a:endParaRPr sz="1800"/>
          </a:p>
        </p:txBody>
      </p:sp>
      <p:sp>
        <p:nvSpPr>
          <p:cNvPr id="246" name="Google Shape;246;p1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247" name="Google Shape;247;p1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48" name="Google Shape;248;p1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249" name="Google Shape;249;p17"/>
          <p:cNvPicPr preferRelativeResize="0"/>
          <p:nvPr/>
        </p:nvPicPr>
        <p:blipFill rotWithShape="1">
          <a:blip r:embed="rId3">
            <a:alphaModFix/>
          </a:blip>
          <a:srcRect/>
          <a:stretch/>
        </p:blipFill>
        <p:spPr>
          <a:xfrm>
            <a:off x="762001" y="2225436"/>
            <a:ext cx="6096000" cy="2369188"/>
          </a:xfrm>
          <a:prstGeom prst="rect">
            <a:avLst/>
          </a:prstGeom>
          <a:noFill/>
          <a:ln w="9525" cap="flat" cmpd="sng">
            <a:solidFill>
              <a:schemeClr val="dk1"/>
            </a:solidFill>
            <a:prstDash val="solid"/>
            <a:round/>
            <a:headEnd type="none" w="sm" len="sm"/>
            <a:tailEnd type="none" w="sm" len="sm"/>
          </a:ln>
        </p:spPr>
      </p:pic>
      <p:pic>
        <p:nvPicPr>
          <p:cNvPr id="250" name="Google Shape;250;p17"/>
          <p:cNvPicPr preferRelativeResize="0"/>
          <p:nvPr/>
        </p:nvPicPr>
        <p:blipFill rotWithShape="1">
          <a:blip r:embed="rId4">
            <a:alphaModFix/>
          </a:blip>
          <a:srcRect/>
          <a:stretch/>
        </p:blipFill>
        <p:spPr>
          <a:xfrm>
            <a:off x="4833938" y="4248151"/>
            <a:ext cx="3167062" cy="36552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8"/>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7.7 Relationship between array and pointer</a:t>
            </a:r>
            <a:endParaRPr/>
          </a:p>
        </p:txBody>
      </p:sp>
      <p:sp>
        <p:nvSpPr>
          <p:cNvPr id="256" name="Google Shape;256;p18"/>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An array is a block of sequential data. </a:t>
            </a:r>
            <a:endParaRPr/>
          </a:p>
          <a:p>
            <a:pPr marL="342900" lvl="0" indent="-342900" algn="l" rtl="0">
              <a:spcBef>
                <a:spcPts val="480"/>
              </a:spcBef>
              <a:spcAft>
                <a:spcPts val="0"/>
              </a:spcAft>
              <a:buClr>
                <a:schemeClr val="dk1"/>
              </a:buClr>
              <a:buSzPts val="2400"/>
              <a:buChar char="•"/>
            </a:pPr>
            <a:r>
              <a:rPr lang="en-US" sz="2400"/>
              <a:t>In most contexts, array names decay to pointers. </a:t>
            </a:r>
            <a:endParaRPr/>
          </a:p>
          <a:p>
            <a:pPr marL="342900" lvl="0" indent="-342900" algn="l" rtl="0">
              <a:spcBef>
                <a:spcPts val="480"/>
              </a:spcBef>
              <a:spcAft>
                <a:spcPts val="0"/>
              </a:spcAft>
              <a:buClr>
                <a:schemeClr val="dk1"/>
              </a:buClr>
              <a:buSzPts val="2400"/>
              <a:buChar char="•"/>
            </a:pPr>
            <a:r>
              <a:rPr lang="en-US" sz="2400"/>
              <a:t>In simple words, array names are converted to pointers. </a:t>
            </a:r>
            <a:endParaRPr/>
          </a:p>
          <a:p>
            <a:pPr marL="342900" lvl="0" indent="-342900" algn="l" rtl="0">
              <a:spcBef>
                <a:spcPts val="480"/>
              </a:spcBef>
              <a:spcAft>
                <a:spcPts val="0"/>
              </a:spcAft>
              <a:buClr>
                <a:schemeClr val="dk1"/>
              </a:buClr>
              <a:buSzPts val="2400"/>
              <a:buChar char="•"/>
            </a:pPr>
            <a:r>
              <a:rPr lang="en-US" sz="2400"/>
              <a:t>That's the reason why we can use pointers to access elements of arrays.</a:t>
            </a:r>
            <a:endParaRPr/>
          </a:p>
          <a:p>
            <a:pPr marL="342900" lvl="0" indent="-190500" algn="l" rtl="0">
              <a:spcBef>
                <a:spcPts val="480"/>
              </a:spcBef>
              <a:spcAft>
                <a:spcPts val="0"/>
              </a:spcAft>
              <a:buClr>
                <a:schemeClr val="dk1"/>
              </a:buClr>
              <a:buSzPts val="2400"/>
              <a:buNone/>
            </a:pPr>
            <a:endParaRPr sz="2400"/>
          </a:p>
        </p:txBody>
      </p:sp>
      <p:sp>
        <p:nvSpPr>
          <p:cNvPr id="257" name="Google Shape;257;p1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258" name="Google Shape;258;p1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59" name="Google Shape;259;p1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1-D array and Pointer relationship</a:t>
            </a:r>
            <a:endParaRPr/>
          </a:p>
        </p:txBody>
      </p:sp>
      <p:sp>
        <p:nvSpPr>
          <p:cNvPr id="265" name="Google Shape;265;p19"/>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266" name="Google Shape;266;p1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267" name="Google Shape;267;p1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268" name="Google Shape;268;p1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269" name="Google Shape;269;p19"/>
          <p:cNvPicPr preferRelativeResize="0"/>
          <p:nvPr/>
        </p:nvPicPr>
        <p:blipFill rotWithShape="1">
          <a:blip r:embed="rId3">
            <a:alphaModFix/>
          </a:blip>
          <a:srcRect/>
          <a:stretch/>
        </p:blipFill>
        <p:spPr>
          <a:xfrm>
            <a:off x="250472" y="1352550"/>
            <a:ext cx="8643056" cy="190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Contents</a:t>
            </a:r>
            <a:endParaRPr/>
          </a:p>
        </p:txBody>
      </p:sp>
      <p:sp>
        <p:nvSpPr>
          <p:cNvPr id="96" name="Google Shape;96;p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97" name="Google Shape;97;p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8" name="Google Shape;98;p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
        <p:nvSpPr>
          <p:cNvPr id="99" name="Google Shape;99;p2"/>
          <p:cNvSpPr txBox="1"/>
          <p:nvPr/>
        </p:nvSpPr>
        <p:spPr>
          <a:xfrm>
            <a:off x="609600" y="881856"/>
            <a:ext cx="7848600" cy="3865168"/>
          </a:xfrm>
          <a:prstGeom prst="rect">
            <a:avLst/>
          </a:prstGeom>
          <a:noFill/>
          <a:ln>
            <a:noFill/>
          </a:ln>
        </p:spPr>
        <p:txBody>
          <a:bodyPr spcFirstLastPara="1" wrap="square" lIns="91425" tIns="45700" rIns="91425" bIns="45700" anchor="t" anchorCtr="0">
            <a:normAutofit fontScale="70000" lnSpcReduction="20000"/>
          </a:bodyPr>
          <a:lstStyle/>
          <a:p>
            <a:pPr marL="0" marR="0" lvl="1" indent="0" algn="l" rtl="0">
              <a:spcBef>
                <a:spcPts val="0"/>
              </a:spcBef>
              <a:spcAft>
                <a:spcPts val="0"/>
              </a:spcAft>
              <a:buClr>
                <a:schemeClr val="dk1"/>
              </a:buClr>
              <a:buSzPct val="100000"/>
              <a:buFont typeface="Arial"/>
              <a:buNone/>
            </a:pPr>
            <a:r>
              <a:rPr lang="en-US" sz="3200" b="0" i="0" u="none" strike="noStrike" cap="none">
                <a:solidFill>
                  <a:schemeClr val="dk1"/>
                </a:solidFill>
                <a:latin typeface="Calibri"/>
                <a:ea typeface="Calibri"/>
                <a:cs typeface="Calibri"/>
                <a:sym typeface="Calibri"/>
              </a:rPr>
              <a:t>7.1 	Pointers</a:t>
            </a:r>
            <a:endParaRPr/>
          </a:p>
          <a:p>
            <a:pPr marL="0" marR="0" lvl="1" indent="0" algn="l" rtl="0">
              <a:spcBef>
                <a:spcPts val="448"/>
              </a:spcBef>
              <a:spcAft>
                <a:spcPts val="0"/>
              </a:spcAft>
              <a:buClr>
                <a:schemeClr val="dk1"/>
              </a:buClr>
              <a:buSzPct val="100000"/>
              <a:buFont typeface="Arial"/>
              <a:buNone/>
            </a:pPr>
            <a:r>
              <a:rPr lang="en-US" sz="3200" b="0" i="0" u="none" strike="noStrike" cap="none">
                <a:solidFill>
                  <a:schemeClr val="dk1"/>
                </a:solidFill>
                <a:latin typeface="Calibri"/>
                <a:ea typeface="Calibri"/>
                <a:cs typeface="Calibri"/>
                <a:sym typeface="Calibri"/>
              </a:rPr>
              <a:t>7.2 	Pointer operators</a:t>
            </a:r>
            <a:endParaRPr/>
          </a:p>
          <a:p>
            <a:pPr marL="0" marR="0" lvl="1" indent="0" algn="l" rtl="0">
              <a:spcBef>
                <a:spcPts val="448"/>
              </a:spcBef>
              <a:spcAft>
                <a:spcPts val="0"/>
              </a:spcAft>
              <a:buClr>
                <a:schemeClr val="dk1"/>
              </a:buClr>
              <a:buSzPct val="100000"/>
              <a:buFont typeface="Arial"/>
              <a:buNone/>
            </a:pPr>
            <a:r>
              <a:rPr lang="en-US" sz="3200" b="0" i="0" u="none" strike="noStrike" cap="none">
                <a:solidFill>
                  <a:schemeClr val="dk1"/>
                </a:solidFill>
                <a:latin typeface="Calibri"/>
                <a:ea typeface="Calibri"/>
                <a:cs typeface="Calibri"/>
                <a:sym typeface="Calibri"/>
              </a:rPr>
              <a:t>7.3 	Types of pointer</a:t>
            </a:r>
            <a:endParaRPr/>
          </a:p>
          <a:p>
            <a:pPr marL="0" marR="0" lvl="1" indent="0" algn="l" rtl="0">
              <a:spcBef>
                <a:spcPts val="448"/>
              </a:spcBef>
              <a:spcAft>
                <a:spcPts val="0"/>
              </a:spcAft>
              <a:buClr>
                <a:schemeClr val="dk1"/>
              </a:buClr>
              <a:buSzPct val="100000"/>
              <a:buFont typeface="Arial"/>
              <a:buNone/>
            </a:pPr>
            <a:r>
              <a:rPr lang="en-US" sz="3200" b="0" i="0" u="none" strike="noStrike" cap="none">
                <a:solidFill>
                  <a:schemeClr val="dk1"/>
                </a:solidFill>
                <a:latin typeface="Calibri"/>
                <a:ea typeface="Calibri"/>
                <a:cs typeface="Calibri"/>
                <a:sym typeface="Calibri"/>
              </a:rPr>
              <a:t>7.4 	Returning multiple values from function with pointer </a:t>
            </a:r>
            <a:endParaRPr/>
          </a:p>
          <a:p>
            <a:pPr marL="0" marR="0" lvl="1" indent="0" algn="l" rtl="0">
              <a:spcBef>
                <a:spcPts val="448"/>
              </a:spcBef>
              <a:spcAft>
                <a:spcPts val="0"/>
              </a:spcAft>
              <a:buClr>
                <a:schemeClr val="dk1"/>
              </a:buClr>
              <a:buSzPct val="100000"/>
              <a:buFont typeface="Arial"/>
              <a:buNone/>
            </a:pPr>
            <a:r>
              <a:rPr lang="en-US" sz="3200" b="0" i="0" u="none" strike="noStrike" cap="none">
                <a:solidFill>
                  <a:schemeClr val="dk1"/>
                </a:solidFill>
                <a:latin typeface="Calibri"/>
                <a:ea typeface="Calibri"/>
                <a:cs typeface="Calibri"/>
                <a:sym typeface="Calibri"/>
              </a:rPr>
              <a:t>7.5  Arrays of pointer</a:t>
            </a:r>
            <a:endParaRPr/>
          </a:p>
          <a:p>
            <a:pPr marL="0" marR="0" lvl="1" indent="0" algn="l" rtl="0">
              <a:spcBef>
                <a:spcPts val="448"/>
              </a:spcBef>
              <a:spcAft>
                <a:spcPts val="0"/>
              </a:spcAft>
              <a:buClr>
                <a:schemeClr val="dk1"/>
              </a:buClr>
              <a:buSzPct val="100000"/>
              <a:buFont typeface="Arial"/>
              <a:buNone/>
            </a:pPr>
            <a:r>
              <a:rPr lang="en-US" sz="3200" b="0" i="0" u="none" strike="noStrike" cap="none">
                <a:solidFill>
                  <a:schemeClr val="dk1"/>
                </a:solidFill>
                <a:latin typeface="Calibri"/>
                <a:ea typeface="Calibri"/>
                <a:cs typeface="Calibri"/>
                <a:sym typeface="Calibri"/>
              </a:rPr>
              <a:t>7.6 	Pointer to Array</a:t>
            </a:r>
            <a:endParaRPr/>
          </a:p>
          <a:p>
            <a:pPr marL="0" marR="0" lvl="1" indent="0" algn="l" rtl="0">
              <a:spcBef>
                <a:spcPts val="448"/>
              </a:spcBef>
              <a:spcAft>
                <a:spcPts val="0"/>
              </a:spcAft>
              <a:buClr>
                <a:schemeClr val="dk1"/>
              </a:buClr>
              <a:buSzPct val="100000"/>
              <a:buFont typeface="Arial"/>
              <a:buNone/>
            </a:pPr>
            <a:r>
              <a:rPr lang="en-US" sz="3200" b="0" i="0" u="none" strike="noStrike" cap="none">
                <a:solidFill>
                  <a:schemeClr val="dk1"/>
                </a:solidFill>
                <a:latin typeface="Calibri"/>
                <a:ea typeface="Calibri"/>
                <a:cs typeface="Calibri"/>
                <a:sym typeface="Calibri"/>
              </a:rPr>
              <a:t>7.7  	Relationship between array and pointer</a:t>
            </a:r>
            <a:endParaRPr/>
          </a:p>
          <a:p>
            <a:pPr marL="0" marR="0" lvl="1" indent="0" algn="l" rtl="0">
              <a:spcBef>
                <a:spcPts val="448"/>
              </a:spcBef>
              <a:spcAft>
                <a:spcPts val="0"/>
              </a:spcAft>
              <a:buClr>
                <a:schemeClr val="dk1"/>
              </a:buClr>
              <a:buSzPct val="100000"/>
              <a:buFont typeface="Arial"/>
              <a:buNone/>
            </a:pPr>
            <a:r>
              <a:rPr lang="en-US" sz="3200" b="0" i="0" u="none" strike="noStrike" cap="none">
                <a:solidFill>
                  <a:schemeClr val="dk1"/>
                </a:solidFill>
                <a:latin typeface="Calibri"/>
                <a:ea typeface="Calibri"/>
                <a:cs typeface="Calibri"/>
                <a:sym typeface="Calibri"/>
              </a:rPr>
              <a:t>7.8 	Pointers for string</a:t>
            </a:r>
            <a:endParaRPr/>
          </a:p>
          <a:p>
            <a:pPr marL="0" marR="0" lvl="1" indent="0" algn="l" rtl="0">
              <a:spcBef>
                <a:spcPts val="448"/>
              </a:spcBef>
              <a:spcAft>
                <a:spcPts val="0"/>
              </a:spcAft>
              <a:buClr>
                <a:schemeClr val="dk1"/>
              </a:buClr>
              <a:buSzPct val="100000"/>
              <a:buFont typeface="Arial"/>
              <a:buNone/>
            </a:pPr>
            <a:r>
              <a:rPr lang="en-US" sz="3200" b="0" i="0" u="none" strike="noStrike" cap="none">
                <a:solidFill>
                  <a:schemeClr val="dk1"/>
                </a:solidFill>
                <a:latin typeface="Calibri"/>
                <a:ea typeface="Calibri"/>
                <a:cs typeface="Calibri"/>
                <a:sym typeface="Calibri"/>
              </a:rPr>
              <a:t>7.9 	Pointer Arithmetic</a:t>
            </a:r>
            <a:endParaRPr/>
          </a:p>
          <a:p>
            <a:pPr marL="0" marR="0" lvl="1" indent="0" algn="l" rtl="0">
              <a:spcBef>
                <a:spcPts val="448"/>
              </a:spcBef>
              <a:spcAft>
                <a:spcPts val="0"/>
              </a:spcAft>
              <a:buClr>
                <a:schemeClr val="dk1"/>
              </a:buClr>
              <a:buSzPct val="100000"/>
              <a:buFont typeface="Arial"/>
              <a:buNone/>
            </a:pPr>
            <a:r>
              <a:rPr lang="en-US" sz="3200" b="0" i="0" u="none" strike="noStrike" cap="none">
                <a:solidFill>
                  <a:schemeClr val="dk1"/>
                </a:solidFill>
                <a:latin typeface="Calibri"/>
                <a:ea typeface="Calibri"/>
                <a:cs typeface="Calibri"/>
                <a:sym typeface="Calibri"/>
              </a:rPr>
              <a:t>7.10 Dynamic Memory Allocation</a:t>
            </a:r>
            <a:endParaRPr/>
          </a:p>
          <a:p>
            <a:pPr marL="0" marR="0" lvl="1" indent="0" algn="l" rtl="0">
              <a:spcBef>
                <a:spcPts val="448"/>
              </a:spcBef>
              <a:spcAft>
                <a:spcPts val="0"/>
              </a:spcAft>
              <a:buClr>
                <a:schemeClr val="dk1"/>
              </a:buClr>
              <a:buSzPct val="100000"/>
              <a:buFont typeface="Arial"/>
              <a:buNone/>
            </a:pPr>
            <a:r>
              <a:rPr lang="en-US" sz="3200" b="0" i="0" u="none" strike="noStrike" cap="none">
                <a:solidFill>
                  <a:schemeClr val="dk1"/>
                </a:solidFill>
                <a:latin typeface="Calibri"/>
                <a:ea typeface="Calibri"/>
                <a:cs typeface="Calibri"/>
                <a:sym typeface="Calibri"/>
              </a:rPr>
              <a:t>7.11 Dynamic Array</a:t>
            </a:r>
            <a:endParaRPr/>
          </a:p>
          <a:p>
            <a:pPr marL="0" marR="0" lvl="1" indent="0" algn="l" rtl="0">
              <a:spcBef>
                <a:spcPts val="448"/>
              </a:spcBef>
              <a:spcAft>
                <a:spcPts val="0"/>
              </a:spcAft>
              <a:buClr>
                <a:schemeClr val="dk1"/>
              </a:buClr>
              <a:buSzPct val="100000"/>
              <a:buFont typeface="Arial"/>
              <a:buNone/>
            </a:pPr>
            <a:endParaRPr sz="32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20"/>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000"/>
              <a:buFont typeface="Calibri"/>
              <a:buNone/>
            </a:pPr>
            <a:r>
              <a:rPr lang="en-US" sz="2000" b="1">
                <a:solidFill>
                  <a:srgbClr val="FF0000"/>
                </a:solidFill>
              </a:rPr>
              <a:t>WAP to initialize an 1D array of 5 elements as 10, 20, 30, 40, 50 and display the elements with their memory address using array name as a pointer</a:t>
            </a:r>
            <a:endParaRPr sz="1600" b="1">
              <a:solidFill>
                <a:srgbClr val="FF0000"/>
              </a:solidFill>
            </a:endParaRPr>
          </a:p>
        </p:txBody>
      </p:sp>
      <p:sp>
        <p:nvSpPr>
          <p:cNvPr id="275" name="Google Shape;275;p20"/>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276" name="Google Shape;276;p2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277" name="Google Shape;277;p2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278" name="Google Shape;278;p2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279" name="Google Shape;279;p20"/>
          <p:cNvPicPr preferRelativeResize="0"/>
          <p:nvPr/>
        </p:nvPicPr>
        <p:blipFill rotWithShape="1">
          <a:blip r:embed="rId3">
            <a:alphaModFix/>
          </a:blip>
          <a:srcRect/>
          <a:stretch/>
        </p:blipFill>
        <p:spPr>
          <a:xfrm>
            <a:off x="495299" y="991790"/>
            <a:ext cx="6099685" cy="2418160"/>
          </a:xfrm>
          <a:prstGeom prst="rect">
            <a:avLst/>
          </a:prstGeom>
          <a:noFill/>
          <a:ln w="9525" cap="flat" cmpd="sng">
            <a:solidFill>
              <a:schemeClr val="dk1"/>
            </a:solidFill>
            <a:prstDash val="solid"/>
            <a:round/>
            <a:headEnd type="none" w="sm" len="sm"/>
            <a:tailEnd type="none" w="sm" len="sm"/>
          </a:ln>
        </p:spPr>
      </p:pic>
      <p:pic>
        <p:nvPicPr>
          <p:cNvPr id="280" name="Google Shape;280;p20"/>
          <p:cNvPicPr preferRelativeResize="0"/>
          <p:nvPr/>
        </p:nvPicPr>
        <p:blipFill rotWithShape="1">
          <a:blip r:embed="rId4">
            <a:alphaModFix/>
          </a:blip>
          <a:srcRect/>
          <a:stretch/>
        </p:blipFill>
        <p:spPr>
          <a:xfrm>
            <a:off x="5105400" y="3047920"/>
            <a:ext cx="3543301" cy="135263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1"/>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000"/>
              <a:buFont typeface="Calibri"/>
              <a:buNone/>
            </a:pPr>
            <a:r>
              <a:rPr lang="en-US" sz="2000" b="1">
                <a:solidFill>
                  <a:srgbClr val="FF0000"/>
                </a:solidFill>
              </a:rPr>
              <a:t>WAP using array to accept any five numbers and display the value stored only in the fourth address of the array using pointer and also its address.</a:t>
            </a:r>
            <a:endParaRPr sz="2000">
              <a:solidFill>
                <a:srgbClr val="FF0000"/>
              </a:solidFill>
            </a:endParaRPr>
          </a:p>
        </p:txBody>
      </p:sp>
      <p:pic>
        <p:nvPicPr>
          <p:cNvPr id="286" name="Google Shape;286;p21"/>
          <p:cNvPicPr preferRelativeResize="0">
            <a:picLocks noGrp="1"/>
          </p:cNvPicPr>
          <p:nvPr>
            <p:ph type="body" idx="1"/>
          </p:nvPr>
        </p:nvPicPr>
        <p:blipFill rotWithShape="1">
          <a:blip r:embed="rId3">
            <a:alphaModFix/>
          </a:blip>
          <a:srcRect/>
          <a:stretch/>
        </p:blipFill>
        <p:spPr>
          <a:xfrm>
            <a:off x="431800" y="1123950"/>
            <a:ext cx="6819900" cy="2247900"/>
          </a:xfrm>
          <a:prstGeom prst="rect">
            <a:avLst/>
          </a:prstGeom>
          <a:noFill/>
          <a:ln w="9525" cap="flat" cmpd="sng">
            <a:solidFill>
              <a:schemeClr val="dk1"/>
            </a:solidFill>
            <a:prstDash val="solid"/>
            <a:round/>
            <a:headEnd type="none" w="sm" len="sm"/>
            <a:tailEnd type="none" w="sm" len="sm"/>
          </a:ln>
        </p:spPr>
      </p:pic>
      <p:sp>
        <p:nvSpPr>
          <p:cNvPr id="287" name="Google Shape;287;p2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288" name="Google Shape;288;p2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289" name="Google Shape;289;p2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290" name="Google Shape;290;p21"/>
          <p:cNvPicPr preferRelativeResize="0"/>
          <p:nvPr/>
        </p:nvPicPr>
        <p:blipFill rotWithShape="1">
          <a:blip r:embed="rId4">
            <a:alphaModFix/>
          </a:blip>
          <a:srcRect/>
          <a:stretch/>
        </p:blipFill>
        <p:spPr>
          <a:xfrm>
            <a:off x="3841750" y="3390900"/>
            <a:ext cx="4464050" cy="137636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2"/>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400"/>
              <a:buFont typeface="Calibri"/>
              <a:buNone/>
            </a:pPr>
            <a:r>
              <a:rPr lang="en-US" sz="2400" b="1">
                <a:solidFill>
                  <a:srgbClr val="FF0000"/>
                </a:solidFill>
              </a:rPr>
              <a:t>WAP using array to input any five numbers and compute the sum of all the elements using pointer.</a:t>
            </a:r>
            <a:endParaRPr sz="1800" b="1">
              <a:solidFill>
                <a:srgbClr val="FF0000"/>
              </a:solidFill>
            </a:endParaRPr>
          </a:p>
        </p:txBody>
      </p:sp>
      <p:sp>
        <p:nvSpPr>
          <p:cNvPr id="296" name="Google Shape;296;p2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297" name="Google Shape;297;p2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298" name="Google Shape;298;p2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299" name="Google Shape;299;p22"/>
          <p:cNvPicPr preferRelativeResize="0"/>
          <p:nvPr/>
        </p:nvPicPr>
        <p:blipFill rotWithShape="1">
          <a:blip r:embed="rId3">
            <a:alphaModFix/>
          </a:blip>
          <a:srcRect/>
          <a:stretch/>
        </p:blipFill>
        <p:spPr>
          <a:xfrm>
            <a:off x="457201" y="959378"/>
            <a:ext cx="5977934" cy="3441172"/>
          </a:xfrm>
          <a:prstGeom prst="rect">
            <a:avLst/>
          </a:prstGeom>
          <a:noFill/>
          <a:ln w="9525" cap="flat" cmpd="sng">
            <a:solidFill>
              <a:schemeClr val="dk1"/>
            </a:solidFill>
            <a:prstDash val="solid"/>
            <a:round/>
            <a:headEnd type="none" w="sm" len="sm"/>
            <a:tailEnd type="none" w="sm" len="sm"/>
          </a:ln>
        </p:spPr>
      </p:pic>
      <p:pic>
        <p:nvPicPr>
          <p:cNvPr id="300" name="Google Shape;300;p22"/>
          <p:cNvPicPr preferRelativeResize="0">
            <a:picLocks noGrp="1"/>
          </p:cNvPicPr>
          <p:nvPr>
            <p:ph type="body" idx="1"/>
          </p:nvPr>
        </p:nvPicPr>
        <p:blipFill rotWithShape="1">
          <a:blip r:embed="rId4">
            <a:alphaModFix/>
          </a:blip>
          <a:srcRect/>
          <a:stretch/>
        </p:blipFill>
        <p:spPr>
          <a:xfrm>
            <a:off x="5638800" y="978428"/>
            <a:ext cx="3200400" cy="144092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3"/>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200"/>
              <a:buFont typeface="Calibri"/>
              <a:buNone/>
            </a:pPr>
            <a:r>
              <a:rPr lang="en-US" sz="3200" b="1"/>
              <a:t>Relationship between 2-D array and pointer</a:t>
            </a:r>
            <a:endParaRPr sz="2400" b="1">
              <a:solidFill>
                <a:srgbClr val="FF0000"/>
              </a:solidFill>
            </a:endParaRPr>
          </a:p>
        </p:txBody>
      </p:sp>
      <p:sp>
        <p:nvSpPr>
          <p:cNvPr id="306" name="Google Shape;306;p23"/>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307" name="Google Shape;307;p2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308" name="Google Shape;308;p2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09" name="Google Shape;309;p2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310" name="Google Shape;310;p23"/>
          <p:cNvPicPr preferRelativeResize="0"/>
          <p:nvPr/>
        </p:nvPicPr>
        <p:blipFill rotWithShape="1">
          <a:blip r:embed="rId3">
            <a:alphaModFix/>
          </a:blip>
          <a:srcRect/>
          <a:stretch/>
        </p:blipFill>
        <p:spPr>
          <a:xfrm>
            <a:off x="685800" y="1123950"/>
            <a:ext cx="7692417" cy="33528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4"/>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1800"/>
              <a:buFont typeface="Calibri"/>
              <a:buNone/>
            </a:pPr>
            <a:r>
              <a:rPr lang="en-US" sz="1800" b="1">
                <a:solidFill>
                  <a:srgbClr val="FF0000"/>
                </a:solidFill>
              </a:rPr>
              <a:t>WAP to initialize any 2x3 matrix at compile time and display the address and value stored in it. Also display the address of the element at index[1][1] separately.</a:t>
            </a:r>
            <a:endParaRPr/>
          </a:p>
        </p:txBody>
      </p:sp>
      <p:sp>
        <p:nvSpPr>
          <p:cNvPr id="316" name="Google Shape;316;p2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317" name="Google Shape;317;p2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18" name="Google Shape;318;p2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
        <p:nvSpPr>
          <p:cNvPr id="319" name="Google Shape;319;p24"/>
          <p:cNvSpPr txBox="1">
            <a:spLocks noGrp="1"/>
          </p:cNvSpPr>
          <p:nvPr>
            <p:ph type="body" idx="1"/>
          </p:nvPr>
        </p:nvSpPr>
        <p:spPr>
          <a:xfrm>
            <a:off x="457200" y="1200152"/>
            <a:ext cx="8229600" cy="3394472"/>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320" name="Google Shape;320;p24"/>
          <p:cNvPicPr preferRelativeResize="0"/>
          <p:nvPr/>
        </p:nvPicPr>
        <p:blipFill rotWithShape="1">
          <a:blip r:embed="rId3">
            <a:alphaModFix/>
          </a:blip>
          <a:srcRect/>
          <a:stretch/>
        </p:blipFill>
        <p:spPr>
          <a:xfrm>
            <a:off x="457199" y="991790"/>
            <a:ext cx="6592289" cy="2875360"/>
          </a:xfrm>
          <a:prstGeom prst="rect">
            <a:avLst/>
          </a:prstGeom>
          <a:noFill/>
          <a:ln w="9525" cap="flat" cmpd="sng">
            <a:solidFill>
              <a:schemeClr val="dk1"/>
            </a:solidFill>
            <a:prstDash val="solid"/>
            <a:round/>
            <a:headEnd type="none" w="sm" len="sm"/>
            <a:tailEnd type="none" w="sm" len="sm"/>
          </a:ln>
        </p:spPr>
      </p:pic>
      <p:pic>
        <p:nvPicPr>
          <p:cNvPr id="321" name="Google Shape;321;p24"/>
          <p:cNvPicPr preferRelativeResize="0"/>
          <p:nvPr/>
        </p:nvPicPr>
        <p:blipFill rotWithShape="1">
          <a:blip r:embed="rId4">
            <a:alphaModFix/>
          </a:blip>
          <a:srcRect/>
          <a:stretch/>
        </p:blipFill>
        <p:spPr>
          <a:xfrm>
            <a:off x="5181600" y="3333750"/>
            <a:ext cx="3206677" cy="164822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25"/>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7.4 Pointers for string</a:t>
            </a:r>
            <a:endParaRPr/>
          </a:p>
        </p:txBody>
      </p:sp>
      <p:sp>
        <p:nvSpPr>
          <p:cNvPr id="327" name="Google Shape;327;p25"/>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a:t>A string is an array of character. </a:t>
            </a:r>
            <a:endParaRPr/>
          </a:p>
          <a:p>
            <a:pPr marL="342900" lvl="0" indent="-342900" algn="l" rtl="0">
              <a:spcBef>
                <a:spcPts val="400"/>
              </a:spcBef>
              <a:spcAft>
                <a:spcPts val="0"/>
              </a:spcAft>
              <a:buClr>
                <a:schemeClr val="dk1"/>
              </a:buClr>
              <a:buSzPct val="100000"/>
              <a:buChar char="•"/>
            </a:pPr>
            <a:r>
              <a:rPr lang="en-US"/>
              <a:t>An array name is itself pointer which points to first element of the array. </a:t>
            </a:r>
            <a:endParaRPr/>
          </a:p>
          <a:p>
            <a:pPr marL="342900" lvl="0" indent="-342900" algn="l" rtl="0">
              <a:spcBef>
                <a:spcPts val="400"/>
              </a:spcBef>
              <a:spcAft>
                <a:spcPts val="0"/>
              </a:spcAft>
              <a:buClr>
                <a:schemeClr val="dk1"/>
              </a:buClr>
              <a:buSzPct val="100000"/>
              <a:buChar char="•"/>
            </a:pPr>
            <a:r>
              <a:rPr lang="en-US"/>
              <a:t>Thus, string and pointer are closely related.</a:t>
            </a:r>
            <a:endParaRPr/>
          </a:p>
          <a:p>
            <a:pPr marL="342900" lvl="0" indent="-342900" algn="l" rtl="0">
              <a:spcBef>
                <a:spcPts val="400"/>
              </a:spcBef>
              <a:spcAft>
                <a:spcPts val="0"/>
              </a:spcAft>
              <a:buClr>
                <a:schemeClr val="dk1"/>
              </a:buClr>
              <a:buSzPct val="100000"/>
              <a:buChar char="•"/>
            </a:pPr>
            <a:r>
              <a:rPr lang="en-US"/>
              <a:t>Eg. </a:t>
            </a:r>
            <a:endParaRPr/>
          </a:p>
          <a:p>
            <a:pPr marL="0" lvl="0" indent="0" algn="l" rtl="0">
              <a:spcBef>
                <a:spcPts val="400"/>
              </a:spcBef>
              <a:spcAft>
                <a:spcPts val="0"/>
              </a:spcAft>
              <a:buClr>
                <a:schemeClr val="dk1"/>
              </a:buClr>
              <a:buSzPct val="100000"/>
              <a:buNone/>
            </a:pPr>
            <a:r>
              <a:rPr lang="en-US"/>
              <a:t>	</a:t>
            </a:r>
            <a:r>
              <a:rPr lang="en-US" b="1"/>
              <a:t>char name[5] = “Shiva”;</a:t>
            </a:r>
            <a:r>
              <a:rPr lang="en-US"/>
              <a:t>	// equivalent to  char *name = “shiva”;</a:t>
            </a:r>
            <a:endParaRPr/>
          </a:p>
          <a:p>
            <a:pPr marL="342900" lvl="0" indent="-342900" algn="l" rtl="0">
              <a:spcBef>
                <a:spcPts val="400"/>
              </a:spcBef>
              <a:spcAft>
                <a:spcPts val="0"/>
              </a:spcAft>
              <a:buClr>
                <a:schemeClr val="dk1"/>
              </a:buClr>
              <a:buSzPct val="100000"/>
              <a:buChar char="•"/>
            </a:pPr>
            <a:r>
              <a:rPr lang="en-US"/>
              <a:t>Here, the string variable </a:t>
            </a:r>
            <a:r>
              <a:rPr lang="en-US" b="1"/>
              <a:t>name</a:t>
            </a:r>
            <a:r>
              <a:rPr lang="en-US"/>
              <a:t> is an array of characters (i.e. </a:t>
            </a:r>
            <a:r>
              <a:rPr lang="en-US" b="1"/>
              <a:t>* name </a:t>
            </a:r>
            <a:r>
              <a:rPr lang="en-US"/>
              <a:t> is a pointer). </a:t>
            </a:r>
            <a:endParaRPr/>
          </a:p>
          <a:p>
            <a:pPr marL="342900" lvl="0" indent="-342900" algn="l" rtl="0">
              <a:spcBef>
                <a:spcPts val="400"/>
              </a:spcBef>
              <a:spcAft>
                <a:spcPts val="0"/>
              </a:spcAft>
              <a:buClr>
                <a:schemeClr val="dk1"/>
              </a:buClr>
              <a:buSzPct val="100000"/>
              <a:buChar char="•"/>
            </a:pPr>
            <a:r>
              <a:rPr lang="en-US"/>
              <a:t>Thus it can be used to access and manipulate the characters of the string.</a:t>
            </a:r>
            <a:endParaRPr/>
          </a:p>
          <a:p>
            <a:pPr marL="742950" lvl="1" indent="-285750" algn="l" rtl="0">
              <a:spcBef>
                <a:spcPts val="350"/>
              </a:spcBef>
              <a:spcAft>
                <a:spcPts val="0"/>
              </a:spcAft>
              <a:buClr>
                <a:schemeClr val="dk1"/>
              </a:buClr>
              <a:buSzPct val="100000"/>
              <a:buChar char="–"/>
            </a:pPr>
            <a:r>
              <a:rPr lang="en-US" b="1"/>
              <a:t>name  </a:t>
            </a:r>
            <a:r>
              <a:rPr lang="en-US"/>
              <a:t>prints </a:t>
            </a:r>
            <a:r>
              <a:rPr lang="en-US" b="1"/>
              <a:t>“Shiva”</a:t>
            </a:r>
            <a:endParaRPr/>
          </a:p>
          <a:p>
            <a:pPr marL="742950" lvl="1" indent="-285750" algn="l" rtl="0">
              <a:spcBef>
                <a:spcPts val="350"/>
              </a:spcBef>
              <a:spcAft>
                <a:spcPts val="0"/>
              </a:spcAft>
              <a:buClr>
                <a:schemeClr val="dk1"/>
              </a:buClr>
              <a:buSzPct val="100000"/>
              <a:buChar char="–"/>
            </a:pPr>
            <a:r>
              <a:rPr lang="en-US" b="1"/>
              <a:t>name+1</a:t>
            </a:r>
            <a:r>
              <a:rPr lang="en-US"/>
              <a:t>  prints </a:t>
            </a:r>
            <a:r>
              <a:rPr lang="en-US" b="1"/>
              <a:t>“hiva”</a:t>
            </a:r>
            <a:endParaRPr/>
          </a:p>
          <a:p>
            <a:pPr marL="742950" lvl="1" indent="-285750" algn="l" rtl="0">
              <a:spcBef>
                <a:spcPts val="350"/>
              </a:spcBef>
              <a:spcAft>
                <a:spcPts val="0"/>
              </a:spcAft>
              <a:buClr>
                <a:schemeClr val="dk1"/>
              </a:buClr>
              <a:buSzPct val="100000"/>
              <a:buChar char="–"/>
            </a:pPr>
            <a:r>
              <a:rPr lang="en-US" b="1"/>
              <a:t>name+2  </a:t>
            </a:r>
            <a:r>
              <a:rPr lang="en-US"/>
              <a:t>prints </a:t>
            </a:r>
            <a:r>
              <a:rPr lang="en-US" b="1"/>
              <a:t>“iva” </a:t>
            </a:r>
            <a:r>
              <a:rPr lang="en-US"/>
              <a:t>and so on.</a:t>
            </a:r>
            <a:endParaRPr/>
          </a:p>
          <a:p>
            <a:pPr marL="742950" lvl="1" indent="-285750" algn="l" rtl="0">
              <a:spcBef>
                <a:spcPts val="350"/>
              </a:spcBef>
              <a:spcAft>
                <a:spcPts val="0"/>
              </a:spcAft>
              <a:buClr>
                <a:schemeClr val="dk1"/>
              </a:buClr>
              <a:buSzPct val="100000"/>
              <a:buChar char="–"/>
            </a:pPr>
            <a:r>
              <a:rPr lang="en-US" b="1"/>
              <a:t>name + i </a:t>
            </a:r>
            <a:r>
              <a:rPr lang="en-US"/>
              <a:t> prints the characters in string </a:t>
            </a:r>
            <a:r>
              <a:rPr lang="en-US" b="1"/>
              <a:t>name</a:t>
            </a:r>
            <a:r>
              <a:rPr lang="en-US"/>
              <a:t> starting from the </a:t>
            </a:r>
            <a:r>
              <a:rPr lang="en-US" b="1"/>
              <a:t>i</a:t>
            </a:r>
            <a:r>
              <a:rPr lang="en-US" b="1" baseline="30000"/>
              <a:t>th  </a:t>
            </a:r>
            <a:r>
              <a:rPr lang="en-US"/>
              <a:t>position.</a:t>
            </a:r>
            <a:endParaRPr/>
          </a:p>
          <a:p>
            <a:pPr marL="342900" lvl="0" indent="-342900" algn="l" rtl="0">
              <a:spcBef>
                <a:spcPts val="300"/>
              </a:spcBef>
              <a:spcAft>
                <a:spcPts val="0"/>
              </a:spcAft>
              <a:buClr>
                <a:schemeClr val="dk1"/>
              </a:buClr>
              <a:buSzPct val="100000"/>
              <a:buNone/>
            </a:pPr>
            <a:endParaRPr sz="2400"/>
          </a:p>
        </p:txBody>
      </p:sp>
      <p:sp>
        <p:nvSpPr>
          <p:cNvPr id="328" name="Google Shape;328;p2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329" name="Google Shape;329;p2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30" name="Google Shape;330;p2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6"/>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Sample program</a:t>
            </a:r>
            <a:endParaRPr/>
          </a:p>
        </p:txBody>
      </p:sp>
      <p:sp>
        <p:nvSpPr>
          <p:cNvPr id="336" name="Google Shape;336;p26"/>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337" name="Google Shape;337;p2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338" name="Google Shape;338;p2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39" name="Google Shape;339;p2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340" name="Google Shape;340;p26"/>
          <p:cNvPicPr preferRelativeResize="0"/>
          <p:nvPr/>
        </p:nvPicPr>
        <p:blipFill rotWithShape="1">
          <a:blip r:embed="rId3">
            <a:alphaModFix/>
          </a:blip>
          <a:srcRect/>
          <a:stretch/>
        </p:blipFill>
        <p:spPr>
          <a:xfrm>
            <a:off x="469900" y="895350"/>
            <a:ext cx="4980958" cy="1676400"/>
          </a:xfrm>
          <a:prstGeom prst="rect">
            <a:avLst/>
          </a:prstGeom>
          <a:noFill/>
          <a:ln w="9525" cap="flat" cmpd="sng">
            <a:solidFill>
              <a:schemeClr val="dk1"/>
            </a:solidFill>
            <a:prstDash val="solid"/>
            <a:round/>
            <a:headEnd type="none" w="sm" len="sm"/>
            <a:tailEnd type="none" w="sm" len="sm"/>
          </a:ln>
        </p:spPr>
      </p:pic>
      <p:pic>
        <p:nvPicPr>
          <p:cNvPr id="341" name="Google Shape;341;p26"/>
          <p:cNvPicPr preferRelativeResize="0"/>
          <p:nvPr/>
        </p:nvPicPr>
        <p:blipFill rotWithShape="1">
          <a:blip r:embed="rId4">
            <a:alphaModFix/>
          </a:blip>
          <a:srcRect l="3845" t="4417" b="18262"/>
          <a:stretch/>
        </p:blipFill>
        <p:spPr>
          <a:xfrm>
            <a:off x="3886200" y="3462219"/>
            <a:ext cx="2209800" cy="70973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7"/>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7.9 Pointer Arithmetic</a:t>
            </a:r>
            <a:endParaRPr/>
          </a:p>
        </p:txBody>
      </p:sp>
      <p:sp>
        <p:nvSpPr>
          <p:cNvPr id="347" name="Google Shape;347;p27"/>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r>
              <a:rPr lang="en-US" sz="2400"/>
              <a:t>We can perform various operations on pointer like as operation on ordinary variables.</a:t>
            </a:r>
            <a:endParaRPr/>
          </a:p>
          <a:p>
            <a:pPr marL="342900" lvl="0" indent="-342900" algn="l" rtl="0">
              <a:spcBef>
                <a:spcPts val="480"/>
              </a:spcBef>
              <a:spcAft>
                <a:spcPts val="0"/>
              </a:spcAft>
              <a:buClr>
                <a:schemeClr val="dk1"/>
              </a:buClr>
              <a:buSzPts val="2400"/>
              <a:buChar char="•"/>
            </a:pPr>
            <a:r>
              <a:rPr lang="en-US" sz="2400"/>
              <a:t>Let's us consider the below declaration:</a:t>
            </a:r>
            <a:endParaRPr/>
          </a:p>
          <a:p>
            <a:pPr marL="342900" lvl="0" indent="-342900" algn="l" rtl="0">
              <a:spcBef>
                <a:spcPts val="360"/>
              </a:spcBef>
              <a:spcAft>
                <a:spcPts val="0"/>
              </a:spcAft>
              <a:buClr>
                <a:schemeClr val="dk1"/>
              </a:buClr>
              <a:buSzPts val="1800"/>
              <a:buNone/>
            </a:pPr>
            <a:endParaRPr sz="1800"/>
          </a:p>
        </p:txBody>
      </p:sp>
      <p:sp>
        <p:nvSpPr>
          <p:cNvPr id="348" name="Google Shape;348;p2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349" name="Google Shape;349;p2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50" name="Google Shape;350;p2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351" name="Google Shape;351;p27"/>
          <p:cNvPicPr preferRelativeResize="0"/>
          <p:nvPr/>
        </p:nvPicPr>
        <p:blipFill rotWithShape="1">
          <a:blip r:embed="rId3">
            <a:alphaModFix/>
          </a:blip>
          <a:srcRect/>
          <a:stretch/>
        </p:blipFill>
        <p:spPr>
          <a:xfrm>
            <a:off x="1326457" y="2343150"/>
            <a:ext cx="2528685" cy="1503163"/>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28"/>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endParaRPr sz="3200" b="1">
              <a:solidFill>
                <a:srgbClr val="FF0000"/>
              </a:solidFill>
            </a:endParaRPr>
          </a:p>
        </p:txBody>
      </p:sp>
      <p:sp>
        <p:nvSpPr>
          <p:cNvPr id="357" name="Google Shape;357;p28"/>
          <p:cNvSpPr txBox="1">
            <a:spLocks noGrp="1"/>
          </p:cNvSpPr>
          <p:nvPr>
            <p:ph type="body" idx="1"/>
          </p:nvPr>
        </p:nvSpPr>
        <p:spPr>
          <a:xfrm>
            <a:off x="457200" y="895350"/>
            <a:ext cx="990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358" name="Google Shape;358;p2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359" name="Google Shape;359;p2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360" name="Google Shape;360;p2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361" name="Google Shape;361;p28"/>
          <p:cNvPicPr preferRelativeResize="0"/>
          <p:nvPr/>
        </p:nvPicPr>
        <p:blipFill rotWithShape="1">
          <a:blip r:embed="rId3">
            <a:alphaModFix/>
          </a:blip>
          <a:srcRect/>
          <a:stretch/>
        </p:blipFill>
        <p:spPr>
          <a:xfrm>
            <a:off x="1615712" y="185973"/>
            <a:ext cx="7071088" cy="4408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9"/>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endParaRPr sz="3200" b="1">
              <a:solidFill>
                <a:srgbClr val="FF0000"/>
              </a:solidFill>
            </a:endParaRPr>
          </a:p>
        </p:txBody>
      </p:sp>
      <p:sp>
        <p:nvSpPr>
          <p:cNvPr id="367" name="Google Shape;367;p29"/>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368" name="Google Shape;368;p2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369" name="Google Shape;369;p2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370" name="Google Shape;370;p2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371" name="Google Shape;371;p29"/>
          <p:cNvPicPr preferRelativeResize="0"/>
          <p:nvPr/>
        </p:nvPicPr>
        <p:blipFill rotWithShape="1">
          <a:blip r:embed="rId3">
            <a:alphaModFix/>
          </a:blip>
          <a:srcRect/>
          <a:stretch/>
        </p:blipFill>
        <p:spPr>
          <a:xfrm>
            <a:off x="457200" y="217886"/>
            <a:ext cx="6296025" cy="468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7.1 Pointer</a:t>
            </a:r>
            <a:endParaRPr/>
          </a:p>
        </p:txBody>
      </p:sp>
      <p:sp>
        <p:nvSpPr>
          <p:cNvPr id="105" name="Google Shape;105;p3"/>
          <p:cNvSpPr txBox="1">
            <a:spLocks noGrp="1"/>
          </p:cNvSpPr>
          <p:nvPr>
            <p:ph type="body" idx="1"/>
          </p:nvPr>
        </p:nvSpPr>
        <p:spPr>
          <a:xfrm>
            <a:off x="457200" y="895350"/>
            <a:ext cx="52578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t>A pointer is a variable whose name starts with an asterisk (*).</a:t>
            </a:r>
            <a:endParaRPr/>
          </a:p>
          <a:p>
            <a:pPr marL="342900" lvl="0" indent="-342900" algn="l" rtl="0">
              <a:spcBef>
                <a:spcPts val="400"/>
              </a:spcBef>
              <a:spcAft>
                <a:spcPts val="0"/>
              </a:spcAft>
              <a:buClr>
                <a:schemeClr val="dk1"/>
              </a:buClr>
              <a:buSzPts val="2000"/>
              <a:buChar char="•"/>
            </a:pPr>
            <a:r>
              <a:rPr lang="en-US" sz="2000"/>
              <a:t>It stores the memory address of another variable, i.e. direct address of the memory location. </a:t>
            </a:r>
            <a:endParaRPr/>
          </a:p>
          <a:p>
            <a:pPr marL="342900" lvl="0" indent="-342900" algn="l" rtl="0">
              <a:spcBef>
                <a:spcPts val="400"/>
              </a:spcBef>
              <a:spcAft>
                <a:spcPts val="0"/>
              </a:spcAft>
              <a:buClr>
                <a:schemeClr val="dk1"/>
              </a:buClr>
              <a:buSzPts val="2000"/>
              <a:buChar char="•"/>
            </a:pPr>
            <a:r>
              <a:rPr lang="en-US" sz="2000"/>
              <a:t>A pointer can point to one specific datatype (i.e. int or float or double or char). </a:t>
            </a:r>
            <a:endParaRPr/>
          </a:p>
          <a:p>
            <a:pPr marL="342900" lvl="0" indent="-342900" algn="l" rtl="0">
              <a:spcBef>
                <a:spcPts val="400"/>
              </a:spcBef>
              <a:spcAft>
                <a:spcPts val="0"/>
              </a:spcAft>
              <a:buClr>
                <a:schemeClr val="dk1"/>
              </a:buClr>
              <a:buSzPts val="2000"/>
              <a:buChar char="•"/>
            </a:pPr>
            <a:r>
              <a:rPr lang="en-US" sz="2000"/>
              <a:t>Eg. 	</a:t>
            </a:r>
            <a:endParaRPr/>
          </a:p>
          <a:p>
            <a:pPr marL="0" lvl="0" indent="0" algn="l" rtl="0">
              <a:spcBef>
                <a:spcPts val="400"/>
              </a:spcBef>
              <a:spcAft>
                <a:spcPts val="0"/>
              </a:spcAft>
              <a:buClr>
                <a:schemeClr val="dk1"/>
              </a:buClr>
              <a:buSzPts val="2000"/>
              <a:buNone/>
            </a:pPr>
            <a:r>
              <a:rPr lang="en-US" sz="2000"/>
              <a:t>	</a:t>
            </a:r>
            <a:r>
              <a:rPr lang="en-US" sz="2000" b="1"/>
              <a:t>int  *ptr;</a:t>
            </a:r>
            <a:endParaRPr/>
          </a:p>
        </p:txBody>
      </p:sp>
      <p:sp>
        <p:nvSpPr>
          <p:cNvPr id="106" name="Google Shape;106;p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107" name="Google Shape;107;p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08" name="Google Shape;108;p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109" name="Google Shape;109;p3"/>
          <p:cNvPicPr preferRelativeResize="0"/>
          <p:nvPr/>
        </p:nvPicPr>
        <p:blipFill rotWithShape="1">
          <a:blip r:embed="rId3">
            <a:alphaModFix/>
          </a:blip>
          <a:srcRect/>
          <a:stretch/>
        </p:blipFill>
        <p:spPr>
          <a:xfrm>
            <a:off x="5486400" y="991790"/>
            <a:ext cx="3738649" cy="1600200"/>
          </a:xfrm>
          <a:prstGeom prst="rect">
            <a:avLst/>
          </a:prstGeom>
          <a:noFill/>
          <a:ln>
            <a:noFill/>
          </a:ln>
        </p:spPr>
      </p:pic>
      <p:sp>
        <p:nvSpPr>
          <p:cNvPr id="110" name="Google Shape;110;p3"/>
          <p:cNvSpPr txBox="1"/>
          <p:nvPr/>
        </p:nvSpPr>
        <p:spPr>
          <a:xfrm>
            <a:off x="6098424" y="2869407"/>
            <a:ext cx="2743200" cy="1447800"/>
          </a:xfrm>
          <a:prstGeom prst="rect">
            <a:avLst/>
          </a:prstGeom>
          <a:noFill/>
          <a:ln>
            <a:noFill/>
          </a:ln>
        </p:spPr>
        <p:txBody>
          <a:bodyPr spcFirstLastPara="1" wrap="square" lIns="91425" tIns="45700" rIns="91425" bIns="45700" anchor="t" anchorCtr="0">
            <a:normAutofit/>
          </a:bodyPr>
          <a:lstStyle/>
          <a:p>
            <a:pPr marL="342900" marR="0" lvl="0" indent="-342900" algn="l" rtl="0">
              <a:spcBef>
                <a:spcPts val="0"/>
              </a:spcBef>
              <a:spcAft>
                <a:spcPts val="0"/>
              </a:spcAft>
              <a:buClr>
                <a:schemeClr val="dk1"/>
              </a:buClr>
              <a:buSzPts val="2000"/>
              <a:buFont typeface="Arial"/>
              <a:buChar char="•"/>
            </a:pPr>
            <a:r>
              <a:rPr lang="en-US" sz="2000" b="1" i="1" u="none" strike="noStrike" cap="none">
                <a:solidFill>
                  <a:schemeClr val="dk1"/>
                </a:solidFill>
                <a:latin typeface="Calibri"/>
                <a:ea typeface="Calibri"/>
                <a:cs typeface="Calibri"/>
                <a:sym typeface="Calibri"/>
              </a:rPr>
              <a:t>ptr </a:t>
            </a:r>
            <a:r>
              <a:rPr lang="en-US" sz="2000" b="0" i="0" u="none" strike="noStrike" cap="none">
                <a:solidFill>
                  <a:schemeClr val="dk1"/>
                </a:solidFill>
                <a:latin typeface="Calibri"/>
                <a:ea typeface="Calibri"/>
                <a:cs typeface="Calibri"/>
                <a:sym typeface="Calibri"/>
              </a:rPr>
              <a:t>is a pointer variable which points to variable </a:t>
            </a:r>
            <a:r>
              <a:rPr lang="en-US" sz="2000" b="1" i="1" u="none" strike="noStrike" cap="none">
                <a:solidFill>
                  <a:schemeClr val="dk1"/>
                </a:solidFill>
                <a:latin typeface="Calibri"/>
                <a:ea typeface="Calibri"/>
                <a:cs typeface="Calibri"/>
                <a:sym typeface="Calibri"/>
              </a:rPr>
              <a:t>x</a:t>
            </a:r>
            <a:r>
              <a:rPr lang="en-US" sz="2000" b="0" i="0" u="none" strike="noStrike" cap="none">
                <a:solidFill>
                  <a:schemeClr val="dk1"/>
                </a:solidFill>
                <a:latin typeface="Calibri"/>
                <a:ea typeface="Calibri"/>
                <a:cs typeface="Calibri"/>
                <a:sym typeface="Calibri"/>
              </a:rPr>
              <a:t>. </a:t>
            </a:r>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0"/>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Sample program</a:t>
            </a:r>
            <a:endParaRPr/>
          </a:p>
        </p:txBody>
      </p:sp>
      <p:sp>
        <p:nvSpPr>
          <p:cNvPr id="377" name="Google Shape;377;p30"/>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378" name="Google Shape;378;p3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379" name="Google Shape;379;p3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sp>
        <p:nvSpPr>
          <p:cNvPr id="380" name="Google Shape;380;p3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381" name="Google Shape;381;p30"/>
          <p:cNvPicPr preferRelativeResize="0"/>
          <p:nvPr/>
        </p:nvPicPr>
        <p:blipFill rotWithShape="1">
          <a:blip r:embed="rId3">
            <a:alphaModFix/>
          </a:blip>
          <a:srcRect/>
          <a:stretch/>
        </p:blipFill>
        <p:spPr>
          <a:xfrm>
            <a:off x="457200" y="889994"/>
            <a:ext cx="6581775" cy="3790950"/>
          </a:xfrm>
          <a:prstGeom prst="rect">
            <a:avLst/>
          </a:prstGeom>
          <a:noFill/>
          <a:ln w="9525" cap="flat" cmpd="sng">
            <a:solidFill>
              <a:schemeClr val="dk1"/>
            </a:solidFill>
            <a:prstDash val="solid"/>
            <a:round/>
            <a:headEnd type="none" w="sm" len="sm"/>
            <a:tailEnd type="none" w="sm" len="sm"/>
          </a:ln>
        </p:spPr>
      </p:pic>
      <p:pic>
        <p:nvPicPr>
          <p:cNvPr id="382" name="Google Shape;382;p30"/>
          <p:cNvPicPr preferRelativeResize="0"/>
          <p:nvPr/>
        </p:nvPicPr>
        <p:blipFill rotWithShape="1">
          <a:blip r:embed="rId4">
            <a:alphaModFix/>
          </a:blip>
          <a:srcRect/>
          <a:stretch/>
        </p:blipFill>
        <p:spPr>
          <a:xfrm>
            <a:off x="5354955" y="1123950"/>
            <a:ext cx="2770505" cy="31686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1"/>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7.10 Dynamic Memory Allocation</a:t>
            </a:r>
            <a:endParaRPr/>
          </a:p>
        </p:txBody>
      </p:sp>
      <p:sp>
        <p:nvSpPr>
          <p:cNvPr id="388" name="Google Shape;388;p31"/>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l" rtl="0">
              <a:spcBef>
                <a:spcPts val="0"/>
              </a:spcBef>
              <a:spcAft>
                <a:spcPts val="0"/>
              </a:spcAft>
              <a:buClr>
                <a:schemeClr val="dk1"/>
              </a:buClr>
              <a:buSzPct val="100000"/>
              <a:buChar char="•"/>
            </a:pPr>
            <a:r>
              <a:rPr lang="en-US"/>
              <a:t>Arrays can be used for data storage, but they are fixed in size. </a:t>
            </a:r>
            <a:endParaRPr/>
          </a:p>
          <a:p>
            <a:pPr marL="342900" lvl="0" indent="-342900" algn="l" rtl="0">
              <a:spcBef>
                <a:spcPts val="400"/>
              </a:spcBef>
              <a:spcAft>
                <a:spcPts val="0"/>
              </a:spcAft>
              <a:buClr>
                <a:schemeClr val="dk1"/>
              </a:buClr>
              <a:buSzPct val="100000"/>
              <a:buChar char="•"/>
            </a:pPr>
            <a:r>
              <a:rPr lang="en-US"/>
              <a:t>The programmer must know the size of the array or data in advance while writing the program. </a:t>
            </a:r>
            <a:endParaRPr/>
          </a:p>
          <a:p>
            <a:pPr marL="342900" lvl="0" indent="-342900" algn="l" rtl="0">
              <a:spcBef>
                <a:spcPts val="400"/>
              </a:spcBef>
              <a:spcAft>
                <a:spcPts val="0"/>
              </a:spcAft>
              <a:buClr>
                <a:schemeClr val="dk1"/>
              </a:buClr>
              <a:buSzPct val="100000"/>
              <a:buChar char="•"/>
            </a:pPr>
            <a:r>
              <a:rPr lang="en-US"/>
              <a:t>But it is not possible to know the size of required memory at the time of writing the source code. </a:t>
            </a:r>
            <a:endParaRPr/>
          </a:p>
          <a:p>
            <a:pPr marL="342900" lvl="0" indent="-342900" algn="l" rtl="0">
              <a:spcBef>
                <a:spcPts val="400"/>
              </a:spcBef>
              <a:spcAft>
                <a:spcPts val="0"/>
              </a:spcAft>
              <a:buClr>
                <a:schemeClr val="dk1"/>
              </a:buClr>
              <a:buSzPct val="100000"/>
              <a:buChar char="•"/>
            </a:pPr>
            <a:r>
              <a:rPr lang="en-US"/>
              <a:t>So to overcome this limitation, we use DMA technique.</a:t>
            </a:r>
            <a:endParaRPr/>
          </a:p>
          <a:p>
            <a:pPr marL="342900" lvl="0" indent="-342900" algn="l" rtl="0">
              <a:spcBef>
                <a:spcPts val="400"/>
              </a:spcBef>
              <a:spcAft>
                <a:spcPts val="0"/>
              </a:spcAft>
              <a:buClr>
                <a:schemeClr val="dk1"/>
              </a:buClr>
              <a:buSzPct val="100000"/>
              <a:buChar char="•"/>
            </a:pPr>
            <a:r>
              <a:rPr lang="en-US"/>
              <a:t>DMA is the process of allocating and freeing memory in a program at runtime. </a:t>
            </a:r>
            <a:endParaRPr/>
          </a:p>
          <a:p>
            <a:pPr marL="342900" lvl="0" indent="-342900" algn="l" rtl="0">
              <a:spcBef>
                <a:spcPts val="400"/>
              </a:spcBef>
              <a:spcAft>
                <a:spcPts val="0"/>
              </a:spcAft>
              <a:buClr>
                <a:schemeClr val="dk1"/>
              </a:buClr>
              <a:buSzPct val="100000"/>
              <a:buChar char="•"/>
            </a:pPr>
            <a:r>
              <a:rPr lang="en-US"/>
              <a:t>The DMA process reserves the memory required by the program and allows the program to utilize the memory. </a:t>
            </a:r>
            <a:endParaRPr/>
          </a:p>
          <a:p>
            <a:pPr marL="342900" lvl="0" indent="-342900" algn="l" rtl="0">
              <a:spcBef>
                <a:spcPts val="400"/>
              </a:spcBef>
              <a:spcAft>
                <a:spcPts val="0"/>
              </a:spcAft>
              <a:buClr>
                <a:schemeClr val="dk1"/>
              </a:buClr>
              <a:buSzPct val="100000"/>
              <a:buChar char="•"/>
            </a:pPr>
            <a:r>
              <a:rPr lang="en-US"/>
              <a:t>If the allocated memory is no more in use, it returns the allocated memory to the system. </a:t>
            </a:r>
            <a:endParaRPr/>
          </a:p>
          <a:p>
            <a:pPr marL="342900" lvl="0" indent="-342900" algn="l" rtl="0">
              <a:spcBef>
                <a:spcPts val="400"/>
              </a:spcBef>
              <a:spcAft>
                <a:spcPts val="0"/>
              </a:spcAft>
              <a:buClr>
                <a:schemeClr val="dk1"/>
              </a:buClr>
              <a:buSzPct val="100000"/>
              <a:buChar char="•"/>
            </a:pPr>
            <a:r>
              <a:rPr lang="en-US"/>
              <a:t>The deallocated memory now is free and any other program can use it.</a:t>
            </a:r>
            <a:endParaRPr/>
          </a:p>
        </p:txBody>
      </p:sp>
      <p:sp>
        <p:nvSpPr>
          <p:cNvPr id="389" name="Google Shape;389;p3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390" name="Google Shape;390;p3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
        <p:nvSpPr>
          <p:cNvPr id="391" name="Google Shape;391;p3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2"/>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1"/>
              </a:buClr>
              <a:buSzPts val="3200"/>
              <a:buFont typeface="Calibri"/>
              <a:buNone/>
            </a:pPr>
            <a:endParaRPr sz="3200" b="1">
              <a:solidFill>
                <a:srgbClr val="FF0000"/>
              </a:solidFill>
            </a:endParaRPr>
          </a:p>
        </p:txBody>
      </p:sp>
      <p:sp>
        <p:nvSpPr>
          <p:cNvPr id="397" name="Google Shape;397;p32"/>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a:t>There are four different library functions in C for memory management which are defined within header file </a:t>
            </a:r>
            <a:r>
              <a:rPr lang="en-US" sz="2000" i="1"/>
              <a:t>stdlib.h </a:t>
            </a:r>
            <a:r>
              <a:rPr lang="en-US" sz="2000"/>
              <a:t>and </a:t>
            </a:r>
            <a:r>
              <a:rPr lang="en-US" sz="2000" i="1"/>
              <a:t>alloc.h</a:t>
            </a:r>
            <a:endParaRPr sz="1600"/>
          </a:p>
          <a:p>
            <a:pPr marL="342900" lvl="0" indent="-342900" algn="l" rtl="0">
              <a:spcBef>
                <a:spcPts val="400"/>
              </a:spcBef>
              <a:spcAft>
                <a:spcPts val="0"/>
              </a:spcAft>
              <a:buClr>
                <a:schemeClr val="dk1"/>
              </a:buClr>
              <a:buSzPts val="2000"/>
              <a:buNone/>
            </a:pPr>
            <a:endParaRPr sz="2000"/>
          </a:p>
        </p:txBody>
      </p:sp>
      <p:sp>
        <p:nvSpPr>
          <p:cNvPr id="398" name="Google Shape;398;p3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399" name="Google Shape;399;p3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00" name="Google Shape;400;p3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graphicFrame>
        <p:nvGraphicFramePr>
          <p:cNvPr id="401" name="Google Shape;401;p32"/>
          <p:cNvGraphicFramePr/>
          <p:nvPr/>
        </p:nvGraphicFramePr>
        <p:xfrm>
          <a:off x="685800" y="1733550"/>
          <a:ext cx="3000000" cy="3000000"/>
        </p:xfrm>
        <a:graphic>
          <a:graphicData uri="http://schemas.openxmlformats.org/drawingml/2006/table">
            <a:tbl>
              <a:tblPr firstRow="1" firstCol="1" bandRow="1">
                <a:noFill/>
                <a:tableStyleId>{9BF53767-7D07-4831-BDD8-FF1484B5CFE1}</a:tableStyleId>
              </a:tblPr>
              <a:tblGrid>
                <a:gridCol w="777250"/>
                <a:gridCol w="1508750"/>
                <a:gridCol w="5486400"/>
              </a:tblGrid>
              <a:tr h="400650">
                <a:tc>
                  <a:txBody>
                    <a:bodyPr/>
                    <a:lstStyle/>
                    <a:p>
                      <a:pPr marL="0" marR="70485" lvl="0" indent="14605" algn="just" rtl="0">
                        <a:spcBef>
                          <a:spcPts val="0"/>
                        </a:spcBef>
                        <a:spcAft>
                          <a:spcPts val="0"/>
                        </a:spcAft>
                        <a:buNone/>
                      </a:pPr>
                      <a:r>
                        <a:rPr lang="en-US" sz="2000" u="none" strike="noStrike" cap="none"/>
                        <a:t>S.No</a:t>
                      </a:r>
                      <a:endParaRPr sz="2800" u="none" strike="noStrike" cap="none">
                        <a:latin typeface="Calibri"/>
                        <a:ea typeface="Calibri"/>
                        <a:cs typeface="Calibri"/>
                        <a:sym typeface="Calibri"/>
                      </a:endParaRPr>
                    </a:p>
                  </a:txBody>
                  <a:tcPr marL="68575" marR="68575" marT="0" marB="0"/>
                </a:tc>
                <a:tc>
                  <a:txBody>
                    <a:bodyPr/>
                    <a:lstStyle/>
                    <a:p>
                      <a:pPr marL="0" marR="70485" lvl="0" indent="14605" algn="just" rtl="0">
                        <a:spcBef>
                          <a:spcPts val="0"/>
                        </a:spcBef>
                        <a:spcAft>
                          <a:spcPts val="0"/>
                        </a:spcAft>
                        <a:buNone/>
                      </a:pPr>
                      <a:r>
                        <a:rPr lang="en-US" sz="2000" u="none" strike="noStrike" cap="none"/>
                        <a:t>Functions</a:t>
                      </a:r>
                      <a:endParaRPr sz="2800" u="none" strike="noStrike" cap="none">
                        <a:latin typeface="Calibri"/>
                        <a:ea typeface="Calibri"/>
                        <a:cs typeface="Calibri"/>
                        <a:sym typeface="Calibri"/>
                      </a:endParaRPr>
                    </a:p>
                  </a:txBody>
                  <a:tcPr marL="68575" marR="68575" marT="0" marB="0"/>
                </a:tc>
                <a:tc>
                  <a:txBody>
                    <a:bodyPr/>
                    <a:lstStyle/>
                    <a:p>
                      <a:pPr marL="0" marR="70485" lvl="0" indent="14605" algn="just" rtl="0">
                        <a:spcBef>
                          <a:spcPts val="0"/>
                        </a:spcBef>
                        <a:spcAft>
                          <a:spcPts val="0"/>
                        </a:spcAft>
                        <a:buNone/>
                      </a:pPr>
                      <a:r>
                        <a:rPr lang="en-US" sz="2000" u="none" strike="noStrike" cap="none"/>
                        <a:t>Purpose</a:t>
                      </a:r>
                      <a:endParaRPr sz="2800" u="none" strike="noStrike" cap="none">
                        <a:latin typeface="Calibri"/>
                        <a:ea typeface="Calibri"/>
                        <a:cs typeface="Calibri"/>
                        <a:sym typeface="Calibri"/>
                      </a:endParaRPr>
                    </a:p>
                  </a:txBody>
                  <a:tcPr marL="68575" marR="68575" marT="0" marB="0"/>
                </a:tc>
              </a:tr>
              <a:tr h="801300">
                <a:tc>
                  <a:txBody>
                    <a:bodyPr/>
                    <a:lstStyle/>
                    <a:p>
                      <a:pPr marL="0" marR="70485" lvl="0" indent="0" algn="l" rtl="0">
                        <a:spcBef>
                          <a:spcPts val="0"/>
                        </a:spcBef>
                        <a:spcAft>
                          <a:spcPts val="0"/>
                        </a:spcAft>
                        <a:buClr>
                          <a:schemeClr val="dk1"/>
                        </a:buClr>
                        <a:buSzPts val="2000"/>
                        <a:buFont typeface="Calibri"/>
                        <a:buNone/>
                      </a:pPr>
                      <a:r>
                        <a:rPr lang="en-US" sz="2000" u="none" strike="noStrike" cap="none"/>
                        <a:t>1. </a:t>
                      </a:r>
                      <a:endParaRPr sz="2800" u="none" strike="noStrike" cap="none">
                        <a:latin typeface="Calibri"/>
                        <a:ea typeface="Calibri"/>
                        <a:cs typeface="Calibri"/>
                        <a:sym typeface="Calibri"/>
                      </a:endParaRPr>
                    </a:p>
                  </a:txBody>
                  <a:tcPr marL="68575" marR="68575" marT="0" marB="0"/>
                </a:tc>
                <a:tc>
                  <a:txBody>
                    <a:bodyPr/>
                    <a:lstStyle/>
                    <a:p>
                      <a:pPr marL="0" marR="70485" lvl="0" indent="14605" algn="just" rtl="0">
                        <a:spcBef>
                          <a:spcPts val="0"/>
                        </a:spcBef>
                        <a:spcAft>
                          <a:spcPts val="0"/>
                        </a:spcAft>
                        <a:buNone/>
                      </a:pPr>
                      <a:r>
                        <a:rPr lang="en-US" sz="2000" u="none" strike="noStrike" cap="none"/>
                        <a:t>malloc()</a:t>
                      </a:r>
                      <a:endParaRPr sz="2800" u="none" strike="noStrike" cap="none">
                        <a:latin typeface="Calibri"/>
                        <a:ea typeface="Calibri"/>
                        <a:cs typeface="Calibri"/>
                        <a:sym typeface="Calibri"/>
                      </a:endParaRPr>
                    </a:p>
                  </a:txBody>
                  <a:tcPr marL="68575" marR="68575" marT="0" marB="0"/>
                </a:tc>
                <a:tc>
                  <a:txBody>
                    <a:bodyPr/>
                    <a:lstStyle/>
                    <a:p>
                      <a:pPr marL="0" marR="70485" lvl="0" indent="14605" algn="just" rtl="0">
                        <a:spcBef>
                          <a:spcPts val="0"/>
                        </a:spcBef>
                        <a:spcAft>
                          <a:spcPts val="0"/>
                        </a:spcAft>
                        <a:buNone/>
                      </a:pPr>
                      <a:r>
                        <a:rPr lang="en-US" sz="2000" u="none" strike="noStrike" cap="none"/>
                        <a:t>Allocates required size of bytes and returns a pointer to the first byte of the allocated space to the program.</a:t>
                      </a:r>
                      <a:endParaRPr sz="2800" u="none" strike="noStrike" cap="none">
                        <a:latin typeface="Calibri"/>
                        <a:ea typeface="Calibri"/>
                        <a:cs typeface="Calibri"/>
                        <a:sym typeface="Calibri"/>
                      </a:endParaRPr>
                    </a:p>
                  </a:txBody>
                  <a:tcPr marL="68575" marR="68575" marT="0" marB="0"/>
                </a:tc>
              </a:tr>
              <a:tr h="400650">
                <a:tc>
                  <a:txBody>
                    <a:bodyPr/>
                    <a:lstStyle/>
                    <a:p>
                      <a:pPr marL="0" marR="70485" lvl="0" indent="0" algn="l" rtl="0">
                        <a:spcBef>
                          <a:spcPts val="0"/>
                        </a:spcBef>
                        <a:spcAft>
                          <a:spcPts val="0"/>
                        </a:spcAft>
                        <a:buClr>
                          <a:schemeClr val="dk1"/>
                        </a:buClr>
                        <a:buSzPts val="2000"/>
                        <a:buFont typeface="Calibri"/>
                        <a:buNone/>
                      </a:pPr>
                      <a:r>
                        <a:rPr lang="en-US" sz="2000" u="none" strike="noStrike" cap="none"/>
                        <a:t>2. </a:t>
                      </a:r>
                      <a:endParaRPr sz="2800" u="none" strike="noStrike" cap="none">
                        <a:latin typeface="Calibri"/>
                        <a:ea typeface="Calibri"/>
                        <a:cs typeface="Calibri"/>
                        <a:sym typeface="Calibri"/>
                      </a:endParaRPr>
                    </a:p>
                  </a:txBody>
                  <a:tcPr marL="68575" marR="68575" marT="0" marB="0"/>
                </a:tc>
                <a:tc>
                  <a:txBody>
                    <a:bodyPr/>
                    <a:lstStyle/>
                    <a:p>
                      <a:pPr marL="0" marR="70485" lvl="0" indent="14605" algn="just" rtl="0">
                        <a:spcBef>
                          <a:spcPts val="0"/>
                        </a:spcBef>
                        <a:spcAft>
                          <a:spcPts val="0"/>
                        </a:spcAft>
                        <a:buNone/>
                      </a:pPr>
                      <a:r>
                        <a:rPr lang="en-US" sz="2000" u="none" strike="noStrike" cap="none"/>
                        <a:t>calloc()</a:t>
                      </a:r>
                      <a:endParaRPr sz="2800" u="none" strike="noStrike" cap="none">
                        <a:latin typeface="Calibri"/>
                        <a:ea typeface="Calibri"/>
                        <a:cs typeface="Calibri"/>
                        <a:sym typeface="Calibri"/>
                      </a:endParaRPr>
                    </a:p>
                  </a:txBody>
                  <a:tcPr marL="68575" marR="68575" marT="0" marB="0"/>
                </a:tc>
                <a:tc>
                  <a:txBody>
                    <a:bodyPr/>
                    <a:lstStyle/>
                    <a:p>
                      <a:pPr marL="0" marR="70485" lvl="0" indent="14605" algn="just" rtl="0">
                        <a:spcBef>
                          <a:spcPts val="0"/>
                        </a:spcBef>
                        <a:spcAft>
                          <a:spcPts val="0"/>
                        </a:spcAft>
                        <a:buNone/>
                      </a:pPr>
                      <a:r>
                        <a:rPr lang="en-US" sz="2000" u="none" strike="noStrike" cap="none"/>
                        <a:t>Allocates space for an array of elements and then sets all bytes to zero.</a:t>
                      </a:r>
                      <a:endParaRPr sz="2800" u="none" strike="noStrike" cap="none">
                        <a:latin typeface="Calibri"/>
                        <a:ea typeface="Calibri"/>
                        <a:cs typeface="Calibri"/>
                        <a:sym typeface="Calibri"/>
                      </a:endParaRPr>
                    </a:p>
                  </a:txBody>
                  <a:tcPr marL="68575" marR="68575" marT="0" marB="0"/>
                </a:tc>
              </a:tr>
              <a:tr h="400650">
                <a:tc>
                  <a:txBody>
                    <a:bodyPr/>
                    <a:lstStyle/>
                    <a:p>
                      <a:pPr marL="0" marR="70485" lvl="0" indent="0" algn="l" rtl="0">
                        <a:spcBef>
                          <a:spcPts val="0"/>
                        </a:spcBef>
                        <a:spcAft>
                          <a:spcPts val="0"/>
                        </a:spcAft>
                        <a:buClr>
                          <a:schemeClr val="dk1"/>
                        </a:buClr>
                        <a:buSzPts val="2000"/>
                        <a:buFont typeface="Calibri"/>
                        <a:buNone/>
                      </a:pPr>
                      <a:r>
                        <a:rPr lang="en-US" sz="2000" u="none" strike="noStrike" cap="none">
                          <a:latin typeface="Calibri"/>
                          <a:ea typeface="Calibri"/>
                          <a:cs typeface="Calibri"/>
                          <a:sym typeface="Calibri"/>
                        </a:rPr>
                        <a:t>3.</a:t>
                      </a:r>
                      <a:endParaRPr sz="2800" u="none" strike="noStrike" cap="none">
                        <a:latin typeface="Calibri"/>
                        <a:ea typeface="Calibri"/>
                        <a:cs typeface="Calibri"/>
                        <a:sym typeface="Calibri"/>
                      </a:endParaRPr>
                    </a:p>
                  </a:txBody>
                  <a:tcPr marL="68575" marR="68575" marT="0" marB="0"/>
                </a:tc>
                <a:tc>
                  <a:txBody>
                    <a:bodyPr/>
                    <a:lstStyle/>
                    <a:p>
                      <a:pPr marL="0" marR="70485" lvl="0" indent="14605" algn="just" rtl="0">
                        <a:spcBef>
                          <a:spcPts val="0"/>
                        </a:spcBef>
                        <a:spcAft>
                          <a:spcPts val="0"/>
                        </a:spcAft>
                        <a:buNone/>
                      </a:pPr>
                      <a:r>
                        <a:rPr lang="en-US" sz="2000" u="none" strike="noStrike" cap="none"/>
                        <a:t>realloc()</a:t>
                      </a:r>
                      <a:endParaRPr sz="2800" u="none" strike="noStrike" cap="none">
                        <a:latin typeface="Calibri"/>
                        <a:ea typeface="Calibri"/>
                        <a:cs typeface="Calibri"/>
                        <a:sym typeface="Calibri"/>
                      </a:endParaRPr>
                    </a:p>
                  </a:txBody>
                  <a:tcPr marL="68575" marR="68575" marT="0" marB="0"/>
                </a:tc>
                <a:tc>
                  <a:txBody>
                    <a:bodyPr/>
                    <a:lstStyle/>
                    <a:p>
                      <a:pPr marL="0" marR="70485" lvl="0" indent="14605" algn="just" rtl="0">
                        <a:spcBef>
                          <a:spcPts val="0"/>
                        </a:spcBef>
                        <a:spcAft>
                          <a:spcPts val="0"/>
                        </a:spcAft>
                        <a:buNone/>
                      </a:pPr>
                      <a:r>
                        <a:rPr lang="en-US" sz="2000" u="none" strike="noStrike" cap="none"/>
                        <a:t>Modifies the size of previously allocated space.</a:t>
                      </a:r>
                      <a:endParaRPr sz="2800" u="none" strike="noStrike" cap="none">
                        <a:latin typeface="Calibri"/>
                        <a:ea typeface="Calibri"/>
                        <a:cs typeface="Calibri"/>
                        <a:sym typeface="Calibri"/>
                      </a:endParaRPr>
                    </a:p>
                  </a:txBody>
                  <a:tcPr marL="68575" marR="68575" marT="0" marB="0"/>
                </a:tc>
              </a:tr>
              <a:tr h="400650">
                <a:tc>
                  <a:txBody>
                    <a:bodyPr/>
                    <a:lstStyle/>
                    <a:p>
                      <a:pPr marL="0" marR="70485" lvl="0" indent="0" algn="l" rtl="0">
                        <a:spcBef>
                          <a:spcPts val="0"/>
                        </a:spcBef>
                        <a:spcAft>
                          <a:spcPts val="0"/>
                        </a:spcAft>
                        <a:buClr>
                          <a:schemeClr val="dk1"/>
                        </a:buClr>
                        <a:buSzPts val="2000"/>
                        <a:buFont typeface="Calibri"/>
                        <a:buNone/>
                      </a:pPr>
                      <a:r>
                        <a:rPr lang="en-US" sz="2000" u="none" strike="noStrike" cap="none">
                          <a:latin typeface="Calibri"/>
                          <a:ea typeface="Calibri"/>
                          <a:cs typeface="Calibri"/>
                          <a:sym typeface="Calibri"/>
                        </a:rPr>
                        <a:t>4.</a:t>
                      </a:r>
                      <a:endParaRPr sz="2800" u="none" strike="noStrike" cap="none">
                        <a:latin typeface="Calibri"/>
                        <a:ea typeface="Calibri"/>
                        <a:cs typeface="Calibri"/>
                        <a:sym typeface="Calibri"/>
                      </a:endParaRPr>
                    </a:p>
                  </a:txBody>
                  <a:tcPr marL="68575" marR="68575" marT="0" marB="0"/>
                </a:tc>
                <a:tc>
                  <a:txBody>
                    <a:bodyPr/>
                    <a:lstStyle/>
                    <a:p>
                      <a:pPr marL="0" marR="70485" lvl="0" indent="14605" algn="just" rtl="0">
                        <a:spcBef>
                          <a:spcPts val="0"/>
                        </a:spcBef>
                        <a:spcAft>
                          <a:spcPts val="0"/>
                        </a:spcAft>
                        <a:buNone/>
                      </a:pPr>
                      <a:r>
                        <a:rPr lang="en-US" sz="2000" u="none" strike="noStrike" cap="none"/>
                        <a:t>free()</a:t>
                      </a:r>
                      <a:endParaRPr sz="2800" u="none" strike="noStrike" cap="none">
                        <a:latin typeface="Calibri"/>
                        <a:ea typeface="Calibri"/>
                        <a:cs typeface="Calibri"/>
                        <a:sym typeface="Calibri"/>
                      </a:endParaRPr>
                    </a:p>
                  </a:txBody>
                  <a:tcPr marL="68575" marR="68575" marT="0" marB="0"/>
                </a:tc>
                <a:tc>
                  <a:txBody>
                    <a:bodyPr/>
                    <a:lstStyle/>
                    <a:p>
                      <a:pPr marL="0" marR="70485" lvl="0" indent="14605" algn="just" rtl="0">
                        <a:spcBef>
                          <a:spcPts val="0"/>
                        </a:spcBef>
                        <a:spcAft>
                          <a:spcPts val="0"/>
                        </a:spcAft>
                        <a:buNone/>
                      </a:pPr>
                      <a:r>
                        <a:rPr lang="en-US" sz="2000" u="none" strike="noStrike" cap="none"/>
                        <a:t>Frees previously allocated space.</a:t>
                      </a:r>
                      <a:endParaRPr sz="2800" u="none" strike="noStrike" cap="none">
                        <a:latin typeface="Calibri"/>
                        <a:ea typeface="Calibri"/>
                        <a:cs typeface="Calibri"/>
                        <a:sym typeface="Calibri"/>
                      </a:endParaRPr>
                    </a:p>
                  </a:txBody>
                  <a:tcPr marL="68575" marR="68575" marT="0" marB="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3"/>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i) malloc ()</a:t>
            </a:r>
            <a:endParaRPr/>
          </a:p>
        </p:txBody>
      </p:sp>
      <p:sp>
        <p:nvSpPr>
          <p:cNvPr id="407" name="Google Shape;407;p33"/>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1800"/>
              <a:buChar char="•"/>
            </a:pPr>
            <a:r>
              <a:rPr lang="en-US" sz="1800"/>
              <a:t>It allocates requested size of bytes and returns a pointer to the first byte of the allocated space. </a:t>
            </a:r>
            <a:endParaRPr/>
          </a:p>
          <a:p>
            <a:pPr marL="342900" lvl="0" indent="-342900" algn="l" rtl="0">
              <a:spcBef>
                <a:spcPts val="360"/>
              </a:spcBef>
              <a:spcAft>
                <a:spcPts val="0"/>
              </a:spcAft>
              <a:buClr>
                <a:schemeClr val="dk1"/>
              </a:buClr>
              <a:buSzPts val="1800"/>
              <a:buChar char="•"/>
            </a:pPr>
            <a:r>
              <a:rPr lang="en-US" sz="1800"/>
              <a:t>It creates a single block of memory.</a:t>
            </a:r>
            <a:endParaRPr/>
          </a:p>
          <a:p>
            <a:pPr marL="342900" lvl="0" indent="-342900" algn="l" rtl="0">
              <a:spcBef>
                <a:spcPts val="360"/>
              </a:spcBef>
              <a:spcAft>
                <a:spcPts val="0"/>
              </a:spcAft>
              <a:buClr>
                <a:schemeClr val="dk1"/>
              </a:buClr>
              <a:buSzPts val="1800"/>
              <a:buChar char="•"/>
            </a:pPr>
            <a:r>
              <a:rPr lang="en-US" sz="1800"/>
              <a:t>Syntax:</a:t>
            </a:r>
            <a:endParaRPr/>
          </a:p>
          <a:p>
            <a:pPr marL="400050" lvl="1" indent="0" algn="l" rtl="0">
              <a:spcBef>
                <a:spcPts val="360"/>
              </a:spcBef>
              <a:spcAft>
                <a:spcPts val="0"/>
              </a:spcAft>
              <a:buClr>
                <a:schemeClr val="dk1"/>
              </a:buClr>
              <a:buSzPts val="1800"/>
              <a:buNone/>
            </a:pPr>
            <a:r>
              <a:rPr lang="en-US" sz="1800" b="1"/>
              <a:t>Pointer variable = (datatype *) malloc (sizeof block);</a:t>
            </a:r>
            <a:endParaRPr/>
          </a:p>
          <a:p>
            <a:pPr marL="342900" lvl="0" indent="-342900" algn="l" rtl="0">
              <a:spcBef>
                <a:spcPts val="360"/>
              </a:spcBef>
              <a:spcAft>
                <a:spcPts val="0"/>
              </a:spcAft>
              <a:buClr>
                <a:schemeClr val="dk1"/>
              </a:buClr>
              <a:buSzPts val="1800"/>
              <a:buChar char="•"/>
            </a:pPr>
            <a:r>
              <a:rPr lang="en-US" sz="1800"/>
              <a:t>Eg:</a:t>
            </a:r>
            <a:endParaRPr/>
          </a:p>
          <a:p>
            <a:pPr marL="400050" lvl="1" indent="0" algn="l" rtl="0">
              <a:spcBef>
                <a:spcPts val="360"/>
              </a:spcBef>
              <a:spcAft>
                <a:spcPts val="0"/>
              </a:spcAft>
              <a:buClr>
                <a:schemeClr val="dk1"/>
              </a:buClr>
              <a:buSzPts val="1800"/>
              <a:buNone/>
            </a:pPr>
            <a:r>
              <a:rPr lang="en-US" sz="1800" b="1"/>
              <a:t>x = (int *) malloc (100 *sizeof (int));</a:t>
            </a:r>
            <a:endParaRPr/>
          </a:p>
          <a:p>
            <a:pPr marL="742950" lvl="1" indent="-285750" algn="l" rtl="0">
              <a:spcBef>
                <a:spcPts val="320"/>
              </a:spcBef>
              <a:spcAft>
                <a:spcPts val="0"/>
              </a:spcAft>
              <a:buClr>
                <a:schemeClr val="dk1"/>
              </a:buClr>
              <a:buSzPts val="1600"/>
              <a:buChar char="–"/>
            </a:pPr>
            <a:r>
              <a:rPr lang="en-US" sz="1600"/>
              <a:t>Here, </a:t>
            </a:r>
            <a:r>
              <a:rPr lang="en-US" sz="1600" i="1"/>
              <a:t>sizeof (int)</a:t>
            </a:r>
            <a:r>
              <a:rPr lang="en-US" sz="1600"/>
              <a:t> gives 2. </a:t>
            </a:r>
            <a:endParaRPr/>
          </a:p>
          <a:p>
            <a:pPr marL="742950" lvl="1" indent="-285750" algn="l" rtl="0">
              <a:spcBef>
                <a:spcPts val="320"/>
              </a:spcBef>
              <a:spcAft>
                <a:spcPts val="0"/>
              </a:spcAft>
              <a:buClr>
                <a:schemeClr val="dk1"/>
              </a:buClr>
              <a:buSzPts val="1600"/>
              <a:buChar char="–"/>
            </a:pPr>
            <a:r>
              <a:rPr lang="en-US" sz="1600"/>
              <a:t>Thus, memory space of 100*2 bytes is reserved. And pointer </a:t>
            </a:r>
            <a:r>
              <a:rPr lang="en-US" sz="1600" b="1" i="1"/>
              <a:t>x </a:t>
            </a:r>
            <a:r>
              <a:rPr lang="en-US" sz="1600"/>
              <a:t>points to the first address of the allocated memory.</a:t>
            </a:r>
            <a:endParaRPr/>
          </a:p>
          <a:p>
            <a:pPr marL="342900" lvl="0" indent="-342900" algn="l" rtl="0">
              <a:spcBef>
                <a:spcPts val="360"/>
              </a:spcBef>
              <a:spcAft>
                <a:spcPts val="0"/>
              </a:spcAft>
              <a:buClr>
                <a:schemeClr val="dk1"/>
              </a:buClr>
              <a:buSzPts val="1800"/>
              <a:buChar char="•"/>
            </a:pPr>
            <a:r>
              <a:rPr lang="en-US" sz="1800"/>
              <a:t>Also it can be written as:</a:t>
            </a:r>
            <a:endParaRPr/>
          </a:p>
          <a:p>
            <a:pPr marL="400050" lvl="1" indent="0" algn="l" rtl="0">
              <a:spcBef>
                <a:spcPts val="360"/>
              </a:spcBef>
              <a:spcAft>
                <a:spcPts val="0"/>
              </a:spcAft>
              <a:buClr>
                <a:schemeClr val="dk1"/>
              </a:buClr>
              <a:buSzPts val="1800"/>
              <a:buNone/>
            </a:pPr>
            <a:r>
              <a:rPr lang="en-US" sz="1800" b="1"/>
              <a:t>x = (int *) malloc (200);</a:t>
            </a:r>
            <a:endParaRPr/>
          </a:p>
          <a:p>
            <a:pPr marL="342900" lvl="0" indent="-342900" algn="l" rtl="0">
              <a:spcBef>
                <a:spcPts val="280"/>
              </a:spcBef>
              <a:spcAft>
                <a:spcPts val="0"/>
              </a:spcAft>
              <a:buClr>
                <a:schemeClr val="dk1"/>
              </a:buClr>
              <a:buSzPts val="1400"/>
              <a:buNone/>
            </a:pPr>
            <a:endParaRPr sz="1400"/>
          </a:p>
        </p:txBody>
      </p:sp>
      <p:sp>
        <p:nvSpPr>
          <p:cNvPr id="408" name="Google Shape;408;p3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409" name="Google Shape;409;p3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10" name="Google Shape;410;p3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34"/>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ii) calloc ()</a:t>
            </a:r>
            <a:endParaRPr/>
          </a:p>
        </p:txBody>
      </p:sp>
      <p:sp>
        <p:nvSpPr>
          <p:cNvPr id="416" name="Google Shape;416;p34"/>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a:t>It allocates multiple block of storage, each of the same size and then sets all bytes to zero.</a:t>
            </a:r>
            <a:endParaRPr/>
          </a:p>
          <a:p>
            <a:pPr marL="342900" lvl="0" indent="-342900" algn="l" rtl="0">
              <a:spcBef>
                <a:spcPts val="496"/>
              </a:spcBef>
              <a:spcAft>
                <a:spcPts val="0"/>
              </a:spcAft>
              <a:buClr>
                <a:schemeClr val="dk1"/>
              </a:buClr>
              <a:buSzPct val="100000"/>
              <a:buChar char="•"/>
            </a:pPr>
            <a:r>
              <a:rPr lang="en-US"/>
              <a:t>Syntax:</a:t>
            </a:r>
            <a:endParaRPr/>
          </a:p>
          <a:p>
            <a:pPr marL="400050" lvl="1" indent="0" algn="l" rtl="0">
              <a:spcBef>
                <a:spcPts val="434"/>
              </a:spcBef>
              <a:spcAft>
                <a:spcPts val="0"/>
              </a:spcAft>
              <a:buClr>
                <a:schemeClr val="dk1"/>
              </a:buClr>
              <a:buSzPct val="100000"/>
              <a:buNone/>
            </a:pPr>
            <a:r>
              <a:rPr lang="en-US" b="1"/>
              <a:t>Pointer variable = (datatype *) calloc( no of blocks, sizeof each block);</a:t>
            </a:r>
            <a:endParaRPr/>
          </a:p>
          <a:p>
            <a:pPr marL="342900" lvl="0" indent="-342900" algn="l" rtl="0">
              <a:spcBef>
                <a:spcPts val="496"/>
              </a:spcBef>
              <a:spcAft>
                <a:spcPts val="0"/>
              </a:spcAft>
              <a:buClr>
                <a:schemeClr val="dk1"/>
              </a:buClr>
              <a:buSzPct val="100000"/>
              <a:buChar char="•"/>
            </a:pPr>
            <a:r>
              <a:rPr lang="en-US"/>
              <a:t>Eg:</a:t>
            </a:r>
            <a:endParaRPr/>
          </a:p>
          <a:p>
            <a:pPr marL="400050" lvl="1" indent="0" algn="l" rtl="0">
              <a:spcBef>
                <a:spcPts val="434"/>
              </a:spcBef>
              <a:spcAft>
                <a:spcPts val="0"/>
              </a:spcAft>
              <a:buClr>
                <a:schemeClr val="dk1"/>
              </a:buClr>
              <a:buSzPct val="100000"/>
              <a:buNone/>
            </a:pPr>
            <a:r>
              <a:rPr lang="en-US" b="1"/>
              <a:t>x = (int *) calloc (5 ,sizeof (int));</a:t>
            </a:r>
            <a:endParaRPr/>
          </a:p>
          <a:p>
            <a:pPr marL="457200" lvl="1" indent="0" algn="l" rtl="0">
              <a:spcBef>
                <a:spcPts val="434"/>
              </a:spcBef>
              <a:spcAft>
                <a:spcPts val="0"/>
              </a:spcAft>
              <a:buClr>
                <a:schemeClr val="dk1"/>
              </a:buClr>
              <a:buSzPct val="100000"/>
              <a:buNone/>
            </a:pPr>
            <a:r>
              <a:rPr lang="en-US"/>
              <a:t>Or</a:t>
            </a:r>
            <a:endParaRPr/>
          </a:p>
          <a:p>
            <a:pPr marL="400050" lvl="1" indent="0" algn="l" rtl="0">
              <a:spcBef>
                <a:spcPts val="434"/>
              </a:spcBef>
              <a:spcAft>
                <a:spcPts val="0"/>
              </a:spcAft>
              <a:buClr>
                <a:schemeClr val="dk1"/>
              </a:buClr>
              <a:buSzPct val="100000"/>
              <a:buNone/>
            </a:pPr>
            <a:r>
              <a:rPr lang="en-US" b="1"/>
              <a:t>x  = (int *) calloc ( 5, 2 );</a:t>
            </a:r>
            <a:endParaRPr/>
          </a:p>
          <a:p>
            <a:pPr marL="742950" lvl="1" indent="-285750" algn="l" rtl="0">
              <a:spcBef>
                <a:spcPts val="434"/>
              </a:spcBef>
              <a:spcAft>
                <a:spcPts val="0"/>
              </a:spcAft>
              <a:buClr>
                <a:schemeClr val="dk1"/>
              </a:buClr>
              <a:buSzPct val="100000"/>
              <a:buChar char="–"/>
            </a:pPr>
            <a:r>
              <a:rPr lang="en-US"/>
              <a:t>The above statements allocate contiguous memory space for 5 blocks each of size 2 bytes.</a:t>
            </a:r>
            <a:endParaRPr/>
          </a:p>
          <a:p>
            <a:pPr marL="342900" lvl="0" indent="-342900" algn="l" rtl="0">
              <a:spcBef>
                <a:spcPts val="372"/>
              </a:spcBef>
              <a:spcAft>
                <a:spcPts val="0"/>
              </a:spcAft>
              <a:buClr>
                <a:schemeClr val="dk1"/>
              </a:buClr>
              <a:buSzPct val="100000"/>
              <a:buNone/>
            </a:pPr>
            <a:endParaRPr sz="2400"/>
          </a:p>
        </p:txBody>
      </p:sp>
      <p:sp>
        <p:nvSpPr>
          <p:cNvPr id="417" name="Google Shape;417;p3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418" name="Google Shape;418;p3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19" name="Google Shape;419;p3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5"/>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iii) realloc ()</a:t>
            </a:r>
            <a:endParaRPr/>
          </a:p>
        </p:txBody>
      </p:sp>
      <p:sp>
        <p:nvSpPr>
          <p:cNvPr id="425" name="Google Shape;425;p35"/>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It allows us to modify the memory size of previously allowed space, in case of excess or shortage of the allocated space.</a:t>
            </a:r>
            <a:endParaRPr/>
          </a:p>
          <a:p>
            <a:pPr marL="342900" lvl="0" indent="-342900" algn="l" rtl="0">
              <a:spcBef>
                <a:spcPts val="480"/>
              </a:spcBef>
              <a:spcAft>
                <a:spcPts val="0"/>
              </a:spcAft>
              <a:buClr>
                <a:schemeClr val="dk1"/>
              </a:buClr>
              <a:buSzPts val="2400"/>
              <a:buChar char="•"/>
            </a:pPr>
            <a:r>
              <a:rPr lang="en-US" sz="2400"/>
              <a:t>Syntax: (if malloc() was used)</a:t>
            </a:r>
            <a:endParaRPr/>
          </a:p>
          <a:p>
            <a:pPr marL="400050" lvl="1" indent="0" algn="l" rtl="0">
              <a:spcBef>
                <a:spcPts val="400"/>
              </a:spcBef>
              <a:spcAft>
                <a:spcPts val="0"/>
              </a:spcAft>
              <a:buClr>
                <a:schemeClr val="dk1"/>
              </a:buClr>
              <a:buSzPts val="2000"/>
              <a:buNone/>
            </a:pPr>
            <a:r>
              <a:rPr lang="en-US" sz="2000" b="1"/>
              <a:t>Pointer variable = (datatype *) realloc (pointer, new sizeof block);</a:t>
            </a:r>
            <a:endParaRPr/>
          </a:p>
          <a:p>
            <a:pPr marL="342900" lvl="0" indent="-342900" algn="l" rtl="0">
              <a:spcBef>
                <a:spcPts val="480"/>
              </a:spcBef>
              <a:spcAft>
                <a:spcPts val="0"/>
              </a:spcAft>
              <a:buClr>
                <a:schemeClr val="dk1"/>
              </a:buClr>
              <a:buSzPts val="2400"/>
              <a:buChar char="•"/>
            </a:pPr>
            <a:r>
              <a:rPr lang="en-US" sz="2400"/>
              <a:t>Eg:</a:t>
            </a:r>
            <a:endParaRPr/>
          </a:p>
          <a:p>
            <a:pPr marL="400050" lvl="1" indent="0" algn="l" rtl="0">
              <a:spcBef>
                <a:spcPts val="400"/>
              </a:spcBef>
              <a:spcAft>
                <a:spcPts val="0"/>
              </a:spcAft>
              <a:buClr>
                <a:schemeClr val="dk1"/>
              </a:buClr>
              <a:buSzPts val="2000"/>
              <a:buNone/>
            </a:pPr>
            <a:r>
              <a:rPr lang="en-US" sz="2000" b="1"/>
              <a:t>x = (int *) realloc (x,10);</a:t>
            </a:r>
            <a:endParaRPr/>
          </a:p>
          <a:p>
            <a:pPr marL="342900" lvl="0" indent="-342900" algn="l" rtl="0">
              <a:spcBef>
                <a:spcPts val="360"/>
              </a:spcBef>
              <a:spcAft>
                <a:spcPts val="0"/>
              </a:spcAft>
              <a:buClr>
                <a:schemeClr val="dk1"/>
              </a:buClr>
              <a:buSzPts val="1800"/>
              <a:buNone/>
            </a:pPr>
            <a:endParaRPr sz="1800"/>
          </a:p>
        </p:txBody>
      </p:sp>
      <p:sp>
        <p:nvSpPr>
          <p:cNvPr id="426" name="Google Shape;426;p3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427" name="Google Shape;427;p3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428" name="Google Shape;428;p3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6"/>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iv) free ()</a:t>
            </a:r>
            <a:endParaRPr/>
          </a:p>
        </p:txBody>
      </p:sp>
      <p:sp>
        <p:nvSpPr>
          <p:cNvPr id="434" name="Google Shape;434;p36"/>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It is used to release the space when it is not required.</a:t>
            </a:r>
            <a:endParaRPr/>
          </a:p>
          <a:p>
            <a:pPr marL="342900" lvl="0" indent="-342900" algn="l" rtl="0">
              <a:spcBef>
                <a:spcPts val="560"/>
              </a:spcBef>
              <a:spcAft>
                <a:spcPts val="0"/>
              </a:spcAft>
              <a:buClr>
                <a:schemeClr val="dk1"/>
              </a:buClr>
              <a:buSzPts val="2800"/>
              <a:buChar char="•"/>
            </a:pPr>
            <a:r>
              <a:rPr lang="en-US" sz="2800"/>
              <a:t>Syntax:		</a:t>
            </a:r>
            <a:endParaRPr/>
          </a:p>
          <a:p>
            <a:pPr marL="400050" lvl="1" indent="0" algn="l" rtl="0">
              <a:spcBef>
                <a:spcPts val="480"/>
              </a:spcBef>
              <a:spcAft>
                <a:spcPts val="0"/>
              </a:spcAft>
              <a:buClr>
                <a:schemeClr val="dk1"/>
              </a:buClr>
              <a:buSzPts val="2400"/>
              <a:buNone/>
            </a:pPr>
            <a:r>
              <a:rPr lang="en-US" sz="2400" b="1"/>
              <a:t>free (pointer variable);</a:t>
            </a:r>
            <a:endParaRPr/>
          </a:p>
          <a:p>
            <a:pPr marL="342900" lvl="0" indent="-342900" algn="l" rtl="0">
              <a:spcBef>
                <a:spcPts val="560"/>
              </a:spcBef>
              <a:spcAft>
                <a:spcPts val="0"/>
              </a:spcAft>
              <a:buClr>
                <a:schemeClr val="dk1"/>
              </a:buClr>
              <a:buSzPts val="2800"/>
              <a:buChar char="•"/>
            </a:pPr>
            <a:r>
              <a:rPr lang="en-US" sz="2800"/>
              <a:t>Eg:		</a:t>
            </a:r>
            <a:endParaRPr/>
          </a:p>
          <a:p>
            <a:pPr marL="400050" lvl="1" indent="0" algn="l" rtl="0">
              <a:spcBef>
                <a:spcPts val="480"/>
              </a:spcBef>
              <a:spcAft>
                <a:spcPts val="0"/>
              </a:spcAft>
              <a:buClr>
                <a:schemeClr val="dk1"/>
              </a:buClr>
              <a:buSzPts val="2400"/>
              <a:buNone/>
            </a:pPr>
            <a:r>
              <a:rPr lang="en-US" sz="2400" b="1"/>
              <a:t>free( x);</a:t>
            </a:r>
            <a:endParaRPr/>
          </a:p>
          <a:p>
            <a:pPr marL="342900" lvl="0" indent="-342900" algn="l" rtl="0">
              <a:spcBef>
                <a:spcPts val="400"/>
              </a:spcBef>
              <a:spcAft>
                <a:spcPts val="0"/>
              </a:spcAft>
              <a:buClr>
                <a:schemeClr val="dk1"/>
              </a:buClr>
              <a:buSzPts val="2000"/>
              <a:buNone/>
            </a:pPr>
            <a:endParaRPr sz="2000"/>
          </a:p>
        </p:txBody>
      </p:sp>
      <p:sp>
        <p:nvSpPr>
          <p:cNvPr id="435" name="Google Shape;435;p3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436" name="Google Shape;436;p3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437" name="Google Shape;437;p3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7"/>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7.11 Dynamic Array </a:t>
            </a:r>
            <a:endParaRPr/>
          </a:p>
        </p:txBody>
      </p:sp>
      <p:sp>
        <p:nvSpPr>
          <p:cNvPr id="443" name="Google Shape;443;p37"/>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Char char="•"/>
            </a:pPr>
            <a:r>
              <a:rPr lang="en-US"/>
              <a:t>An array created at compile time by specifying size in the source code has a fixed size and cannot be modified at run time. </a:t>
            </a:r>
            <a:endParaRPr/>
          </a:p>
          <a:p>
            <a:pPr marL="342900" lvl="0" indent="-342900" algn="l" rtl="0">
              <a:spcBef>
                <a:spcPts val="352"/>
              </a:spcBef>
              <a:spcAft>
                <a:spcPts val="0"/>
              </a:spcAft>
              <a:buClr>
                <a:schemeClr val="dk1"/>
              </a:buClr>
              <a:buSzPct val="100000"/>
              <a:buChar char="•"/>
            </a:pPr>
            <a:r>
              <a:rPr lang="en-US"/>
              <a:t>The process of allocating memory at compile time is known as</a:t>
            </a:r>
            <a:r>
              <a:rPr lang="en-US" b="1"/>
              <a:t> static memory </a:t>
            </a:r>
            <a:r>
              <a:rPr lang="en-US"/>
              <a:t>allocation and the arrays that receives static memory allocation are called </a:t>
            </a:r>
            <a:r>
              <a:rPr lang="en-US" b="1"/>
              <a:t>static arrays.</a:t>
            </a:r>
            <a:endParaRPr/>
          </a:p>
          <a:p>
            <a:pPr marL="342900" lvl="0" indent="-342900" algn="l" rtl="0">
              <a:spcBef>
                <a:spcPts val="352"/>
              </a:spcBef>
              <a:spcAft>
                <a:spcPts val="0"/>
              </a:spcAft>
              <a:buClr>
                <a:schemeClr val="dk1"/>
              </a:buClr>
              <a:buSzPct val="100000"/>
              <a:buChar char="•"/>
            </a:pPr>
            <a:r>
              <a:rPr lang="en-US"/>
              <a:t>This approach works fine as long as we know exactly what our data requirements are. </a:t>
            </a:r>
            <a:endParaRPr/>
          </a:p>
          <a:p>
            <a:pPr marL="342900" lvl="0" indent="-342900" algn="l" rtl="0">
              <a:spcBef>
                <a:spcPts val="352"/>
              </a:spcBef>
              <a:spcAft>
                <a:spcPts val="0"/>
              </a:spcAft>
              <a:buClr>
                <a:schemeClr val="dk1"/>
              </a:buClr>
              <a:buSzPct val="100000"/>
              <a:buChar char="•"/>
            </a:pPr>
            <a:r>
              <a:rPr lang="en-US"/>
              <a:t>Suppose we don't know what are our data requirements in that case we can use dynamic arrays.</a:t>
            </a:r>
            <a:endParaRPr/>
          </a:p>
          <a:p>
            <a:pPr marL="342900" lvl="0" indent="-342900" algn="l" rtl="0">
              <a:spcBef>
                <a:spcPts val="352"/>
              </a:spcBef>
              <a:spcAft>
                <a:spcPts val="0"/>
              </a:spcAft>
              <a:buClr>
                <a:schemeClr val="dk1"/>
              </a:buClr>
              <a:buSzPct val="100000"/>
              <a:buChar char="•"/>
            </a:pPr>
            <a:r>
              <a:rPr lang="en-US"/>
              <a:t>In C, it is possible to allocate memory to arrays at run time. </a:t>
            </a:r>
            <a:endParaRPr/>
          </a:p>
          <a:p>
            <a:pPr marL="342900" lvl="0" indent="-342900" algn="l" rtl="0">
              <a:spcBef>
                <a:spcPts val="352"/>
              </a:spcBef>
              <a:spcAft>
                <a:spcPts val="0"/>
              </a:spcAft>
              <a:buClr>
                <a:schemeClr val="dk1"/>
              </a:buClr>
              <a:buSzPct val="100000"/>
              <a:buChar char="•"/>
            </a:pPr>
            <a:r>
              <a:rPr lang="en-US"/>
              <a:t>This feature is known as dynamic memory allocation and the arrays created at run time are called dynamic arrays.</a:t>
            </a:r>
            <a:endParaRPr/>
          </a:p>
          <a:p>
            <a:pPr marL="342900" lvl="0" indent="-342900" algn="l" rtl="0">
              <a:spcBef>
                <a:spcPts val="352"/>
              </a:spcBef>
              <a:spcAft>
                <a:spcPts val="0"/>
              </a:spcAft>
              <a:buClr>
                <a:schemeClr val="dk1"/>
              </a:buClr>
              <a:buSzPct val="100000"/>
              <a:buChar char="•"/>
            </a:pPr>
            <a:r>
              <a:rPr lang="en-US"/>
              <a:t>Dynamic arrays are created using pointer variables and memory management functions </a:t>
            </a:r>
            <a:r>
              <a:rPr lang="en-US" i="1"/>
              <a:t>malloc</a:t>
            </a:r>
            <a:r>
              <a:rPr lang="en-US"/>
              <a:t>, </a:t>
            </a:r>
            <a:r>
              <a:rPr lang="en-US" i="1"/>
              <a:t>calloc</a:t>
            </a:r>
            <a:r>
              <a:rPr lang="en-US"/>
              <a:t> and </a:t>
            </a:r>
            <a:r>
              <a:rPr lang="en-US" i="1"/>
              <a:t>realloc</a:t>
            </a:r>
            <a:r>
              <a:rPr lang="en-US"/>
              <a:t>.</a:t>
            </a:r>
            <a:endParaRPr/>
          </a:p>
          <a:p>
            <a:pPr marL="342900" lvl="0" indent="-342900" algn="l" rtl="0">
              <a:spcBef>
                <a:spcPts val="264"/>
              </a:spcBef>
              <a:spcAft>
                <a:spcPts val="0"/>
              </a:spcAft>
              <a:buClr>
                <a:schemeClr val="dk1"/>
              </a:buClr>
              <a:buSzPct val="100000"/>
              <a:buNone/>
            </a:pPr>
            <a:endParaRPr sz="2400"/>
          </a:p>
        </p:txBody>
      </p:sp>
      <p:sp>
        <p:nvSpPr>
          <p:cNvPr id="444" name="Google Shape;444;p3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445" name="Google Shape;445;p3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446" name="Google Shape;446;p3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8"/>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800"/>
              <a:buFont typeface="Calibri"/>
              <a:buNone/>
            </a:pPr>
            <a:r>
              <a:rPr lang="en-US" sz="2800" b="1">
                <a:solidFill>
                  <a:srgbClr val="FF0000"/>
                </a:solidFill>
              </a:rPr>
              <a:t>WAP to illustrate the use of malloc() and realloc().</a:t>
            </a:r>
            <a:endParaRPr sz="2000" b="1">
              <a:solidFill>
                <a:srgbClr val="FF0000"/>
              </a:solidFill>
            </a:endParaRPr>
          </a:p>
        </p:txBody>
      </p:sp>
      <p:sp>
        <p:nvSpPr>
          <p:cNvPr id="452" name="Google Shape;452;p3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453" name="Google Shape;453;p3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454" name="Google Shape;454;p3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455" name="Google Shape;455;p38"/>
          <p:cNvPicPr preferRelativeResize="0"/>
          <p:nvPr/>
        </p:nvPicPr>
        <p:blipFill rotWithShape="1">
          <a:blip r:embed="rId3">
            <a:alphaModFix/>
          </a:blip>
          <a:srcRect/>
          <a:stretch/>
        </p:blipFill>
        <p:spPr>
          <a:xfrm>
            <a:off x="457200" y="1010840"/>
            <a:ext cx="4800600" cy="3009900"/>
          </a:xfrm>
          <a:prstGeom prst="rect">
            <a:avLst/>
          </a:prstGeom>
          <a:noFill/>
          <a:ln w="9525" cap="flat" cmpd="sng">
            <a:solidFill>
              <a:schemeClr val="dk1"/>
            </a:solidFill>
            <a:prstDash val="solid"/>
            <a:round/>
            <a:headEnd type="none" w="sm" len="sm"/>
            <a:tailEnd type="none" w="sm" len="sm"/>
          </a:ln>
        </p:spPr>
      </p:pic>
      <p:pic>
        <p:nvPicPr>
          <p:cNvPr id="456" name="Google Shape;456;p38"/>
          <p:cNvPicPr preferRelativeResize="0">
            <a:picLocks noGrp="1"/>
          </p:cNvPicPr>
          <p:nvPr>
            <p:ph type="body" idx="1"/>
          </p:nvPr>
        </p:nvPicPr>
        <p:blipFill rotWithShape="1">
          <a:blip r:embed="rId4">
            <a:alphaModFix/>
          </a:blip>
          <a:srcRect/>
          <a:stretch/>
        </p:blipFill>
        <p:spPr>
          <a:xfrm>
            <a:off x="5334000" y="3717726"/>
            <a:ext cx="3200400" cy="75902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9"/>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400"/>
              <a:buFont typeface="Calibri"/>
              <a:buNone/>
            </a:pPr>
            <a:r>
              <a:rPr lang="en-US" sz="2400" b="1">
                <a:solidFill>
                  <a:srgbClr val="FF0000"/>
                </a:solidFill>
              </a:rPr>
              <a:t>WAP to resize the string “Riahana KC is a teacher.” with new string “Riahana KC is  a teacher. She teaches well.”</a:t>
            </a:r>
            <a:endParaRPr sz="2400">
              <a:solidFill>
                <a:srgbClr val="FF0000"/>
              </a:solidFill>
            </a:endParaRPr>
          </a:p>
        </p:txBody>
      </p:sp>
      <p:sp>
        <p:nvSpPr>
          <p:cNvPr id="462" name="Google Shape;462;p3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463" name="Google Shape;463;p3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464" name="Google Shape;464;p3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465" name="Google Shape;465;p39"/>
          <p:cNvPicPr preferRelativeResize="0"/>
          <p:nvPr/>
        </p:nvPicPr>
        <p:blipFill rotWithShape="1">
          <a:blip r:embed="rId3">
            <a:alphaModFix/>
          </a:blip>
          <a:srcRect r="10255" b="48148"/>
          <a:stretch/>
        </p:blipFill>
        <p:spPr>
          <a:xfrm>
            <a:off x="234733" y="895350"/>
            <a:ext cx="4108668" cy="2971800"/>
          </a:xfrm>
          <a:prstGeom prst="rect">
            <a:avLst/>
          </a:prstGeom>
          <a:noFill/>
          <a:ln w="9525" cap="flat" cmpd="sng">
            <a:solidFill>
              <a:schemeClr val="dk1"/>
            </a:solidFill>
            <a:prstDash val="solid"/>
            <a:round/>
            <a:headEnd type="none" w="sm" len="sm"/>
            <a:tailEnd type="none" w="sm" len="sm"/>
          </a:ln>
        </p:spPr>
      </p:pic>
      <p:pic>
        <p:nvPicPr>
          <p:cNvPr id="466" name="Google Shape;466;p39"/>
          <p:cNvPicPr preferRelativeResize="0"/>
          <p:nvPr/>
        </p:nvPicPr>
        <p:blipFill rotWithShape="1">
          <a:blip r:embed="rId3">
            <a:alphaModFix/>
          </a:blip>
          <a:srcRect t="51323"/>
          <a:stretch/>
        </p:blipFill>
        <p:spPr>
          <a:xfrm>
            <a:off x="4348481" y="895350"/>
            <a:ext cx="4795520" cy="2971800"/>
          </a:xfrm>
          <a:prstGeom prst="rect">
            <a:avLst/>
          </a:prstGeom>
          <a:noFill/>
          <a:ln w="9525" cap="flat" cmpd="sng">
            <a:solidFill>
              <a:schemeClr val="dk1"/>
            </a:solidFill>
            <a:prstDash val="solid"/>
            <a:round/>
            <a:headEnd type="none" w="sm" len="sm"/>
            <a:tailEnd type="none" w="sm" len="sm"/>
          </a:ln>
        </p:spPr>
      </p:pic>
      <p:pic>
        <p:nvPicPr>
          <p:cNvPr id="467" name="Google Shape;467;p39"/>
          <p:cNvPicPr preferRelativeResize="0">
            <a:picLocks noGrp="1"/>
          </p:cNvPicPr>
          <p:nvPr>
            <p:ph type="body" idx="1"/>
          </p:nvPr>
        </p:nvPicPr>
        <p:blipFill rotWithShape="1">
          <a:blip r:embed="rId4">
            <a:alphaModFix/>
          </a:blip>
          <a:srcRect/>
          <a:stretch/>
        </p:blipFill>
        <p:spPr>
          <a:xfrm>
            <a:off x="4857432" y="3893977"/>
            <a:ext cx="3824288" cy="89487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Pointer Declaration</a:t>
            </a:r>
            <a:endParaRPr/>
          </a:p>
        </p:txBody>
      </p:sp>
      <p:sp>
        <p:nvSpPr>
          <p:cNvPr id="116" name="Google Shape;116;p4"/>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The general form of a pointer declaration is:</a:t>
            </a:r>
            <a:endParaRPr/>
          </a:p>
          <a:p>
            <a:pPr marL="400050" lvl="1" indent="0" algn="l" rtl="0">
              <a:spcBef>
                <a:spcPts val="518"/>
              </a:spcBef>
              <a:spcAft>
                <a:spcPts val="0"/>
              </a:spcAft>
              <a:buClr>
                <a:schemeClr val="dk1"/>
              </a:buClr>
              <a:buSzPct val="100000"/>
              <a:buNone/>
            </a:pPr>
            <a:r>
              <a:rPr lang="en-US" b="1"/>
              <a:t>Datatype    *variable name;</a:t>
            </a:r>
            <a:endParaRPr/>
          </a:p>
          <a:p>
            <a:pPr marL="742950" lvl="1" indent="-285750" algn="l" rtl="0">
              <a:spcBef>
                <a:spcPts val="518"/>
              </a:spcBef>
              <a:spcAft>
                <a:spcPts val="0"/>
              </a:spcAft>
              <a:buClr>
                <a:schemeClr val="dk1"/>
              </a:buClr>
              <a:buSzPct val="100000"/>
              <a:buChar char="–"/>
            </a:pPr>
            <a:r>
              <a:rPr lang="en-US"/>
              <a:t>Where,</a:t>
            </a:r>
            <a:endParaRPr/>
          </a:p>
          <a:p>
            <a:pPr marL="1143000" lvl="2" indent="-228600" algn="l" rtl="0">
              <a:spcBef>
                <a:spcPts val="444"/>
              </a:spcBef>
              <a:spcAft>
                <a:spcPts val="0"/>
              </a:spcAft>
              <a:buClr>
                <a:schemeClr val="dk1"/>
              </a:buClr>
              <a:buSzPct val="100000"/>
              <a:buChar char="•"/>
            </a:pPr>
            <a:r>
              <a:rPr lang="en-US" i="1"/>
              <a:t>datatype</a:t>
            </a:r>
            <a:r>
              <a:rPr lang="en-US"/>
              <a:t> refers to the type of data</a:t>
            </a:r>
            <a:endParaRPr/>
          </a:p>
          <a:p>
            <a:pPr marL="1143000" lvl="2" indent="-228600" algn="l" rtl="0">
              <a:spcBef>
                <a:spcPts val="444"/>
              </a:spcBef>
              <a:spcAft>
                <a:spcPts val="0"/>
              </a:spcAft>
              <a:buClr>
                <a:schemeClr val="dk1"/>
              </a:buClr>
              <a:buSzPct val="100000"/>
              <a:buChar char="•"/>
            </a:pPr>
            <a:r>
              <a:rPr lang="en-US" i="1"/>
              <a:t>variable name </a:t>
            </a:r>
            <a:r>
              <a:rPr lang="en-US"/>
              <a:t>refers to the name of pointer variable</a:t>
            </a:r>
            <a:endParaRPr/>
          </a:p>
          <a:p>
            <a:pPr marL="1143000" lvl="2" indent="-228600" algn="l" rtl="0">
              <a:spcBef>
                <a:spcPts val="444"/>
              </a:spcBef>
              <a:spcAft>
                <a:spcPts val="0"/>
              </a:spcAft>
              <a:buClr>
                <a:schemeClr val="dk1"/>
              </a:buClr>
              <a:buSzPct val="100000"/>
              <a:buChar char="•"/>
            </a:pPr>
            <a:r>
              <a:rPr lang="en-US" i="1"/>
              <a:t>*</a:t>
            </a:r>
            <a:r>
              <a:rPr lang="en-US"/>
              <a:t>  is used to declare a pointer.</a:t>
            </a:r>
            <a:endParaRPr/>
          </a:p>
          <a:p>
            <a:pPr marL="342900" lvl="0" indent="-342900" algn="l" rtl="0">
              <a:spcBef>
                <a:spcPts val="592"/>
              </a:spcBef>
              <a:spcAft>
                <a:spcPts val="0"/>
              </a:spcAft>
              <a:buClr>
                <a:schemeClr val="dk1"/>
              </a:buClr>
              <a:buSzPct val="100000"/>
              <a:buChar char="•"/>
            </a:pPr>
            <a:r>
              <a:rPr lang="en-US"/>
              <a:t>Eg:</a:t>
            </a:r>
            <a:endParaRPr/>
          </a:p>
          <a:p>
            <a:pPr marL="457200" lvl="1" indent="0" algn="l" rtl="0">
              <a:spcBef>
                <a:spcPts val="518"/>
              </a:spcBef>
              <a:spcAft>
                <a:spcPts val="0"/>
              </a:spcAft>
              <a:buClr>
                <a:schemeClr val="dk1"/>
              </a:buClr>
              <a:buSzPct val="100000"/>
              <a:buNone/>
            </a:pPr>
            <a:r>
              <a:rPr lang="en-US" b="1"/>
              <a:t>int *x;</a:t>
            </a:r>
            <a:r>
              <a:rPr lang="en-US"/>
              <a:t>		//pointer to an integer</a:t>
            </a:r>
            <a:endParaRPr/>
          </a:p>
          <a:p>
            <a:pPr marL="457200" lvl="1" indent="0" algn="l" rtl="0">
              <a:spcBef>
                <a:spcPts val="518"/>
              </a:spcBef>
              <a:spcAft>
                <a:spcPts val="0"/>
              </a:spcAft>
              <a:buClr>
                <a:schemeClr val="dk1"/>
              </a:buClr>
              <a:buSzPct val="100000"/>
              <a:buNone/>
            </a:pPr>
            <a:r>
              <a:rPr lang="en-US" b="1"/>
              <a:t>float *x;</a:t>
            </a:r>
            <a:r>
              <a:rPr lang="en-US"/>
              <a:t>	//pointer to a float</a:t>
            </a:r>
            <a:endParaRPr/>
          </a:p>
          <a:p>
            <a:pPr marL="342900" lvl="0" indent="-342900" algn="l" rtl="0">
              <a:spcBef>
                <a:spcPts val="444"/>
              </a:spcBef>
              <a:spcAft>
                <a:spcPts val="0"/>
              </a:spcAft>
              <a:buClr>
                <a:schemeClr val="dk1"/>
              </a:buClr>
              <a:buSzPct val="100000"/>
              <a:buNone/>
            </a:pPr>
            <a:endParaRPr sz="2400"/>
          </a:p>
        </p:txBody>
      </p:sp>
      <p:sp>
        <p:nvSpPr>
          <p:cNvPr id="117" name="Google Shape;117;p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118" name="Google Shape;118;p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9" name="Google Shape;119;p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40"/>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000"/>
              <a:buFont typeface="Calibri"/>
              <a:buNone/>
            </a:pPr>
            <a:r>
              <a:rPr lang="en-US" sz="2000" b="1">
                <a:solidFill>
                  <a:srgbClr val="FF0000"/>
                </a:solidFill>
              </a:rPr>
              <a:t>WAP using pointer array to enter any five integers and display them. Use the calloc() function to allocate memory.</a:t>
            </a:r>
            <a:endParaRPr sz="2000">
              <a:solidFill>
                <a:srgbClr val="FF0000"/>
              </a:solidFill>
            </a:endParaRPr>
          </a:p>
        </p:txBody>
      </p:sp>
      <p:sp>
        <p:nvSpPr>
          <p:cNvPr id="473" name="Google Shape;473;p40"/>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474" name="Google Shape;474;p4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475" name="Google Shape;475;p4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476" name="Google Shape;476;p40"/>
          <p:cNvPicPr preferRelativeResize="0"/>
          <p:nvPr/>
        </p:nvPicPr>
        <p:blipFill rotWithShape="1">
          <a:blip r:embed="rId3">
            <a:alphaModFix/>
          </a:blip>
          <a:srcRect/>
          <a:stretch/>
        </p:blipFill>
        <p:spPr>
          <a:xfrm>
            <a:off x="419101" y="895350"/>
            <a:ext cx="4686300" cy="3742587"/>
          </a:xfrm>
          <a:prstGeom prst="rect">
            <a:avLst/>
          </a:prstGeom>
          <a:noFill/>
          <a:ln w="9525" cap="flat" cmpd="sng">
            <a:solidFill>
              <a:schemeClr val="dk1"/>
            </a:solidFill>
            <a:prstDash val="solid"/>
            <a:round/>
            <a:headEnd type="none" w="sm" len="sm"/>
            <a:tailEnd type="none" w="sm" len="sm"/>
          </a:ln>
        </p:spPr>
      </p:pic>
      <p:pic>
        <p:nvPicPr>
          <p:cNvPr id="477" name="Google Shape;477;p40"/>
          <p:cNvPicPr preferRelativeResize="0">
            <a:picLocks noGrp="1"/>
          </p:cNvPicPr>
          <p:nvPr>
            <p:ph type="body" idx="1"/>
          </p:nvPr>
        </p:nvPicPr>
        <p:blipFill rotWithShape="1">
          <a:blip r:embed="rId4">
            <a:alphaModFix/>
          </a:blip>
          <a:srcRect t="14443" r="31177" b="22360"/>
          <a:stretch/>
        </p:blipFill>
        <p:spPr>
          <a:xfrm>
            <a:off x="5054601" y="3004484"/>
            <a:ext cx="3657599" cy="163345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1"/>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000"/>
              <a:buFont typeface="Calibri"/>
              <a:buNone/>
            </a:pPr>
            <a:r>
              <a:rPr lang="en-US" sz="2000" b="1">
                <a:solidFill>
                  <a:srgbClr val="FF0000"/>
                </a:solidFill>
              </a:rPr>
              <a:t>WAP using pointer array to enter a 3*3 matrix and display them. Also make use of calloc() function for DMA.</a:t>
            </a:r>
            <a:endParaRPr sz="1600" b="1">
              <a:solidFill>
                <a:srgbClr val="FF0000"/>
              </a:solidFill>
            </a:endParaRPr>
          </a:p>
        </p:txBody>
      </p:sp>
      <p:sp>
        <p:nvSpPr>
          <p:cNvPr id="483" name="Google Shape;483;p41"/>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484" name="Google Shape;484;p4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41</a:t>
            </a:fld>
            <a:endParaRPr/>
          </a:p>
        </p:txBody>
      </p:sp>
      <p:sp>
        <p:nvSpPr>
          <p:cNvPr id="485" name="Google Shape;485;p4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486" name="Google Shape;486;p41"/>
          <p:cNvPicPr preferRelativeResize="0"/>
          <p:nvPr/>
        </p:nvPicPr>
        <p:blipFill rotWithShape="1">
          <a:blip r:embed="rId3">
            <a:alphaModFix/>
          </a:blip>
          <a:srcRect b="35185"/>
          <a:stretch/>
        </p:blipFill>
        <p:spPr>
          <a:xfrm>
            <a:off x="427382" y="838200"/>
            <a:ext cx="4449417" cy="3797478"/>
          </a:xfrm>
          <a:prstGeom prst="rect">
            <a:avLst/>
          </a:prstGeom>
          <a:noFill/>
          <a:ln w="9525" cap="flat" cmpd="sng">
            <a:solidFill>
              <a:schemeClr val="dk1"/>
            </a:solidFill>
            <a:prstDash val="solid"/>
            <a:round/>
            <a:headEnd type="none" w="sm" len="sm"/>
            <a:tailEnd type="none" w="sm" len="sm"/>
          </a:ln>
        </p:spPr>
      </p:pic>
      <p:pic>
        <p:nvPicPr>
          <p:cNvPr id="487" name="Google Shape;487;p41"/>
          <p:cNvPicPr preferRelativeResize="0"/>
          <p:nvPr/>
        </p:nvPicPr>
        <p:blipFill rotWithShape="1">
          <a:blip r:embed="rId3">
            <a:alphaModFix/>
          </a:blip>
          <a:srcRect t="63703" r="20526"/>
          <a:stretch/>
        </p:blipFill>
        <p:spPr>
          <a:xfrm>
            <a:off x="4932016" y="854295"/>
            <a:ext cx="3373784" cy="2028951"/>
          </a:xfrm>
          <a:prstGeom prst="rect">
            <a:avLst/>
          </a:prstGeom>
          <a:noFill/>
          <a:ln w="9525" cap="flat" cmpd="sng">
            <a:solidFill>
              <a:schemeClr val="dk1"/>
            </a:solidFill>
            <a:prstDash val="solid"/>
            <a:round/>
            <a:headEnd type="none" w="sm" len="sm"/>
            <a:tailEnd type="none" w="sm" len="sm"/>
          </a:ln>
        </p:spPr>
      </p:pic>
      <p:pic>
        <p:nvPicPr>
          <p:cNvPr id="488" name="Google Shape;488;p41"/>
          <p:cNvPicPr preferRelativeResize="0">
            <a:picLocks noGrp="1"/>
          </p:cNvPicPr>
          <p:nvPr>
            <p:ph type="body" idx="1"/>
          </p:nvPr>
        </p:nvPicPr>
        <p:blipFill rotWithShape="1">
          <a:blip r:embed="rId4">
            <a:alphaModFix/>
          </a:blip>
          <a:srcRect t="9404" r="45409" b="14754"/>
          <a:stretch/>
        </p:blipFill>
        <p:spPr>
          <a:xfrm>
            <a:off x="5976980" y="2638081"/>
            <a:ext cx="2328820" cy="250541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42"/>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1600"/>
              <a:buFont typeface="Calibri"/>
              <a:buNone/>
            </a:pPr>
            <a:r>
              <a:rPr lang="en-US" sz="1600" b="1">
                <a:solidFill>
                  <a:srgbClr val="FF0000"/>
                </a:solidFill>
              </a:rPr>
              <a:t>WAP to read n number of students from user and the read the age of each student. Display the entered ages and their average value. Use pointer instead of conventional array to represent ages of different students.</a:t>
            </a:r>
            <a:endParaRPr sz="1600">
              <a:solidFill>
                <a:srgbClr val="FF0000"/>
              </a:solidFill>
            </a:endParaRPr>
          </a:p>
        </p:txBody>
      </p:sp>
      <p:sp>
        <p:nvSpPr>
          <p:cNvPr id="494" name="Google Shape;494;p42"/>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495" name="Google Shape;495;p42"/>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42</a:t>
            </a:fld>
            <a:endParaRPr/>
          </a:p>
        </p:txBody>
      </p:sp>
      <p:sp>
        <p:nvSpPr>
          <p:cNvPr id="496" name="Google Shape;496;p42"/>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497" name="Google Shape;497;p42"/>
          <p:cNvPicPr preferRelativeResize="0"/>
          <p:nvPr/>
        </p:nvPicPr>
        <p:blipFill rotWithShape="1">
          <a:blip r:embed="rId3">
            <a:alphaModFix/>
          </a:blip>
          <a:srcRect r="16905" b="19194"/>
          <a:stretch/>
        </p:blipFill>
        <p:spPr>
          <a:xfrm>
            <a:off x="528321" y="922339"/>
            <a:ext cx="4884837" cy="3672285"/>
          </a:xfrm>
          <a:prstGeom prst="rect">
            <a:avLst/>
          </a:prstGeom>
          <a:noFill/>
          <a:ln w="9525" cap="flat" cmpd="sng">
            <a:solidFill>
              <a:schemeClr val="dk1"/>
            </a:solidFill>
            <a:prstDash val="solid"/>
            <a:round/>
            <a:headEnd type="none" w="sm" len="sm"/>
            <a:tailEnd type="none" w="sm" len="sm"/>
          </a:ln>
        </p:spPr>
      </p:pic>
      <p:pic>
        <p:nvPicPr>
          <p:cNvPr id="498" name="Google Shape;498;p42"/>
          <p:cNvPicPr preferRelativeResize="0"/>
          <p:nvPr/>
        </p:nvPicPr>
        <p:blipFill rotWithShape="1">
          <a:blip r:embed="rId3">
            <a:alphaModFix/>
          </a:blip>
          <a:srcRect t="80981"/>
          <a:stretch/>
        </p:blipFill>
        <p:spPr>
          <a:xfrm>
            <a:off x="3429000" y="954154"/>
            <a:ext cx="5451497" cy="801534"/>
          </a:xfrm>
          <a:prstGeom prst="rect">
            <a:avLst/>
          </a:prstGeom>
          <a:noFill/>
          <a:ln w="9525" cap="flat" cmpd="sng">
            <a:solidFill>
              <a:schemeClr val="dk1"/>
            </a:solidFill>
            <a:prstDash val="solid"/>
            <a:round/>
            <a:headEnd type="none" w="sm" len="sm"/>
            <a:tailEnd type="none" w="sm" len="sm"/>
          </a:ln>
        </p:spPr>
      </p:pic>
      <p:pic>
        <p:nvPicPr>
          <p:cNvPr id="499" name="Google Shape;499;p42"/>
          <p:cNvPicPr preferRelativeResize="0">
            <a:picLocks noGrp="1"/>
          </p:cNvPicPr>
          <p:nvPr>
            <p:ph type="body" idx="1"/>
          </p:nvPr>
        </p:nvPicPr>
        <p:blipFill rotWithShape="1">
          <a:blip r:embed="rId4">
            <a:alphaModFix/>
          </a:blip>
          <a:srcRect/>
          <a:stretch/>
        </p:blipFill>
        <p:spPr>
          <a:xfrm>
            <a:off x="5120004" y="3267474"/>
            <a:ext cx="3495675" cy="12954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43"/>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000"/>
              <a:buFont typeface="Calibri"/>
              <a:buNone/>
            </a:pPr>
            <a:r>
              <a:rPr lang="en-US" sz="2000" b="1">
                <a:solidFill>
                  <a:srgbClr val="FF0000"/>
                </a:solidFill>
              </a:rPr>
              <a:t>WAP to read a list of integers using DMA and display the largest and smallest elements among them.</a:t>
            </a:r>
            <a:endParaRPr sz="1600" b="1">
              <a:solidFill>
                <a:srgbClr val="FF0000"/>
              </a:solidFill>
            </a:endParaRPr>
          </a:p>
        </p:txBody>
      </p:sp>
      <p:sp>
        <p:nvSpPr>
          <p:cNvPr id="505" name="Google Shape;505;p43"/>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506" name="Google Shape;506;p4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507" name="Google Shape;507;p4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508" name="Google Shape;508;p43"/>
          <p:cNvPicPr preferRelativeResize="0"/>
          <p:nvPr/>
        </p:nvPicPr>
        <p:blipFill rotWithShape="1">
          <a:blip r:embed="rId3">
            <a:alphaModFix/>
          </a:blip>
          <a:srcRect b="50094"/>
          <a:stretch/>
        </p:blipFill>
        <p:spPr>
          <a:xfrm>
            <a:off x="487363" y="895351"/>
            <a:ext cx="5610225" cy="2514600"/>
          </a:xfrm>
          <a:prstGeom prst="rect">
            <a:avLst/>
          </a:prstGeom>
          <a:noFill/>
          <a:ln w="9525" cap="flat" cmpd="sng">
            <a:solidFill>
              <a:schemeClr val="dk1"/>
            </a:solidFill>
            <a:prstDash val="solid"/>
            <a:round/>
            <a:headEnd type="none" w="sm" len="sm"/>
            <a:tailEnd type="none" w="sm" len="sm"/>
          </a:ln>
        </p:spPr>
      </p:pic>
      <p:pic>
        <p:nvPicPr>
          <p:cNvPr id="509" name="Google Shape;509;p43"/>
          <p:cNvPicPr preferRelativeResize="0"/>
          <p:nvPr/>
        </p:nvPicPr>
        <p:blipFill rotWithShape="1">
          <a:blip r:embed="rId3">
            <a:alphaModFix/>
          </a:blip>
          <a:srcRect t="50093" r="20373"/>
          <a:stretch/>
        </p:blipFill>
        <p:spPr>
          <a:xfrm>
            <a:off x="4625975" y="2252664"/>
            <a:ext cx="4467225" cy="2514600"/>
          </a:xfrm>
          <a:prstGeom prst="rect">
            <a:avLst/>
          </a:prstGeom>
          <a:noFill/>
          <a:ln w="9525" cap="flat" cmpd="sng">
            <a:solidFill>
              <a:schemeClr val="dk1"/>
            </a:solidFill>
            <a:prstDash val="solid"/>
            <a:round/>
            <a:headEnd type="none" w="sm" len="sm"/>
            <a:tailEnd type="none" w="sm" len="sm"/>
          </a:ln>
        </p:spPr>
      </p:pic>
      <p:pic>
        <p:nvPicPr>
          <p:cNvPr id="510" name="Google Shape;510;p43"/>
          <p:cNvPicPr preferRelativeResize="0">
            <a:picLocks noGrp="1"/>
          </p:cNvPicPr>
          <p:nvPr>
            <p:ph type="body" idx="1"/>
          </p:nvPr>
        </p:nvPicPr>
        <p:blipFill rotWithShape="1">
          <a:blip r:embed="rId4">
            <a:alphaModFix/>
          </a:blip>
          <a:srcRect/>
          <a:stretch/>
        </p:blipFill>
        <p:spPr>
          <a:xfrm>
            <a:off x="1132682" y="3454402"/>
            <a:ext cx="2847975" cy="923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4"/>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000"/>
              <a:buFont typeface="Calibri"/>
              <a:buNone/>
            </a:pPr>
            <a:r>
              <a:rPr lang="en-US" sz="2000" b="1">
                <a:solidFill>
                  <a:srgbClr val="FF0000"/>
                </a:solidFill>
              </a:rPr>
              <a:t>WAP to read n numbers in an array  and sort the elements in ascending order. Use dynamic memory allocation.</a:t>
            </a:r>
            <a:endParaRPr sz="2000">
              <a:solidFill>
                <a:srgbClr val="FF0000"/>
              </a:solidFill>
            </a:endParaRPr>
          </a:p>
        </p:txBody>
      </p:sp>
      <p:sp>
        <p:nvSpPr>
          <p:cNvPr id="516" name="Google Shape;516;p44"/>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517" name="Google Shape;517;p44"/>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44</a:t>
            </a:fld>
            <a:endParaRPr/>
          </a:p>
        </p:txBody>
      </p:sp>
      <p:sp>
        <p:nvSpPr>
          <p:cNvPr id="518" name="Google Shape;518;p44"/>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519" name="Google Shape;519;p44"/>
          <p:cNvPicPr preferRelativeResize="0"/>
          <p:nvPr/>
        </p:nvPicPr>
        <p:blipFill rotWithShape="1">
          <a:blip r:embed="rId3">
            <a:alphaModFix/>
          </a:blip>
          <a:srcRect b="44695"/>
          <a:stretch/>
        </p:blipFill>
        <p:spPr>
          <a:xfrm>
            <a:off x="199034" y="901700"/>
            <a:ext cx="4952836" cy="3194049"/>
          </a:xfrm>
          <a:prstGeom prst="rect">
            <a:avLst/>
          </a:prstGeom>
          <a:noFill/>
          <a:ln w="9525" cap="flat" cmpd="sng">
            <a:solidFill>
              <a:schemeClr val="dk1"/>
            </a:solidFill>
            <a:prstDash val="solid"/>
            <a:round/>
            <a:headEnd type="none" w="sm" len="sm"/>
            <a:tailEnd type="none" w="sm" len="sm"/>
          </a:ln>
        </p:spPr>
      </p:pic>
      <p:pic>
        <p:nvPicPr>
          <p:cNvPr id="520" name="Google Shape;520;p44"/>
          <p:cNvPicPr preferRelativeResize="0"/>
          <p:nvPr/>
        </p:nvPicPr>
        <p:blipFill rotWithShape="1">
          <a:blip r:embed="rId3">
            <a:alphaModFix/>
          </a:blip>
          <a:srcRect t="53419" r="22792"/>
          <a:stretch/>
        </p:blipFill>
        <p:spPr>
          <a:xfrm>
            <a:off x="5216493" y="933450"/>
            <a:ext cx="3953462" cy="2781300"/>
          </a:xfrm>
          <a:prstGeom prst="rect">
            <a:avLst/>
          </a:prstGeom>
          <a:noFill/>
          <a:ln w="9525" cap="flat" cmpd="sng">
            <a:solidFill>
              <a:schemeClr val="dk1"/>
            </a:solidFill>
            <a:prstDash val="solid"/>
            <a:round/>
            <a:headEnd type="none" w="sm" len="sm"/>
            <a:tailEnd type="none" w="sm" len="sm"/>
          </a:ln>
        </p:spPr>
      </p:pic>
      <p:pic>
        <p:nvPicPr>
          <p:cNvPr id="521" name="Google Shape;521;p44"/>
          <p:cNvPicPr preferRelativeResize="0">
            <a:picLocks noGrp="1"/>
          </p:cNvPicPr>
          <p:nvPr>
            <p:ph type="body" idx="1"/>
          </p:nvPr>
        </p:nvPicPr>
        <p:blipFill rotWithShape="1">
          <a:blip r:embed="rId4">
            <a:alphaModFix/>
          </a:blip>
          <a:srcRect/>
          <a:stretch/>
        </p:blipFill>
        <p:spPr>
          <a:xfrm>
            <a:off x="5151870" y="3795316"/>
            <a:ext cx="3133725" cy="723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2400"/>
              <a:buFont typeface="Calibri"/>
              <a:buNone/>
            </a:pPr>
            <a:r>
              <a:rPr lang="en-US" sz="2400" b="1">
                <a:solidFill>
                  <a:srgbClr val="FF0000"/>
                </a:solidFill>
              </a:rPr>
              <a:t>WAP to enter positive integer and find its factorial using pointer.</a:t>
            </a:r>
            <a:endParaRPr sz="1800" b="1">
              <a:solidFill>
                <a:srgbClr val="FF0000"/>
              </a:solidFill>
            </a:endParaRPr>
          </a:p>
        </p:txBody>
      </p:sp>
      <p:pic>
        <p:nvPicPr>
          <p:cNvPr id="527" name="Google Shape;527;p45"/>
          <p:cNvPicPr preferRelativeResize="0">
            <a:picLocks noGrp="1"/>
          </p:cNvPicPr>
          <p:nvPr>
            <p:ph type="body" idx="1"/>
          </p:nvPr>
        </p:nvPicPr>
        <p:blipFill rotWithShape="1">
          <a:blip r:embed="rId3">
            <a:alphaModFix/>
          </a:blip>
          <a:srcRect/>
          <a:stretch/>
        </p:blipFill>
        <p:spPr>
          <a:xfrm>
            <a:off x="533400" y="1078707"/>
            <a:ext cx="5667375" cy="3429000"/>
          </a:xfrm>
          <a:prstGeom prst="rect">
            <a:avLst/>
          </a:prstGeom>
          <a:noFill/>
          <a:ln w="9525" cap="flat" cmpd="sng">
            <a:solidFill>
              <a:schemeClr val="dk1"/>
            </a:solidFill>
            <a:prstDash val="solid"/>
            <a:round/>
            <a:headEnd type="none" w="sm" len="sm"/>
            <a:tailEnd type="none" w="sm" len="sm"/>
          </a:ln>
        </p:spPr>
      </p:pic>
      <p:sp>
        <p:nvSpPr>
          <p:cNvPr id="528" name="Google Shape;528;p4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529" name="Google Shape;529;p4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45</a:t>
            </a:fld>
            <a:endParaRPr/>
          </a:p>
        </p:txBody>
      </p:sp>
      <p:sp>
        <p:nvSpPr>
          <p:cNvPr id="530" name="Google Shape;530;p4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531" name="Google Shape;531;p45"/>
          <p:cNvPicPr preferRelativeResize="0"/>
          <p:nvPr/>
        </p:nvPicPr>
        <p:blipFill rotWithShape="1">
          <a:blip r:embed="rId4">
            <a:alphaModFix/>
          </a:blip>
          <a:srcRect/>
          <a:stretch/>
        </p:blipFill>
        <p:spPr>
          <a:xfrm>
            <a:off x="5562601" y="2419350"/>
            <a:ext cx="3048000" cy="10668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46"/>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Assignment:</a:t>
            </a:r>
            <a:endParaRPr sz="2400" b="1">
              <a:solidFill>
                <a:srgbClr val="FF0000"/>
              </a:solidFill>
            </a:endParaRPr>
          </a:p>
        </p:txBody>
      </p:sp>
      <p:sp>
        <p:nvSpPr>
          <p:cNvPr id="537" name="Google Shape;537;p4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538" name="Google Shape;538;p4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46</a:t>
            </a:fld>
            <a:endParaRPr/>
          </a:p>
        </p:txBody>
      </p:sp>
      <p:sp>
        <p:nvSpPr>
          <p:cNvPr id="539" name="Google Shape;539;p4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
        <p:nvSpPr>
          <p:cNvPr id="540" name="Google Shape;540;p46"/>
          <p:cNvSpPr txBox="1">
            <a:spLocks noGrp="1"/>
          </p:cNvSpPr>
          <p:nvPr>
            <p:ph type="body" idx="1"/>
          </p:nvPr>
        </p:nvSpPr>
        <p:spPr>
          <a:xfrm>
            <a:off x="457200" y="971550"/>
            <a:ext cx="8229600" cy="36230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WAP using pointers to read an array of integers and print its elements in reverse order.</a:t>
            </a:r>
            <a:endParaRPr/>
          </a:p>
          <a:p>
            <a:pPr marL="342900" lvl="0" indent="-342900" algn="l" rtl="0">
              <a:spcBef>
                <a:spcPts val="480"/>
              </a:spcBef>
              <a:spcAft>
                <a:spcPts val="0"/>
              </a:spcAft>
              <a:buClr>
                <a:schemeClr val="dk1"/>
              </a:buClr>
              <a:buSzPts val="2400"/>
              <a:buChar char="•"/>
            </a:pPr>
            <a:r>
              <a:rPr lang="en-US" sz="2400"/>
              <a:t>WAP using pointers to accept N integers in an array  using DMA and sort them in descending order.</a:t>
            </a:r>
            <a:endParaRPr/>
          </a:p>
          <a:p>
            <a:pPr marL="342900" lvl="0" indent="-342900" algn="l" rtl="0">
              <a:spcBef>
                <a:spcPts val="480"/>
              </a:spcBef>
              <a:spcAft>
                <a:spcPts val="0"/>
              </a:spcAft>
              <a:buClr>
                <a:schemeClr val="dk1"/>
              </a:buClr>
              <a:buSzPts val="2400"/>
              <a:buChar char="•"/>
            </a:pPr>
            <a:r>
              <a:rPr lang="en-US" sz="2400"/>
              <a:t>WAP using pointer to accept the elements of 3x3 matrix and display the sum of all the elements.</a:t>
            </a:r>
            <a:endParaRPr/>
          </a:p>
          <a:p>
            <a:pPr marL="342900" lvl="0" indent="-342900" algn="l" rtl="0">
              <a:spcBef>
                <a:spcPts val="480"/>
              </a:spcBef>
              <a:spcAft>
                <a:spcPts val="0"/>
              </a:spcAft>
              <a:buClr>
                <a:schemeClr val="dk1"/>
              </a:buClr>
              <a:buSzPts val="2400"/>
              <a:buChar char="•"/>
            </a:pPr>
            <a:r>
              <a:rPr lang="en-US" sz="2400"/>
              <a:t>WAP using pointers to accept the marks of n students using DMA and display the top five marks.</a:t>
            </a:r>
            <a:endParaRPr/>
          </a:p>
          <a:p>
            <a:pPr marL="342900" lvl="0" indent="-190500" algn="l" rtl="0">
              <a:spcBef>
                <a:spcPts val="480"/>
              </a:spcBef>
              <a:spcAft>
                <a:spcPts val="0"/>
              </a:spcAft>
              <a:buClr>
                <a:schemeClr val="dk1"/>
              </a:buClr>
              <a:buSzPts val="2400"/>
              <a:buNone/>
            </a:pPr>
            <a:endParaRPr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546" name="Google Shape;546;p47"/>
          <p:cNvSpPr txBox="1">
            <a:spLocks noGrp="1"/>
          </p:cNvSpPr>
          <p:nvPr>
            <p:ph type="body" idx="1"/>
          </p:nvPr>
        </p:nvSpPr>
        <p:spPr>
          <a:xfrm>
            <a:off x="457200" y="1200152"/>
            <a:ext cx="8229600" cy="3394472"/>
          </a:xfrm>
          <a:prstGeom prst="rect">
            <a:avLst/>
          </a:prstGeom>
          <a:noFill/>
          <a:ln>
            <a:noFill/>
          </a:ln>
        </p:spPr>
        <p:txBody>
          <a:bodyPr spcFirstLastPara="1" wrap="square" lIns="91425" tIns="45700" rIns="91425" bIns="45700" anchor="t" anchorCtr="0">
            <a:normAutofit/>
          </a:bodyPr>
          <a:lstStyle/>
          <a:p>
            <a:pPr marL="342900" lvl="0" indent="-342900" algn="ctr" rtl="0">
              <a:spcBef>
                <a:spcPts val="0"/>
              </a:spcBef>
              <a:spcAft>
                <a:spcPts val="0"/>
              </a:spcAft>
              <a:buClr>
                <a:srgbClr val="FF0000"/>
              </a:buClr>
              <a:buSzPts val="6600"/>
              <a:buNone/>
            </a:pPr>
            <a:r>
              <a:rPr lang="en-US" sz="6600" b="1">
                <a:solidFill>
                  <a:srgbClr val="FF0000"/>
                </a:solidFill>
              </a:rPr>
              <a:t>End of Chapter</a:t>
            </a:r>
            <a:endParaRPr/>
          </a:p>
        </p:txBody>
      </p:sp>
      <p:sp>
        <p:nvSpPr>
          <p:cNvPr id="547" name="Google Shape;547;p4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548" name="Google Shape;548;p4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47</a:t>
            </a:fld>
            <a:endParaRPr/>
          </a:p>
        </p:txBody>
      </p:sp>
      <p:sp>
        <p:nvSpPr>
          <p:cNvPr id="549" name="Google Shape;549;p4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Pointer Initialization</a:t>
            </a:r>
            <a:endParaRPr/>
          </a:p>
        </p:txBody>
      </p:sp>
      <p:sp>
        <p:nvSpPr>
          <p:cNvPr id="125" name="Google Shape;125;p5"/>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126" name="Google Shape;126;p5"/>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127" name="Google Shape;127;p5"/>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
        <p:nvSpPr>
          <p:cNvPr id="128" name="Google Shape;128;p5"/>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129" name="Google Shape;129;p5"/>
          <p:cNvPicPr preferRelativeResize="0"/>
          <p:nvPr/>
        </p:nvPicPr>
        <p:blipFill rotWithShape="1">
          <a:blip r:embed="rId3">
            <a:alphaModFix/>
          </a:blip>
          <a:srcRect r="33965"/>
          <a:stretch/>
        </p:blipFill>
        <p:spPr>
          <a:xfrm>
            <a:off x="457201" y="960040"/>
            <a:ext cx="7086600" cy="3381972"/>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6"/>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7.2 Pointer Operators</a:t>
            </a:r>
            <a:endParaRPr/>
          </a:p>
        </p:txBody>
      </p:sp>
      <p:sp>
        <p:nvSpPr>
          <p:cNvPr id="135" name="Google Shape;135;p6"/>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b="1"/>
              <a:t>Reference operator</a:t>
            </a:r>
            <a:endParaRPr/>
          </a:p>
          <a:p>
            <a:pPr marL="742950" lvl="1" indent="-285750" algn="l" rtl="0">
              <a:spcBef>
                <a:spcPts val="372"/>
              </a:spcBef>
              <a:spcAft>
                <a:spcPts val="0"/>
              </a:spcAft>
              <a:buClr>
                <a:schemeClr val="dk1"/>
              </a:buClr>
              <a:buSzPct val="100000"/>
              <a:buChar char="–"/>
            </a:pPr>
            <a:r>
              <a:rPr lang="en-US" sz="2400"/>
              <a:t>Referencing means taking the address of an existing variable </a:t>
            </a:r>
            <a:endParaRPr/>
          </a:p>
          <a:p>
            <a:pPr marL="742950" lvl="1" indent="-285750" algn="l" rtl="0">
              <a:spcBef>
                <a:spcPts val="372"/>
              </a:spcBef>
              <a:spcAft>
                <a:spcPts val="0"/>
              </a:spcAft>
              <a:buClr>
                <a:schemeClr val="dk1"/>
              </a:buClr>
              <a:buSzPct val="100000"/>
              <a:buChar char="–"/>
            </a:pPr>
            <a:r>
              <a:rPr lang="en-US" sz="2400"/>
              <a:t>ampersand (&amp;) sign is used for this. </a:t>
            </a:r>
            <a:endParaRPr/>
          </a:p>
          <a:p>
            <a:pPr marL="742950" lvl="1" indent="-285750" algn="l" rtl="0">
              <a:spcBef>
                <a:spcPts val="372"/>
              </a:spcBef>
              <a:spcAft>
                <a:spcPts val="0"/>
              </a:spcAft>
              <a:buClr>
                <a:schemeClr val="dk1"/>
              </a:buClr>
              <a:buSzPct val="100000"/>
              <a:buChar char="–"/>
            </a:pPr>
            <a:r>
              <a:rPr lang="en-US" sz="2400"/>
              <a:t>Eg:</a:t>
            </a:r>
            <a:endParaRPr/>
          </a:p>
          <a:p>
            <a:pPr marL="1143000" lvl="2" indent="0" algn="l" rtl="0">
              <a:spcBef>
                <a:spcPts val="372"/>
              </a:spcBef>
              <a:spcAft>
                <a:spcPts val="0"/>
              </a:spcAft>
              <a:buClr>
                <a:schemeClr val="dk1"/>
              </a:buClr>
              <a:buSzPct val="100000"/>
              <a:buNone/>
            </a:pPr>
            <a:r>
              <a:rPr lang="en-US" b="1"/>
              <a:t>int *p;</a:t>
            </a:r>
            <a:endParaRPr/>
          </a:p>
          <a:p>
            <a:pPr marL="1143000" lvl="2" indent="0" algn="l" rtl="0">
              <a:spcBef>
                <a:spcPts val="372"/>
              </a:spcBef>
              <a:spcAft>
                <a:spcPts val="0"/>
              </a:spcAft>
              <a:buClr>
                <a:schemeClr val="dk1"/>
              </a:buClr>
              <a:buSzPct val="100000"/>
              <a:buNone/>
            </a:pPr>
            <a:r>
              <a:rPr lang="en-US" b="1"/>
              <a:t>p=&amp;x;</a:t>
            </a:r>
            <a:endParaRPr/>
          </a:p>
          <a:p>
            <a:pPr marL="1143000" lvl="2" indent="0" algn="l" rtl="0">
              <a:spcBef>
                <a:spcPts val="372"/>
              </a:spcBef>
              <a:spcAft>
                <a:spcPts val="0"/>
              </a:spcAft>
              <a:buClr>
                <a:schemeClr val="dk1"/>
              </a:buClr>
              <a:buSzPct val="100000"/>
              <a:buNone/>
            </a:pPr>
            <a:endParaRPr b="1"/>
          </a:p>
          <a:p>
            <a:pPr marL="342900" lvl="0" indent="-342900" algn="l" rtl="0">
              <a:spcBef>
                <a:spcPts val="496"/>
              </a:spcBef>
              <a:spcAft>
                <a:spcPts val="0"/>
              </a:spcAft>
              <a:buClr>
                <a:schemeClr val="dk1"/>
              </a:buClr>
              <a:buSzPct val="100000"/>
              <a:buChar char="•"/>
            </a:pPr>
            <a:r>
              <a:rPr lang="en-US" b="1"/>
              <a:t>Dereference operator</a:t>
            </a:r>
            <a:endParaRPr/>
          </a:p>
          <a:p>
            <a:pPr marL="742950" lvl="1" indent="-285750" algn="l" rtl="0">
              <a:spcBef>
                <a:spcPts val="372"/>
              </a:spcBef>
              <a:spcAft>
                <a:spcPts val="0"/>
              </a:spcAft>
              <a:buClr>
                <a:schemeClr val="dk1"/>
              </a:buClr>
              <a:buSzPct val="100000"/>
              <a:buChar char="–"/>
            </a:pPr>
            <a:r>
              <a:rPr lang="en-US" sz="2400"/>
              <a:t>Dereferencing means accessing the value stored in a pointer. T</a:t>
            </a:r>
            <a:endParaRPr/>
          </a:p>
          <a:p>
            <a:pPr marL="742950" lvl="1" indent="-285750" algn="l" rtl="0">
              <a:spcBef>
                <a:spcPts val="372"/>
              </a:spcBef>
              <a:spcAft>
                <a:spcPts val="0"/>
              </a:spcAft>
              <a:buClr>
                <a:schemeClr val="dk1"/>
              </a:buClr>
              <a:buSzPct val="100000"/>
              <a:buChar char="–"/>
            </a:pPr>
            <a:r>
              <a:rPr lang="en-US" sz="2400"/>
              <a:t>asterisk(*) sign is used for this.</a:t>
            </a:r>
            <a:endParaRPr/>
          </a:p>
          <a:p>
            <a:pPr marL="742950" lvl="1" indent="-285750" algn="l" rtl="0">
              <a:spcBef>
                <a:spcPts val="372"/>
              </a:spcBef>
              <a:spcAft>
                <a:spcPts val="0"/>
              </a:spcAft>
              <a:buClr>
                <a:schemeClr val="dk1"/>
              </a:buClr>
              <a:buSzPct val="100000"/>
              <a:buChar char="–"/>
            </a:pPr>
            <a:r>
              <a:rPr lang="en-US" sz="2400"/>
              <a:t>Eg:</a:t>
            </a:r>
            <a:endParaRPr/>
          </a:p>
          <a:p>
            <a:pPr marL="1314450" lvl="3" indent="0" algn="l" rtl="0">
              <a:spcBef>
                <a:spcPts val="372"/>
              </a:spcBef>
              <a:spcAft>
                <a:spcPts val="0"/>
              </a:spcAft>
              <a:buClr>
                <a:schemeClr val="dk1"/>
              </a:buClr>
              <a:buSzPct val="100000"/>
              <a:buNone/>
            </a:pPr>
            <a:r>
              <a:rPr lang="en-US" sz="2400" b="1"/>
              <a:t>printf("value in pointer:%d\n",*ptr);</a:t>
            </a:r>
            <a:endParaRPr/>
          </a:p>
        </p:txBody>
      </p:sp>
      <p:sp>
        <p:nvSpPr>
          <p:cNvPr id="136" name="Google Shape;136;p6"/>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137" name="Google Shape;137;p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38" name="Google Shape;138;p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7"/>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Sample program</a:t>
            </a:r>
            <a:endParaRPr/>
          </a:p>
        </p:txBody>
      </p:sp>
      <p:sp>
        <p:nvSpPr>
          <p:cNvPr id="144" name="Google Shape;144;p7"/>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None/>
            </a:pPr>
            <a:endParaRPr sz="2400"/>
          </a:p>
        </p:txBody>
      </p:sp>
      <p:sp>
        <p:nvSpPr>
          <p:cNvPr id="145" name="Google Shape;145;p7"/>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146" name="Google Shape;146;p7"/>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47" name="Google Shape;147;p7"/>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148" name="Google Shape;148;p7"/>
          <p:cNvPicPr preferRelativeResize="0"/>
          <p:nvPr/>
        </p:nvPicPr>
        <p:blipFill rotWithShape="1">
          <a:blip r:embed="rId3">
            <a:alphaModFix/>
          </a:blip>
          <a:srcRect/>
          <a:stretch/>
        </p:blipFill>
        <p:spPr>
          <a:xfrm>
            <a:off x="393118" y="895340"/>
            <a:ext cx="8236732" cy="2345770"/>
          </a:xfrm>
          <a:prstGeom prst="rect">
            <a:avLst/>
          </a:prstGeom>
          <a:noFill/>
          <a:ln w="9525" cap="flat" cmpd="sng">
            <a:solidFill>
              <a:schemeClr val="dk1"/>
            </a:solidFill>
            <a:prstDash val="solid"/>
            <a:round/>
            <a:headEnd type="none" w="sm" len="sm"/>
            <a:tailEnd type="none" w="sm" len="sm"/>
          </a:ln>
        </p:spPr>
      </p:pic>
      <p:pic>
        <p:nvPicPr>
          <p:cNvPr id="149" name="Google Shape;149;p7"/>
          <p:cNvPicPr preferRelativeResize="0"/>
          <p:nvPr/>
        </p:nvPicPr>
        <p:blipFill rotWithShape="1">
          <a:blip r:embed="rId4">
            <a:alphaModFix/>
          </a:blip>
          <a:srcRect/>
          <a:stretch/>
        </p:blipFill>
        <p:spPr>
          <a:xfrm>
            <a:off x="3657600" y="3497580"/>
            <a:ext cx="3962400" cy="1097044"/>
          </a:xfrm>
          <a:prstGeom prst="rect">
            <a:avLst/>
          </a:prstGeom>
          <a:noFill/>
          <a:ln>
            <a:noFill/>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FF0000"/>
              </a:buClr>
              <a:buSzPts val="3200"/>
              <a:buFont typeface="Calibri"/>
              <a:buNone/>
            </a:pPr>
            <a:r>
              <a:rPr lang="en-US" sz="3200" b="1">
                <a:solidFill>
                  <a:srgbClr val="FF0000"/>
                </a:solidFill>
              </a:rPr>
              <a:t>7.3 Types of Pointer</a:t>
            </a:r>
            <a:endParaRPr/>
          </a:p>
        </p:txBody>
      </p:sp>
      <p:sp>
        <p:nvSpPr>
          <p:cNvPr id="155" name="Google Shape;155;p8"/>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2400"/>
              <a:buAutoNum type="alphaLcParenR"/>
            </a:pPr>
            <a:r>
              <a:rPr lang="en-US" sz="2400"/>
              <a:t>Void pointer</a:t>
            </a:r>
            <a:endParaRPr/>
          </a:p>
          <a:p>
            <a:pPr marL="457200" lvl="0" indent="-457200" algn="l" rtl="0">
              <a:spcBef>
                <a:spcPts val="480"/>
              </a:spcBef>
              <a:spcAft>
                <a:spcPts val="0"/>
              </a:spcAft>
              <a:buClr>
                <a:schemeClr val="dk1"/>
              </a:buClr>
              <a:buSzPts val="2400"/>
              <a:buAutoNum type="alphaLcParenR"/>
            </a:pPr>
            <a:r>
              <a:rPr lang="en-US" sz="2400"/>
              <a:t>Null Pointer</a:t>
            </a:r>
            <a:endParaRPr/>
          </a:p>
          <a:p>
            <a:pPr marL="457200" lvl="0" indent="-457200" algn="l" rtl="0">
              <a:spcBef>
                <a:spcPts val="480"/>
              </a:spcBef>
              <a:spcAft>
                <a:spcPts val="0"/>
              </a:spcAft>
              <a:buClr>
                <a:schemeClr val="dk1"/>
              </a:buClr>
              <a:buSzPts val="2400"/>
              <a:buAutoNum type="alphaLcParenR"/>
            </a:pPr>
            <a:r>
              <a:rPr lang="en-US" sz="2400"/>
              <a:t>Double Pointer</a:t>
            </a:r>
            <a:endParaRPr/>
          </a:p>
        </p:txBody>
      </p:sp>
      <p:sp>
        <p:nvSpPr>
          <p:cNvPr id="156" name="Google Shape;156;p8"/>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157" name="Google Shape;157;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58" name="Google Shape;158;p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9"/>
          <p:cNvSpPr txBox="1">
            <a:spLocks noGrp="1"/>
          </p:cNvSpPr>
          <p:nvPr>
            <p:ph type="title"/>
          </p:nvPr>
        </p:nvSpPr>
        <p:spPr>
          <a:xfrm>
            <a:off x="457200" y="205979"/>
            <a:ext cx="8229600" cy="613171"/>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00B050"/>
              </a:buClr>
              <a:buSzPts val="3200"/>
              <a:buFont typeface="Calibri"/>
              <a:buNone/>
            </a:pPr>
            <a:r>
              <a:rPr lang="en-US" sz="3200" b="1">
                <a:solidFill>
                  <a:srgbClr val="00B050"/>
                </a:solidFill>
              </a:rPr>
              <a:t>a) Void Pointer</a:t>
            </a:r>
            <a:endParaRPr/>
          </a:p>
        </p:txBody>
      </p:sp>
      <p:sp>
        <p:nvSpPr>
          <p:cNvPr id="164" name="Google Shape;164;p9"/>
          <p:cNvSpPr txBox="1">
            <a:spLocks noGrp="1"/>
          </p:cNvSpPr>
          <p:nvPr>
            <p:ph type="body" idx="1"/>
          </p:nvPr>
        </p:nvSpPr>
        <p:spPr>
          <a:xfrm>
            <a:off x="457200" y="895350"/>
            <a:ext cx="8229600" cy="3699274"/>
          </a:xfrm>
          <a:prstGeom prst="rect">
            <a:avLst/>
          </a:prstGeom>
          <a:noFill/>
          <a:ln>
            <a:noFill/>
          </a:ln>
        </p:spPr>
        <p:txBody>
          <a:bodyPr spcFirstLastPara="1" wrap="square" lIns="91425" tIns="45700" rIns="91425" bIns="45700" anchor="t" anchorCtr="0">
            <a:normAutofit lnSpcReduction="10000"/>
          </a:bodyPr>
          <a:lstStyle/>
          <a:p>
            <a:pPr marL="342900" lvl="0" indent="-201930" algn="l" rtl="0">
              <a:spcBef>
                <a:spcPts val="0"/>
              </a:spcBef>
              <a:spcAft>
                <a:spcPts val="0"/>
              </a:spcAft>
              <a:buClr>
                <a:schemeClr val="dk1"/>
              </a:buClr>
              <a:buSzPct val="100000"/>
              <a:buNone/>
            </a:pPr>
            <a:endParaRPr sz="2400"/>
          </a:p>
          <a:p>
            <a:pPr marL="342900" lvl="0" indent="-201930" algn="l" rtl="0">
              <a:spcBef>
                <a:spcPts val="444"/>
              </a:spcBef>
              <a:spcAft>
                <a:spcPts val="0"/>
              </a:spcAft>
              <a:buClr>
                <a:schemeClr val="dk1"/>
              </a:buClr>
              <a:buSzPct val="100000"/>
              <a:buNone/>
            </a:pPr>
            <a:endParaRPr sz="2400"/>
          </a:p>
          <a:p>
            <a:pPr marL="342900" lvl="0" indent="-201930" algn="l" rtl="0">
              <a:spcBef>
                <a:spcPts val="444"/>
              </a:spcBef>
              <a:spcAft>
                <a:spcPts val="0"/>
              </a:spcAft>
              <a:buClr>
                <a:schemeClr val="dk1"/>
              </a:buClr>
              <a:buSzPct val="100000"/>
              <a:buNone/>
            </a:pPr>
            <a:endParaRPr sz="2400"/>
          </a:p>
          <a:p>
            <a:pPr marL="342900" lvl="0" indent="-342900" algn="l" rtl="0">
              <a:spcBef>
                <a:spcPts val="444"/>
              </a:spcBef>
              <a:spcAft>
                <a:spcPts val="0"/>
              </a:spcAft>
              <a:buClr>
                <a:schemeClr val="dk1"/>
              </a:buClr>
              <a:buSzPct val="100000"/>
              <a:buChar char="•"/>
            </a:pPr>
            <a:r>
              <a:rPr lang="en-US" sz="2400"/>
              <a:t>pointer that can point to variables of any datatype (i.e. single pointer can point to int, float, char or other type variables). </a:t>
            </a:r>
            <a:endParaRPr/>
          </a:p>
          <a:p>
            <a:pPr marL="342900" lvl="0" indent="-342900" algn="l" rtl="0">
              <a:spcBef>
                <a:spcPts val="444"/>
              </a:spcBef>
              <a:spcAft>
                <a:spcPts val="0"/>
              </a:spcAft>
              <a:buClr>
                <a:schemeClr val="dk1"/>
              </a:buClr>
              <a:buSzPct val="100000"/>
              <a:buChar char="•"/>
            </a:pPr>
            <a:r>
              <a:rPr lang="en-US" sz="2400"/>
              <a:t>Such pointers use the keyword </a:t>
            </a:r>
            <a:r>
              <a:rPr lang="en-US" sz="2400" b="1" i="1"/>
              <a:t>void</a:t>
            </a:r>
            <a:r>
              <a:rPr lang="en-US" sz="2400"/>
              <a:t>.</a:t>
            </a:r>
            <a:endParaRPr/>
          </a:p>
          <a:p>
            <a:pPr marL="342900" lvl="0" indent="-342900" algn="l" rtl="0">
              <a:spcBef>
                <a:spcPts val="444"/>
              </a:spcBef>
              <a:spcAft>
                <a:spcPts val="0"/>
              </a:spcAft>
              <a:buClr>
                <a:schemeClr val="dk1"/>
              </a:buClr>
              <a:buSzPct val="100000"/>
              <a:buChar char="•"/>
            </a:pPr>
            <a:r>
              <a:rPr lang="en-US" sz="2400"/>
              <a:t>Using Void pointer, the pointed data cannot be directly dereferenced (i.e. simply using *). For this reason, we need to perform type casting to change the type of void pointer to a specific datatype before dereferencing it.</a:t>
            </a:r>
            <a:endParaRPr/>
          </a:p>
          <a:p>
            <a:pPr marL="342900" lvl="0" indent="-342900" algn="l" rtl="0">
              <a:spcBef>
                <a:spcPts val="333"/>
              </a:spcBef>
              <a:spcAft>
                <a:spcPts val="0"/>
              </a:spcAft>
              <a:buClr>
                <a:schemeClr val="dk1"/>
              </a:buClr>
              <a:buSzPct val="100000"/>
              <a:buNone/>
            </a:pPr>
            <a:endParaRPr sz="1800"/>
          </a:p>
        </p:txBody>
      </p:sp>
      <p:sp>
        <p:nvSpPr>
          <p:cNvPr id="165" name="Google Shape;165;p9"/>
          <p:cNvSpPr txBox="1">
            <a:spLocks noGrp="1"/>
          </p:cNvSpPr>
          <p:nvPr>
            <p:ph type="dt" idx="10"/>
          </p:nvPr>
        </p:nvSpPr>
        <p:spPr>
          <a:xfrm>
            <a:off x="457200" y="4767264"/>
            <a:ext cx="2133600" cy="273844"/>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4/21/2022</a:t>
            </a:r>
            <a:endParaRPr/>
          </a:p>
        </p:txBody>
      </p:sp>
      <p:sp>
        <p:nvSpPr>
          <p:cNvPr id="166" name="Google Shape;166;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67" name="Google Shape;167;p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Pointer in C</a:t>
            </a:r>
            <a:endParaRPr/>
          </a:p>
        </p:txBody>
      </p:sp>
      <p:pic>
        <p:nvPicPr>
          <p:cNvPr id="168" name="Google Shape;168;p9"/>
          <p:cNvPicPr preferRelativeResize="0"/>
          <p:nvPr/>
        </p:nvPicPr>
        <p:blipFill rotWithShape="1">
          <a:blip r:embed="rId3">
            <a:alphaModFix/>
          </a:blip>
          <a:srcRect/>
          <a:stretch/>
        </p:blipFill>
        <p:spPr>
          <a:xfrm>
            <a:off x="1676400" y="925710"/>
            <a:ext cx="6067425" cy="8953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1771</Words>
  <Application>Microsoft Office PowerPoint</Application>
  <PresentationFormat>On-screen Show (16:9)</PresentationFormat>
  <Paragraphs>337</Paragraphs>
  <Slides>47</Slides>
  <Notes>47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Office Theme</vt:lpstr>
      <vt:lpstr>PowerPoint Presentation</vt:lpstr>
      <vt:lpstr>Contents</vt:lpstr>
      <vt:lpstr>7.1 Pointer</vt:lpstr>
      <vt:lpstr>Pointer Declaration</vt:lpstr>
      <vt:lpstr>Pointer Initialization</vt:lpstr>
      <vt:lpstr>7.2 Pointer Operators</vt:lpstr>
      <vt:lpstr>Sample program</vt:lpstr>
      <vt:lpstr>7.3 Types of Pointer</vt:lpstr>
      <vt:lpstr>a) Void Pointer</vt:lpstr>
      <vt:lpstr>Sample program </vt:lpstr>
      <vt:lpstr>b) Null Pointer</vt:lpstr>
      <vt:lpstr>c) Double Pointer</vt:lpstr>
      <vt:lpstr>Sample program</vt:lpstr>
      <vt:lpstr>7.4 Returning Multiple values from function using pointers</vt:lpstr>
      <vt:lpstr>7.5 Arrays of pointer</vt:lpstr>
      <vt:lpstr>Sample program</vt:lpstr>
      <vt:lpstr>7.6 Pointer to Array</vt:lpstr>
      <vt:lpstr>7.7 Relationship between array and pointer</vt:lpstr>
      <vt:lpstr>1-D array and Pointer relationship</vt:lpstr>
      <vt:lpstr>WAP to initialize an 1D array of 5 elements as 10, 20, 30, 40, 50 and display the elements with their memory address using array name as a pointer</vt:lpstr>
      <vt:lpstr>WAP using array to accept any five numbers and display the value stored only in the fourth address of the array using pointer and also its address.</vt:lpstr>
      <vt:lpstr>WAP using array to input any five numbers and compute the sum of all the elements using pointer.</vt:lpstr>
      <vt:lpstr>Relationship between 2-D array and pointer</vt:lpstr>
      <vt:lpstr>WAP to initialize any 2x3 matrix at compile time and display the address and value stored in it. Also display the address of the element at index[1][1] separately.</vt:lpstr>
      <vt:lpstr>7.4 Pointers for string</vt:lpstr>
      <vt:lpstr>Sample program</vt:lpstr>
      <vt:lpstr>7.9 Pointer Arithmetic</vt:lpstr>
      <vt:lpstr>PowerPoint Presentation</vt:lpstr>
      <vt:lpstr>PowerPoint Presentation</vt:lpstr>
      <vt:lpstr>Sample program</vt:lpstr>
      <vt:lpstr>7.10 Dynamic Memory Allocation</vt:lpstr>
      <vt:lpstr>PowerPoint Presentation</vt:lpstr>
      <vt:lpstr>i) malloc ()</vt:lpstr>
      <vt:lpstr>ii) calloc ()</vt:lpstr>
      <vt:lpstr>iii) realloc ()</vt:lpstr>
      <vt:lpstr>iv) free ()</vt:lpstr>
      <vt:lpstr>7.11 Dynamic Array </vt:lpstr>
      <vt:lpstr>WAP to illustrate the use of malloc() and realloc().</vt:lpstr>
      <vt:lpstr>WAP to resize the string “Riahana KC is a teacher.” with new string “Riahana KC is  a teacher. She teaches well.”</vt:lpstr>
      <vt:lpstr>WAP using pointer array to enter any five integers and display them. Use the calloc() function to allocate memory.</vt:lpstr>
      <vt:lpstr>WAP using pointer array to enter a 3*3 matrix and display them. Also make use of calloc() function for DMA.</vt:lpstr>
      <vt:lpstr>WAP to read n number of students from user and the read the age of each student. Display the entered ages and their average value. Use pointer instead of conventional array to represent ages of different students.</vt:lpstr>
      <vt:lpstr>WAP to read a list of integers using DMA and display the largest and smallest elements among them.</vt:lpstr>
      <vt:lpstr>WAP to read n numbers in an array  and sort the elements in ascending order. Use dynamic memory allocation.</vt:lpstr>
      <vt:lpstr>WAP to enter positive integer and find its factorial using pointer.</vt:lpstr>
      <vt:lpstr>Assignment: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shiva</dc:creator>
  <cp:lastModifiedBy>DELL</cp:lastModifiedBy>
  <cp:revision>2</cp:revision>
  <dcterms:created xsi:type="dcterms:W3CDTF">2006-08-16T00:00:00Z</dcterms:created>
  <dcterms:modified xsi:type="dcterms:W3CDTF">2023-03-24T04:43:33Z</dcterms:modified>
</cp:coreProperties>
</file>