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18" r:id="rId2"/>
    <p:sldId id="343" r:id="rId3"/>
    <p:sldId id="319" r:id="rId4"/>
    <p:sldId id="33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86355" autoAdjust="0"/>
  </p:normalViewPr>
  <p:slideViewPr>
    <p:cSldViewPr snapToGrid="0">
      <p:cViewPr varScale="1">
        <p:scale>
          <a:sx n="86" d="100"/>
          <a:sy n="86" d="100"/>
        </p:scale>
        <p:origin x="1032" y="67"/>
      </p:cViewPr>
      <p:guideLst>
        <p:guide orient="horz" pos="2160"/>
        <p:guide pos="3840"/>
      </p:guideLst>
    </p:cSldViewPr>
  </p:slideViewPr>
  <p:outlineViewPr>
    <p:cViewPr>
      <p:scale>
        <a:sx n="33" d="100"/>
        <a:sy n="33" d="100"/>
      </p:scale>
      <p:origin x="0" y="-217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1E05-8488-4C46-A060-12A4230526F8}" type="datetimeFigureOut">
              <a:rPr lang="en-GB" smtClean="0"/>
              <a:pPr/>
              <a:t>07/07/2022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5F384-2BD2-4CEA-B40A-8775E021D588}" type="slidenum">
              <a:rPr lang="en-GB" smtClean="0"/>
              <a:pPr/>
              <a:t>‹#›</a:t>
            </a:fld>
            <a:endParaRPr lang="en-GB"/>
          </a:p>
        </p:txBody>
      </p:sp>
    </p:spTree>
    <p:extLst>
      <p:ext uri="{BB962C8B-B14F-4D97-AF65-F5344CB8AC3E}">
        <p14:creationId xmlns:p14="http://schemas.microsoft.com/office/powerpoint/2010/main" val="57705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44236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17309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9819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25493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29F21-A0E9-433C-93B1-3DD4B2A9A904}" type="datetimeFigureOut">
              <a:rPr lang="en-GB" smtClean="0"/>
              <a:pPr/>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4364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C29F21-A0E9-433C-93B1-3DD4B2A9A904}" type="datetimeFigureOut">
              <a:rPr lang="en-GB" smtClean="0"/>
              <a:pPr/>
              <a:t>07/07/2022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93619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C29F21-A0E9-433C-93B1-3DD4B2A9A904}" type="datetimeFigureOut">
              <a:rPr lang="en-GB" smtClean="0"/>
              <a:pPr/>
              <a:t>07/07/2022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060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C29F21-A0E9-433C-93B1-3DD4B2A9A904}" type="datetimeFigureOut">
              <a:rPr lang="en-GB" smtClean="0"/>
              <a:pPr/>
              <a:t>07/07/2022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717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21-A0E9-433C-93B1-3DD4B2A9A904}" type="datetimeFigureOut">
              <a:rPr lang="en-GB" smtClean="0"/>
              <a:pPr/>
              <a:t>07/07/2022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72863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07/07/2022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10054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07/07/2022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710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29F21-A0E9-433C-93B1-3DD4B2A9A904}" type="datetimeFigureOut">
              <a:rPr lang="en-GB" smtClean="0"/>
              <a:pPr/>
              <a:t>07/07/2022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88BD5-29F7-4A44-AA65-6FE937AC1463}" type="slidenum">
              <a:rPr lang="en-GB" smtClean="0"/>
              <a:pPr/>
              <a:t>‹#›</a:t>
            </a:fld>
            <a:endParaRPr lang="en-GB"/>
          </a:p>
        </p:txBody>
      </p:sp>
    </p:spTree>
    <p:extLst>
      <p:ext uri="{BB962C8B-B14F-4D97-AF65-F5344CB8AC3E}">
        <p14:creationId xmlns:p14="http://schemas.microsoft.com/office/powerpoint/2010/main" val="202678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204185"/>
            <a:ext cx="11496582" cy="6331259"/>
          </a:xfrm>
        </p:spPr>
        <p:txBody>
          <a:bodyPr>
            <a:normAutofit/>
          </a:bodyPr>
          <a:lstStyle/>
          <a:p>
            <a:pPr marL="0" marR="0">
              <a:lnSpc>
                <a:spcPct val="107000"/>
              </a:lnSpc>
              <a:spcBef>
                <a:spcPts val="0"/>
              </a:spcBef>
              <a:spcAft>
                <a:spcPts val="800"/>
              </a:spcAft>
            </a:pPr>
            <a:r>
              <a:rPr lang="en-GB"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 the World's a Stage [Poem]</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GB" sz="1800" dirty="0">
                <a:solidFill>
                  <a:srgbClr val="000000"/>
                </a:solidFill>
                <a:effectLst/>
                <a:latin typeface="Calibri" panose="020F0502020204030204" pitchFamily="34" charset="0"/>
                <a:ea typeface="Calibri" panose="020F0502020204030204" pitchFamily="34" charset="0"/>
              </a:rPr>
              <a:t>				</a:t>
            </a:r>
            <a:r>
              <a:rPr lang="en-GB" sz="1800" b="1" i="1" dirty="0">
                <a:solidFill>
                  <a:srgbClr val="000000"/>
                </a:solidFill>
                <a:effectLst/>
                <a:latin typeface="Calibri" panose="020F0502020204030204" pitchFamily="34" charset="0"/>
                <a:ea typeface="Calibri" panose="020F0502020204030204" pitchFamily="34" charset="0"/>
              </a:rPr>
              <a:t>-William Shakespeare </a:t>
            </a:r>
            <a:endParaRPr lang="en-GB"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0"/>
              </a:spcAft>
            </a:pPr>
            <a:r>
              <a:rPr lang="en-GB"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poem is from Shakespeare’s famous play “As You Like It”. The numerous stages of human life are depicted in this poem. The poet compares this world to a stage where every man and woman on the universe is compared to characters in a play or drama. The seven acts of a play are the seven stages of a human life. This demonstrates Shakespeare's in-depth understanding of human life and its transience.</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600"/>
              </a:spcBef>
              <a:spcAft>
                <a:spcPts val="0"/>
              </a:spcAft>
            </a:pPr>
            <a:r>
              <a:rPr lang="en-GB"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 the world's stage, all men and women are only performers. All these people have different routes to enter this stage and have different exits to go out.  When they are born, they enter this stage, and when they die, they exit it. Throughout his life, everyone plays a variety of roles. </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600"/>
              </a:spcBef>
              <a:spcAft>
                <a:spcPts val="0"/>
              </a:spcAft>
            </a:pPr>
            <a:r>
              <a:rPr lang="en-GB"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poem describes an infant crying, a whining schoolboy, a lover, a bearded soldier, a wise justice, an old man, and second childhood as the seven stages of man’s life.</a:t>
            </a:r>
          </a:p>
          <a:p>
            <a:pPr marL="0" marR="0" algn="just">
              <a:lnSpc>
                <a:spcPct val="107000"/>
              </a:lnSpc>
              <a:spcBef>
                <a:spcPts val="600"/>
              </a:spcBef>
              <a:spcAft>
                <a:spcPts val="0"/>
              </a:spcAft>
            </a:pPr>
            <a:endParaRPr lang="en-US" sz="24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2D06-CDB2-0E3C-34EC-8441409ECC0C}"/>
              </a:ext>
            </a:extLst>
          </p:cNvPr>
          <p:cNvSpPr>
            <a:spLocks noGrp="1"/>
          </p:cNvSpPr>
          <p:nvPr>
            <p:ph idx="1"/>
          </p:nvPr>
        </p:nvSpPr>
        <p:spPr>
          <a:xfrm>
            <a:off x="177553" y="257452"/>
            <a:ext cx="11176247" cy="6436311"/>
          </a:xfrm>
        </p:spPr>
        <p:txBody>
          <a:bodyPr>
            <a:normAutofit fontScale="85000" lnSpcReduction="10000"/>
          </a:bodyPr>
          <a:lstStyle/>
          <a:p>
            <a:pPr marL="0" algn="just">
              <a:lnSpc>
                <a:spcPct val="107000"/>
              </a:lnSpc>
              <a:spcBef>
                <a:spcPts val="600"/>
              </a:spcBef>
            </a:pPr>
            <a: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According to Shakespeare, man enters the world as </a:t>
            </a:r>
            <a:r>
              <a:rPr lang="en-GB" sz="2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infant</a:t>
            </a:r>
            <a: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who is fully dependent upon others on the stage of life. This stage ends when the infant grows into a schoolchild. His boy</a:t>
            </a:r>
            <a:r>
              <a:rPr lang="en-GB" sz="2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-hood</a:t>
            </a:r>
            <a: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the second stage. This is his school going period. It is the time when he complains all the time. His face shines like a bright and fresh morning. He carries his school bag and goes to school despite displeasure. </a:t>
            </a:r>
            <a:endParaRPr lang="en-US" sz="2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600"/>
              </a:spcBef>
              <a:spcAft>
                <a:spcPts val="0"/>
              </a:spcAft>
            </a:pPr>
            <a: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third stage of a man’s life is the </a:t>
            </a:r>
            <a:r>
              <a:rPr lang="en-GB" sz="2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lover</a:t>
            </a:r>
            <a: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Now he is a grown up person and assumes the form of a lover. It is the time when he loves his sweetheart passionately. Like a fire or an oven, he sighs. He composes a song in honour of his beloved’s eyebrow. He sings such songs over and again, expanding in his emotions. </a:t>
            </a:r>
            <a:endParaRPr lang="en-US" sz="2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600"/>
              </a:spcBef>
              <a:spcAft>
                <a:spcPts val="0"/>
              </a:spcAft>
            </a:pPr>
            <a: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fourth stage resembles a </a:t>
            </a:r>
            <a:r>
              <a:rPr lang="en-GB" sz="2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soldier’s</a:t>
            </a:r>
            <a: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When he is matured, he becomes a soldier. He makes strange promises. At this stage, he has a tiger or a leopard-like beard. He is fierce like these animals. During this stage of life, man is jealous of honour of other. He is very quick-tempered and starts arguing. Since he is warm-blooded, he looks for temporary reputation and fame. To get the temporary fame, he is even ready to go into the mouth of a gun. He is unconcerned about any potential threats.</a:t>
            </a:r>
            <a:endParaRPr lang="en-US" sz="2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283045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99" y="228600"/>
            <a:ext cx="11958221" cy="6629400"/>
          </a:xfrm>
        </p:spPr>
        <p:txBody>
          <a:bodyPr>
            <a:noAutofit/>
          </a:bodyPr>
          <a:lstStyle/>
          <a:p>
            <a:pPr marR="0" algn="just">
              <a:lnSpc>
                <a:spcPct val="107000"/>
              </a:lnSpc>
              <a:spcBef>
                <a:spcPts val="60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fifth stage of man’s life starts when he becomes middle aged and matured like a </a:t>
            </a:r>
            <a:r>
              <a:rPr lang="en-GB"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judge of justice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has a fair round belly full of the meat of chickens. He may have become fit because of his excessive consumption of meat and fat castrated cocks. He is firm and serious at this stage. His discourse is full of classic proverbs of the world from the past and as well as recent examples. He has beard of formal cut and as such plays this part of life.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algn="just">
              <a:lnSpc>
                <a:spcPct val="107000"/>
              </a:lnSpc>
              <a:spcBef>
                <a:spcPts val="600"/>
              </a:spcBef>
              <a:spcAft>
                <a:spcPts val="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sixth stage of life starts when he enters the old age. At this stage, his eyesight becomes fragile, and he is bony and weak. He wears pantaloons and slippers on his feet. His voice changes into a loud child’s voice. When he speaks, he sounds as though he is blowing into a pipe or whistling. This happens because some of his teeth have fallen out.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algn="just">
              <a:lnSpc>
                <a:spcPct val="107000"/>
              </a:lnSpc>
              <a:spcBef>
                <a:spcPts val="0"/>
              </a:spcBef>
              <a:spcAft>
                <a:spcPts val="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final stage of a person’s life is an odd one. Man reverts to a childlike stage at this stage. This is like his </a:t>
            </a:r>
            <a:r>
              <a:rPr lang="en-GB"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second childhood</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this stage, he behaves like a child; he forgets almost everything. His memory becomes very weak. He loses teeth, eyesight and taste. He completes the drama of his life and leaves the stage of this world for the next in this stage.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C30A0-CDED-A81E-0CFC-D9882A40C9BD}"/>
              </a:ext>
            </a:extLst>
          </p:cNvPr>
          <p:cNvSpPr>
            <a:spLocks noGrp="1"/>
          </p:cNvSpPr>
          <p:nvPr>
            <p:ph idx="1"/>
          </p:nvPr>
        </p:nvSpPr>
        <p:spPr>
          <a:xfrm>
            <a:off x="97654" y="88777"/>
            <a:ext cx="11256146" cy="6667130"/>
          </a:xfrm>
        </p:spPr>
        <p:txBody>
          <a:bodyPr>
            <a:normAutofit/>
          </a:bodyPr>
          <a:lstStyle/>
          <a:p>
            <a:pPr marR="0" indent="0">
              <a:lnSpc>
                <a:spcPct val="107000"/>
              </a:lnSpc>
              <a:spcBef>
                <a:spcPts val="0"/>
              </a:spcBef>
              <a:spcAft>
                <a:spcPts val="0"/>
              </a:spcAft>
              <a:buNone/>
            </a:pPr>
            <a:r>
              <a:rPr lang="en-GB"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Why does Shakespeare call the world a “stage”?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indent="0" algn="just">
              <a:lnSpc>
                <a:spcPts val="2100"/>
              </a:lnSpc>
              <a:spcBef>
                <a:spcPts val="0"/>
              </a:spcBef>
              <a:spcAft>
                <a:spcPts val="1800"/>
              </a:spcAft>
              <a:buNone/>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According to Shakespeare, the “world” is like a “stage”. The stage remains permanent. Only the actors and actresses change with time. They have their parts to play. When the curtain slides down, they are no more. The stage becomes empty. It makes way for a new play, maybe the next day or the day after tomorrow. We, human beings, are like artists. We play our roles as someone’s child, lover, life partner, or grandparents during our lifespan. When our time comes, the sidewalk is our only destination leading us to the leaden death.</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indent="0">
              <a:lnSpc>
                <a:spcPct val="107000"/>
              </a:lnSpc>
              <a:spcBef>
                <a:spcPts val="0"/>
              </a:spcBef>
              <a:spcAft>
                <a:spcPts val="0"/>
              </a:spcAft>
              <a:buNone/>
            </a:pPr>
            <a:r>
              <a:rPr lang="en-GB"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message does </a:t>
            </a:r>
            <a:r>
              <a:rPr lang="en-GB" sz="1800" b="1"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the world’s a stage’ </a:t>
            </a:r>
            <a:r>
              <a:rPr lang="en-GB"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convey?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indent="0">
              <a:lnSpc>
                <a:spcPts val="2100"/>
              </a:lnSpc>
              <a:spcBef>
                <a:spcPts val="0"/>
              </a:spcBef>
              <a:spcAft>
                <a:spcPts val="1800"/>
              </a:spcAft>
              <a:buNone/>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Through this monologue, Shakespeare gives the message of life’s impermanence. How quickly the play of our life ends and the strange eventful lays are concluded get featured in this speech.</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5598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871</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dc:creator>
  <cp:lastModifiedBy>Suresh Dhakal</cp:lastModifiedBy>
  <cp:revision>198</cp:revision>
  <dcterms:created xsi:type="dcterms:W3CDTF">2017-01-21T10:59:14Z</dcterms:created>
  <dcterms:modified xsi:type="dcterms:W3CDTF">2022-07-07T10:37:00Z</dcterms:modified>
</cp:coreProperties>
</file>