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319" r:id="rId2"/>
    <p:sldId id="344" r:id="rId3"/>
    <p:sldId id="343" r:id="rId4"/>
    <p:sldId id="345" r:id="rId5"/>
    <p:sldId id="346" r:id="rId6"/>
    <p:sldId id="347" r:id="rId7"/>
    <p:sldId id="348" r:id="rId8"/>
    <p:sldId id="349" r:id="rId9"/>
    <p:sldId id="350" r:id="rId10"/>
    <p:sldId id="351"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4754" autoAdjust="0"/>
    <p:restoredTop sz="86355" autoAdjust="0"/>
  </p:normalViewPr>
  <p:slideViewPr>
    <p:cSldViewPr snapToGrid="0">
      <p:cViewPr varScale="1">
        <p:scale>
          <a:sx n="89" d="100"/>
          <a:sy n="89" d="100"/>
        </p:scale>
        <p:origin x="902" y="58"/>
      </p:cViewPr>
      <p:guideLst>
        <p:guide orient="horz" pos="2160"/>
        <p:guide pos="3840"/>
      </p:guideLst>
    </p:cSldViewPr>
  </p:slideViewPr>
  <p:outlineViewPr>
    <p:cViewPr>
      <p:scale>
        <a:sx n="33" d="100"/>
        <a:sy n="33" d="100"/>
      </p:scale>
      <p:origin x="0" y="-2175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591E05-8488-4C46-A060-12A4230526F8}" type="datetimeFigureOut">
              <a:rPr lang="en-GB" smtClean="0"/>
              <a:pPr/>
              <a:t>23/03/2023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0E5F384-2BD2-4CEA-B40A-8775E021D588}" type="slidenum">
              <a:rPr lang="en-GB" smtClean="0"/>
              <a:pPr/>
              <a:t>‹#›</a:t>
            </a:fld>
            <a:endParaRPr lang="en-GB"/>
          </a:p>
        </p:txBody>
      </p:sp>
    </p:spTree>
    <p:extLst>
      <p:ext uri="{BB962C8B-B14F-4D97-AF65-F5344CB8AC3E}">
        <p14:creationId xmlns:p14="http://schemas.microsoft.com/office/powerpoint/2010/main" val="5770509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0CC29F21-A0E9-433C-93B1-3DD4B2A9A904}" type="datetimeFigureOut">
              <a:rPr lang="en-GB" smtClean="0"/>
              <a:pPr/>
              <a:t>23/03/2023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C088BD5-29F7-4A44-AA65-6FE937AC1463}" type="slidenum">
              <a:rPr lang="en-GB" smtClean="0"/>
              <a:pPr/>
              <a:t>‹#›</a:t>
            </a:fld>
            <a:endParaRPr lang="en-GB"/>
          </a:p>
        </p:txBody>
      </p:sp>
    </p:spTree>
    <p:extLst>
      <p:ext uri="{BB962C8B-B14F-4D97-AF65-F5344CB8AC3E}">
        <p14:creationId xmlns:p14="http://schemas.microsoft.com/office/powerpoint/2010/main" val="4423627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0CC29F21-A0E9-433C-93B1-3DD4B2A9A904}" type="datetimeFigureOut">
              <a:rPr lang="en-GB" smtClean="0"/>
              <a:pPr/>
              <a:t>23/03/2023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C088BD5-29F7-4A44-AA65-6FE937AC1463}" type="slidenum">
              <a:rPr lang="en-GB" smtClean="0"/>
              <a:pPr/>
              <a:t>‹#›</a:t>
            </a:fld>
            <a:endParaRPr lang="en-GB"/>
          </a:p>
        </p:txBody>
      </p:sp>
    </p:spTree>
    <p:extLst>
      <p:ext uri="{BB962C8B-B14F-4D97-AF65-F5344CB8AC3E}">
        <p14:creationId xmlns:p14="http://schemas.microsoft.com/office/powerpoint/2010/main" val="31730924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0CC29F21-A0E9-433C-93B1-3DD4B2A9A904}" type="datetimeFigureOut">
              <a:rPr lang="en-GB" smtClean="0"/>
              <a:pPr/>
              <a:t>23/03/2023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C088BD5-29F7-4A44-AA65-6FE937AC1463}" type="slidenum">
              <a:rPr lang="en-GB" smtClean="0"/>
              <a:pPr/>
              <a:t>‹#›</a:t>
            </a:fld>
            <a:endParaRPr lang="en-GB"/>
          </a:p>
        </p:txBody>
      </p:sp>
    </p:spTree>
    <p:extLst>
      <p:ext uri="{BB962C8B-B14F-4D97-AF65-F5344CB8AC3E}">
        <p14:creationId xmlns:p14="http://schemas.microsoft.com/office/powerpoint/2010/main" val="29819441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0CC29F21-A0E9-433C-93B1-3DD4B2A9A904}" type="datetimeFigureOut">
              <a:rPr lang="en-GB" smtClean="0"/>
              <a:pPr/>
              <a:t>23/03/2023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C088BD5-29F7-4A44-AA65-6FE937AC1463}" type="slidenum">
              <a:rPr lang="en-GB" smtClean="0"/>
              <a:pPr/>
              <a:t>‹#›</a:t>
            </a:fld>
            <a:endParaRPr lang="en-GB"/>
          </a:p>
        </p:txBody>
      </p:sp>
    </p:spTree>
    <p:extLst>
      <p:ext uri="{BB962C8B-B14F-4D97-AF65-F5344CB8AC3E}">
        <p14:creationId xmlns:p14="http://schemas.microsoft.com/office/powerpoint/2010/main" val="22549333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CC29F21-A0E9-433C-93B1-3DD4B2A9A904}" type="datetimeFigureOut">
              <a:rPr lang="en-GB" smtClean="0"/>
              <a:pPr/>
              <a:t>23/03/2023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C088BD5-29F7-4A44-AA65-6FE937AC1463}" type="slidenum">
              <a:rPr lang="en-GB" smtClean="0"/>
              <a:pPr/>
              <a:t>‹#›</a:t>
            </a:fld>
            <a:endParaRPr lang="en-GB"/>
          </a:p>
        </p:txBody>
      </p:sp>
    </p:spTree>
    <p:extLst>
      <p:ext uri="{BB962C8B-B14F-4D97-AF65-F5344CB8AC3E}">
        <p14:creationId xmlns:p14="http://schemas.microsoft.com/office/powerpoint/2010/main" val="34364811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0CC29F21-A0E9-433C-93B1-3DD4B2A9A904}" type="datetimeFigureOut">
              <a:rPr lang="en-GB" smtClean="0"/>
              <a:pPr/>
              <a:t>23/03/2023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C088BD5-29F7-4A44-AA65-6FE937AC1463}" type="slidenum">
              <a:rPr lang="en-GB" smtClean="0"/>
              <a:pPr/>
              <a:t>‹#›</a:t>
            </a:fld>
            <a:endParaRPr lang="en-GB"/>
          </a:p>
        </p:txBody>
      </p:sp>
    </p:spTree>
    <p:extLst>
      <p:ext uri="{BB962C8B-B14F-4D97-AF65-F5344CB8AC3E}">
        <p14:creationId xmlns:p14="http://schemas.microsoft.com/office/powerpoint/2010/main" val="9361949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0CC29F21-A0E9-433C-93B1-3DD4B2A9A904}" type="datetimeFigureOut">
              <a:rPr lang="en-GB" smtClean="0"/>
              <a:pPr/>
              <a:t>23/03/2023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EC088BD5-29F7-4A44-AA65-6FE937AC1463}" type="slidenum">
              <a:rPr lang="en-GB" smtClean="0"/>
              <a:pPr/>
              <a:t>‹#›</a:t>
            </a:fld>
            <a:endParaRPr lang="en-GB"/>
          </a:p>
        </p:txBody>
      </p:sp>
    </p:spTree>
    <p:extLst>
      <p:ext uri="{BB962C8B-B14F-4D97-AF65-F5344CB8AC3E}">
        <p14:creationId xmlns:p14="http://schemas.microsoft.com/office/powerpoint/2010/main" val="38060391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0CC29F21-A0E9-433C-93B1-3DD4B2A9A904}" type="datetimeFigureOut">
              <a:rPr lang="en-GB" smtClean="0"/>
              <a:pPr/>
              <a:t>23/03/2023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EC088BD5-29F7-4A44-AA65-6FE937AC1463}" type="slidenum">
              <a:rPr lang="en-GB" smtClean="0"/>
              <a:pPr/>
              <a:t>‹#›</a:t>
            </a:fld>
            <a:endParaRPr lang="en-GB"/>
          </a:p>
        </p:txBody>
      </p:sp>
    </p:spTree>
    <p:extLst>
      <p:ext uri="{BB962C8B-B14F-4D97-AF65-F5344CB8AC3E}">
        <p14:creationId xmlns:p14="http://schemas.microsoft.com/office/powerpoint/2010/main" val="38717350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C29F21-A0E9-433C-93B1-3DD4B2A9A904}" type="datetimeFigureOut">
              <a:rPr lang="en-GB" smtClean="0"/>
              <a:pPr/>
              <a:t>23/03/2023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EC088BD5-29F7-4A44-AA65-6FE937AC1463}" type="slidenum">
              <a:rPr lang="en-GB" smtClean="0"/>
              <a:pPr/>
              <a:t>‹#›</a:t>
            </a:fld>
            <a:endParaRPr lang="en-GB"/>
          </a:p>
        </p:txBody>
      </p:sp>
    </p:spTree>
    <p:extLst>
      <p:ext uri="{BB962C8B-B14F-4D97-AF65-F5344CB8AC3E}">
        <p14:creationId xmlns:p14="http://schemas.microsoft.com/office/powerpoint/2010/main" val="27286317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CC29F21-A0E9-433C-93B1-3DD4B2A9A904}" type="datetimeFigureOut">
              <a:rPr lang="en-GB" smtClean="0"/>
              <a:pPr/>
              <a:t>23/03/2023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C088BD5-29F7-4A44-AA65-6FE937AC1463}" type="slidenum">
              <a:rPr lang="en-GB" smtClean="0"/>
              <a:pPr/>
              <a:t>‹#›</a:t>
            </a:fld>
            <a:endParaRPr lang="en-GB"/>
          </a:p>
        </p:txBody>
      </p:sp>
    </p:spTree>
    <p:extLst>
      <p:ext uri="{BB962C8B-B14F-4D97-AF65-F5344CB8AC3E}">
        <p14:creationId xmlns:p14="http://schemas.microsoft.com/office/powerpoint/2010/main" val="10054597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CC29F21-A0E9-433C-93B1-3DD4B2A9A904}" type="datetimeFigureOut">
              <a:rPr lang="en-GB" smtClean="0"/>
              <a:pPr/>
              <a:t>23/03/2023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C088BD5-29F7-4A44-AA65-6FE937AC1463}" type="slidenum">
              <a:rPr lang="en-GB" smtClean="0"/>
              <a:pPr/>
              <a:t>‹#›</a:t>
            </a:fld>
            <a:endParaRPr lang="en-GB"/>
          </a:p>
        </p:txBody>
      </p:sp>
    </p:spTree>
    <p:extLst>
      <p:ext uri="{BB962C8B-B14F-4D97-AF65-F5344CB8AC3E}">
        <p14:creationId xmlns:p14="http://schemas.microsoft.com/office/powerpoint/2010/main" val="371016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C29F21-A0E9-433C-93B1-3DD4B2A9A904}" type="datetimeFigureOut">
              <a:rPr lang="en-GB" smtClean="0"/>
              <a:pPr/>
              <a:t>23/03/2023</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088BD5-29F7-4A44-AA65-6FE937AC1463}" type="slidenum">
              <a:rPr lang="en-GB" smtClean="0"/>
              <a:pPr/>
              <a:t>‹#›</a:t>
            </a:fld>
            <a:endParaRPr lang="en-GB"/>
          </a:p>
        </p:txBody>
      </p:sp>
    </p:spTree>
    <p:extLst>
      <p:ext uri="{BB962C8B-B14F-4D97-AF65-F5344CB8AC3E}">
        <p14:creationId xmlns:p14="http://schemas.microsoft.com/office/powerpoint/2010/main" val="20267832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gradesaver.com/how-much-land-does-a-man-need/study-guide/glossary-of-term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gradesaver.com/how-much-land-does-a-man-need/study-guide/character-list"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9899" y="228600"/>
            <a:ext cx="11958221" cy="6629400"/>
          </a:xfrm>
        </p:spPr>
        <p:txBody>
          <a:bodyPr>
            <a:noAutofit/>
          </a:bodyPr>
          <a:lstStyle/>
          <a:p>
            <a:pPr marL="0" indent="0" algn="l" fontAlgn="base">
              <a:buNone/>
            </a:pPr>
            <a:r>
              <a:rPr lang="en-US" b="0" i="0" dirty="0">
                <a:solidFill>
                  <a:srgbClr val="1E1D1D"/>
                </a:solidFill>
                <a:effectLst/>
                <a:latin typeface="Times New Roman" panose="02020603050405020304" pitchFamily="18" charset="0"/>
                <a:cs typeface="Times New Roman" panose="02020603050405020304" pitchFamily="18" charset="0"/>
              </a:rPr>
              <a:t>	</a:t>
            </a:r>
            <a:r>
              <a:rPr lang="en-US" b="1" i="0" dirty="0">
                <a:solidFill>
                  <a:srgbClr val="1E1D1D"/>
                </a:solidFill>
                <a:effectLst/>
                <a:latin typeface="Times New Roman" panose="02020603050405020304" pitchFamily="18" charset="0"/>
                <a:cs typeface="Times New Roman" panose="02020603050405020304" pitchFamily="18" charset="0"/>
              </a:rPr>
              <a:t>How Much Land Does a Man Need?</a:t>
            </a:r>
          </a:p>
          <a:p>
            <a:pPr marL="0" indent="0" algn="l" fontAlgn="base">
              <a:buNone/>
            </a:pPr>
            <a:r>
              <a:rPr lang="en-US" dirty="0">
                <a:solidFill>
                  <a:srgbClr val="1E1D1D"/>
                </a:solidFill>
                <a:latin typeface="Times New Roman" panose="02020603050405020304" pitchFamily="18" charset="0"/>
                <a:cs typeface="Times New Roman" panose="02020603050405020304" pitchFamily="18" charset="0"/>
              </a:rPr>
              <a:t>					</a:t>
            </a:r>
            <a:r>
              <a:rPr lang="en-US" dirty="0" smtClean="0">
                <a:solidFill>
                  <a:srgbClr val="1E1D1D"/>
                </a:solidFill>
                <a:latin typeface="Times New Roman" panose="02020603050405020304" pitchFamily="18" charset="0"/>
                <a:cs typeface="Times New Roman" panose="02020603050405020304" pitchFamily="18" charset="0"/>
              </a:rPr>
              <a:t>Leo Tolstoy</a:t>
            </a:r>
            <a:endParaRPr lang="en-US" b="0" i="0" u="sng" dirty="0">
              <a:effectLst/>
              <a:latin typeface="Times New Roman" panose="02020603050405020304" pitchFamily="18" charset="0"/>
              <a:cs typeface="Times New Roman" panose="02020603050405020304" pitchFamily="18" charset="0"/>
            </a:endParaRPr>
          </a:p>
          <a:p>
            <a:pPr algn="l" fontAlgn="base"/>
            <a:endParaRPr lang="en-US" dirty="0">
              <a:solidFill>
                <a:srgbClr val="1E1D1D"/>
              </a:solidFill>
              <a:latin typeface="Times New Roman" panose="02020603050405020304" pitchFamily="18" charset="0"/>
              <a:cs typeface="Times New Roman" panose="02020603050405020304" pitchFamily="18" charset="0"/>
            </a:endParaRPr>
          </a:p>
          <a:p>
            <a:pPr algn="l" fontAlgn="base"/>
            <a:r>
              <a:rPr lang="en-US" b="0" i="0" dirty="0">
                <a:solidFill>
                  <a:srgbClr val="1E1D1D"/>
                </a:solidFill>
                <a:effectLst/>
                <a:latin typeface="Times New Roman" panose="02020603050405020304" pitchFamily="18" charset="0"/>
                <a:cs typeface="Times New Roman" panose="02020603050405020304" pitchFamily="18" charset="0"/>
              </a:rPr>
              <a:t>“How Much Land Does a Man Need?” is one of Leo Tolstoy’s most gripping and affecting short stories. </a:t>
            </a:r>
          </a:p>
          <a:p>
            <a:pPr algn="l" fontAlgn="base"/>
            <a:r>
              <a:rPr lang="en-US" b="0" i="0" dirty="0">
                <a:solidFill>
                  <a:srgbClr val="1E1D1D"/>
                </a:solidFill>
                <a:effectLst/>
                <a:latin typeface="Times New Roman" panose="02020603050405020304" pitchFamily="18" charset="0"/>
                <a:cs typeface="Times New Roman" panose="02020603050405020304" pitchFamily="18" charset="0"/>
              </a:rPr>
              <a:t>Published in 1886, the story examines the futility of chasing wealth, depicts the threats of greed and pride, and condemns corrupt economic structures.</a:t>
            </a:r>
          </a:p>
          <a:p>
            <a:pPr algn="l" fontAlgn="base"/>
            <a:r>
              <a:rPr lang="en-US" dirty="0">
                <a:solidFill>
                  <a:srgbClr val="1E1D1D"/>
                </a:solidFill>
                <a:latin typeface="Times New Roman" panose="02020603050405020304" pitchFamily="18" charset="0"/>
                <a:cs typeface="Times New Roman" panose="02020603050405020304" pitchFamily="18" charset="0"/>
              </a:rPr>
              <a:t>The story states that excessive greed to have enough property leads the own ruin. </a:t>
            </a:r>
            <a:endParaRPr lang="en-US" b="0" i="0" dirty="0">
              <a:solidFill>
                <a:srgbClr val="1E1D1D"/>
              </a:solidFill>
              <a:effectLst/>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endParaRPr lang="en-US" sz="40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356FF1CE-D406-B7A5-935D-0C07DE050880}"/>
              </a:ext>
            </a:extLst>
          </p:cNvPr>
          <p:cNvSpPr>
            <a:spLocks noGrp="1"/>
          </p:cNvSpPr>
          <p:nvPr>
            <p:ph idx="1"/>
          </p:nvPr>
        </p:nvSpPr>
        <p:spPr>
          <a:xfrm>
            <a:off x="838200" y="310718"/>
            <a:ext cx="10515600" cy="6338657"/>
          </a:xfrm>
        </p:spPr>
        <p:txBody>
          <a:bodyPr>
            <a:normAutofit lnSpcReduction="10000"/>
          </a:bodyPr>
          <a:lstStyle/>
          <a:p>
            <a:pPr algn="just" fontAlgn="base">
              <a:buFont typeface="Wingdings" panose="05000000000000000000" pitchFamily="2" charset="2"/>
              <a:buChar char="Ø"/>
            </a:pPr>
            <a:r>
              <a:rPr lang="en-US" dirty="0">
                <a:effectLst/>
                <a:latin typeface="Times New Roman" panose="02020603050405020304" pitchFamily="18" charset="0"/>
                <a:cs typeface="Times New Roman" panose="02020603050405020304" pitchFamily="18" charset="0"/>
              </a:rPr>
              <a:t>Equipped with a spade, some bread, and a bottle of water, Pahom begins his walk at the top of a small hillock and covers several miles of land despite the fierce heat. </a:t>
            </a:r>
          </a:p>
          <a:p>
            <a:pPr algn="just" fontAlgn="base">
              <a:buFont typeface="Wingdings" panose="05000000000000000000" pitchFamily="2" charset="2"/>
              <a:buChar char="Ø"/>
            </a:pPr>
            <a:r>
              <a:rPr lang="en-US" dirty="0">
                <a:effectLst/>
                <a:latin typeface="Times New Roman" panose="02020603050405020304" pitchFamily="18" charset="0"/>
                <a:cs typeface="Times New Roman" panose="02020603050405020304" pitchFamily="18" charset="0"/>
              </a:rPr>
              <a:t>Around noon, he temporarily rests to have a small lunch, but continues walking at a rushed pace thereafter.</a:t>
            </a:r>
          </a:p>
          <a:p>
            <a:pPr algn="just" fontAlgn="base">
              <a:buFont typeface="Wingdings" panose="05000000000000000000" pitchFamily="2" charset="2"/>
              <a:buChar char="Ø"/>
            </a:pPr>
            <a:r>
              <a:rPr lang="en-US" dirty="0">
                <a:effectLst/>
                <a:latin typeface="Times New Roman" panose="02020603050405020304" pitchFamily="18" charset="0"/>
                <a:cs typeface="Times New Roman" panose="02020603050405020304" pitchFamily="18" charset="0"/>
              </a:rPr>
              <a:t> With ten miles left in his journey, Pahom becomes exhausted. </a:t>
            </a:r>
          </a:p>
          <a:p>
            <a:pPr algn="just" fontAlgn="base">
              <a:buFont typeface="Wingdings" panose="05000000000000000000" pitchFamily="2" charset="2"/>
              <a:buChar char="Ø"/>
            </a:pPr>
            <a:r>
              <a:rPr lang="en-US" dirty="0">
                <a:effectLst/>
                <a:latin typeface="Times New Roman" panose="02020603050405020304" pitchFamily="18" charset="0"/>
                <a:cs typeface="Times New Roman" panose="02020603050405020304" pitchFamily="18" charset="0"/>
              </a:rPr>
              <a:t>He starts running, fearing that he will not return to the hillock before sunset.</a:t>
            </a:r>
          </a:p>
          <a:p>
            <a:pPr algn="just" fontAlgn="base">
              <a:buFont typeface="Wingdings" panose="05000000000000000000" pitchFamily="2" charset="2"/>
              <a:buChar char="Ø"/>
            </a:pPr>
            <a:r>
              <a:rPr lang="en-US" dirty="0">
                <a:effectLst/>
                <a:latin typeface="Times New Roman" panose="02020603050405020304" pitchFamily="18" charset="0"/>
                <a:cs typeface="Times New Roman" panose="02020603050405020304" pitchFamily="18" charset="0"/>
              </a:rPr>
              <a:t> He approaches the bottom of the hillock just as the sun sets. </a:t>
            </a:r>
          </a:p>
          <a:p>
            <a:pPr algn="just" fontAlgn="base">
              <a:buFont typeface="Wingdings" panose="05000000000000000000" pitchFamily="2" charset="2"/>
              <a:buChar char="Ø"/>
            </a:pPr>
            <a:r>
              <a:rPr lang="en-US" dirty="0">
                <a:effectLst/>
                <a:latin typeface="Times New Roman" panose="02020603050405020304" pitchFamily="18" charset="0"/>
                <a:cs typeface="Times New Roman" panose="02020603050405020304" pitchFamily="18" charset="0"/>
              </a:rPr>
              <a:t>Spotting the Bashkir Chief laughing and grasping his sides at the top of the hillock, Pahom remembers his dream before finally collapsing to the ground and dying from exhaustion. </a:t>
            </a:r>
          </a:p>
          <a:p>
            <a:pPr algn="just" fontAlgn="base">
              <a:buFont typeface="Wingdings" panose="05000000000000000000" pitchFamily="2" charset="2"/>
              <a:buChar char="Ø"/>
            </a:pPr>
            <a:r>
              <a:rPr lang="en-US" dirty="0" err="1">
                <a:effectLst/>
                <a:latin typeface="Times New Roman" panose="02020603050405020304" pitchFamily="18" charset="0"/>
                <a:cs typeface="Times New Roman" panose="02020603050405020304" pitchFamily="18" charset="0"/>
              </a:rPr>
              <a:t>Pahom’s</a:t>
            </a:r>
            <a:r>
              <a:rPr lang="en-US" dirty="0">
                <a:effectLst/>
                <a:latin typeface="Times New Roman" panose="02020603050405020304" pitchFamily="18" charset="0"/>
                <a:cs typeface="Times New Roman" panose="02020603050405020304" pitchFamily="18" charset="0"/>
              </a:rPr>
              <a:t> worker digs a small grave for Pahom, and the narrator closes the story with the following remark: "Six feet from his head to his heels was all he needed".</a:t>
            </a:r>
          </a:p>
          <a:p>
            <a:pPr marL="0" indent="0" algn="just">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375458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92A8DF0F-AB06-CC2A-67FF-77527DCBC5CE}"/>
              </a:ext>
            </a:extLst>
          </p:cNvPr>
          <p:cNvSpPr>
            <a:spLocks noGrp="1"/>
          </p:cNvSpPr>
          <p:nvPr>
            <p:ph idx="1"/>
          </p:nvPr>
        </p:nvSpPr>
        <p:spPr>
          <a:xfrm>
            <a:off x="838200" y="186431"/>
            <a:ext cx="11262064" cy="6498454"/>
          </a:xfrm>
        </p:spPr>
        <p:txBody>
          <a:bodyPr>
            <a:normAutofit fontScale="92500" lnSpcReduction="20000"/>
          </a:bodyPr>
          <a:lstStyle/>
          <a:p>
            <a:pPr marL="0" indent="0" algn="just" fontAlgn="base">
              <a:buNone/>
            </a:pPr>
            <a:r>
              <a:rPr lang="en-US" sz="2400" b="1" dirty="0">
                <a:solidFill>
                  <a:srgbClr val="1E1D1D"/>
                </a:solidFill>
                <a:effectLst/>
                <a:latin typeface="Times New Roman" panose="02020603050405020304" pitchFamily="18" charset="0"/>
                <a:cs typeface="Times New Roman" panose="02020603050405020304" pitchFamily="18" charset="0"/>
              </a:rPr>
              <a:t>Characters in the story</a:t>
            </a:r>
          </a:p>
          <a:p>
            <a:pPr marL="0" indent="0" algn="just" fontAlgn="base">
              <a:buNone/>
            </a:pPr>
            <a:r>
              <a:rPr lang="en-US" sz="2400" b="1" dirty="0">
                <a:solidFill>
                  <a:srgbClr val="1E1D1D"/>
                </a:solidFill>
                <a:latin typeface="Times New Roman" panose="02020603050405020304" pitchFamily="18" charset="0"/>
                <a:cs typeface="Times New Roman" panose="02020603050405020304" pitchFamily="18" charset="0"/>
              </a:rPr>
              <a:t>1. P</a:t>
            </a:r>
            <a:r>
              <a:rPr lang="en-US" sz="2400" b="1" dirty="0">
                <a:solidFill>
                  <a:srgbClr val="1E1D1D"/>
                </a:solidFill>
                <a:effectLst/>
                <a:latin typeface="Times New Roman" panose="02020603050405020304" pitchFamily="18" charset="0"/>
                <a:cs typeface="Times New Roman" panose="02020603050405020304" pitchFamily="18" charset="0"/>
              </a:rPr>
              <a:t>ahom</a:t>
            </a:r>
          </a:p>
          <a:p>
            <a:pPr algn="just" fontAlgn="base"/>
            <a:r>
              <a:rPr lang="en-US" sz="2400" dirty="0">
                <a:effectLst/>
                <a:latin typeface="Times New Roman" panose="02020603050405020304" pitchFamily="18" charset="0"/>
                <a:cs typeface="Times New Roman" panose="02020603050405020304" pitchFamily="18" charset="0"/>
              </a:rPr>
              <a:t>The story introduces Pahom, the story’s protagonist, as an impressionable peasant wishes to change his life based on others’ opinions. </a:t>
            </a:r>
          </a:p>
          <a:p>
            <a:pPr algn="just" fontAlgn="base"/>
            <a:r>
              <a:rPr lang="en-US" sz="2400" dirty="0">
                <a:effectLst/>
                <a:latin typeface="Times New Roman" panose="02020603050405020304" pitchFamily="18" charset="0"/>
                <a:cs typeface="Times New Roman" panose="02020603050405020304" pitchFamily="18" charset="0"/>
              </a:rPr>
              <a:t>Like his wife, he recommends the self-sufficiency and hard work embodied in the peasantry. </a:t>
            </a:r>
          </a:p>
          <a:p>
            <a:pPr algn="just" fontAlgn="base"/>
            <a:r>
              <a:rPr lang="en-US" sz="2400" dirty="0">
                <a:effectLst/>
                <a:latin typeface="Times New Roman" panose="02020603050405020304" pitchFamily="18" charset="0"/>
                <a:cs typeface="Times New Roman" panose="02020603050405020304" pitchFamily="18" charset="0"/>
              </a:rPr>
              <a:t>However, once he hears his wife's older sister dismiss peasantry as inferior to elite, wealthier lifestyles, he decides to seek out land and a higher economic status. </a:t>
            </a:r>
          </a:p>
          <a:p>
            <a:pPr algn="just" fontAlgn="base"/>
            <a:r>
              <a:rPr lang="en-US" sz="2400" dirty="0">
                <a:effectLst/>
                <a:latin typeface="Times New Roman" panose="02020603050405020304" pitchFamily="18" charset="0"/>
                <a:cs typeface="Times New Roman" panose="02020603050405020304" pitchFamily="18" charset="0"/>
              </a:rPr>
              <a:t>Guided by the Devil, </a:t>
            </a:r>
            <a:r>
              <a:rPr lang="en-US" sz="2400" dirty="0" err="1">
                <a:effectLst/>
                <a:latin typeface="Times New Roman" panose="02020603050405020304" pitchFamily="18" charset="0"/>
                <a:cs typeface="Times New Roman" panose="02020603050405020304" pitchFamily="18" charset="0"/>
              </a:rPr>
              <a:t>Pahom’s</a:t>
            </a:r>
            <a:r>
              <a:rPr lang="en-US" sz="2400" dirty="0">
                <a:effectLst/>
                <a:latin typeface="Times New Roman" panose="02020603050405020304" pitchFamily="18" charset="0"/>
                <a:cs typeface="Times New Roman" panose="02020603050405020304" pitchFamily="18" charset="0"/>
              </a:rPr>
              <a:t> greed and pride become his defining traits, and he willingly demolishes his relationships with his family and community, loses his compassion and appreciation for the peasantry, and ultimately destroys his own health in his obsessive pursuit for land.</a:t>
            </a:r>
          </a:p>
          <a:p>
            <a:pPr marL="0" indent="0" algn="just" fontAlgn="base">
              <a:buNone/>
            </a:pPr>
            <a:r>
              <a:rPr lang="en-US" sz="2400" b="1" dirty="0">
                <a:solidFill>
                  <a:srgbClr val="1E1D1D"/>
                </a:solidFill>
                <a:effectLst/>
                <a:latin typeface="Times New Roman" panose="02020603050405020304" pitchFamily="18" charset="0"/>
                <a:cs typeface="Times New Roman" panose="02020603050405020304" pitchFamily="18" charset="0"/>
              </a:rPr>
              <a:t>2.  The Devil</a:t>
            </a:r>
          </a:p>
          <a:p>
            <a:pPr algn="just" fontAlgn="base"/>
            <a:r>
              <a:rPr lang="en-US" sz="2400" dirty="0">
                <a:effectLst/>
                <a:latin typeface="Times New Roman" panose="02020603050405020304" pitchFamily="18" charset="0"/>
                <a:cs typeface="Times New Roman" panose="02020603050405020304" pitchFamily="18" charset="0"/>
              </a:rPr>
              <a:t>As the initiating source of </a:t>
            </a:r>
            <a:r>
              <a:rPr lang="en-US" sz="2400" dirty="0" err="1">
                <a:effectLst/>
                <a:latin typeface="Times New Roman" panose="02020603050405020304" pitchFamily="18" charset="0"/>
                <a:cs typeface="Times New Roman" panose="02020603050405020304" pitchFamily="18" charset="0"/>
              </a:rPr>
              <a:t>Pahom’s</a:t>
            </a:r>
            <a:r>
              <a:rPr lang="en-US" sz="2400" dirty="0">
                <a:effectLst/>
                <a:latin typeface="Times New Roman" panose="02020603050405020304" pitchFamily="18" charset="0"/>
                <a:cs typeface="Times New Roman" panose="02020603050405020304" pitchFamily="18" charset="0"/>
              </a:rPr>
              <a:t> greed, the Devil appears in </a:t>
            </a:r>
            <a:r>
              <a:rPr lang="en-US" sz="2400" dirty="0" err="1">
                <a:effectLst/>
                <a:latin typeface="Times New Roman" panose="02020603050405020304" pitchFamily="18" charset="0"/>
                <a:cs typeface="Times New Roman" panose="02020603050405020304" pitchFamily="18" charset="0"/>
              </a:rPr>
              <a:t>Pahom's</a:t>
            </a:r>
            <a:r>
              <a:rPr lang="en-US" sz="2400" dirty="0">
                <a:effectLst/>
                <a:latin typeface="Times New Roman" panose="02020603050405020304" pitchFamily="18" charset="0"/>
                <a:cs typeface="Times New Roman" panose="02020603050405020304" pitchFamily="18" charset="0"/>
              </a:rPr>
              <a:t> life in several disguises, such as the traveling peasant, the dealer, and the Bashkir chief. </a:t>
            </a:r>
          </a:p>
          <a:p>
            <a:pPr algn="just" fontAlgn="base"/>
            <a:r>
              <a:rPr lang="en-US" sz="2400" dirty="0">
                <a:effectLst/>
                <a:latin typeface="Times New Roman" panose="02020603050405020304" pitchFamily="18" charset="0"/>
                <a:cs typeface="Times New Roman" panose="02020603050405020304" pitchFamily="18" charset="0"/>
              </a:rPr>
              <a:t>The Devil exercises his power and disguises to successfully tempt Pahom deeper and deeper into his obsession with land ownership—and ultimately to his death. </a:t>
            </a:r>
          </a:p>
          <a:p>
            <a:pPr algn="just" fontAlgn="base"/>
            <a:r>
              <a:rPr lang="en-US" sz="2400" dirty="0">
                <a:effectLst/>
                <a:latin typeface="Times New Roman" panose="02020603050405020304" pitchFamily="18" charset="0"/>
                <a:cs typeface="Times New Roman" panose="02020603050405020304" pitchFamily="18" charset="0"/>
              </a:rPr>
              <a:t>The Devil treats </a:t>
            </a:r>
            <a:r>
              <a:rPr lang="en-US" sz="2400" dirty="0" err="1">
                <a:effectLst/>
                <a:latin typeface="Times New Roman" panose="02020603050405020304" pitchFamily="18" charset="0"/>
                <a:cs typeface="Times New Roman" panose="02020603050405020304" pitchFamily="18" charset="0"/>
              </a:rPr>
              <a:t>Pahom’s</a:t>
            </a:r>
            <a:r>
              <a:rPr lang="en-US" sz="2400" dirty="0">
                <a:effectLst/>
                <a:latin typeface="Times New Roman" panose="02020603050405020304" pitchFamily="18" charset="0"/>
                <a:cs typeface="Times New Roman" panose="02020603050405020304" pitchFamily="18" charset="0"/>
              </a:rPr>
              <a:t> moral and physical disintegration as one extended joke: he interprets </a:t>
            </a:r>
            <a:r>
              <a:rPr lang="en-US" sz="2400" dirty="0" err="1">
                <a:effectLst/>
                <a:latin typeface="Times New Roman" panose="02020603050405020304" pitchFamily="18" charset="0"/>
                <a:cs typeface="Times New Roman" panose="02020603050405020304" pitchFamily="18" charset="0"/>
              </a:rPr>
              <a:t>Pahom’s</a:t>
            </a:r>
            <a:r>
              <a:rPr lang="en-US" sz="2400" dirty="0">
                <a:effectLst/>
                <a:latin typeface="Times New Roman" panose="02020603050405020304" pitchFamily="18" charset="0"/>
                <a:cs typeface="Times New Roman" panose="02020603050405020304" pitchFamily="18" charset="0"/>
              </a:rPr>
              <a:t> statement "If I had plenty of land, I shouldn’t fear the Devil himself!" as a personal dare, and victoriously laughs when Pahom ends up a corpse. </a:t>
            </a:r>
            <a:r>
              <a:rPr lang="en-US" sz="1600" dirty="0">
                <a:latin typeface="Times New Roman" panose="02020603050405020304" pitchFamily="18" charset="0"/>
                <a:cs typeface="Times New Roman" panose="02020603050405020304" pitchFamily="18" charset="0"/>
              </a:rPr>
              <a:t/>
            </a:r>
            <a:br>
              <a:rPr lang="en-US" sz="16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endParaRPr lang="en-US" sz="36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621493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80437689-764E-A51A-B444-0EBD610FCE07}"/>
              </a:ext>
            </a:extLst>
          </p:cNvPr>
          <p:cNvSpPr>
            <a:spLocks noGrp="1"/>
          </p:cNvSpPr>
          <p:nvPr>
            <p:ph idx="1"/>
          </p:nvPr>
        </p:nvSpPr>
        <p:spPr>
          <a:xfrm>
            <a:off x="142043" y="97654"/>
            <a:ext cx="11842811" cy="6640497"/>
          </a:xfrm>
        </p:spPr>
        <p:txBody>
          <a:bodyPr>
            <a:normAutofit fontScale="85000" lnSpcReduction="20000"/>
          </a:bodyPr>
          <a:lstStyle/>
          <a:p>
            <a:pPr marL="0" indent="0" algn="just" fontAlgn="base">
              <a:buNone/>
            </a:pPr>
            <a:r>
              <a:rPr lang="en-US" b="1" dirty="0">
                <a:solidFill>
                  <a:srgbClr val="1E1D1D"/>
                </a:solidFill>
                <a:effectLst/>
                <a:latin typeface="Times New Roman" panose="02020603050405020304" pitchFamily="18" charset="0"/>
                <a:cs typeface="Times New Roman" panose="02020603050405020304" pitchFamily="18" charset="0"/>
              </a:rPr>
              <a:t>3. The elder sister</a:t>
            </a:r>
          </a:p>
          <a:p>
            <a:pPr algn="just" fontAlgn="base">
              <a:buFont typeface="Wingdings" panose="05000000000000000000" pitchFamily="2" charset="2"/>
              <a:buChar char="Ø"/>
            </a:pPr>
            <a:r>
              <a:rPr lang="en-US" dirty="0">
                <a:effectLst/>
                <a:latin typeface="Times New Roman" panose="02020603050405020304" pitchFamily="18" charset="0"/>
                <a:cs typeface="Times New Roman" panose="02020603050405020304" pitchFamily="18" charset="0"/>
              </a:rPr>
              <a:t>The wife of a merchant and </a:t>
            </a:r>
            <a:r>
              <a:rPr lang="en-US" dirty="0" err="1">
                <a:effectLst/>
                <a:latin typeface="Times New Roman" panose="02020603050405020304" pitchFamily="18" charset="0"/>
                <a:cs typeface="Times New Roman" panose="02020603050405020304" pitchFamily="18" charset="0"/>
              </a:rPr>
              <a:t>Pahom’s</a:t>
            </a:r>
            <a:r>
              <a:rPr lang="en-US" dirty="0">
                <a:effectLst/>
                <a:latin typeface="Times New Roman" panose="02020603050405020304" pitchFamily="18" charset="0"/>
                <a:cs typeface="Times New Roman" panose="02020603050405020304" pitchFamily="18" charset="0"/>
              </a:rPr>
              <a:t> sister-in-law, the elder sister lives a wealthy life in a nearby city and expresses contempt toward her younger sister’s peasantry. </a:t>
            </a:r>
          </a:p>
          <a:p>
            <a:pPr algn="just" fontAlgn="base">
              <a:buFont typeface="Wingdings" panose="05000000000000000000" pitchFamily="2" charset="2"/>
              <a:buChar char="Ø"/>
            </a:pPr>
            <a:r>
              <a:rPr lang="en-US" dirty="0">
                <a:effectLst/>
                <a:latin typeface="Times New Roman" panose="02020603050405020304" pitchFamily="18" charset="0"/>
                <a:cs typeface="Times New Roman" panose="02020603050405020304" pitchFamily="18" charset="0"/>
              </a:rPr>
              <a:t>Representative of the upper class, the elder sister glories about her access to lavish entertainment, education, food, and clothes in the city, which prompts Pahom to seek land ownership and upward mobility. </a:t>
            </a:r>
          </a:p>
          <a:p>
            <a:pPr marL="0" indent="0" algn="just" fontAlgn="base">
              <a:buNone/>
            </a:pPr>
            <a:r>
              <a:rPr lang="en-US" dirty="0">
                <a:latin typeface="Times New Roman" panose="02020603050405020304" pitchFamily="18" charset="0"/>
                <a:cs typeface="Times New Roman" panose="02020603050405020304" pitchFamily="18" charset="0"/>
              </a:rPr>
              <a:t>4. </a:t>
            </a:r>
            <a:r>
              <a:rPr lang="en-US" b="1" dirty="0">
                <a:solidFill>
                  <a:srgbClr val="1E1D1D"/>
                </a:solidFill>
                <a:effectLst/>
                <a:latin typeface="Times New Roman" panose="02020603050405020304" pitchFamily="18" charset="0"/>
                <a:cs typeface="Times New Roman" panose="02020603050405020304" pitchFamily="18" charset="0"/>
              </a:rPr>
              <a:t>The younger sister</a:t>
            </a:r>
          </a:p>
          <a:p>
            <a:pPr algn="just" fontAlgn="base">
              <a:buFont typeface="Wingdings" panose="05000000000000000000" pitchFamily="2" charset="2"/>
              <a:buChar char="Ø"/>
            </a:pPr>
            <a:r>
              <a:rPr lang="en-US" dirty="0">
                <a:effectLst/>
                <a:latin typeface="Times New Roman" panose="02020603050405020304" pitchFamily="18" charset="0"/>
                <a:cs typeface="Times New Roman" panose="02020603050405020304" pitchFamily="18" charset="0"/>
              </a:rPr>
              <a:t>Married to Pahom, the younger sister represents the dignity of the peasantry.</a:t>
            </a:r>
          </a:p>
          <a:p>
            <a:pPr algn="just" fontAlgn="base">
              <a:buFont typeface="Wingdings" panose="05000000000000000000" pitchFamily="2" charset="2"/>
              <a:buChar char="Ø"/>
            </a:pPr>
            <a:r>
              <a:rPr lang="en-US" dirty="0">
                <a:effectLst/>
                <a:latin typeface="Times New Roman" panose="02020603050405020304" pitchFamily="18" charset="0"/>
                <a:cs typeface="Times New Roman" panose="02020603050405020304" pitchFamily="18" charset="0"/>
              </a:rPr>
              <a:t> Her defining characteristics include her forthrightness and intelligence, as evidenced in her passionate defense of rural, country life, where she claims the peasant life allows for self-sufficiency and freedom from higher authorities and perceived immoralities of city life. </a:t>
            </a:r>
          </a:p>
          <a:p>
            <a:pPr marL="0" indent="0" algn="just" fontAlgn="base">
              <a:buNone/>
            </a:pPr>
            <a:r>
              <a:rPr lang="en-US" b="1" dirty="0">
                <a:solidFill>
                  <a:srgbClr val="1E1D1D"/>
                </a:solidFill>
                <a:effectLst/>
                <a:latin typeface="Times New Roman" panose="02020603050405020304" pitchFamily="18" charset="0"/>
                <a:cs typeface="Times New Roman" panose="02020603050405020304" pitchFamily="18" charset="0"/>
              </a:rPr>
              <a:t>5.  The Bashkirs</a:t>
            </a:r>
          </a:p>
          <a:p>
            <a:pPr algn="just" fontAlgn="base">
              <a:buFont typeface="Wingdings" panose="05000000000000000000" pitchFamily="2" charset="2"/>
              <a:buChar char="Ø"/>
            </a:pPr>
            <a:r>
              <a:rPr lang="en-US" dirty="0">
                <a:effectLst/>
                <a:latin typeface="Times New Roman" panose="02020603050405020304" pitchFamily="18" charset="0"/>
                <a:cs typeface="Times New Roman" panose="02020603050405020304" pitchFamily="18" charset="0"/>
              </a:rPr>
              <a:t>The Bashkirs are a group of Turkish people living past the Ural Mountains, and Pahom and his workman travel over three hundred miles to a </a:t>
            </a:r>
            <a:r>
              <a:rPr lang="en-US" dirty="0" err="1">
                <a:effectLst/>
                <a:latin typeface="Times New Roman" panose="02020603050405020304" pitchFamily="18" charset="0"/>
                <a:cs typeface="Times New Roman" panose="02020603050405020304" pitchFamily="18" charset="0"/>
              </a:rPr>
              <a:t>Bashkirian</a:t>
            </a:r>
            <a:r>
              <a:rPr lang="en-US" dirty="0">
                <a:effectLst/>
                <a:latin typeface="Times New Roman" panose="02020603050405020304" pitchFamily="18" charset="0"/>
                <a:cs typeface="Times New Roman" panose="02020603050405020304" pitchFamily="18" charset="0"/>
              </a:rPr>
              <a:t> village to purchase property. </a:t>
            </a:r>
          </a:p>
          <a:p>
            <a:pPr algn="just" fontAlgn="base">
              <a:buFont typeface="Wingdings" panose="05000000000000000000" pitchFamily="2" charset="2"/>
              <a:buChar char="Ø"/>
            </a:pPr>
            <a:r>
              <a:rPr lang="en-US" dirty="0">
                <a:effectLst/>
                <a:latin typeface="Times New Roman" panose="02020603050405020304" pitchFamily="18" charset="0"/>
                <a:cs typeface="Times New Roman" panose="02020603050405020304" pitchFamily="18" charset="0"/>
              </a:rPr>
              <a:t>The traveling dealer describes the Bashkirs as simple as sheep.</a:t>
            </a:r>
          </a:p>
          <a:p>
            <a:pPr marL="0" indent="0" algn="just" fontAlgn="base">
              <a:buNone/>
            </a:pP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endParaRPr lang="en-US" dirty="0">
              <a:effectLst/>
              <a:latin typeface="Times New Roman" panose="02020603050405020304" pitchFamily="18" charset="0"/>
              <a:cs typeface="Times New Roman" panose="02020603050405020304" pitchFamily="18" charset="0"/>
            </a:endParaRPr>
          </a:p>
          <a:p>
            <a:pPr marL="0" indent="0" algn="just">
              <a:buNone/>
            </a:pP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414100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79A0C920-F7AC-8C5C-3477-5BCAB2568C68}"/>
              </a:ext>
            </a:extLst>
          </p:cNvPr>
          <p:cNvSpPr>
            <a:spLocks noGrp="1"/>
          </p:cNvSpPr>
          <p:nvPr>
            <p:ph idx="1"/>
          </p:nvPr>
        </p:nvSpPr>
        <p:spPr>
          <a:xfrm>
            <a:off x="124287" y="79898"/>
            <a:ext cx="11967099" cy="6778101"/>
          </a:xfrm>
        </p:spPr>
        <p:txBody>
          <a:bodyPr>
            <a:normAutofit lnSpcReduction="10000"/>
          </a:bodyPr>
          <a:lstStyle/>
          <a:p>
            <a:pPr marL="0" indent="0" algn="just" fontAlgn="base">
              <a:buNone/>
            </a:pPr>
            <a:r>
              <a:rPr lang="en-US" b="1" dirty="0">
                <a:solidFill>
                  <a:srgbClr val="1E1D1D"/>
                </a:solidFill>
                <a:effectLst/>
                <a:latin typeface="Times New Roman" panose="02020603050405020304" pitchFamily="18" charset="0"/>
                <a:cs typeface="Times New Roman" panose="02020603050405020304" pitchFamily="18" charset="0"/>
              </a:rPr>
              <a:t>6. The Bashkir Chief</a:t>
            </a:r>
          </a:p>
          <a:p>
            <a:pPr algn="just" fontAlgn="base">
              <a:buFont typeface="Wingdings" panose="05000000000000000000" pitchFamily="2" charset="2"/>
              <a:buChar char="Ø"/>
            </a:pPr>
            <a:r>
              <a:rPr lang="en-US" dirty="0">
                <a:effectLst/>
                <a:latin typeface="Times New Roman" panose="02020603050405020304" pitchFamily="18" charset="0"/>
                <a:cs typeface="Times New Roman" panose="02020603050405020304" pitchFamily="18" charset="0"/>
              </a:rPr>
              <a:t>As the leader of the Bashkirs and the Devil in disguise, the Bashkir chief worsens and strengthens </a:t>
            </a:r>
            <a:r>
              <a:rPr lang="en-US" dirty="0" err="1">
                <a:effectLst/>
                <a:latin typeface="Times New Roman" panose="02020603050405020304" pitchFamily="18" charset="0"/>
                <a:cs typeface="Times New Roman" panose="02020603050405020304" pitchFamily="18" charset="0"/>
              </a:rPr>
              <a:t>Pahom’s</a:t>
            </a:r>
            <a:r>
              <a:rPr lang="en-US" dirty="0">
                <a:effectLst/>
                <a:latin typeface="Times New Roman" panose="02020603050405020304" pitchFamily="18" charset="0"/>
                <a:cs typeface="Times New Roman" panose="02020603050405020304" pitchFamily="18" charset="0"/>
              </a:rPr>
              <a:t> greed and pride in the concluding sections of the story. </a:t>
            </a:r>
          </a:p>
          <a:p>
            <a:pPr algn="just" fontAlgn="base">
              <a:buFont typeface="Wingdings" panose="05000000000000000000" pitchFamily="2" charset="2"/>
              <a:buChar char="Ø"/>
            </a:pPr>
            <a:r>
              <a:rPr lang="en-US" dirty="0">
                <a:effectLst/>
                <a:latin typeface="Times New Roman" panose="02020603050405020304" pitchFamily="18" charset="0"/>
                <a:cs typeface="Times New Roman" panose="02020603050405020304" pitchFamily="18" charset="0"/>
              </a:rPr>
              <a:t>He offers Pahom as much land as he can section off in a day, orders Pahom to carry a spade to mark his progress as he walks, and, in his final appearance, he clutches at his sides and laughs at Pahom struggling to reach the starting point, which mirrors the imagery in </a:t>
            </a:r>
            <a:r>
              <a:rPr lang="en-US" dirty="0" err="1">
                <a:effectLst/>
                <a:latin typeface="Times New Roman" panose="02020603050405020304" pitchFamily="18" charset="0"/>
                <a:cs typeface="Times New Roman" panose="02020603050405020304" pitchFamily="18" charset="0"/>
              </a:rPr>
              <a:t>Pahom’s</a:t>
            </a:r>
            <a:r>
              <a:rPr lang="en-US" dirty="0">
                <a:effectLst/>
                <a:latin typeface="Times New Roman" panose="02020603050405020304" pitchFamily="18" charset="0"/>
                <a:cs typeface="Times New Roman" panose="02020603050405020304" pitchFamily="18" charset="0"/>
              </a:rPr>
              <a:t> dream.</a:t>
            </a:r>
          </a:p>
          <a:p>
            <a:pPr marL="0" indent="0" algn="just" fontAlgn="base">
              <a:buNone/>
            </a:pPr>
            <a:r>
              <a:rPr lang="en-US" b="1" dirty="0">
                <a:solidFill>
                  <a:srgbClr val="1E1D1D"/>
                </a:solidFill>
                <a:latin typeface="Times New Roman" panose="02020603050405020304" pitchFamily="18" charset="0"/>
                <a:cs typeface="Times New Roman" panose="02020603050405020304" pitchFamily="18" charset="0"/>
              </a:rPr>
              <a:t>7</a:t>
            </a:r>
            <a:r>
              <a:rPr lang="en-US" b="1" dirty="0">
                <a:solidFill>
                  <a:srgbClr val="1E1D1D"/>
                </a:solidFill>
                <a:effectLst/>
                <a:latin typeface="Times New Roman" panose="02020603050405020304" pitchFamily="18" charset="0"/>
                <a:cs typeface="Times New Roman" panose="02020603050405020304" pitchFamily="18" charset="0"/>
              </a:rPr>
              <a:t>. The female landowner</a:t>
            </a:r>
          </a:p>
          <a:p>
            <a:pPr algn="just" fontAlgn="base">
              <a:buFont typeface="Wingdings" panose="05000000000000000000" pitchFamily="2" charset="2"/>
              <a:buChar char="Ø"/>
            </a:pPr>
            <a:r>
              <a:rPr lang="en-US" dirty="0">
                <a:effectLst/>
                <a:latin typeface="Times New Roman" panose="02020603050405020304" pitchFamily="18" charset="0"/>
                <a:cs typeface="Times New Roman" panose="02020603050405020304" pitchFamily="18" charset="0"/>
              </a:rPr>
              <a:t>The female landowner owns a small estate outside </a:t>
            </a:r>
            <a:r>
              <a:rPr lang="en-US" dirty="0" err="1">
                <a:effectLst/>
                <a:latin typeface="Times New Roman" panose="02020603050405020304" pitchFamily="18" charset="0"/>
                <a:cs typeface="Times New Roman" panose="02020603050405020304" pitchFamily="18" charset="0"/>
              </a:rPr>
              <a:t>Pahom’s</a:t>
            </a:r>
            <a:r>
              <a:rPr lang="en-US" dirty="0">
                <a:effectLst/>
                <a:latin typeface="Times New Roman" panose="02020603050405020304" pitchFamily="18" charset="0"/>
                <a:cs typeface="Times New Roman" panose="02020603050405020304" pitchFamily="18" charset="0"/>
              </a:rPr>
              <a:t> village. </a:t>
            </a:r>
          </a:p>
          <a:p>
            <a:pPr algn="just" fontAlgn="base">
              <a:buFont typeface="Wingdings" panose="05000000000000000000" pitchFamily="2" charset="2"/>
              <a:buChar char="Ø"/>
            </a:pPr>
            <a:r>
              <a:rPr lang="en-US" dirty="0">
                <a:effectLst/>
                <a:latin typeface="Times New Roman" panose="02020603050405020304" pitchFamily="18" charset="0"/>
                <a:cs typeface="Times New Roman" panose="02020603050405020304" pitchFamily="18" charset="0"/>
              </a:rPr>
              <a:t>She maintains a cordial, friendly relationship with the peasants until she hires the greedy, exploitative old soldier as her property manager. </a:t>
            </a:r>
          </a:p>
          <a:p>
            <a:pPr algn="just" fontAlgn="base">
              <a:buFont typeface="Wingdings" panose="05000000000000000000" pitchFamily="2" charset="2"/>
              <a:buChar char="Ø"/>
            </a:pPr>
            <a:r>
              <a:rPr lang="en-US" dirty="0">
                <a:effectLst/>
                <a:latin typeface="Times New Roman" panose="02020603050405020304" pitchFamily="18" charset="0"/>
                <a:cs typeface="Times New Roman" panose="02020603050405020304" pitchFamily="18" charset="0"/>
              </a:rPr>
              <a:t>When she abruptly sells her land, she again works cordially with the peasants and agrees to their offer for the estate.</a:t>
            </a:r>
          </a:p>
          <a:p>
            <a:pPr marL="0" indent="0" algn="just">
              <a:buNone/>
            </a:pPr>
            <a:r>
              <a:rPr lang="en-US" u="none" strike="noStrike" dirty="0">
                <a:solidFill>
                  <a:srgbClr val="7D9ECD"/>
                </a:solidFill>
                <a:effectLst/>
                <a:latin typeface="Times New Roman" panose="02020603050405020304" pitchFamily="18" charset="0"/>
                <a:cs typeface="Times New Roman" panose="02020603050405020304" pitchFamily="18" charset="0"/>
                <a:hlinkClick r:id="rId2" tooltip="How Much Land Does a Man Need? Glossary"/>
              </a:rPr>
              <a:t/>
            </a:r>
            <a:br>
              <a:rPr lang="en-US" u="none" strike="noStrike" dirty="0">
                <a:solidFill>
                  <a:srgbClr val="7D9ECD"/>
                </a:solidFill>
                <a:effectLst/>
                <a:latin typeface="Times New Roman" panose="02020603050405020304" pitchFamily="18" charset="0"/>
                <a:cs typeface="Times New Roman" panose="02020603050405020304" pitchFamily="18" charset="0"/>
                <a:hlinkClick r:id="rId2" tooltip="How Much Land Does a Man Need? Glossary"/>
              </a:rPr>
            </a:b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574502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71344684-7410-4E7C-C206-F225A890DFE9}"/>
              </a:ext>
            </a:extLst>
          </p:cNvPr>
          <p:cNvSpPr>
            <a:spLocks noGrp="1"/>
          </p:cNvSpPr>
          <p:nvPr>
            <p:ph idx="1"/>
          </p:nvPr>
        </p:nvSpPr>
        <p:spPr>
          <a:xfrm>
            <a:off x="150920" y="142043"/>
            <a:ext cx="11202880" cy="6596108"/>
          </a:xfrm>
        </p:spPr>
        <p:txBody>
          <a:bodyPr/>
          <a:lstStyle/>
          <a:p>
            <a:pPr marL="0" indent="0" algn="just" fontAlgn="base">
              <a:buNone/>
            </a:pPr>
            <a:r>
              <a:rPr lang="en-US" b="1" dirty="0">
                <a:solidFill>
                  <a:srgbClr val="1E1D1D"/>
                </a:solidFill>
                <a:effectLst/>
                <a:latin typeface="Times New Roman" panose="02020603050405020304" pitchFamily="18" charset="0"/>
                <a:cs typeface="Times New Roman" panose="02020603050405020304" pitchFamily="18" charset="0"/>
              </a:rPr>
              <a:t>8. The old soldier</a:t>
            </a:r>
          </a:p>
          <a:p>
            <a:pPr algn="just" fontAlgn="base">
              <a:buFont typeface="Wingdings" panose="05000000000000000000" pitchFamily="2" charset="2"/>
              <a:buChar char="Ø"/>
            </a:pPr>
            <a:r>
              <a:rPr lang="en-US" dirty="0">
                <a:effectLst/>
                <a:latin typeface="Times New Roman" panose="02020603050405020304" pitchFamily="18" charset="0"/>
                <a:cs typeface="Times New Roman" panose="02020603050405020304" pitchFamily="18" charset="0"/>
              </a:rPr>
              <a:t>The female landowner hires the old soldier to manage her property, and he quickly abuses his position of power to levy ruthless, senseless fines on the peasants for minor transgressions outside of their control. </a:t>
            </a:r>
          </a:p>
          <a:p>
            <a:pPr algn="just" fontAlgn="base">
              <a:buFont typeface="Wingdings" panose="05000000000000000000" pitchFamily="2" charset="2"/>
              <a:buChar char="Ø"/>
            </a:pPr>
            <a:r>
              <a:rPr lang="en-US" dirty="0">
                <a:effectLst/>
                <a:latin typeface="Times New Roman" panose="02020603050405020304" pitchFamily="18" charset="0"/>
                <a:cs typeface="Times New Roman" panose="02020603050405020304" pitchFamily="18" charset="0"/>
              </a:rPr>
              <a:t>The old soldier does not extend sympathy toward the peasants’ economic constraints and instead exploits their lack of cultural capital and property to gain more profit for himself and the female landowner.</a:t>
            </a:r>
          </a:p>
          <a:p>
            <a:pPr marL="0" indent="0" algn="just" fontAlgn="base">
              <a:buNone/>
            </a:pPr>
            <a:r>
              <a:rPr lang="en-US" b="1" dirty="0">
                <a:solidFill>
                  <a:srgbClr val="1E1D1D"/>
                </a:solidFill>
                <a:effectLst/>
                <a:latin typeface="Times New Roman" panose="02020603050405020304" pitchFamily="18" charset="0"/>
                <a:cs typeface="Times New Roman" panose="02020603050405020304" pitchFamily="18" charset="0"/>
              </a:rPr>
              <a:t>9. Simon</a:t>
            </a:r>
          </a:p>
          <a:p>
            <a:pPr algn="just" fontAlgn="base"/>
            <a:r>
              <a:rPr lang="en-US" dirty="0">
                <a:effectLst/>
                <a:latin typeface="Times New Roman" panose="02020603050405020304" pitchFamily="18" charset="0"/>
                <a:cs typeface="Times New Roman" panose="02020603050405020304" pitchFamily="18" charset="0"/>
              </a:rPr>
              <a:t>One of the few named characters in the story, Simon is the peasant that Pahom blindly accuses of stealing trees from his property. </a:t>
            </a:r>
          </a:p>
          <a:p>
            <a:pPr algn="just" fontAlgn="base"/>
            <a:r>
              <a:rPr lang="en-US" dirty="0">
                <a:effectLst/>
                <a:latin typeface="Times New Roman" panose="02020603050405020304" pitchFamily="18" charset="0"/>
                <a:cs typeface="Times New Roman" panose="02020603050405020304" pitchFamily="18" charset="0"/>
              </a:rPr>
              <a:t>While the case is dismissed due to lack of evidence, Simon’s character represents </a:t>
            </a:r>
            <a:r>
              <a:rPr lang="en-US" dirty="0" err="1">
                <a:effectLst/>
                <a:latin typeface="Times New Roman" panose="02020603050405020304" pitchFamily="18" charset="0"/>
                <a:cs typeface="Times New Roman" panose="02020603050405020304" pitchFamily="18" charset="0"/>
              </a:rPr>
              <a:t>Pahom’s</a:t>
            </a:r>
            <a:r>
              <a:rPr lang="en-US" dirty="0">
                <a:effectLst/>
                <a:latin typeface="Times New Roman" panose="02020603050405020304" pitchFamily="18" charset="0"/>
                <a:cs typeface="Times New Roman" panose="02020603050405020304" pitchFamily="18" charset="0"/>
              </a:rPr>
              <a:t> increased hostility toward peasantry and lower class lifestyles.</a:t>
            </a:r>
          </a:p>
          <a:p>
            <a:pPr marL="0" indent="0" algn="just">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286695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F9883CDA-686F-2A04-CB01-2D48D54E02FC}"/>
              </a:ext>
            </a:extLst>
          </p:cNvPr>
          <p:cNvSpPr>
            <a:spLocks noGrp="1"/>
          </p:cNvSpPr>
          <p:nvPr>
            <p:ph idx="1"/>
          </p:nvPr>
        </p:nvSpPr>
        <p:spPr>
          <a:xfrm>
            <a:off x="150920" y="124286"/>
            <a:ext cx="11904956" cy="6667131"/>
          </a:xfrm>
        </p:spPr>
        <p:txBody>
          <a:bodyPr>
            <a:normAutofit/>
          </a:bodyPr>
          <a:lstStyle/>
          <a:p>
            <a:pPr algn="just" fontAlgn="base">
              <a:buFont typeface="Wingdings" panose="05000000000000000000" pitchFamily="2" charset="2"/>
              <a:buChar char="Ø"/>
            </a:pPr>
            <a:r>
              <a:rPr lang="en-US" dirty="0">
                <a:effectLst/>
                <a:latin typeface="Times New Roman" panose="02020603050405020304" pitchFamily="18" charset="0"/>
                <a:cs typeface="Times New Roman" panose="02020603050405020304" pitchFamily="18" charset="0"/>
              </a:rPr>
              <a:t>“How Much Land Does a Man Need?” opens with a conversation between two sisters. </a:t>
            </a:r>
          </a:p>
          <a:p>
            <a:pPr algn="just" fontAlgn="base">
              <a:buFont typeface="Wingdings" panose="05000000000000000000" pitchFamily="2" charset="2"/>
              <a:buChar char="Ø"/>
            </a:pPr>
            <a:r>
              <a:rPr lang="en-US" dirty="0">
                <a:effectLst/>
                <a:latin typeface="Times New Roman" panose="02020603050405020304" pitchFamily="18" charset="0"/>
                <a:cs typeface="Times New Roman" panose="02020603050405020304" pitchFamily="18" charset="0"/>
              </a:rPr>
              <a:t>One sister is married to a merchant and glories about the luxuries of city life. </a:t>
            </a:r>
          </a:p>
          <a:p>
            <a:pPr algn="just" fontAlgn="base">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Younger sister</a:t>
            </a:r>
            <a:r>
              <a:rPr lang="en-US" dirty="0">
                <a:effectLst/>
                <a:latin typeface="Times New Roman" panose="02020603050405020304" pitchFamily="18" charset="0"/>
                <a:cs typeface="Times New Roman" panose="02020603050405020304" pitchFamily="18" charset="0"/>
              </a:rPr>
              <a:t>—married to </a:t>
            </a:r>
            <a:r>
              <a:rPr lang="en-US" dirty="0" err="1">
                <a:effectLst/>
                <a:latin typeface="Times New Roman" panose="02020603050405020304" pitchFamily="18" charset="0"/>
                <a:cs typeface="Times New Roman" panose="02020603050405020304" pitchFamily="18" charset="0"/>
              </a:rPr>
              <a:t>Pahom</a:t>
            </a:r>
            <a:r>
              <a:rPr lang="en-US" dirty="0">
                <a:effectLst/>
                <a:latin typeface="Times New Roman" panose="02020603050405020304" pitchFamily="18" charset="0"/>
                <a:cs typeface="Times New Roman" panose="02020603050405020304" pitchFamily="18" charset="0"/>
              </a:rPr>
              <a:t>, a peasant—defends her humble, independent life in the countryside. </a:t>
            </a:r>
          </a:p>
          <a:p>
            <a:pPr algn="just" fontAlgn="base">
              <a:buFont typeface="Wingdings" panose="05000000000000000000" pitchFamily="2" charset="2"/>
              <a:buChar char="Ø"/>
            </a:pPr>
            <a:r>
              <a:rPr lang="en-US" dirty="0">
                <a:effectLst/>
                <a:latin typeface="Times New Roman" panose="02020603050405020304" pitchFamily="18" charset="0"/>
                <a:cs typeface="Times New Roman" panose="02020603050405020304" pitchFamily="18" charset="0"/>
              </a:rPr>
              <a:t>She additionally declares that wealthier people are more at risk of losing everything in their lives without notice. </a:t>
            </a:r>
          </a:p>
          <a:p>
            <a:pPr algn="just" fontAlgn="base">
              <a:buFont typeface="Wingdings" panose="05000000000000000000" pitchFamily="2" charset="2"/>
              <a:buChar char="Ø"/>
            </a:pPr>
            <a:r>
              <a:rPr lang="en-US" dirty="0">
                <a:effectLst/>
                <a:latin typeface="Times New Roman" panose="02020603050405020304" pitchFamily="18" charset="0"/>
                <a:cs typeface="Times New Roman" panose="02020603050405020304" pitchFamily="18" charset="0"/>
              </a:rPr>
              <a:t>Pahom overhears on the conversation and considers the advantages of owning an expansive estate, determining, "If I had plenty of land, I shouldn’t fear the Devil himself!" .</a:t>
            </a:r>
          </a:p>
          <a:p>
            <a:pPr algn="just" fontAlgn="base">
              <a:buFont typeface="Wingdings" panose="05000000000000000000" pitchFamily="2" charset="2"/>
              <a:buChar char="Ø"/>
            </a:pPr>
            <a:r>
              <a:rPr lang="en-US" dirty="0">
                <a:effectLst/>
                <a:latin typeface="Times New Roman" panose="02020603050405020304" pitchFamily="18" charset="0"/>
                <a:cs typeface="Times New Roman" panose="02020603050405020304" pitchFamily="18" charset="0"/>
              </a:rPr>
              <a:t> Overhearing </a:t>
            </a:r>
            <a:r>
              <a:rPr lang="en-US" dirty="0" err="1">
                <a:effectLst/>
                <a:latin typeface="Times New Roman" panose="02020603050405020304" pitchFamily="18" charset="0"/>
                <a:cs typeface="Times New Roman" panose="02020603050405020304" pitchFamily="18" charset="0"/>
              </a:rPr>
              <a:t>Pahom’s</a:t>
            </a:r>
            <a:r>
              <a:rPr lang="en-US" dirty="0">
                <a:effectLst/>
                <a:latin typeface="Times New Roman" panose="02020603050405020304" pitchFamily="18" charset="0"/>
                <a:cs typeface="Times New Roman" panose="02020603050405020304" pitchFamily="18" charset="0"/>
              </a:rPr>
              <a:t> thoughts, the Devil vows to grant Pahom land, at the cost of enticing him into a life of greed and moral offensiveness.</a:t>
            </a:r>
          </a:p>
          <a:p>
            <a:pPr marL="0" indent="0" algn="just">
              <a:buNone/>
            </a:pPr>
            <a:r>
              <a:rPr lang="en-US" u="none" strike="noStrike" dirty="0">
                <a:solidFill>
                  <a:srgbClr val="7D9ECD"/>
                </a:solidFill>
                <a:effectLst/>
                <a:latin typeface="Times New Roman" panose="02020603050405020304" pitchFamily="18" charset="0"/>
                <a:cs typeface="Times New Roman" panose="02020603050405020304" pitchFamily="18" charset="0"/>
                <a:hlinkClick r:id="rId2" tooltip="How Much Land Does a Man Need? Characters"/>
              </a:rPr>
              <a:t/>
            </a:r>
            <a:br>
              <a:rPr lang="en-US" u="none" strike="noStrike" dirty="0">
                <a:solidFill>
                  <a:srgbClr val="7D9ECD"/>
                </a:solidFill>
                <a:effectLst/>
                <a:latin typeface="Times New Roman" panose="02020603050405020304" pitchFamily="18" charset="0"/>
                <a:cs typeface="Times New Roman" panose="02020603050405020304" pitchFamily="18" charset="0"/>
                <a:hlinkClick r:id="rId2" tooltip="How Much Land Does a Man Need? Characters"/>
              </a:rPr>
            </a:b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442316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0D1CDD24-F5FD-7055-06F4-24FE46841F00}"/>
              </a:ext>
            </a:extLst>
          </p:cNvPr>
          <p:cNvSpPr>
            <a:spLocks noGrp="1"/>
          </p:cNvSpPr>
          <p:nvPr>
            <p:ph idx="1"/>
          </p:nvPr>
        </p:nvSpPr>
        <p:spPr>
          <a:xfrm>
            <a:off x="79899" y="142042"/>
            <a:ext cx="11993732" cy="6587231"/>
          </a:xfrm>
        </p:spPr>
        <p:txBody>
          <a:bodyPr>
            <a:normAutofit fontScale="92500" lnSpcReduction="20000"/>
          </a:bodyPr>
          <a:lstStyle/>
          <a:p>
            <a:pPr algn="just">
              <a:buFont typeface="Wingdings" panose="05000000000000000000" pitchFamily="2" charset="2"/>
              <a:buChar char="Ø"/>
            </a:pPr>
            <a:r>
              <a:rPr lang="en-US" dirty="0">
                <a:effectLst/>
                <a:latin typeface="Times New Roman" panose="02020603050405020304" pitchFamily="18" charset="0"/>
                <a:cs typeface="Times New Roman" panose="02020603050405020304" pitchFamily="18" charset="0"/>
              </a:rPr>
              <a:t>A female landowner in the village employs an old soldier to manage her property. </a:t>
            </a:r>
          </a:p>
          <a:p>
            <a:pPr algn="just">
              <a:buFont typeface="Wingdings" panose="05000000000000000000" pitchFamily="2" charset="2"/>
              <a:buChar char="Ø"/>
            </a:pPr>
            <a:r>
              <a:rPr lang="en-US" dirty="0">
                <a:effectLst/>
                <a:latin typeface="Times New Roman" panose="02020603050405020304" pitchFamily="18" charset="0"/>
                <a:cs typeface="Times New Roman" panose="02020603050405020304" pitchFamily="18" charset="0"/>
              </a:rPr>
              <a:t>The soldier imposes fines on the peasants, including Pahom, for minor offenses.</a:t>
            </a:r>
          </a:p>
          <a:p>
            <a:pPr algn="just">
              <a:buFont typeface="Wingdings" panose="05000000000000000000" pitchFamily="2" charset="2"/>
              <a:buChar char="Ø"/>
            </a:pPr>
            <a:r>
              <a:rPr lang="en-US" dirty="0">
                <a:effectLst/>
                <a:latin typeface="Times New Roman" panose="02020603050405020304" pitchFamily="18" charset="0"/>
                <a:cs typeface="Times New Roman" panose="02020603050405020304" pitchFamily="18" charset="0"/>
              </a:rPr>
              <a:t>The constant payments burden Pahom and the other peasants emotionally and financially. </a:t>
            </a:r>
          </a:p>
          <a:p>
            <a:pPr algn="just">
              <a:buFont typeface="Wingdings" panose="05000000000000000000" pitchFamily="2" charset="2"/>
              <a:buChar char="Ø"/>
            </a:pPr>
            <a:r>
              <a:rPr lang="en-US" dirty="0">
                <a:effectLst/>
                <a:latin typeface="Times New Roman" panose="02020603050405020304" pitchFamily="18" charset="0"/>
                <a:cs typeface="Times New Roman" panose="02020603050405020304" pitchFamily="18" charset="0"/>
              </a:rPr>
              <a:t>Fortunately, the landowner abruptly decides to sell her land.</a:t>
            </a:r>
          </a:p>
          <a:p>
            <a:pPr algn="just">
              <a:buFont typeface="Wingdings" panose="05000000000000000000" pitchFamily="2" charset="2"/>
              <a:buChar char="Ø"/>
            </a:pPr>
            <a:r>
              <a:rPr lang="en-US" dirty="0">
                <a:effectLst/>
                <a:latin typeface="Times New Roman" panose="02020603050405020304" pitchFamily="18" charset="0"/>
                <a:cs typeface="Times New Roman" panose="02020603050405020304" pitchFamily="18" charset="0"/>
              </a:rPr>
              <a:t>Pahom sells his belongings, labors out his son, and takes out several loans to purchase a 40-acre property. </a:t>
            </a:r>
          </a:p>
          <a:p>
            <a:pPr algn="just">
              <a:buFont typeface="Wingdings" panose="05000000000000000000" pitchFamily="2" charset="2"/>
              <a:buChar char="Ø"/>
            </a:pPr>
            <a:r>
              <a:rPr lang="en-US" dirty="0">
                <a:effectLst/>
                <a:latin typeface="Times New Roman" panose="02020603050405020304" pitchFamily="18" charset="0"/>
                <a:cs typeface="Times New Roman" panose="02020603050405020304" pitchFamily="18" charset="0"/>
              </a:rPr>
              <a:t>After a successful harvest, Pahom pays off his debts and feels immense pride toward his estate.</a:t>
            </a:r>
          </a:p>
          <a:p>
            <a:pPr algn="just">
              <a:buFont typeface="Wingdings" panose="05000000000000000000" pitchFamily="2" charset="2"/>
              <a:buChar char="Ø"/>
            </a:pPr>
            <a:r>
              <a:rPr lang="en-US" dirty="0">
                <a:effectLst/>
                <a:latin typeface="Times New Roman" panose="02020603050405020304" pitchFamily="18" charset="0"/>
                <a:cs typeface="Times New Roman" panose="02020603050405020304" pitchFamily="18" charset="0"/>
              </a:rPr>
              <a:t>However, when peasants begin encroaching his land, Pahom fears for the condition of his property. </a:t>
            </a:r>
          </a:p>
          <a:p>
            <a:pPr algn="just">
              <a:buFont typeface="Wingdings" panose="05000000000000000000" pitchFamily="2" charset="2"/>
              <a:buChar char="Ø"/>
            </a:pPr>
            <a:r>
              <a:rPr lang="en-US" dirty="0">
                <a:effectLst/>
                <a:latin typeface="Times New Roman" panose="02020603050405020304" pitchFamily="18" charset="0"/>
                <a:cs typeface="Times New Roman" panose="02020603050405020304" pitchFamily="18" charset="0"/>
              </a:rPr>
              <a:t>He complains to the local courts, despite knowing of the peasants' intentions.</a:t>
            </a:r>
          </a:p>
          <a:p>
            <a:pPr algn="just">
              <a:buFont typeface="Wingdings" panose="05000000000000000000" pitchFamily="2" charset="2"/>
              <a:buChar char="Ø"/>
            </a:pPr>
            <a:r>
              <a:rPr lang="en-US" dirty="0">
                <a:effectLst/>
                <a:latin typeface="Times New Roman" panose="02020603050405020304" pitchFamily="18" charset="0"/>
                <a:cs typeface="Times New Roman" panose="02020603050405020304" pitchFamily="18" charset="0"/>
              </a:rPr>
              <a:t>Like the soldier, Pahom levies ruthless fines on the peasants, who begin to hate Pahom; some even threaten to burn his farm. </a:t>
            </a:r>
          </a:p>
          <a:p>
            <a:pPr algn="just">
              <a:buFont typeface="Wingdings" panose="05000000000000000000" pitchFamily="2" charset="2"/>
              <a:buChar char="Ø"/>
            </a:pPr>
            <a:r>
              <a:rPr lang="en-US" dirty="0">
                <a:effectLst/>
                <a:latin typeface="Times New Roman" panose="02020603050405020304" pitchFamily="18" charset="0"/>
                <a:cs typeface="Times New Roman" panose="02020603050405020304" pitchFamily="18" charset="0"/>
              </a:rPr>
              <a:t>Meanwhile, Pahom complains that he feels too confined at his property, and a traveling peasant notifies him of a village past the Volga River, where families are immediately granted 25 acres of fertile land for free.</a:t>
            </a:r>
          </a:p>
          <a:p>
            <a:pPr algn="just">
              <a:buFont typeface="Wingdings" panose="05000000000000000000" pitchFamily="2" charset="2"/>
              <a:buChar char="Ø"/>
            </a:pPr>
            <a:endParaRPr lang="en-US" dirty="0">
              <a:effectLst/>
              <a:latin typeface="Times New Roman" panose="02020603050405020304" pitchFamily="18" charset="0"/>
              <a:cs typeface="Times New Roman" panose="02020603050405020304" pitchFamily="18" charset="0"/>
            </a:endParaRPr>
          </a:p>
          <a:p>
            <a:pPr marL="0" indent="0" algn="just">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590576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61789E7B-3194-A78E-5B1D-AEFFA4739F24}"/>
              </a:ext>
            </a:extLst>
          </p:cNvPr>
          <p:cNvSpPr>
            <a:spLocks noGrp="1"/>
          </p:cNvSpPr>
          <p:nvPr>
            <p:ph idx="1"/>
          </p:nvPr>
        </p:nvSpPr>
        <p:spPr>
          <a:xfrm>
            <a:off x="97654" y="133164"/>
            <a:ext cx="11256146" cy="6640497"/>
          </a:xfrm>
        </p:spPr>
        <p:txBody>
          <a:bodyPr>
            <a:normAutofit/>
          </a:bodyPr>
          <a:lstStyle/>
          <a:p>
            <a:pPr algn="just" fontAlgn="base">
              <a:buFont typeface="Wingdings" panose="05000000000000000000" pitchFamily="2" charset="2"/>
              <a:buChar char="Ø"/>
            </a:pPr>
            <a:r>
              <a:rPr lang="en-US" dirty="0">
                <a:effectLst/>
                <a:latin typeface="Times New Roman" panose="02020603050405020304" pitchFamily="18" charset="0"/>
                <a:cs typeface="Times New Roman" panose="02020603050405020304" pitchFamily="18" charset="0"/>
              </a:rPr>
              <a:t>Intrigued, Pahom and his family move to the village, where they experience upward mobility, or the rise to a wealthier economic class.</a:t>
            </a:r>
          </a:p>
          <a:p>
            <a:pPr algn="just" fontAlgn="base">
              <a:buFont typeface="Wingdings" panose="05000000000000000000" pitchFamily="2" charset="2"/>
              <a:buChar char="Ø"/>
            </a:pPr>
            <a:r>
              <a:rPr lang="en-US" dirty="0">
                <a:effectLst/>
                <a:latin typeface="Times New Roman" panose="02020603050405020304" pitchFamily="18" charset="0"/>
                <a:cs typeface="Times New Roman" panose="02020603050405020304" pitchFamily="18" charset="0"/>
              </a:rPr>
              <a:t>Pahom now owns three times as much fertile land, shares communal pasture, and can purchase as much cattle as he wants. </a:t>
            </a:r>
          </a:p>
          <a:p>
            <a:pPr algn="just" fontAlgn="base">
              <a:buFont typeface="Wingdings" panose="05000000000000000000" pitchFamily="2" charset="2"/>
              <a:buChar char="Ø"/>
            </a:pPr>
            <a:r>
              <a:rPr lang="en-US" dirty="0">
                <a:effectLst/>
                <a:latin typeface="Times New Roman" panose="02020603050405020304" pitchFamily="18" charset="0"/>
                <a:cs typeface="Times New Roman" panose="02020603050405020304" pitchFamily="18" charset="0"/>
              </a:rPr>
              <a:t>However, he soon feels constrained by the size of his property again.</a:t>
            </a:r>
          </a:p>
          <a:p>
            <a:pPr algn="just" fontAlgn="base">
              <a:buFont typeface="Wingdings" panose="05000000000000000000" pitchFamily="2" charset="2"/>
              <a:buChar char="Ø"/>
            </a:pPr>
            <a:r>
              <a:rPr lang="en-US" dirty="0">
                <a:effectLst/>
                <a:latin typeface="Times New Roman" panose="02020603050405020304" pitchFamily="18" charset="0"/>
                <a:cs typeface="Times New Roman" panose="02020603050405020304" pitchFamily="18" charset="0"/>
              </a:rPr>
              <a:t>Wanting to own  land separate from a commune, Pahom soon encounters a passing peasant who offers him the land at an affordable price. </a:t>
            </a:r>
          </a:p>
          <a:p>
            <a:pPr algn="just" fontAlgn="base">
              <a:buFont typeface="Wingdings" panose="05000000000000000000" pitchFamily="2" charset="2"/>
              <a:buChar char="Ø"/>
            </a:pPr>
            <a:r>
              <a:rPr lang="en-US" dirty="0">
                <a:effectLst/>
                <a:latin typeface="Times New Roman" panose="02020603050405020304" pitchFamily="18" charset="0"/>
                <a:cs typeface="Times New Roman" panose="02020603050405020304" pitchFamily="18" charset="0"/>
              </a:rPr>
              <a:t>A merchant then interrupts Pahom from finalizing the deal, informing him of the distant region of the Bashkirs, a group of Turkish people occupying the Ural Mountains. </a:t>
            </a:r>
          </a:p>
          <a:p>
            <a:pPr algn="just" fontAlgn="base">
              <a:buFont typeface="Wingdings" panose="05000000000000000000" pitchFamily="2" charset="2"/>
              <a:buChar char="Ø"/>
            </a:pPr>
            <a:r>
              <a:rPr lang="en-US" dirty="0">
                <a:effectLst/>
                <a:latin typeface="Times New Roman" panose="02020603050405020304" pitchFamily="18" charset="0"/>
                <a:cs typeface="Times New Roman" panose="02020603050405020304" pitchFamily="18" charset="0"/>
              </a:rPr>
              <a:t>The dealer claims that as long as Pahom offers gifts to the Bashkirs, he can purchase fertile land for less than two cents an acre.</a:t>
            </a:r>
          </a:p>
          <a:p>
            <a:pPr marL="0" indent="0" algn="just">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538165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8DF50F58-D1C4-69C2-3E63-97434957CE28}"/>
              </a:ext>
            </a:extLst>
          </p:cNvPr>
          <p:cNvSpPr>
            <a:spLocks noGrp="1"/>
          </p:cNvSpPr>
          <p:nvPr>
            <p:ph idx="1"/>
          </p:nvPr>
        </p:nvSpPr>
        <p:spPr>
          <a:xfrm>
            <a:off x="106531" y="150920"/>
            <a:ext cx="11975977" cy="6604987"/>
          </a:xfrm>
        </p:spPr>
        <p:txBody>
          <a:bodyPr>
            <a:normAutofit fontScale="92500" lnSpcReduction="10000"/>
          </a:bodyPr>
          <a:lstStyle/>
          <a:p>
            <a:pPr algn="just" fontAlgn="base">
              <a:buFont typeface="Wingdings" panose="05000000000000000000" pitchFamily="2" charset="2"/>
              <a:buChar char="Ø"/>
            </a:pPr>
            <a:r>
              <a:rPr lang="en-US" dirty="0">
                <a:effectLst/>
                <a:latin typeface="Times New Roman" panose="02020603050405020304" pitchFamily="18" charset="0"/>
                <a:cs typeface="Times New Roman" panose="02020603050405020304" pitchFamily="18" charset="0"/>
              </a:rPr>
              <a:t>Pahom travels to Bashkiria with one of his laborers, abandoning his family. </a:t>
            </a:r>
          </a:p>
          <a:p>
            <a:pPr algn="just" fontAlgn="base">
              <a:buFont typeface="Wingdings" panose="05000000000000000000" pitchFamily="2" charset="2"/>
              <a:buChar char="Ø"/>
            </a:pPr>
            <a:r>
              <a:rPr lang="en-US" dirty="0">
                <a:effectLst/>
                <a:latin typeface="Times New Roman" panose="02020603050405020304" pitchFamily="18" charset="0"/>
                <a:cs typeface="Times New Roman" panose="02020603050405020304" pitchFamily="18" charset="0"/>
              </a:rPr>
              <a:t>He discovers that Bashkirs are uninterested in managing and working on their own land, instead devoting their time to socializing and drinking kumiss/liquor with each other. </a:t>
            </a:r>
          </a:p>
          <a:p>
            <a:pPr algn="just" fontAlgn="base">
              <a:buFont typeface="Wingdings" panose="05000000000000000000" pitchFamily="2" charset="2"/>
              <a:buChar char="Ø"/>
            </a:pPr>
            <a:r>
              <a:rPr lang="en-US" dirty="0">
                <a:effectLst/>
                <a:latin typeface="Times New Roman" panose="02020603050405020304" pitchFamily="18" charset="0"/>
                <a:cs typeface="Times New Roman" panose="02020603050405020304" pitchFamily="18" charset="0"/>
              </a:rPr>
              <a:t>The Bashkirs warmly greet Pahom, who then gifts them with tea, wine, and clothes and then expresses his desire to purchase some of their land. </a:t>
            </a:r>
          </a:p>
          <a:p>
            <a:pPr algn="just" fontAlgn="base">
              <a:buFont typeface="Wingdings" panose="05000000000000000000" pitchFamily="2" charset="2"/>
              <a:buChar char="Ø"/>
            </a:pPr>
            <a:r>
              <a:rPr lang="en-US" dirty="0">
                <a:effectLst/>
                <a:latin typeface="Times New Roman" panose="02020603050405020304" pitchFamily="18" charset="0"/>
                <a:cs typeface="Times New Roman" panose="02020603050405020304" pitchFamily="18" charset="0"/>
              </a:rPr>
              <a:t>The Bashkir chief explains that he can claim as much land as he wants for 1,000 </a:t>
            </a:r>
            <a:r>
              <a:rPr lang="en-US" dirty="0" err="1">
                <a:effectLst/>
                <a:latin typeface="Times New Roman" panose="02020603050405020304" pitchFamily="18" charset="0"/>
                <a:cs typeface="Times New Roman" panose="02020603050405020304" pitchFamily="18" charset="0"/>
              </a:rPr>
              <a:t>roubles</a:t>
            </a:r>
            <a:r>
              <a:rPr lang="en-US" dirty="0">
                <a:effectLst/>
                <a:latin typeface="Times New Roman" panose="02020603050405020304" pitchFamily="18" charset="0"/>
                <a:cs typeface="Times New Roman" panose="02020603050405020304" pitchFamily="18" charset="0"/>
              </a:rPr>
              <a:t>(currency of Russia) a day; however, he must section off land by foot, mark his spots with a spade, and return to his starting point by sunset.</a:t>
            </a:r>
          </a:p>
          <a:p>
            <a:pPr algn="just" fontAlgn="base">
              <a:buFont typeface="Wingdings" panose="05000000000000000000" pitchFamily="2" charset="2"/>
              <a:buChar char="Ø"/>
            </a:pPr>
            <a:r>
              <a:rPr lang="en-US" dirty="0">
                <a:effectLst/>
                <a:latin typeface="Times New Roman" panose="02020603050405020304" pitchFamily="18" charset="0"/>
                <a:cs typeface="Times New Roman" panose="02020603050405020304" pitchFamily="18" charset="0"/>
              </a:rPr>
              <a:t> Convinced that he will be able to claim as much land as he could ever imagine, Pahom enthusiastically agrees to the proposition.</a:t>
            </a:r>
          </a:p>
          <a:p>
            <a:pPr algn="just" fontAlgn="base">
              <a:buFont typeface="Wingdings" panose="05000000000000000000" pitchFamily="2" charset="2"/>
              <a:buChar char="Ø"/>
            </a:pPr>
            <a:r>
              <a:rPr lang="en-US" dirty="0">
                <a:effectLst/>
                <a:latin typeface="Times New Roman" panose="02020603050405020304" pitchFamily="18" charset="0"/>
                <a:cs typeface="Times New Roman" panose="02020603050405020304" pitchFamily="18" charset="0"/>
              </a:rPr>
              <a:t>That night, Pahom dreams that the traveling peasant, dealer, and Bashkir chief each transform into the Devil, who then laughs at a dead body at his feet.</a:t>
            </a:r>
          </a:p>
          <a:p>
            <a:pPr algn="just" fontAlgn="base">
              <a:buFont typeface="Wingdings" panose="05000000000000000000" pitchFamily="2" charset="2"/>
              <a:buChar char="Ø"/>
            </a:pPr>
            <a:r>
              <a:rPr lang="en-US" dirty="0">
                <a:effectLst/>
                <a:latin typeface="Times New Roman" panose="02020603050405020304" pitchFamily="18" charset="0"/>
                <a:cs typeface="Times New Roman" panose="02020603050405020304" pitchFamily="18" charset="0"/>
              </a:rPr>
              <a:t>Pahom discovers that he is the dead figure and wakes up, alarmed. </a:t>
            </a:r>
          </a:p>
          <a:p>
            <a:pPr algn="just" fontAlgn="base">
              <a:buFont typeface="Wingdings" panose="05000000000000000000" pitchFamily="2" charset="2"/>
              <a:buChar char="Ø"/>
            </a:pPr>
            <a:r>
              <a:rPr lang="en-US" b="0" i="0" dirty="0">
                <a:solidFill>
                  <a:srgbClr val="1E1D1D"/>
                </a:solidFill>
                <a:effectLst/>
                <a:latin typeface="Times New Roman" panose="02020603050405020304" pitchFamily="18" charset="0"/>
                <a:cs typeface="Times New Roman" panose="02020603050405020304" pitchFamily="18" charset="0"/>
              </a:rPr>
              <a:t>He shrugs off the nightmare and awakes the Bashkirs, declaring that he is ready to start covering his land.</a:t>
            </a:r>
            <a:endParaRPr lang="en-US" dirty="0">
              <a:effectLst/>
              <a:latin typeface="Times New Roman" panose="02020603050405020304" pitchFamily="18" charset="0"/>
              <a:cs typeface="Times New Roman" panose="02020603050405020304" pitchFamily="18" charset="0"/>
            </a:endParaRPr>
          </a:p>
          <a:p>
            <a:pPr marL="0" indent="0" algn="just" fontAlgn="base">
              <a:buNone/>
            </a:pPr>
            <a:endParaRPr lang="en-US" dirty="0">
              <a:effectLst/>
              <a:latin typeface="Times New Roman" panose="02020603050405020304" pitchFamily="18" charset="0"/>
              <a:cs typeface="Times New Roman" panose="02020603050405020304" pitchFamily="18" charset="0"/>
            </a:endParaRPr>
          </a:p>
          <a:p>
            <a:pPr algn="just" fontAlgn="base">
              <a:buFont typeface="Wingdings" panose="05000000000000000000" pitchFamily="2" charset="2"/>
              <a:buChar char="Ø"/>
            </a:pPr>
            <a:endParaRPr lang="en-US" dirty="0">
              <a:effectLst/>
              <a:latin typeface="Times New Roman" panose="02020603050405020304" pitchFamily="18" charset="0"/>
              <a:cs typeface="Times New Roman" panose="02020603050405020304" pitchFamily="18" charset="0"/>
            </a:endParaRPr>
          </a:p>
          <a:p>
            <a:pPr marL="0" indent="0" algn="just">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919229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640</TotalTime>
  <Words>1279</Words>
  <Application>Microsoft Office PowerPoint</Application>
  <PresentationFormat>Widescreen</PresentationFormat>
  <Paragraphs>81</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Calibri Light</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Deftones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Prakash</dc:creator>
  <cp:lastModifiedBy>DELL</cp:lastModifiedBy>
  <cp:revision>254</cp:revision>
  <dcterms:created xsi:type="dcterms:W3CDTF">2017-01-21T10:59:14Z</dcterms:created>
  <dcterms:modified xsi:type="dcterms:W3CDTF">2023-03-24T05:53:20Z</dcterms:modified>
</cp:coreProperties>
</file>