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319" r:id="rId2"/>
    <p:sldId id="344" r:id="rId3"/>
    <p:sldId id="343" r:id="rId4"/>
    <p:sldId id="318" r:id="rId5"/>
    <p:sldId id="339" r:id="rId6"/>
    <p:sldId id="345" r:id="rId7"/>
    <p:sldId id="34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754" autoAdjust="0"/>
    <p:restoredTop sz="86355" autoAdjust="0"/>
  </p:normalViewPr>
  <p:slideViewPr>
    <p:cSldViewPr snapToGrid="0">
      <p:cViewPr varScale="1">
        <p:scale>
          <a:sx n="89" d="100"/>
          <a:sy n="89" d="100"/>
        </p:scale>
        <p:origin x="902" y="58"/>
      </p:cViewPr>
      <p:guideLst>
        <p:guide orient="horz" pos="2160"/>
        <p:guide pos="3840"/>
      </p:guideLst>
    </p:cSldViewPr>
  </p:slideViewPr>
  <p:outlineViewPr>
    <p:cViewPr>
      <p:scale>
        <a:sx n="33" d="100"/>
        <a:sy n="33" d="100"/>
      </p:scale>
      <p:origin x="0" y="-2175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591E05-8488-4C46-A060-12A4230526F8}" type="datetimeFigureOut">
              <a:rPr lang="en-GB" smtClean="0"/>
              <a:pPr/>
              <a:t>23/03/2023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E5F384-2BD2-4CEA-B40A-8775E021D588}" type="slidenum">
              <a:rPr lang="en-GB" smtClean="0"/>
              <a:pPr/>
              <a:t>‹#›</a:t>
            </a:fld>
            <a:endParaRPr lang="en-GB"/>
          </a:p>
        </p:txBody>
      </p:sp>
    </p:spTree>
    <p:extLst>
      <p:ext uri="{BB962C8B-B14F-4D97-AF65-F5344CB8AC3E}">
        <p14:creationId xmlns:p14="http://schemas.microsoft.com/office/powerpoint/2010/main" val="577050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CC29F21-A0E9-433C-93B1-3DD4B2A9A904}" type="datetimeFigureOut">
              <a:rPr lang="en-GB" smtClean="0"/>
              <a:pPr/>
              <a:t>23/03/2023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442362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CC29F21-A0E9-433C-93B1-3DD4B2A9A904}" type="datetimeFigureOut">
              <a:rPr lang="en-GB" smtClean="0"/>
              <a:pPr/>
              <a:t>23/03/2023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173092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CC29F21-A0E9-433C-93B1-3DD4B2A9A904}" type="datetimeFigureOut">
              <a:rPr lang="en-GB" smtClean="0"/>
              <a:pPr/>
              <a:t>23/03/2023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298194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CC29F21-A0E9-433C-93B1-3DD4B2A9A904}" type="datetimeFigureOut">
              <a:rPr lang="en-GB" smtClean="0"/>
              <a:pPr/>
              <a:t>23/03/2023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2254933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C29F21-A0E9-433C-93B1-3DD4B2A9A904}" type="datetimeFigureOut">
              <a:rPr lang="en-GB" smtClean="0"/>
              <a:pPr/>
              <a:t>23/03/2023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436481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CC29F21-A0E9-433C-93B1-3DD4B2A9A904}" type="datetimeFigureOut">
              <a:rPr lang="en-GB" smtClean="0"/>
              <a:pPr/>
              <a:t>23/03/2023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936194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CC29F21-A0E9-433C-93B1-3DD4B2A9A904}" type="datetimeFigureOut">
              <a:rPr lang="en-GB" smtClean="0"/>
              <a:pPr/>
              <a:t>23/03/2023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806039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CC29F21-A0E9-433C-93B1-3DD4B2A9A904}" type="datetimeFigureOut">
              <a:rPr lang="en-GB" smtClean="0"/>
              <a:pPr/>
              <a:t>23/03/2023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871735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C29F21-A0E9-433C-93B1-3DD4B2A9A904}" type="datetimeFigureOut">
              <a:rPr lang="en-GB" smtClean="0"/>
              <a:pPr/>
              <a:t>23/03/2023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2728631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C29F21-A0E9-433C-93B1-3DD4B2A9A904}" type="datetimeFigureOut">
              <a:rPr lang="en-GB" smtClean="0"/>
              <a:pPr/>
              <a:t>23/03/2023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1005459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C29F21-A0E9-433C-93B1-3DD4B2A9A904}" type="datetimeFigureOut">
              <a:rPr lang="en-GB" smtClean="0"/>
              <a:pPr/>
              <a:t>23/03/2023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7101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29F21-A0E9-433C-93B1-3DD4B2A9A904}" type="datetimeFigureOut">
              <a:rPr lang="en-GB" smtClean="0"/>
              <a:pPr/>
              <a:t>23/03/2023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88BD5-29F7-4A44-AA65-6FE937AC1463}" type="slidenum">
              <a:rPr lang="en-GB" smtClean="0"/>
              <a:pPr/>
              <a:t>‹#›</a:t>
            </a:fld>
            <a:endParaRPr lang="en-GB"/>
          </a:p>
        </p:txBody>
      </p:sp>
    </p:spTree>
    <p:extLst>
      <p:ext uri="{BB962C8B-B14F-4D97-AF65-F5344CB8AC3E}">
        <p14:creationId xmlns:p14="http://schemas.microsoft.com/office/powerpoint/2010/main" val="2026783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899" y="228600"/>
            <a:ext cx="11958221" cy="6629400"/>
          </a:xfrm>
        </p:spPr>
        <p:txBody>
          <a:bodyPr>
            <a:noAutofit/>
          </a:bodyPr>
          <a:lstStyle/>
          <a:p>
            <a:pPr marR="0" indent="0" algn="just">
              <a:spcBef>
                <a:spcPts val="0"/>
              </a:spcBef>
              <a:spcAft>
                <a:spcPts val="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0" dirty="0">
                <a:solidFill>
                  <a:srgbClr val="666666"/>
                </a:solidFill>
                <a:effectLst/>
                <a:latin typeface="Times New Roman" panose="02020603050405020304" pitchFamily="18" charset="0"/>
                <a:cs typeface="Times New Roman" panose="02020603050405020304" pitchFamily="18" charset="0"/>
              </a:rPr>
              <a:t> </a:t>
            </a:r>
            <a:r>
              <a:rPr lang="en-US" sz="3200" i="0" dirty="0">
                <a:effectLst/>
                <a:latin typeface="Times New Roman" panose="02020603050405020304" pitchFamily="18" charset="0"/>
                <a:cs typeface="Times New Roman" panose="02020603050405020304" pitchFamily="18" charset="0"/>
              </a:rPr>
              <a:t>Knowledge and Wisdom</a:t>
            </a:r>
          </a:p>
          <a:p>
            <a:pPr marR="0" indent="0" algn="just">
              <a:spcBef>
                <a:spcPts val="0"/>
              </a:spcBef>
              <a:spcAft>
                <a:spcPts val="0"/>
              </a:spcAft>
              <a:buNone/>
            </a:pPr>
            <a:r>
              <a:rPr lang="en-US" sz="3200" dirty="0">
                <a:latin typeface="Times New Roman" panose="02020603050405020304" pitchFamily="18" charset="0"/>
                <a:cs typeface="Times New Roman" panose="02020603050405020304" pitchFamily="18" charset="0"/>
              </a:rPr>
              <a:t>		Bertrand Russell</a:t>
            </a:r>
            <a:endParaRPr lang="en-US" sz="3200" i="0" dirty="0">
              <a:effectLst/>
              <a:latin typeface="Times New Roman" panose="02020603050405020304" pitchFamily="18" charset="0"/>
              <a:cs typeface="Times New Roman" panose="02020603050405020304" pitchFamily="18" charset="0"/>
            </a:endParaRPr>
          </a:p>
          <a:p>
            <a:pPr marR="0" indent="0" algn="just">
              <a:spcBef>
                <a:spcPts val="0"/>
              </a:spcBef>
              <a:spcAft>
                <a:spcPts val="0"/>
              </a:spcAft>
              <a:buNone/>
            </a:pPr>
            <a:r>
              <a:rPr lang="en-US" sz="3200" u="sng" dirty="0">
                <a:latin typeface="Times New Roman" panose="02020603050405020304" pitchFamily="18" charset="0"/>
                <a:cs typeface="Times New Roman" panose="02020603050405020304" pitchFamily="18" charset="0"/>
              </a:rPr>
              <a:t>Main idea of the essay</a:t>
            </a:r>
          </a:p>
          <a:p>
            <a:pPr marL="571500" marR="0" indent="-342900" algn="just">
              <a:spcBef>
                <a:spcPts val="0"/>
              </a:spcBef>
              <a:spcAft>
                <a:spcPts val="0"/>
              </a:spcAft>
              <a:buFont typeface="Wingdings" panose="05000000000000000000" pitchFamily="2" charset="2"/>
              <a:buChar char="Ø"/>
            </a:pPr>
            <a:r>
              <a:rPr lang="en-US" sz="3200" i="0" dirty="0">
                <a:solidFill>
                  <a:srgbClr val="202124"/>
                </a:solidFill>
                <a:effectLst/>
                <a:latin typeface="Times New Roman" panose="02020603050405020304" pitchFamily="18" charset="0"/>
                <a:cs typeface="Times New Roman" panose="02020603050405020304" pitchFamily="18" charset="0"/>
              </a:rPr>
              <a:t>According to the essayist, knowledge is defined as the acquisition of data and information, while wisdom is defined as the practical application and use of the knowledge to create value. </a:t>
            </a:r>
          </a:p>
          <a:p>
            <a:pPr marL="571500" marR="0" indent="-342900" algn="just">
              <a:spcBef>
                <a:spcPts val="0"/>
              </a:spcBef>
              <a:spcAft>
                <a:spcPts val="0"/>
              </a:spcAft>
              <a:buFont typeface="Wingdings" panose="05000000000000000000" pitchFamily="2" charset="2"/>
              <a:buChar char="Ø"/>
            </a:pPr>
            <a:r>
              <a:rPr lang="en-US" sz="3200" i="0" dirty="0">
                <a:solidFill>
                  <a:srgbClr val="202124"/>
                </a:solidFill>
                <a:effectLst/>
                <a:latin typeface="Times New Roman" panose="02020603050405020304" pitchFamily="18" charset="0"/>
                <a:cs typeface="Times New Roman" panose="02020603050405020304" pitchFamily="18" charset="0"/>
              </a:rPr>
              <a:t>Wisdom is gained through learning and practical experience, not just memorization.</a:t>
            </a:r>
            <a:r>
              <a:rPr lang="en-US" sz="4400" dirty="0">
                <a:effectLst/>
                <a:latin typeface="Times New Roman" panose="02020603050405020304" pitchFamily="18" charset="0"/>
                <a:ea typeface="Calibri" panose="020F0502020204030204" pitchFamily="34" charset="0"/>
                <a:cs typeface="Times New Roman" panose="02020603050405020304" pitchFamily="18" charset="0"/>
              </a:rPr>
              <a:t> </a:t>
            </a:r>
          </a:p>
          <a:p>
            <a:pPr marL="571500" marR="0" indent="-342900" algn="just">
              <a:spcBef>
                <a:spcPts val="0"/>
              </a:spcBef>
              <a:spcAft>
                <a:spcPts val="0"/>
              </a:spcAft>
              <a:buFont typeface="Wingdings" panose="05000000000000000000" pitchFamily="2" charset="2"/>
              <a:buChar char="Ø"/>
            </a:pPr>
            <a:r>
              <a:rPr lang="en-US" sz="3200" i="0" dirty="0">
                <a:solidFill>
                  <a:srgbClr val="202124"/>
                </a:solidFill>
                <a:effectLst/>
                <a:latin typeface="Times New Roman" panose="02020603050405020304" pitchFamily="18" charset="0"/>
                <a:cs typeface="Times New Roman" panose="02020603050405020304" pitchFamily="18" charset="0"/>
              </a:rPr>
              <a:t>Wisdom can be developed through one's internal and external aspects; internal aspects of wisdom are cognitive, reflective and affective. </a:t>
            </a:r>
          </a:p>
          <a:p>
            <a:pPr marL="571500" marR="0" indent="-342900" algn="just">
              <a:spcBef>
                <a:spcPts val="0"/>
              </a:spcBef>
              <a:spcAft>
                <a:spcPts val="0"/>
              </a:spcAft>
              <a:buFont typeface="Wingdings" panose="05000000000000000000" pitchFamily="2" charset="2"/>
              <a:buChar char="Ø"/>
            </a:pPr>
            <a:r>
              <a:rPr lang="en-US" sz="3200" i="0" dirty="0">
                <a:solidFill>
                  <a:srgbClr val="202124"/>
                </a:solidFill>
                <a:effectLst/>
                <a:latin typeface="Times New Roman" panose="02020603050405020304" pitchFamily="18" charset="0"/>
                <a:cs typeface="Times New Roman" panose="02020603050405020304" pitchFamily="18" charset="0"/>
              </a:rPr>
              <a:t>While external factors that can affect the wisdom are age, gender, social environment, life experiences, and culture.</a:t>
            </a:r>
          </a:p>
          <a:p>
            <a:pPr marL="0" indent="0">
              <a:buNone/>
            </a:pPr>
            <a:r>
              <a:rPr lang="en-US" sz="2000" i="0" dirty="0">
                <a:solidFill>
                  <a:srgbClr val="202124"/>
                </a:solidFill>
                <a:effectLst/>
                <a:latin typeface="Times New Roman" panose="02020603050405020304" pitchFamily="18" charset="0"/>
                <a:cs typeface="Times New Roman" panose="02020603050405020304" pitchFamily="18" charset="0"/>
              </a:rPr>
              <a:t/>
            </a:r>
            <a:br>
              <a:rPr lang="en-US" sz="2000" i="0" dirty="0">
                <a:solidFill>
                  <a:srgbClr val="202124"/>
                </a:solidFill>
                <a:effectLst/>
                <a:latin typeface="Times New Roman" panose="02020603050405020304" pitchFamily="18" charset="0"/>
                <a:cs typeface="Times New Roman" panose="02020603050405020304" pitchFamily="18" charset="0"/>
              </a:rPr>
            </a:b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R="0" indent="0" algn="just">
              <a:spcBef>
                <a:spcPts val="0"/>
              </a:spcBef>
              <a:spcAft>
                <a:spcPts val="0"/>
              </a:spcAft>
              <a:buNone/>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a:t>
            </a:r>
          </a:p>
          <a:p>
            <a:pPr marR="0" indent="0" algn="just">
              <a:spcBef>
                <a:spcPts val="0"/>
              </a:spcBef>
              <a:spcAft>
                <a:spcPts val="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marR="0" indent="0" algn="just">
              <a:spcBef>
                <a:spcPts val="0"/>
              </a:spcBef>
              <a:spcAft>
                <a:spcPts val="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marR="0" indent="0" algn="just">
              <a:spcBef>
                <a:spcPts val="0"/>
              </a:spcBef>
              <a:spcAft>
                <a:spcPts val="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marR="0" indent="0" algn="just">
              <a:spcBef>
                <a:spcPts val="0"/>
              </a:spcBef>
              <a:spcAft>
                <a:spcPts val="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marR="0" indent="0" algn="just">
              <a:spcBef>
                <a:spcPts val="0"/>
              </a:spcBef>
              <a:spcAft>
                <a:spcPts val="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a:p>
            <a:pPr marR="0" indent="0" algn="just">
              <a:spcBef>
                <a:spcPts val="0"/>
              </a:spcBef>
              <a:spcAft>
                <a:spcPts val="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2A8DF0F-AB06-CC2A-67FF-77527DCBC5CE}"/>
              </a:ext>
            </a:extLst>
          </p:cNvPr>
          <p:cNvSpPr>
            <a:spLocks noGrp="1"/>
          </p:cNvSpPr>
          <p:nvPr>
            <p:ph idx="1"/>
          </p:nvPr>
        </p:nvSpPr>
        <p:spPr>
          <a:xfrm>
            <a:off x="838200" y="186431"/>
            <a:ext cx="11262064" cy="6498454"/>
          </a:xfrm>
        </p:spPr>
        <p:txBody>
          <a:bodyPr>
            <a:norm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‘Knowledge and Wisdom’ is an essay written by and English writer Bertrand Russell.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this essay the writer says that knowledge and wisdom are two different things.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According to the writer, knowledge is defined as the acquisition of data and information while wisdom is defined as the practical application and use of the knowledge to create value.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Wisdom is gained through learning and practical experience not just the memorization.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writer laments that though vast knowledge have been acquired, there has been no corresponding increase in wisdom. </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Russell defines wisdom by telling us about the things which contribute to wisdom.</a:t>
            </a:r>
          </a:p>
          <a:p>
            <a:pPr algn="just"/>
            <a:endParaRPr lang="en-US" dirty="0">
              <a:solidFill>
                <a:srgbClr val="151515"/>
              </a:solidFill>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2149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0437689-764E-A51A-B444-0EBD610FCE07}"/>
              </a:ext>
            </a:extLst>
          </p:cNvPr>
          <p:cNvSpPr>
            <a:spLocks noGrp="1"/>
          </p:cNvSpPr>
          <p:nvPr>
            <p:ph idx="1"/>
          </p:nvPr>
        </p:nvSpPr>
        <p:spPr>
          <a:xfrm>
            <a:off x="142043" y="97654"/>
            <a:ext cx="11842811" cy="6640497"/>
          </a:xfrm>
        </p:spPr>
        <p:txBody>
          <a:bodyPr>
            <a:norm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first thing is the sense of proportion. </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is the capacity to consider all the important factors in a problem carefully. Specialization makes it difficult. </a:t>
            </a:r>
          </a:p>
          <a:p>
            <a:pPr algn="just">
              <a:buFont typeface="Wingdings" panose="05000000000000000000" pitchFamily="2" charset="2"/>
              <a:buChar char="Ø"/>
            </a:pPr>
            <a:r>
              <a:rPr lang="en-US" sz="2400" b="0" i="0" dirty="0">
                <a:solidFill>
                  <a:srgbClr val="151515"/>
                </a:solidFill>
                <a:effectLst/>
                <a:latin typeface="Times New Roman" panose="02020603050405020304" pitchFamily="18" charset="0"/>
                <a:cs typeface="Times New Roman" panose="02020603050405020304" pitchFamily="18" charset="0"/>
              </a:rPr>
              <a:t>For example, scientists discover new medicines but they do not know what effect they will have on people’s life. </a:t>
            </a:r>
          </a:p>
          <a:p>
            <a:pPr algn="just">
              <a:buFont typeface="Wingdings" panose="05000000000000000000" pitchFamily="2" charset="2"/>
              <a:buChar char="Ø"/>
            </a:pPr>
            <a:r>
              <a:rPr lang="en-US" sz="2400" b="0" i="0" dirty="0">
                <a:solidFill>
                  <a:srgbClr val="151515"/>
                </a:solidFill>
                <a:effectLst/>
                <a:latin typeface="Times New Roman" panose="02020603050405020304" pitchFamily="18" charset="0"/>
                <a:cs typeface="Times New Roman" panose="02020603050405020304" pitchFamily="18" charset="0"/>
              </a:rPr>
              <a:t>The medicines may reduce the infant death rate. But it may lead to increased population. </a:t>
            </a:r>
          </a:p>
          <a:p>
            <a:pPr algn="just">
              <a:buFont typeface="Wingdings" panose="05000000000000000000" pitchFamily="2" charset="2"/>
              <a:buChar char="Ø"/>
            </a:pPr>
            <a:r>
              <a:rPr lang="en-US" sz="2400" b="0" i="0" dirty="0">
                <a:solidFill>
                  <a:srgbClr val="151515"/>
                </a:solidFill>
                <a:effectLst/>
                <a:latin typeface="Times New Roman" panose="02020603050405020304" pitchFamily="18" charset="0"/>
                <a:cs typeface="Times New Roman" panose="02020603050405020304" pitchFamily="18" charset="0"/>
              </a:rPr>
              <a:t>In poor countries it may lead to starvation. If there are more people, it may decrease the standard of life. </a:t>
            </a:r>
          </a:p>
          <a:p>
            <a:pPr algn="just">
              <a:buFont typeface="Wingdings" panose="05000000000000000000" pitchFamily="2" charset="2"/>
              <a:buChar char="Ø"/>
            </a:pPr>
            <a:r>
              <a:rPr lang="en-US" sz="2400" b="0" i="0" dirty="0">
                <a:solidFill>
                  <a:srgbClr val="151515"/>
                </a:solidFill>
                <a:effectLst/>
                <a:latin typeface="Times New Roman" panose="02020603050405020304" pitchFamily="18" charset="0"/>
                <a:cs typeface="Times New Roman" panose="02020603050405020304" pitchFamily="18" charset="0"/>
              </a:rPr>
              <a:t>The knowledge of the composition of the atom could be misused by a lunatic to destroy the world. </a:t>
            </a:r>
          </a:p>
          <a:p>
            <a:pPr algn="just">
              <a:buFont typeface="Wingdings" panose="05000000000000000000" pitchFamily="2" charset="2"/>
              <a:buChar char="Ø"/>
            </a:pPr>
            <a:r>
              <a:rPr lang="en-US" sz="2400" b="0" i="0" dirty="0">
                <a:solidFill>
                  <a:srgbClr val="151515"/>
                </a:solidFill>
                <a:effectLst/>
                <a:latin typeface="Times New Roman" panose="02020603050405020304" pitchFamily="18" charset="0"/>
                <a:cs typeface="Times New Roman" panose="02020603050405020304" pitchFamily="18" charset="0"/>
              </a:rPr>
              <a:t>If misused, knowledge of atom can lead humans to destruction by producing nuclear weapons. </a:t>
            </a:r>
            <a:endParaRPr lang="en-US" sz="2400" dirty="0">
              <a:solidFill>
                <a:srgbClr val="15151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1410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7049" y="204185"/>
            <a:ext cx="11496582" cy="6331259"/>
          </a:xfrm>
        </p:spPr>
        <p:txBody>
          <a:bodyPr>
            <a:normAutofit fontScale="92500" lnSpcReduction="10000"/>
          </a:bodyPr>
          <a:lstStyle/>
          <a:p>
            <a:pPr algn="l">
              <a:buFont typeface="Wingdings" panose="05000000000000000000" pitchFamily="2" charset="2"/>
              <a:buChar char="Ø"/>
            </a:pPr>
            <a:r>
              <a:rPr lang="en-US" sz="2400" dirty="0">
                <a:solidFill>
                  <a:srgbClr val="151515"/>
                </a:solidFill>
                <a:latin typeface="Times New Roman" panose="02020603050405020304" pitchFamily="18" charset="0"/>
                <a:cs typeface="Times New Roman" panose="02020603050405020304" pitchFamily="18" charset="0"/>
              </a:rPr>
              <a:t>Knowledge without wisdom is harmful. </a:t>
            </a:r>
          </a:p>
          <a:p>
            <a:pPr algn="l">
              <a:buFont typeface="Wingdings" panose="05000000000000000000" pitchFamily="2" charset="2"/>
              <a:buChar char="Ø"/>
            </a:pPr>
            <a:r>
              <a:rPr lang="en-US" sz="2400" dirty="0">
                <a:solidFill>
                  <a:srgbClr val="151515"/>
                </a:solidFill>
                <a:latin typeface="Times New Roman" panose="02020603050405020304" pitchFamily="18" charset="0"/>
                <a:cs typeface="Times New Roman" panose="02020603050405020304" pitchFamily="18" charset="0"/>
              </a:rPr>
              <a:t>It should be combined with the total needs of mankind. </a:t>
            </a:r>
          </a:p>
          <a:p>
            <a:pPr algn="l">
              <a:buFont typeface="Wingdings" panose="05000000000000000000" pitchFamily="2" charset="2"/>
              <a:buChar char="Ø"/>
            </a:pPr>
            <a:r>
              <a:rPr lang="en-US" sz="2400" dirty="0">
                <a:solidFill>
                  <a:srgbClr val="151515"/>
                </a:solidFill>
                <a:latin typeface="Times New Roman" panose="02020603050405020304" pitchFamily="18" charset="0"/>
                <a:cs typeface="Times New Roman" panose="02020603050405020304" pitchFamily="18" charset="0"/>
              </a:rPr>
              <a:t>Even complete knowledge is not enough. It should be related to the certain knowledge of the purpose of the life. </a:t>
            </a:r>
          </a:p>
          <a:p>
            <a:pPr algn="l">
              <a:buFont typeface="Wingdings" panose="05000000000000000000" pitchFamily="2" charset="2"/>
              <a:buChar char="Ø"/>
            </a:pPr>
            <a:r>
              <a:rPr lang="en-US" sz="2400" dirty="0">
                <a:solidFill>
                  <a:srgbClr val="151515"/>
                </a:solidFill>
                <a:latin typeface="Times New Roman" panose="02020603050405020304" pitchFamily="18" charset="0"/>
                <a:cs typeface="Times New Roman" panose="02020603050405020304" pitchFamily="18" charset="0"/>
              </a:rPr>
              <a:t>The study of history can illustrate it. For </a:t>
            </a:r>
            <a:r>
              <a:rPr lang="en-US" sz="2400" dirty="0" err="1">
                <a:solidFill>
                  <a:srgbClr val="151515"/>
                </a:solidFill>
                <a:latin typeface="Times New Roman" panose="02020603050405020304" pitchFamily="18" charset="0"/>
                <a:cs typeface="Times New Roman" panose="02020603050405020304" pitchFamily="18" charset="0"/>
              </a:rPr>
              <a:t>e.g</a:t>
            </a:r>
            <a:r>
              <a:rPr lang="en-US" sz="2400" dirty="0">
                <a:solidFill>
                  <a:srgbClr val="151515"/>
                </a:solidFill>
                <a:latin typeface="Times New Roman" panose="02020603050405020304" pitchFamily="18" charset="0"/>
                <a:cs typeface="Times New Roman" panose="02020603050405020304" pitchFamily="18" charset="0"/>
              </a:rPr>
              <a:t> </a:t>
            </a:r>
            <a:r>
              <a:rPr lang="en-US" sz="2400" b="0" i="0" dirty="0">
                <a:solidFill>
                  <a:srgbClr val="151515"/>
                </a:solidFill>
                <a:effectLst/>
                <a:latin typeface="Times New Roman" panose="02020603050405020304" pitchFamily="18" charset="0"/>
                <a:cs typeface="Times New Roman" panose="02020603050405020304" pitchFamily="18" charset="0"/>
              </a:rPr>
              <a:t>For example, Hegel wrote with great knowledge about history, but made the Germans believe that they were a master race. It led to war.</a:t>
            </a:r>
          </a:p>
          <a:p>
            <a:pPr algn="l">
              <a:buFont typeface="Wingdings" panose="05000000000000000000" pitchFamily="2" charset="2"/>
              <a:buChar char="Ø"/>
            </a:pPr>
            <a:r>
              <a:rPr lang="en-US" sz="2400" b="0" i="0" dirty="0">
                <a:solidFill>
                  <a:srgbClr val="151515"/>
                </a:solidFill>
                <a:effectLst/>
                <a:latin typeface="Times New Roman" panose="02020603050405020304" pitchFamily="18" charset="0"/>
                <a:cs typeface="Times New Roman" panose="02020603050405020304" pitchFamily="18" charset="0"/>
              </a:rPr>
              <a:t> It is necessary therefore to combine knowledge with feelings. </a:t>
            </a:r>
          </a:p>
          <a:p>
            <a:pPr algn="l">
              <a:buFont typeface="Wingdings" panose="05000000000000000000" pitchFamily="2" charset="2"/>
              <a:buChar char="Ø"/>
            </a:pPr>
            <a:r>
              <a:rPr lang="en-US" sz="2400" b="0" i="0" dirty="0">
                <a:solidFill>
                  <a:srgbClr val="151515"/>
                </a:solidFill>
                <a:effectLst/>
                <a:latin typeface="Times New Roman" panose="02020603050405020304" pitchFamily="18" charset="0"/>
                <a:cs typeface="Times New Roman" panose="02020603050405020304" pitchFamily="18" charset="0"/>
              </a:rPr>
              <a:t>The men who have knowledge and have no feelings lack wisdom. Wisdom is needed both in public and private life. </a:t>
            </a:r>
          </a:p>
          <a:p>
            <a:pPr algn="l">
              <a:buFont typeface="Wingdings" panose="05000000000000000000" pitchFamily="2" charset="2"/>
              <a:buChar char="Ø"/>
            </a:pPr>
            <a:r>
              <a:rPr lang="en-US" sz="2400" b="0" i="0" dirty="0">
                <a:solidFill>
                  <a:srgbClr val="151515"/>
                </a:solidFill>
                <a:effectLst/>
                <a:latin typeface="Times New Roman" panose="02020603050405020304" pitchFamily="18" charset="0"/>
                <a:cs typeface="Times New Roman" panose="02020603050405020304" pitchFamily="18" charset="0"/>
              </a:rPr>
              <a:t>People require wisdom to decide the objective of their life. We need it to free ourselves from personal prejudices. </a:t>
            </a:r>
          </a:p>
          <a:p>
            <a:pPr algn="l">
              <a:buFont typeface="Wingdings" panose="05000000000000000000" pitchFamily="2" charset="2"/>
              <a:buChar char="Ø"/>
            </a:pPr>
            <a:r>
              <a:rPr lang="en-US" sz="2400" b="0" i="0" dirty="0">
                <a:solidFill>
                  <a:srgbClr val="151515"/>
                </a:solidFill>
                <a:effectLst/>
                <a:latin typeface="Times New Roman" panose="02020603050405020304" pitchFamily="18" charset="0"/>
                <a:cs typeface="Times New Roman" panose="02020603050405020304" pitchFamily="18" charset="0"/>
              </a:rPr>
              <a:t>We may follow even a novel thing unwisely if it is too big to achieve. </a:t>
            </a:r>
          </a:p>
          <a:p>
            <a:pPr algn="l">
              <a:buFont typeface="Wingdings" panose="05000000000000000000" pitchFamily="2" charset="2"/>
              <a:buChar char="Ø"/>
            </a:pPr>
            <a:r>
              <a:rPr lang="en-US" sz="2400" b="0" i="0" dirty="0">
                <a:solidFill>
                  <a:srgbClr val="151515"/>
                </a:solidFill>
                <a:effectLst/>
                <a:latin typeface="Times New Roman" panose="02020603050405020304" pitchFamily="18" charset="0"/>
                <a:cs typeface="Times New Roman" panose="02020603050405020304" pitchFamily="18" charset="0"/>
              </a:rPr>
              <a:t>People may attempt to achieve the impossible, and harm themselves in the process. In personal life, says Russell, wisdom is needed to avoid dislike for one another. </a:t>
            </a:r>
          </a:p>
          <a:p>
            <a:pPr algn="l">
              <a:buFont typeface="Wingdings" panose="05000000000000000000" pitchFamily="2" charset="2"/>
              <a:buChar char="Ø"/>
            </a:pPr>
            <a:r>
              <a:rPr lang="en-US" sz="2400" b="0" i="0" dirty="0">
                <a:solidFill>
                  <a:srgbClr val="151515"/>
                </a:solidFill>
                <a:effectLst/>
                <a:latin typeface="Times New Roman" panose="02020603050405020304" pitchFamily="18" charset="0"/>
                <a:cs typeface="Times New Roman" panose="02020603050405020304" pitchFamily="18" charset="0"/>
              </a:rPr>
              <a:t>Two persons may become enemies because of their prejudice. One may dislike the other for imaginary faults.</a:t>
            </a:r>
          </a:p>
          <a:p>
            <a:pPr algn="l">
              <a:buFont typeface="Wingdings" panose="05000000000000000000" pitchFamily="2" charset="2"/>
              <a:buChar char="Ø"/>
            </a:pPr>
            <a:r>
              <a:rPr lang="en-US" sz="2400" b="0" i="0" dirty="0">
                <a:solidFill>
                  <a:srgbClr val="151515"/>
                </a:solidFill>
                <a:effectLst/>
                <a:latin typeface="Times New Roman" panose="02020603050405020304" pitchFamily="18" charset="0"/>
                <a:cs typeface="Times New Roman" panose="02020603050405020304" pitchFamily="18" charset="0"/>
              </a:rPr>
              <a:t> If they can be told that we all have flaws, then they may become friends.</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b="0" i="0" dirty="0">
              <a:solidFill>
                <a:srgbClr val="151515"/>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3EC30A0-CDED-A81E-0CFC-D9882A40C9BD}"/>
              </a:ext>
            </a:extLst>
          </p:cNvPr>
          <p:cNvSpPr>
            <a:spLocks noGrp="1"/>
          </p:cNvSpPr>
          <p:nvPr>
            <p:ph idx="1"/>
          </p:nvPr>
        </p:nvSpPr>
        <p:spPr>
          <a:xfrm>
            <a:off x="97654" y="88777"/>
            <a:ext cx="11256146" cy="6667130"/>
          </a:xfrm>
        </p:spPr>
        <p:txBody>
          <a:bodyPr>
            <a:normAutofit/>
          </a:bodyPr>
          <a:lstStyle/>
          <a:p>
            <a:pPr algn="just">
              <a:buFont typeface="Wingdings" panose="05000000000000000000" pitchFamily="2" charset="2"/>
              <a:buChar char="Ø"/>
            </a:pPr>
            <a:r>
              <a:rPr lang="en-US" sz="2800" b="0" i="0" dirty="0">
                <a:solidFill>
                  <a:srgbClr val="151515"/>
                </a:solidFill>
                <a:effectLst/>
                <a:latin typeface="Times New Roman" panose="02020603050405020304" pitchFamily="18" charset="0"/>
                <a:cs typeface="Times New Roman" panose="02020603050405020304" pitchFamily="18" charset="0"/>
              </a:rPr>
              <a:t>Wisdom exists when we free ourselves from the control of our sense organs. </a:t>
            </a:r>
          </a:p>
          <a:p>
            <a:pPr algn="just">
              <a:buFont typeface="Wingdings" panose="05000000000000000000" pitchFamily="2" charset="2"/>
              <a:buChar char="Ø"/>
            </a:pPr>
            <a:r>
              <a:rPr lang="en-US" sz="2800" b="0" i="0" dirty="0">
                <a:solidFill>
                  <a:srgbClr val="151515"/>
                </a:solidFill>
                <a:effectLst/>
                <a:latin typeface="Times New Roman" panose="02020603050405020304" pitchFamily="18" charset="0"/>
                <a:cs typeface="Times New Roman" panose="02020603050405020304" pitchFamily="18" charset="0"/>
              </a:rPr>
              <a:t>Our ego develops through our senses. </a:t>
            </a:r>
          </a:p>
          <a:p>
            <a:pPr algn="just">
              <a:buFont typeface="Wingdings" panose="05000000000000000000" pitchFamily="2" charset="2"/>
              <a:buChar char="Ø"/>
            </a:pPr>
            <a:r>
              <a:rPr lang="en-US" sz="2800" b="0" i="0" dirty="0">
                <a:solidFill>
                  <a:srgbClr val="151515"/>
                </a:solidFill>
                <a:effectLst/>
                <a:latin typeface="Times New Roman" panose="02020603050405020304" pitchFamily="18" charset="0"/>
                <a:cs typeface="Times New Roman" panose="02020603050405020304" pitchFamily="18" charset="0"/>
              </a:rPr>
              <a:t>One cannot be free from the sense of sight, sound and touch.</a:t>
            </a:r>
          </a:p>
          <a:p>
            <a:pPr algn="just">
              <a:buFont typeface="Wingdings" panose="05000000000000000000" pitchFamily="2" charset="2"/>
              <a:buChar char="Ø"/>
            </a:pPr>
            <a:r>
              <a:rPr lang="en-US" sz="2800" b="0" i="0" dirty="0">
                <a:solidFill>
                  <a:srgbClr val="151515"/>
                </a:solidFill>
                <a:effectLst/>
                <a:latin typeface="Times New Roman" panose="02020603050405020304" pitchFamily="18" charset="0"/>
                <a:cs typeface="Times New Roman" panose="02020603050405020304" pitchFamily="18" charset="0"/>
              </a:rPr>
              <a:t>The world is primarily recognized through our senses. </a:t>
            </a:r>
          </a:p>
          <a:p>
            <a:pPr algn="just">
              <a:buFont typeface="Wingdings" panose="05000000000000000000" pitchFamily="2" charset="2"/>
              <a:buChar char="Ø"/>
            </a:pPr>
            <a:r>
              <a:rPr lang="en-US" sz="2800" b="0" i="0" dirty="0">
                <a:solidFill>
                  <a:srgbClr val="151515"/>
                </a:solidFill>
                <a:effectLst/>
                <a:latin typeface="Times New Roman" panose="02020603050405020304" pitchFamily="18" charset="0"/>
                <a:cs typeface="Times New Roman" panose="02020603050405020304" pitchFamily="18" charset="0"/>
              </a:rPr>
              <a:t>Thus, we stop thinking of ourselves alone. </a:t>
            </a:r>
          </a:p>
          <a:p>
            <a:pPr algn="just">
              <a:buFont typeface="Wingdings" panose="05000000000000000000" pitchFamily="2" charset="2"/>
              <a:buChar char="Ø"/>
            </a:pPr>
            <a:r>
              <a:rPr lang="en-US" sz="2800" b="0" i="0" dirty="0">
                <a:solidFill>
                  <a:srgbClr val="151515"/>
                </a:solidFill>
                <a:effectLst/>
                <a:latin typeface="Times New Roman" panose="02020603050405020304" pitchFamily="18" charset="0"/>
                <a:cs typeface="Times New Roman" panose="02020603050405020304" pitchFamily="18" charset="0"/>
              </a:rPr>
              <a:t>We start thinking of other people and grow wiser. </a:t>
            </a:r>
          </a:p>
          <a:p>
            <a:pPr algn="just">
              <a:buFont typeface="Wingdings" panose="05000000000000000000" pitchFamily="2" charset="2"/>
              <a:buChar char="Ø"/>
            </a:pPr>
            <a:r>
              <a:rPr lang="en-US" sz="2800" b="0" i="0" dirty="0">
                <a:solidFill>
                  <a:srgbClr val="151515"/>
                </a:solidFill>
                <a:effectLst/>
                <a:latin typeface="Times New Roman" panose="02020603050405020304" pitchFamily="18" charset="0"/>
                <a:cs typeface="Times New Roman" panose="02020603050405020304" pitchFamily="18" charset="0"/>
              </a:rPr>
              <a:t>It is difficult to completely to make us free from selfishness, but we can think of things beyond our immediate surroundings.</a:t>
            </a:r>
          </a:p>
          <a:p>
            <a:pPr algn="just">
              <a:buFont typeface="Wingdings" panose="05000000000000000000" pitchFamily="2" charset="2"/>
              <a:buChar char="Ø"/>
            </a:pPr>
            <a:r>
              <a:rPr lang="en-US" sz="2800" b="0" i="0" dirty="0">
                <a:solidFill>
                  <a:srgbClr val="151515"/>
                </a:solidFill>
                <a:effectLst/>
                <a:latin typeface="Times New Roman" panose="02020603050405020304" pitchFamily="18" charset="0"/>
                <a:cs typeface="Times New Roman" panose="02020603050405020304" pitchFamily="18" charset="0"/>
              </a:rPr>
              <a:t>Wisdom gets birth when we start loving others.</a:t>
            </a:r>
          </a:p>
          <a:p>
            <a:pPr marL="0" indent="0" algn="just">
              <a:buNone/>
            </a:pP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endParaRPr lang="en-US" sz="2800" b="0" i="0" dirty="0">
              <a:solidFill>
                <a:srgbClr val="151515"/>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5598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C72C1AC-5B76-DE1C-3D55-A07F2293DDB5}"/>
              </a:ext>
            </a:extLst>
          </p:cNvPr>
          <p:cNvSpPr>
            <a:spLocks noGrp="1"/>
          </p:cNvSpPr>
          <p:nvPr>
            <p:ph idx="1"/>
          </p:nvPr>
        </p:nvSpPr>
        <p:spPr>
          <a:xfrm>
            <a:off x="159798" y="150920"/>
            <a:ext cx="11896078" cy="6578354"/>
          </a:xfrm>
        </p:spPr>
        <p:txBody>
          <a:bodyPr>
            <a:normAutofit lnSpcReduction="10000"/>
          </a:bodyPr>
          <a:lstStyle/>
          <a:p>
            <a:pPr algn="just">
              <a:buFont typeface="Wingdings" panose="05000000000000000000" pitchFamily="2" charset="2"/>
              <a:buChar char="Ø"/>
            </a:pPr>
            <a:r>
              <a:rPr lang="en-US" sz="2800" b="0" i="0" dirty="0">
                <a:solidFill>
                  <a:srgbClr val="151515"/>
                </a:solidFill>
                <a:effectLst/>
                <a:latin typeface="Times New Roman" panose="02020603050405020304" pitchFamily="18" charset="0"/>
                <a:cs typeface="Times New Roman" panose="02020603050405020304" pitchFamily="18" charset="0"/>
              </a:rPr>
              <a:t>Russell feels that wisdom can be taught as an aim of education. </a:t>
            </a:r>
          </a:p>
          <a:p>
            <a:pPr algn="just">
              <a:buFont typeface="Wingdings" panose="05000000000000000000" pitchFamily="2" charset="2"/>
              <a:buChar char="Ø"/>
            </a:pPr>
            <a:r>
              <a:rPr lang="en-US" sz="2800" b="0" i="0" dirty="0">
                <a:solidFill>
                  <a:srgbClr val="151515"/>
                </a:solidFill>
                <a:effectLst/>
                <a:latin typeface="Times New Roman" panose="02020603050405020304" pitchFamily="18" charset="0"/>
                <a:cs typeface="Times New Roman" panose="02020603050405020304" pitchFamily="18" charset="0"/>
              </a:rPr>
              <a:t>The message in the story of the Good Samaritan is that we ought to love our neighbor whether friend or enemy.</a:t>
            </a:r>
          </a:p>
          <a:p>
            <a:pPr algn="just">
              <a:buFont typeface="Wingdings" panose="05000000000000000000" pitchFamily="2" charset="2"/>
              <a:buChar char="Ø"/>
            </a:pPr>
            <a:r>
              <a:rPr lang="en-US" sz="2800" b="0" i="0" dirty="0">
                <a:solidFill>
                  <a:srgbClr val="151515"/>
                </a:solidFill>
                <a:effectLst/>
                <a:latin typeface="Times New Roman" panose="02020603050405020304" pitchFamily="18" charset="0"/>
                <a:cs typeface="Times New Roman" panose="02020603050405020304" pitchFamily="18" charset="0"/>
              </a:rPr>
              <a:t> Many times we miss the message in this parable because we fail to love those who cause harm to the society. </a:t>
            </a:r>
          </a:p>
          <a:p>
            <a:pPr algn="just">
              <a:buFont typeface="Wingdings" panose="05000000000000000000" pitchFamily="2" charset="2"/>
              <a:buChar char="Ø"/>
            </a:pPr>
            <a:r>
              <a:rPr lang="en-US" sz="2800" b="0" i="0" dirty="0">
                <a:solidFill>
                  <a:srgbClr val="151515"/>
                </a:solidFill>
                <a:effectLst/>
                <a:latin typeface="Times New Roman" panose="02020603050405020304" pitchFamily="18" charset="0"/>
                <a:cs typeface="Times New Roman" panose="02020603050405020304" pitchFamily="18" charset="0"/>
              </a:rPr>
              <a:t>The author draws out examples from the history of Queen Elizabeth I, Henry IV and Abraham Lincoln, who were free from the errors committed by other important people in the past.</a:t>
            </a:r>
          </a:p>
          <a:p>
            <a:pPr algn="just">
              <a:buFont typeface="Wingdings" panose="05000000000000000000" pitchFamily="2" charset="2"/>
              <a:buChar char="Ø"/>
            </a:pPr>
            <a:r>
              <a:rPr lang="en-US" sz="2800" b="0" i="0" dirty="0">
                <a:solidFill>
                  <a:srgbClr val="151515"/>
                </a:solidFill>
                <a:effectLst/>
                <a:latin typeface="Times New Roman" panose="02020603050405020304" pitchFamily="18" charset="0"/>
                <a:cs typeface="Times New Roman" panose="02020603050405020304" pitchFamily="18" charset="0"/>
              </a:rPr>
              <a:t>The risk of hatred and narrow-mindedness can be identified in the course of giving knowledge.</a:t>
            </a:r>
          </a:p>
          <a:p>
            <a:pPr algn="just">
              <a:buFont typeface="Wingdings" panose="05000000000000000000" pitchFamily="2" charset="2"/>
              <a:buChar char="Ø"/>
            </a:pPr>
            <a:r>
              <a:rPr lang="en-US" sz="2800" b="0" i="0" dirty="0">
                <a:solidFill>
                  <a:srgbClr val="151515"/>
                </a:solidFill>
                <a:effectLst/>
                <a:latin typeface="Times New Roman" panose="02020603050405020304" pitchFamily="18" charset="0"/>
                <a:cs typeface="Times New Roman" panose="02020603050405020304" pitchFamily="18" charset="0"/>
              </a:rPr>
              <a:t> Russell feels knowledge and wisdom can be combined in the arrangement of education. </a:t>
            </a:r>
          </a:p>
          <a:p>
            <a:pPr algn="just">
              <a:buFont typeface="Wingdings" panose="05000000000000000000" pitchFamily="2" charset="2"/>
              <a:buChar char="Ø"/>
            </a:pPr>
            <a:r>
              <a:rPr lang="en-US" sz="2800" b="0" i="0" dirty="0">
                <a:solidFill>
                  <a:srgbClr val="151515"/>
                </a:solidFill>
                <a:effectLst/>
                <a:latin typeface="Times New Roman" panose="02020603050405020304" pitchFamily="18" charset="0"/>
                <a:cs typeface="Times New Roman" panose="02020603050405020304" pitchFamily="18" charset="0"/>
              </a:rPr>
              <a:t>People should be educated to perceive things in relation to other things of the world. </a:t>
            </a:r>
          </a:p>
          <a:p>
            <a:pPr algn="just">
              <a:buFont typeface="Wingdings" panose="05000000000000000000" pitchFamily="2" charset="2"/>
              <a:buChar char="Ø"/>
            </a:pPr>
            <a:r>
              <a:rPr lang="en-US" sz="2800" b="0" i="0" dirty="0">
                <a:solidFill>
                  <a:srgbClr val="151515"/>
                </a:solidFill>
                <a:effectLst/>
                <a:latin typeface="Times New Roman" panose="02020603050405020304" pitchFamily="18" charset="0"/>
                <a:cs typeface="Times New Roman" panose="02020603050405020304" pitchFamily="18" charset="0"/>
              </a:rPr>
              <a:t>They should be encouraged to think of themselves as world citizens</a:t>
            </a: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037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890BA1D-B54F-290B-89FE-574381C12E0C}"/>
              </a:ext>
            </a:extLst>
          </p:cNvPr>
          <p:cNvSpPr>
            <a:spLocks noGrp="1"/>
          </p:cNvSpPr>
          <p:nvPr>
            <p:ph idx="1"/>
          </p:nvPr>
        </p:nvSpPr>
        <p:spPr>
          <a:xfrm>
            <a:off x="838200" y="266330"/>
            <a:ext cx="10515600" cy="5910633"/>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Explain the factors to contribute the knowledge.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How does Russell differentiate knowledge and wisdom? Explain. </a:t>
            </a:r>
          </a:p>
        </p:txBody>
      </p:sp>
    </p:spTree>
    <p:extLst>
      <p:ext uri="{BB962C8B-B14F-4D97-AF65-F5344CB8AC3E}">
        <p14:creationId xmlns:p14="http://schemas.microsoft.com/office/powerpoint/2010/main" val="3473526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TotalTime>
  <Words>714</Words>
  <Application>Microsoft Office PowerPoint</Application>
  <PresentationFormat>Widescreen</PresentationFormat>
  <Paragraphs>60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Deftones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dc:creator>
  <cp:lastModifiedBy>DELL</cp:lastModifiedBy>
  <cp:revision>218</cp:revision>
  <dcterms:created xsi:type="dcterms:W3CDTF">2017-01-21T10:59:14Z</dcterms:created>
  <dcterms:modified xsi:type="dcterms:W3CDTF">2023-03-23T07:17:54Z</dcterms:modified>
</cp:coreProperties>
</file>