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19" r:id="rId2"/>
    <p:sldId id="344" r:id="rId3"/>
    <p:sldId id="343" r:id="rId4"/>
    <p:sldId id="318" r:id="rId5"/>
    <p:sldId id="33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86355" autoAdjust="0"/>
  </p:normalViewPr>
  <p:slideViewPr>
    <p:cSldViewPr snapToGrid="0">
      <p:cViewPr varScale="1">
        <p:scale>
          <a:sx n="89" d="100"/>
          <a:sy n="89" d="100"/>
        </p:scale>
        <p:origin x="902" y="58"/>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23/03/2023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99" y="228600"/>
            <a:ext cx="11958221" cy="6629400"/>
          </a:xfrm>
        </p:spPr>
        <p:txBody>
          <a:bodyPr>
            <a:noAutofit/>
          </a:bodyPr>
          <a:lstStyle/>
          <a:p>
            <a:pPr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0" i="0" dirty="0">
                <a:solidFill>
                  <a:srgbClr val="666666"/>
                </a:solidFill>
                <a:effectLst/>
                <a:latin typeface="Roboto" panose="02000000000000000000" pitchFamily="2" charset="0"/>
              </a:rPr>
              <a:t> </a:t>
            </a:r>
            <a:r>
              <a:rPr lang="en-US" sz="3200" b="0" i="0" dirty="0">
                <a:effectLst/>
                <a:latin typeface="Roboto" panose="02000000000000000000" pitchFamily="2" charset="0"/>
              </a:rPr>
              <a:t>A Marriage Proposal</a:t>
            </a:r>
          </a:p>
          <a:p>
            <a:pPr marR="0" indent="0" algn="just">
              <a:spcBef>
                <a:spcPts val="0"/>
              </a:spcBef>
              <a:spcAft>
                <a:spcPts val="0"/>
              </a:spcAft>
              <a:buNone/>
            </a:pPr>
            <a:r>
              <a:rPr lang="en-US" sz="3200" dirty="0">
                <a:latin typeface="Roboto" panose="02000000000000000000" pitchFamily="2" charset="0"/>
              </a:rPr>
              <a:t>		Anton Chekhov</a:t>
            </a:r>
            <a:r>
              <a:rPr lang="en-US" sz="3200" b="0" i="0" dirty="0">
                <a:effectLst/>
                <a:latin typeface="Roboto" panose="02000000000000000000" pitchFamily="2" charset="0"/>
              </a:rPr>
              <a:t> </a:t>
            </a:r>
          </a:p>
          <a:p>
            <a:pPr marR="0" indent="0" algn="just">
              <a:spcBef>
                <a:spcPts val="0"/>
              </a:spcBef>
              <a:spcAft>
                <a:spcPts val="0"/>
              </a:spcAft>
              <a:buNone/>
            </a:pPr>
            <a:r>
              <a:rPr lang="en-US" sz="3200" u="sng" dirty="0">
                <a:latin typeface="Roboto" panose="02000000000000000000" pitchFamily="2" charset="0"/>
              </a:rPr>
              <a:t>Main idea of the play</a:t>
            </a:r>
          </a:p>
          <a:p>
            <a:pPr marL="571500" marR="0" indent="-342900" algn="just">
              <a:spcBef>
                <a:spcPts val="0"/>
              </a:spcBef>
              <a:spcAft>
                <a:spcPts val="0"/>
              </a:spcAft>
              <a:buFont typeface="Wingdings" panose="05000000000000000000" pitchFamily="2" charset="2"/>
              <a:buChar char="Ø"/>
            </a:pPr>
            <a:r>
              <a:rPr lang="en-US" sz="3200" b="0" i="0" dirty="0">
                <a:effectLst/>
              </a:rPr>
              <a:t>‘Marriage Proposal’ is a one act play written by Russian dramatist, Anton Chekhov</a:t>
            </a:r>
            <a:endParaRPr lang="en-US" sz="3200" dirty="0"/>
          </a:p>
          <a:p>
            <a:pPr marL="571500" marR="0" indent="-342900" algn="just">
              <a:spcBef>
                <a:spcPts val="0"/>
              </a:spcBef>
              <a:spcAft>
                <a:spcPts val="0"/>
              </a:spcAft>
              <a:buFont typeface="Wingdings" panose="05000000000000000000" pitchFamily="2" charset="2"/>
              <a:buChar char="Ø"/>
            </a:pPr>
            <a:r>
              <a:rPr lang="en-US" sz="3200" b="0" i="0" dirty="0">
                <a:effectLst/>
              </a:rPr>
              <a:t>It  features a complex interaction among its characters.</a:t>
            </a:r>
            <a:endParaRPr lang="en-US" sz="3200" dirty="0"/>
          </a:p>
          <a:p>
            <a:pPr marL="571500" marR="0" indent="-342900" algn="just">
              <a:spcBef>
                <a:spcPts val="0"/>
              </a:spcBef>
              <a:spcAft>
                <a:spcPts val="0"/>
              </a:spcAft>
              <a:buFont typeface="Wingdings" panose="05000000000000000000" pitchFamily="2" charset="2"/>
              <a:buChar char="Ø"/>
            </a:pPr>
            <a:r>
              <a:rPr lang="en-US" sz="3200" b="0" i="0" dirty="0">
                <a:effectLst/>
              </a:rPr>
              <a:t>It says t</a:t>
            </a:r>
            <a:r>
              <a:rPr lang="en-US" sz="3200" dirty="0"/>
              <a:t>hat </a:t>
            </a:r>
            <a:r>
              <a:rPr lang="en-US" sz="3200" b="0" i="0" dirty="0">
                <a:effectLst/>
              </a:rPr>
              <a:t>marriage is not as romantic as some people believe. </a:t>
            </a:r>
          </a:p>
          <a:p>
            <a:pPr marL="571500" marR="0" indent="-342900" algn="just">
              <a:spcBef>
                <a:spcPts val="0"/>
              </a:spcBef>
              <a:spcAft>
                <a:spcPts val="0"/>
              </a:spcAft>
              <a:buFont typeface="Wingdings" panose="05000000000000000000" pitchFamily="2" charset="2"/>
              <a:buChar char="Ø"/>
            </a:pPr>
            <a:r>
              <a:rPr lang="en-US" sz="3200" b="0" i="0" dirty="0">
                <a:effectLst/>
              </a:rPr>
              <a:t>One of the themes of </a:t>
            </a:r>
            <a:r>
              <a:rPr lang="en-US" sz="3200" b="0" i="1" dirty="0">
                <a:effectLst/>
              </a:rPr>
              <a:t>A Marriage Proposal</a:t>
            </a:r>
            <a:r>
              <a:rPr lang="en-US" sz="3200" b="0" i="0" dirty="0">
                <a:effectLst/>
              </a:rPr>
              <a:t> is the difference between practicality and myth of marriage. </a:t>
            </a:r>
          </a:p>
          <a:p>
            <a:pPr marR="0" indent="0" algn="just">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2A8DF0F-AB06-CC2A-67FF-77527DCBC5CE}"/>
              </a:ext>
            </a:extLst>
          </p:cNvPr>
          <p:cNvSpPr>
            <a:spLocks noGrp="1"/>
          </p:cNvSpPr>
          <p:nvPr>
            <p:ph idx="1"/>
          </p:nvPr>
        </p:nvSpPr>
        <p:spPr>
          <a:xfrm>
            <a:off x="838200" y="213064"/>
            <a:ext cx="11262064" cy="6498454"/>
          </a:xfrm>
        </p:spPr>
        <p:txBody>
          <a:bodyPr>
            <a:normAutofit fontScale="92500" lnSpcReduction="10000"/>
          </a:bodyPr>
          <a:lstStyle/>
          <a:p>
            <a:pPr marL="0" indent="0">
              <a:buNone/>
            </a:pPr>
            <a:r>
              <a:rPr lang="en-US" u="sng" dirty="0"/>
              <a:t>Characters:-</a:t>
            </a:r>
          </a:p>
          <a:p>
            <a:pPr marL="0" indent="0">
              <a:buNone/>
            </a:pPr>
            <a:r>
              <a:rPr lang="en-US" sz="2800" b="0" i="0" dirty="0">
                <a:effectLst/>
                <a:latin typeface="Roboto" panose="02000000000000000000" pitchFamily="2" charset="0"/>
              </a:rPr>
              <a:t>Choobookov:- Father of Natalia</a:t>
            </a:r>
          </a:p>
          <a:p>
            <a:pPr marL="0" indent="0">
              <a:buNone/>
            </a:pPr>
            <a:r>
              <a:rPr lang="en-US" sz="2800" b="0" i="0" dirty="0">
                <a:effectLst/>
                <a:latin typeface="Roboto" panose="02000000000000000000" pitchFamily="2" charset="0"/>
              </a:rPr>
              <a:t>Lomov:-aged 35, is a long time neighbor of Choobookov</a:t>
            </a:r>
          </a:p>
          <a:p>
            <a:pPr marL="0" indent="0">
              <a:buNone/>
            </a:pPr>
            <a:r>
              <a:rPr lang="en-US" sz="2800" b="0" i="0" dirty="0">
                <a:effectLst/>
                <a:latin typeface="Roboto" panose="02000000000000000000" pitchFamily="2" charset="0"/>
              </a:rPr>
              <a:t>Natalia:</a:t>
            </a:r>
            <a:r>
              <a:rPr lang="en-US" dirty="0">
                <a:latin typeface="Roboto" panose="02000000000000000000" pitchFamily="2" charset="0"/>
              </a:rPr>
              <a:t> a girl whom Lomov wants to get married</a:t>
            </a:r>
          </a:p>
          <a:p>
            <a:pPr marL="0" indent="0">
              <a:buNone/>
            </a:pPr>
            <a:r>
              <a:rPr lang="en-US" u="sng" dirty="0">
                <a:latin typeface="Roboto" panose="02000000000000000000" pitchFamily="2" charset="0"/>
              </a:rPr>
              <a:t>Plot of the play</a:t>
            </a:r>
          </a:p>
          <a:p>
            <a:pPr algn="just">
              <a:buFont typeface="Wingdings" panose="05000000000000000000" pitchFamily="2" charset="2"/>
              <a:buChar char="Ø"/>
            </a:pPr>
            <a:r>
              <a:rPr lang="en-US" sz="2800" b="0" i="0" dirty="0">
                <a:effectLst/>
                <a:latin typeface="Roboto" panose="02000000000000000000" pitchFamily="2" charset="0"/>
              </a:rPr>
              <a:t>In the short play “A Marriage Proposal,” Anton Chekhov describes the odd courtship of Lomov, who seeks a marriage with his neighbor’s daughter. </a:t>
            </a:r>
          </a:p>
          <a:p>
            <a:pPr algn="just">
              <a:buFont typeface="Wingdings" panose="05000000000000000000" pitchFamily="2" charset="2"/>
              <a:buChar char="Ø"/>
            </a:pPr>
            <a:r>
              <a:rPr lang="en-US" sz="2800" b="0" i="0" dirty="0">
                <a:effectLst/>
                <a:latin typeface="Roboto" panose="02000000000000000000" pitchFamily="2" charset="0"/>
              </a:rPr>
              <a:t>Lomov, aged 35, is a long time neighbor of Choobookov. </a:t>
            </a:r>
          </a:p>
          <a:p>
            <a:pPr algn="just">
              <a:buFont typeface="Wingdings" panose="05000000000000000000" pitchFamily="2" charset="2"/>
              <a:buChar char="Ø"/>
            </a:pPr>
            <a:r>
              <a:rPr lang="en-US" sz="2800" b="0" i="0" dirty="0">
                <a:effectLst/>
                <a:latin typeface="Roboto" panose="02000000000000000000" pitchFamily="2" charset="0"/>
              </a:rPr>
              <a:t>He is a landowner who has inherited property from his aunt. </a:t>
            </a:r>
          </a:p>
          <a:p>
            <a:pPr algn="just">
              <a:buFont typeface="Wingdings" panose="05000000000000000000" pitchFamily="2" charset="2"/>
              <a:buChar char="Ø"/>
            </a:pPr>
            <a:r>
              <a:rPr lang="en-US" sz="2800" b="0" i="0" dirty="0">
                <a:effectLst/>
                <a:latin typeface="Roboto" panose="02000000000000000000" pitchFamily="2" charset="0"/>
              </a:rPr>
              <a:t>Though he is well fed and healthy, he is hypochondriac(sometimes weak). He suffers from palpitations and sleeplessness due to his nervousness. </a:t>
            </a:r>
          </a:p>
          <a:p>
            <a:pPr algn="just">
              <a:buFont typeface="Wingdings" panose="05000000000000000000" pitchFamily="2" charset="2"/>
              <a:buChar char="Ø"/>
            </a:pPr>
            <a:r>
              <a:rPr lang="en-US" sz="2800" b="0" i="0" dirty="0">
                <a:effectLst/>
                <a:latin typeface="Roboto" panose="02000000000000000000" pitchFamily="2" charset="0"/>
              </a:rPr>
              <a:t>He has passed a critical stage of marriage. He now knows </a:t>
            </a:r>
            <a:r>
              <a:rPr lang="en-US" sz="2800" b="0" i="0" dirty="0" smtClean="0">
                <a:effectLst/>
                <a:latin typeface="Roboto" panose="02000000000000000000" pitchFamily="2" charset="0"/>
              </a:rPr>
              <a:t>that even </a:t>
            </a:r>
            <a:r>
              <a:rPr lang="en-US" sz="2800" b="0" i="0" dirty="0">
                <a:effectLst/>
                <a:latin typeface="Roboto" panose="02000000000000000000" pitchFamily="2" charset="0"/>
              </a:rPr>
              <a:t>if he will search for an ideal woman or true love, he will never marry. </a:t>
            </a:r>
          </a:p>
          <a:p>
            <a:pPr algn="just">
              <a:buFont typeface="Wingdings" panose="05000000000000000000" pitchFamily="2" charset="2"/>
              <a:buChar char="Ø"/>
            </a:pPr>
            <a:r>
              <a:rPr lang="en-US" dirty="0">
                <a:latin typeface="Roboto" panose="02000000000000000000" pitchFamily="2" charset="0"/>
              </a:rPr>
              <a:t>But later on his mood gets changed and wants to get married if he finds an appropriate girl.</a:t>
            </a:r>
            <a:endParaRPr lang="en-US" sz="2800" b="0" i="0" dirty="0">
              <a:effectLst/>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40621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437689-764E-A51A-B444-0EBD610FCE07}"/>
              </a:ext>
            </a:extLst>
          </p:cNvPr>
          <p:cNvSpPr>
            <a:spLocks noGrp="1"/>
          </p:cNvSpPr>
          <p:nvPr>
            <p:ph idx="1"/>
          </p:nvPr>
        </p:nvSpPr>
        <p:spPr>
          <a:xfrm>
            <a:off x="142043" y="97654"/>
            <a:ext cx="11842811" cy="6640497"/>
          </a:xfrm>
        </p:spPr>
        <p:txBody>
          <a:bodyPr/>
          <a:lstStyle/>
          <a:p>
            <a:pPr algn="just">
              <a:buFont typeface="Wingdings" panose="05000000000000000000" pitchFamily="2" charset="2"/>
              <a:buChar char="Ø"/>
            </a:pPr>
            <a:r>
              <a:rPr lang="en-US" sz="2800" b="0" i="0" dirty="0" smtClean="0">
                <a:effectLst/>
                <a:latin typeface="Roboto" panose="02000000000000000000" pitchFamily="2" charset="0"/>
              </a:rPr>
              <a:t>So, </a:t>
            </a:r>
            <a:r>
              <a:rPr lang="en-US" sz="2800" b="0" i="0" dirty="0">
                <a:effectLst/>
                <a:latin typeface="Roboto" panose="02000000000000000000" pitchFamily="2" charset="0"/>
              </a:rPr>
              <a:t>he is now anxious to marry Natalia. </a:t>
            </a:r>
          </a:p>
          <a:p>
            <a:pPr algn="just">
              <a:buFont typeface="Wingdings" panose="05000000000000000000" pitchFamily="2" charset="2"/>
              <a:buChar char="Ø"/>
            </a:pPr>
            <a:r>
              <a:rPr lang="en-US" sz="2800" b="0" i="0" dirty="0">
                <a:effectLst/>
                <a:latin typeface="Roboto" panose="02000000000000000000" pitchFamily="2" charset="0"/>
              </a:rPr>
              <a:t>He thinks that she is not bad-looking and has some education. </a:t>
            </a:r>
          </a:p>
          <a:p>
            <a:pPr algn="just">
              <a:buFont typeface="Wingdings" panose="05000000000000000000" pitchFamily="2" charset="2"/>
              <a:buChar char="Ø"/>
            </a:pPr>
            <a:r>
              <a:rPr lang="en-US" sz="2800" b="0" i="0" dirty="0">
                <a:effectLst/>
                <a:latin typeface="Roboto" panose="02000000000000000000" pitchFamily="2" charset="0"/>
              </a:rPr>
              <a:t>He wants to lead a steady and regular life. </a:t>
            </a:r>
          </a:p>
          <a:p>
            <a:pPr algn="just">
              <a:buFont typeface="Wingdings" panose="05000000000000000000" pitchFamily="2" charset="2"/>
              <a:buChar char="Ø"/>
            </a:pPr>
            <a:r>
              <a:rPr lang="en-US" sz="2800" b="0" i="0" dirty="0">
                <a:effectLst/>
                <a:latin typeface="Roboto" panose="02000000000000000000" pitchFamily="2" charset="0"/>
              </a:rPr>
              <a:t>So, he visits the house of his neighbor Choobookov early morning dressed in formal suit. </a:t>
            </a:r>
          </a:p>
          <a:p>
            <a:pPr algn="just">
              <a:buFont typeface="Wingdings" panose="05000000000000000000" pitchFamily="2" charset="2"/>
              <a:buChar char="Ø"/>
            </a:pPr>
            <a:r>
              <a:rPr lang="en-US" sz="2800" b="0" i="0" dirty="0">
                <a:effectLst/>
                <a:latin typeface="Roboto" panose="02000000000000000000" pitchFamily="2" charset="0"/>
              </a:rPr>
              <a:t>Choobookov is surprised at the unexpected arrival of Lomov in his formal dress. </a:t>
            </a:r>
          </a:p>
          <a:p>
            <a:pPr algn="just">
              <a:buFont typeface="Wingdings" panose="05000000000000000000" pitchFamily="2" charset="2"/>
              <a:buChar char="Ø"/>
            </a:pPr>
            <a:r>
              <a:rPr lang="en-US" sz="2800" b="0" i="0" dirty="0">
                <a:effectLst/>
                <a:latin typeface="Roboto" panose="02000000000000000000" pitchFamily="2" charset="0"/>
              </a:rPr>
              <a:t>Lomov asks him Natalia’s hand in marriage. </a:t>
            </a:r>
          </a:p>
          <a:p>
            <a:pPr algn="just">
              <a:buFont typeface="Wingdings" panose="05000000000000000000" pitchFamily="2" charset="2"/>
              <a:buChar char="Ø"/>
            </a:pPr>
            <a:r>
              <a:rPr lang="en-US" sz="2800" b="0" i="0" dirty="0">
                <a:effectLst/>
                <a:latin typeface="Roboto" panose="02000000000000000000" pitchFamily="2" charset="0"/>
              </a:rPr>
              <a:t>Choobookov is also desperately looking for a suitable man for his 25-year-old daughter, Natalia. </a:t>
            </a:r>
          </a:p>
          <a:p>
            <a:pPr algn="just">
              <a:buFont typeface="Wingdings" panose="05000000000000000000" pitchFamily="2" charset="2"/>
              <a:buChar char="Ø"/>
            </a:pPr>
            <a:r>
              <a:rPr lang="en-US" sz="2800" b="0" i="0" dirty="0">
                <a:effectLst/>
                <a:latin typeface="Roboto" panose="02000000000000000000" pitchFamily="2" charset="0"/>
              </a:rPr>
              <a:t>As a father of a grown-up daughter, he immediately gives joyful permission to marry Natalia.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4141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204185"/>
            <a:ext cx="11496582" cy="6331259"/>
          </a:xfrm>
        </p:spPr>
        <p:txBody>
          <a:bodyPr>
            <a:normAutofit/>
          </a:bodyPr>
          <a:lstStyle/>
          <a:p>
            <a:pPr>
              <a:buFont typeface="Wingdings" panose="05000000000000000000" pitchFamily="2" charset="2"/>
              <a:buChar char="Ø"/>
            </a:pPr>
            <a:r>
              <a:rPr lang="en-US" sz="2400" dirty="0">
                <a:latin typeface="Roboto" panose="02000000000000000000" pitchFamily="2" charset="0"/>
              </a:rPr>
              <a:t>H</a:t>
            </a:r>
            <a:r>
              <a:rPr lang="en-US" sz="2400" b="0" i="0" dirty="0">
                <a:effectLst/>
                <a:latin typeface="Roboto" panose="02000000000000000000" pitchFamily="2" charset="0"/>
              </a:rPr>
              <a:t>e is invited into the room.</a:t>
            </a:r>
          </a:p>
          <a:p>
            <a:pPr>
              <a:buFont typeface="Wingdings" panose="05000000000000000000" pitchFamily="2" charset="2"/>
              <a:buChar char="Ø"/>
            </a:pPr>
            <a:r>
              <a:rPr lang="en-US" sz="2400" b="0" i="0" dirty="0">
                <a:effectLst/>
                <a:latin typeface="Roboto" panose="02000000000000000000" pitchFamily="2" charset="0"/>
              </a:rPr>
              <a:t> Lomov becomes nervous and instead of putting his proposal, he begins to </a:t>
            </a:r>
            <a:r>
              <a:rPr lang="en-US" sz="2400" b="0" i="0" dirty="0" smtClean="0">
                <a:effectLst/>
                <a:latin typeface="Roboto" panose="02000000000000000000" pitchFamily="2" charset="0"/>
              </a:rPr>
              <a:t>beat and argue </a:t>
            </a:r>
            <a:r>
              <a:rPr lang="en-US" sz="2400" b="0" i="0" dirty="0">
                <a:effectLst/>
                <a:latin typeface="Roboto" panose="02000000000000000000" pitchFamily="2" charset="0"/>
              </a:rPr>
              <a:t>about the bush. </a:t>
            </a:r>
          </a:p>
          <a:p>
            <a:pPr>
              <a:buFont typeface="Wingdings" panose="05000000000000000000" pitchFamily="2" charset="2"/>
              <a:buChar char="Ø"/>
            </a:pPr>
            <a:r>
              <a:rPr lang="en-US" sz="2400" b="0" i="0" dirty="0">
                <a:effectLst/>
                <a:latin typeface="Roboto" panose="02000000000000000000" pitchFamily="2" charset="0"/>
              </a:rPr>
              <a:t>When he says that his Ox Meadows touch her birch woods, </a:t>
            </a:r>
            <a:r>
              <a:rPr lang="en-US" sz="2400" dirty="0" smtClean="0">
                <a:latin typeface="Roboto" panose="02000000000000000000" pitchFamily="2" charset="0"/>
              </a:rPr>
              <a:t>Natalia</a:t>
            </a:r>
            <a:r>
              <a:rPr lang="en-US" sz="2400" b="0" i="0" dirty="0" smtClean="0">
                <a:effectLst/>
                <a:latin typeface="Roboto" panose="02000000000000000000" pitchFamily="2" charset="0"/>
              </a:rPr>
              <a:t> </a:t>
            </a:r>
            <a:r>
              <a:rPr lang="en-US" sz="2400" b="0" i="0" dirty="0">
                <a:effectLst/>
                <a:latin typeface="Roboto" panose="02000000000000000000" pitchFamily="2" charset="0"/>
              </a:rPr>
              <a:t>begins to argue with him about the ownership of that piece of land. </a:t>
            </a:r>
          </a:p>
          <a:p>
            <a:pPr>
              <a:buFont typeface="Wingdings" panose="05000000000000000000" pitchFamily="2" charset="2"/>
              <a:buChar char="Ø"/>
            </a:pPr>
            <a:r>
              <a:rPr lang="en-US" sz="2400" b="0" i="0" dirty="0">
                <a:effectLst/>
                <a:latin typeface="Roboto" panose="02000000000000000000" pitchFamily="2" charset="0"/>
              </a:rPr>
              <a:t>After her father notices they are arguing, he joins in, and then sends Lomov out of the house. </a:t>
            </a:r>
          </a:p>
          <a:p>
            <a:pPr>
              <a:buFont typeface="Wingdings" panose="05000000000000000000" pitchFamily="2" charset="2"/>
              <a:buChar char="Ø"/>
            </a:pPr>
            <a:r>
              <a:rPr lang="en-US" sz="2400" b="0" i="0" dirty="0">
                <a:effectLst/>
                <a:latin typeface="Roboto" panose="02000000000000000000" pitchFamily="2" charset="0"/>
              </a:rPr>
              <a:t>Choobookov then tells his daughter that Lomov was there to propose her.</a:t>
            </a:r>
          </a:p>
          <a:p>
            <a:pPr>
              <a:buFont typeface="Wingdings" panose="05000000000000000000" pitchFamily="2" charset="2"/>
              <a:buChar char="Ø"/>
            </a:pPr>
            <a:r>
              <a:rPr lang="en-US" sz="2400" b="0" i="0" dirty="0">
                <a:effectLst/>
                <a:latin typeface="Roboto" panose="02000000000000000000" pitchFamily="2" charset="0"/>
              </a:rPr>
              <a:t> Natalia repents and asks her father to call him back. </a:t>
            </a:r>
          </a:p>
          <a:p>
            <a:pPr>
              <a:buFont typeface="Wingdings" panose="05000000000000000000" pitchFamily="2" charset="2"/>
              <a:buChar char="Ø"/>
            </a:pPr>
            <a:r>
              <a:rPr lang="en-US" sz="2400" b="0" i="0" dirty="0">
                <a:effectLst/>
                <a:latin typeface="Roboto" panose="02000000000000000000" pitchFamily="2" charset="0"/>
              </a:rPr>
              <a:t>Lomov comes and she asks him about his hunting program. </a:t>
            </a:r>
          </a:p>
          <a:p>
            <a:pPr marL="0" indent="0">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3EC30A0-CDED-A81E-0CFC-D9882A40C9BD}"/>
              </a:ext>
            </a:extLst>
          </p:cNvPr>
          <p:cNvSpPr>
            <a:spLocks noGrp="1"/>
          </p:cNvSpPr>
          <p:nvPr>
            <p:ph idx="1"/>
          </p:nvPr>
        </p:nvSpPr>
        <p:spPr>
          <a:xfrm>
            <a:off x="97654" y="88777"/>
            <a:ext cx="11256146" cy="6667130"/>
          </a:xfrm>
        </p:spPr>
        <p:txBody>
          <a:bodyPr>
            <a:normAutofit lnSpcReduction="10000"/>
          </a:bodyPr>
          <a:lstStyle/>
          <a:p>
            <a:pPr algn="just">
              <a:buFont typeface="Wingdings" panose="05000000000000000000" pitchFamily="2" charset="2"/>
              <a:buChar char="Ø"/>
            </a:pPr>
            <a:r>
              <a:rPr lang="en-US" sz="2800" b="0" i="0" dirty="0">
                <a:effectLst/>
                <a:latin typeface="Roboto" panose="02000000000000000000" pitchFamily="2" charset="0"/>
              </a:rPr>
              <a:t>He says that he will start hunting after harvest because his best dog has gone lame. </a:t>
            </a:r>
          </a:p>
          <a:p>
            <a:pPr algn="just">
              <a:buFont typeface="Wingdings" panose="05000000000000000000" pitchFamily="2" charset="2"/>
              <a:buChar char="Ø"/>
            </a:pPr>
            <a:r>
              <a:rPr lang="en-US" sz="2800" b="0" i="0" dirty="0">
                <a:effectLst/>
                <a:latin typeface="Roboto" panose="02000000000000000000" pitchFamily="2" charset="0"/>
              </a:rPr>
              <a:t>At this point, Natalia contradicts him again and claims that her dog Leap is better than his dog Guess. </a:t>
            </a:r>
          </a:p>
          <a:p>
            <a:pPr algn="just">
              <a:buFont typeface="Wingdings" panose="05000000000000000000" pitchFamily="2" charset="2"/>
              <a:buChar char="Ø"/>
            </a:pPr>
            <a:r>
              <a:rPr lang="en-US" sz="2800" b="0" i="0" smtClean="0">
                <a:effectLst/>
                <a:latin typeface="Roboto" panose="02000000000000000000" pitchFamily="2" charset="0"/>
              </a:rPr>
              <a:t>Thus, </a:t>
            </a:r>
            <a:r>
              <a:rPr lang="en-US" sz="2800" b="0" i="0" dirty="0">
                <a:effectLst/>
                <a:latin typeface="Roboto" panose="02000000000000000000" pitchFamily="2" charset="0"/>
              </a:rPr>
              <a:t>the quarrel begins again till over-excitement makes Lomov faint in a chair. </a:t>
            </a:r>
          </a:p>
          <a:p>
            <a:pPr algn="just">
              <a:buFont typeface="Wingdings" panose="05000000000000000000" pitchFamily="2" charset="2"/>
              <a:buChar char="Ø"/>
            </a:pPr>
            <a:r>
              <a:rPr lang="en-US" sz="2800" b="0" i="0" dirty="0">
                <a:effectLst/>
                <a:latin typeface="Roboto" panose="02000000000000000000" pitchFamily="2" charset="0"/>
              </a:rPr>
              <a:t>Seeing him quiet and unmoving, Natalia thinks that he is dead and becomes hysterical. </a:t>
            </a:r>
          </a:p>
          <a:p>
            <a:pPr algn="just">
              <a:buFont typeface="Wingdings" panose="05000000000000000000" pitchFamily="2" charset="2"/>
              <a:buChar char="Ø"/>
            </a:pPr>
            <a:r>
              <a:rPr lang="en-US" sz="2800" b="0" i="0" dirty="0">
                <a:effectLst/>
                <a:latin typeface="Roboto" panose="02000000000000000000" pitchFamily="2" charset="0"/>
              </a:rPr>
              <a:t>At last Lomov comes into senses and Choobookov forces them to kiss each other and accept the marriage proposal.</a:t>
            </a:r>
          </a:p>
          <a:p>
            <a:pPr algn="just">
              <a:buFont typeface="Wingdings" panose="05000000000000000000" pitchFamily="2" charset="2"/>
              <a:buChar char="Ø"/>
            </a:pPr>
            <a:r>
              <a:rPr lang="en-US" sz="2800" b="0" i="0" dirty="0">
                <a:effectLst/>
                <a:latin typeface="Roboto" panose="02000000000000000000" pitchFamily="2" charset="0"/>
              </a:rPr>
              <a:t> Immediately following the kiss, Natalia and Lomov start quarrelling. Choobookov shouts for Champagne because he wants to celebrate their marriage and at the same time he feels free by the burden of his grown-up daughter.</a:t>
            </a:r>
            <a:r>
              <a:rPr lang="en-US" sz="4000" b="0" i="0" dirty="0">
                <a:solidFill>
                  <a:srgbClr val="666666"/>
                </a:solidFill>
                <a:effectLst/>
                <a:latin typeface="Roboto" panose="02000000000000000000" pitchFamily="2" charset="0"/>
              </a:rPr>
              <a:t/>
            </a:r>
            <a:br>
              <a:rPr lang="en-US" sz="4000" b="0" i="0" dirty="0">
                <a:solidFill>
                  <a:srgbClr val="666666"/>
                </a:solidFill>
                <a:effectLst/>
                <a:latin typeface="Roboto" panose="02000000000000000000" pitchFamily="2" charset="0"/>
              </a:rPr>
            </a:b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5598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503</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DELL</cp:lastModifiedBy>
  <cp:revision>207</cp:revision>
  <dcterms:created xsi:type="dcterms:W3CDTF">2017-01-21T10:59:14Z</dcterms:created>
  <dcterms:modified xsi:type="dcterms:W3CDTF">2023-03-24T05:49:35Z</dcterms:modified>
</cp:coreProperties>
</file>