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319" r:id="rId2"/>
    <p:sldId id="344" r:id="rId3"/>
    <p:sldId id="343" r:id="rId4"/>
    <p:sldId id="345" r:id="rId5"/>
    <p:sldId id="34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754" autoAdjust="0"/>
    <p:restoredTop sz="86355" autoAdjust="0"/>
  </p:normalViewPr>
  <p:slideViewPr>
    <p:cSldViewPr snapToGrid="0">
      <p:cViewPr varScale="1">
        <p:scale>
          <a:sx n="86" d="100"/>
          <a:sy n="86" d="100"/>
        </p:scale>
        <p:origin x="1032" y="67"/>
      </p:cViewPr>
      <p:guideLst>
        <p:guide orient="horz" pos="2160"/>
        <p:guide pos="3840"/>
      </p:guideLst>
    </p:cSldViewPr>
  </p:slideViewPr>
  <p:outlineViewPr>
    <p:cViewPr>
      <p:scale>
        <a:sx n="33" d="100"/>
        <a:sy n="33" d="100"/>
      </p:scale>
      <p:origin x="0" y="-2175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591E05-8488-4C46-A060-12A4230526F8}" type="datetimeFigureOut">
              <a:rPr lang="en-GB" smtClean="0"/>
              <a:pPr/>
              <a:t>23/07/2022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E5F384-2BD2-4CEA-B40A-8775E021D588}" type="slidenum">
              <a:rPr lang="en-GB" smtClean="0"/>
              <a:pPr/>
              <a:t>‹#›</a:t>
            </a:fld>
            <a:endParaRPr lang="en-GB"/>
          </a:p>
        </p:txBody>
      </p:sp>
    </p:spTree>
    <p:extLst>
      <p:ext uri="{BB962C8B-B14F-4D97-AF65-F5344CB8AC3E}">
        <p14:creationId xmlns:p14="http://schemas.microsoft.com/office/powerpoint/2010/main" val="577050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44236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17309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981944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254933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43648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93619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0603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871735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272863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10054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29F21-A0E9-433C-93B1-3DD4B2A9A904}" type="datetimeFigureOut">
              <a:rPr lang="en-GB" smtClean="0"/>
              <a:pPr/>
              <a:t>23/07/2022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C088BD5-29F7-4A44-AA65-6FE937AC1463}" type="slidenum">
              <a:rPr lang="en-GB" smtClean="0"/>
              <a:pPr/>
              <a:t>‹#›</a:t>
            </a:fld>
            <a:endParaRPr lang="en-GB"/>
          </a:p>
        </p:txBody>
      </p:sp>
    </p:spTree>
    <p:extLst>
      <p:ext uri="{BB962C8B-B14F-4D97-AF65-F5344CB8AC3E}">
        <p14:creationId xmlns:p14="http://schemas.microsoft.com/office/powerpoint/2010/main" val="37101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29F21-A0E9-433C-93B1-3DD4B2A9A904}" type="datetimeFigureOut">
              <a:rPr lang="en-GB" smtClean="0"/>
              <a:pPr/>
              <a:t>23/07/2022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88BD5-29F7-4A44-AA65-6FE937AC1463}" type="slidenum">
              <a:rPr lang="en-GB" smtClean="0"/>
              <a:pPr/>
              <a:t>‹#›</a:t>
            </a:fld>
            <a:endParaRPr lang="en-GB"/>
          </a:p>
        </p:txBody>
      </p:sp>
    </p:spTree>
    <p:extLst>
      <p:ext uri="{BB962C8B-B14F-4D97-AF65-F5344CB8AC3E}">
        <p14:creationId xmlns:p14="http://schemas.microsoft.com/office/powerpoint/2010/main" val="2026783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cram.com/subjects/united-kingd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899" y="228600"/>
            <a:ext cx="11958221" cy="6629400"/>
          </a:xfrm>
        </p:spPr>
        <p:txBody>
          <a:bodyPr>
            <a:noAutofit/>
          </a:bodyPr>
          <a:lstStyle/>
          <a:p>
            <a:pPr marL="0" marR="0" indent="0" algn="just">
              <a:spcBef>
                <a:spcPts val="0"/>
              </a:spcBef>
              <a:spcAft>
                <a:spcPts val="0"/>
              </a:spcAft>
              <a:buNone/>
            </a:pPr>
            <a:r>
              <a:rPr lang="en-US" sz="1800" b="1" kern="0" dirty="0">
                <a:solidFill>
                  <a:srgbClr val="000000"/>
                </a:solidFill>
                <a:effectLst/>
                <a:latin typeface="Times New Roman" panose="02020603050405020304" pitchFamily="18" charset="0"/>
                <a:ea typeface="Times New Roman" panose="02020603050405020304" pitchFamily="18" charset="0"/>
              </a:rPr>
              <a:t>	Winston Churchill's First Speech as Prime Minister in 1940: "Blood, Toil, Tears and Sweat“</a:t>
            </a:r>
          </a:p>
          <a:p>
            <a:pPr marL="0" marR="0" indent="0" algn="just">
              <a:spcBef>
                <a:spcPts val="0"/>
              </a:spcBef>
              <a:spcAft>
                <a:spcPts val="0"/>
              </a:spcAft>
              <a:buNone/>
            </a:pPr>
            <a:r>
              <a:rPr lang="en-US" sz="1800" b="1" u="sng" kern="0" dirty="0">
                <a:effectLst/>
                <a:latin typeface="Times New Roman" panose="02020603050405020304" pitchFamily="18" charset="0"/>
                <a:ea typeface="Times New Roman" panose="02020603050405020304" pitchFamily="18" charset="0"/>
              </a:rPr>
              <a:t>Background</a:t>
            </a:r>
          </a:p>
          <a:p>
            <a:pPr marR="0"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Winston Churchill became the United Kingdom of Great Britain Prime Minister on May 10, 1940, near the beginning of World War II. </a:t>
            </a:r>
          </a:p>
          <a:p>
            <a:pPr marR="0"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Three days later, he made his first speech to the House of Commons. In it, he made the oft-quoted statement, "I have nothing to offer but blood, toil, tears and sweat.“</a:t>
            </a:r>
            <a:endParaRPr lang="en-US" sz="1800" dirty="0">
              <a:latin typeface="Times New Roman" panose="02020603050405020304" pitchFamily="18" charset="0"/>
              <a:ea typeface="Times New Roman" panose="02020603050405020304" pitchFamily="18" charset="0"/>
            </a:endParaRPr>
          </a:p>
          <a:p>
            <a:pPr marR="0"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This was the first of many inspirational speeches he made during the war.</a:t>
            </a:r>
          </a:p>
          <a:p>
            <a:pPr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In May, 1940, Neville Chamberlain had been removed as Great Britain's Prime Minister by the King, because of his inaction in the threat of war from Germany. Winston Churchill was assigned the position. </a:t>
            </a:r>
          </a:p>
          <a:p>
            <a:pPr algn="just">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He then asked the House of Commons for a vote of confidence in his new all-party government with this "blood, toil, tears and sweat" speech.</a:t>
            </a:r>
          </a:p>
          <a:p>
            <a:pPr algn="just">
              <a:buFont typeface="Wingdings" panose="05000000000000000000" pitchFamily="2" charset="2"/>
              <a:buChar char="Ø"/>
            </a:pPr>
            <a:r>
              <a:rPr lang="en-US" sz="1800" spc="-10" dirty="0">
                <a:latin typeface="Times New Roman" panose="02020603050405020304" pitchFamily="18" charset="0"/>
                <a:ea typeface="Calibri" panose="020F0502020204030204" pitchFamily="34" charset="0"/>
                <a:cs typeface="Times New Roman" panose="02020603050405020304" pitchFamily="18" charset="0"/>
              </a:rPr>
              <a:t>T</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his speech which was delivered </a:t>
            </a:r>
            <a:r>
              <a:rPr lang="en-US" sz="1800" spc="-10" dirty="0">
                <a:latin typeface="Times New Roman" panose="02020603050405020304" pitchFamily="18" charset="0"/>
                <a:ea typeface="Calibri" panose="020F0502020204030204" pitchFamily="34" charset="0"/>
                <a:cs typeface="Times New Roman" panose="02020603050405020304" pitchFamily="18" charset="0"/>
              </a:rPr>
              <a:t>on 13</a:t>
            </a:r>
            <a:r>
              <a:rPr lang="en-US" sz="1800" spc="-10" baseline="30000" dirty="0">
                <a:latin typeface="Times New Roman" panose="02020603050405020304" pitchFamily="18" charset="0"/>
                <a:ea typeface="Calibri" panose="020F0502020204030204" pitchFamily="34" charset="0"/>
                <a:cs typeface="Times New Roman" panose="02020603050405020304" pitchFamily="18" charset="0"/>
              </a:rPr>
              <a:t>th</a:t>
            </a:r>
            <a:r>
              <a:rPr lang="en-US" sz="1800" spc="-10" dirty="0">
                <a:latin typeface="Times New Roman" panose="02020603050405020304" pitchFamily="18" charset="0"/>
                <a:ea typeface="Calibri" panose="020F0502020204030204" pitchFamily="34" charset="0"/>
                <a:cs typeface="Times New Roman" panose="02020603050405020304" pitchFamily="18" charset="0"/>
              </a:rPr>
              <a:t> May, 1940</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sent a clear message that the </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United Kingdom</a:t>
            </a:r>
            <a:r>
              <a:rPr lang="en-US" sz="1800" spc="-10" dirty="0">
                <a:effectLst/>
                <a:latin typeface="Times New Roman" panose="02020603050405020304" pitchFamily="18" charset="0"/>
                <a:ea typeface="Calibri" panose="020F0502020204030204" pitchFamily="34" charset="0"/>
                <a:cs typeface="Times New Roman" panose="02020603050405020304" pitchFamily="18" charset="0"/>
              </a:rPr>
              <a:t> will fight to the last.</a:t>
            </a:r>
          </a:p>
          <a:p>
            <a:pPr algn="just">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Churchill's speech has two primary aims.</a:t>
            </a:r>
          </a:p>
          <a:p>
            <a:pPr algn="l">
              <a:buFont typeface="+mj-lt"/>
              <a:buAutoNum type="arabicPeriod"/>
            </a:pPr>
            <a:r>
              <a:rPr lang="en-US" sz="1800" b="0" i="0" dirty="0">
                <a:solidFill>
                  <a:srgbClr val="222222"/>
                </a:solidFill>
                <a:effectLst/>
                <a:latin typeface="Times New Roman" panose="02020603050405020304" pitchFamily="18" charset="0"/>
                <a:cs typeface="Times New Roman" panose="02020603050405020304" pitchFamily="18" charset="0"/>
              </a:rPr>
              <a:t>He's discussing the new government that he formed in the past three days after becoming prime minister. </a:t>
            </a:r>
          </a:p>
          <a:p>
            <a:pPr algn="l">
              <a:buFont typeface="+mj-lt"/>
              <a:buAutoNum type="arabicPeriod"/>
            </a:pPr>
            <a:r>
              <a:rPr lang="en-US" sz="1800" b="0" i="0" dirty="0">
                <a:solidFill>
                  <a:srgbClr val="222222"/>
                </a:solidFill>
                <a:effectLst/>
                <a:latin typeface="Times New Roman" panose="02020603050405020304" pitchFamily="18" charset="0"/>
                <a:cs typeface="Times New Roman" panose="02020603050405020304" pitchFamily="18" charset="0"/>
              </a:rPr>
              <a:t>He's giving a frank status update on the war with Germany.</a:t>
            </a:r>
          </a:p>
          <a:p>
            <a:pPr algn="l">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The first half or so of the speech isn't about storming up the political troops against fascism/tyranny—it's about the transition between governments.</a:t>
            </a:r>
          </a:p>
          <a:p>
            <a:pPr algn="l">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 Churchill explains the rapid change in leadership and why Parliament was meeting that day. </a:t>
            </a:r>
          </a:p>
          <a:p>
            <a:pPr algn="l">
              <a:buFont typeface="Wingdings" panose="05000000000000000000" pitchFamily="2" charset="2"/>
              <a:buChar char="Ø"/>
            </a:pPr>
            <a:r>
              <a:rPr lang="en-US" sz="1800" b="0" i="0" dirty="0">
                <a:solidFill>
                  <a:srgbClr val="222222"/>
                </a:solidFill>
                <a:effectLst/>
                <a:latin typeface="Times New Roman" panose="02020603050405020304" pitchFamily="18" charset="0"/>
                <a:cs typeface="Times New Roman" panose="02020603050405020304" pitchFamily="18" charset="0"/>
              </a:rPr>
              <a:t>Then he transitions to talking about the war, first through a political lens and then a more poetic one.</a:t>
            </a:r>
            <a:br>
              <a:rPr lang="en-US" sz="1800" dirty="0">
                <a:latin typeface="Times New Roman" panose="02020603050405020304" pitchFamily="18" charset="0"/>
                <a:cs typeface="Times New Roman" panose="02020603050405020304" pitchFamily="18" charset="0"/>
              </a:rPr>
            </a:br>
            <a:endParaRPr lang="en-US" sz="1800" b="0" i="0" dirty="0">
              <a:solidFill>
                <a:srgbClr val="222222"/>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endParaRPr lang="en-US" sz="1800" dirty="0">
              <a:solidFill>
                <a:srgbClr val="000000"/>
              </a:solidFill>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R="0" algn="just">
              <a:buFont typeface="Wingdings" panose="05000000000000000000" pitchFamily="2" charset="2"/>
              <a:buChar char="Ø"/>
            </a:pPr>
            <a:endParaRPr lang="en-US" sz="1800"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endParaRPr lang="en-US" sz="1800" b="1" u="sng" kern="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A8DF0F-AB06-CC2A-67FF-77527DCBC5CE}"/>
              </a:ext>
            </a:extLst>
          </p:cNvPr>
          <p:cNvSpPr>
            <a:spLocks noGrp="1"/>
          </p:cNvSpPr>
          <p:nvPr>
            <p:ph idx="1"/>
          </p:nvPr>
        </p:nvSpPr>
        <p:spPr>
          <a:xfrm>
            <a:off x="838200" y="186431"/>
            <a:ext cx="11262064" cy="6498454"/>
          </a:xfrm>
        </p:spPr>
        <p:txBody>
          <a:bodyPr>
            <a:noAutofit/>
          </a:bodyPr>
          <a:lstStyle/>
          <a:p>
            <a:pPr marR="0" indent="0" algn="just">
              <a:lnSpc>
                <a:spcPct val="107000"/>
              </a:lnSpc>
              <a:spcBef>
                <a:spcPts val="0"/>
              </a:spcBef>
              <a:spcAft>
                <a:spcPts val="800"/>
              </a:spcAft>
              <a:buNone/>
            </a:pPr>
            <a:r>
              <a:rPr lang="en-US" sz="2000" b="1" u="sng" spc="-10" dirty="0">
                <a:effectLst/>
                <a:latin typeface="Times New Roman" panose="02020603050405020304" pitchFamily="18" charset="0"/>
                <a:ea typeface="Calibri" panose="020F0502020204030204" pitchFamily="34" charset="0"/>
                <a:cs typeface="Times New Roman" panose="02020603050405020304" pitchFamily="18" charset="0"/>
              </a:rPr>
              <a:t>Summary of the speech</a:t>
            </a:r>
          </a:p>
          <a:p>
            <a:pPr marL="571500" marR="0" indent="-342900" algn="just">
              <a:lnSpc>
                <a:spcPct val="107000"/>
              </a:lnSpc>
              <a:spcBef>
                <a:spcPts val="0"/>
              </a:spcBef>
              <a:spcAft>
                <a:spcPts val="800"/>
              </a:spcAft>
              <a:buFont typeface="Wingdings" panose="05000000000000000000" pitchFamily="2" charset="2"/>
              <a:buChar char="Ø"/>
            </a:pP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The “Blood, Toil, Tears and Sweat” speech is the most famous speech in the world. </a:t>
            </a:r>
          </a:p>
          <a:p>
            <a:pPr marL="571500" marR="0" indent="-342900" algn="just">
              <a:lnSpc>
                <a:spcPct val="107000"/>
              </a:lnSpc>
              <a:spcBef>
                <a:spcPts val="0"/>
              </a:spcBef>
              <a:spcAft>
                <a:spcPts val="800"/>
              </a:spcAft>
              <a:buFont typeface="Wingdings" panose="05000000000000000000" pitchFamily="2" charset="2"/>
              <a:buChar char="Ø"/>
            </a:pP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The author, Winston Churchill is Prime Minister of the United Kingdom. This speech is given after he was appointed Prime Minister of United Kingdom. In the first way of World War II, the United Kingdom is in danger. </a:t>
            </a:r>
          </a:p>
          <a:p>
            <a:pPr marL="571500" marR="0" indent="-342900" algn="just">
              <a:lnSpc>
                <a:spcPct val="107000"/>
              </a:lnSpc>
              <a:spcBef>
                <a:spcPts val="0"/>
              </a:spcBef>
              <a:spcAft>
                <a:spcPts val="800"/>
              </a:spcAft>
              <a:buFont typeface="Wingdings" panose="05000000000000000000" pitchFamily="2" charset="2"/>
              <a:buChar char="Ø"/>
            </a:pP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In order to unite all the forces that can be united, Churchill gave this speech. He used his attic faith, sincere words to move the audiences. </a:t>
            </a:r>
          </a:p>
          <a:p>
            <a:pPr marL="571500" marR="0" indent="-342900" algn="just">
              <a:lnSpc>
                <a:spcPct val="107000"/>
              </a:lnSpc>
              <a:spcBef>
                <a:spcPts val="0"/>
              </a:spcBef>
              <a:spcAft>
                <a:spcPts val="800"/>
              </a:spcAft>
              <a:buFont typeface="Wingdings" panose="05000000000000000000" pitchFamily="2" charset="2"/>
              <a:buChar char="Ø"/>
            </a:pPr>
            <a:r>
              <a:rPr lang="en-US" sz="2000" spc="-10" dirty="0">
                <a:latin typeface="Times New Roman" panose="02020603050405020304" pitchFamily="18" charset="0"/>
                <a:ea typeface="Calibri" panose="020F0502020204030204" pitchFamily="34" charset="0"/>
                <a:cs typeface="Times New Roman" panose="02020603050405020304" pitchFamily="18" charset="0"/>
              </a:rPr>
              <a:t>In the first section of this speech, Churchill has given the introduction of the war cabinet.</a:t>
            </a:r>
          </a:p>
          <a:p>
            <a:pPr marL="571500" marR="0" indent="-342900" algn="just">
              <a:lnSpc>
                <a:spcPct val="107000"/>
              </a:lnSpc>
              <a:spcBef>
                <a:spcPts val="0"/>
              </a:spcBef>
              <a:spcAft>
                <a:spcPts val="800"/>
              </a:spcAft>
              <a:buFont typeface="Wingdings" panose="05000000000000000000" pitchFamily="2" charset="2"/>
              <a:buChar char="Ø"/>
            </a:pPr>
            <a:r>
              <a:rPr lang="en-US" sz="2000" b="0" i="0" spc="-10" dirty="0">
                <a:solidFill>
                  <a:srgbClr val="222222"/>
                </a:solidFill>
                <a:effectLst/>
                <a:latin typeface="Times New Roman" panose="02020603050405020304" pitchFamily="18" charset="0"/>
                <a:cs typeface="Times New Roman" panose="02020603050405020304" pitchFamily="18" charset="0"/>
              </a:rPr>
              <a:t>H</a:t>
            </a:r>
            <a:r>
              <a:rPr lang="en-US" sz="2000" spc="-10" dirty="0">
                <a:solidFill>
                  <a:srgbClr val="222222"/>
                </a:solidFill>
                <a:latin typeface="Times New Roman" panose="02020603050405020304" pitchFamily="18" charset="0"/>
                <a:cs typeface="Times New Roman" panose="02020603050405020304" pitchFamily="18" charset="0"/>
              </a:rPr>
              <a:t>ere, </a:t>
            </a:r>
            <a:r>
              <a:rPr lang="en-US" sz="2000" b="0" i="0" dirty="0">
                <a:solidFill>
                  <a:srgbClr val="222222"/>
                </a:solidFill>
                <a:effectLst/>
                <a:latin typeface="Times New Roman" panose="02020603050405020304" pitchFamily="18" charset="0"/>
                <a:cs typeface="Times New Roman" panose="02020603050405020304" pitchFamily="18" charset="0"/>
              </a:rPr>
              <a:t>Churchill sums up what's been going on the past few days. </a:t>
            </a:r>
          </a:p>
          <a:p>
            <a:pPr marL="571500" marR="0" indent="-342900" algn="just">
              <a:lnSpc>
                <a:spcPct val="107000"/>
              </a:lnSpc>
              <a:spcBef>
                <a:spcPts val="0"/>
              </a:spcBef>
              <a:spcAft>
                <a:spcPts val="800"/>
              </a:spcAf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The king asked him to put together a new cabinet that included people from all parties.</a:t>
            </a:r>
          </a:p>
          <a:p>
            <a:pPr marL="571500" marR="0" indent="-342900" algn="just">
              <a:lnSpc>
                <a:spcPct val="107000"/>
              </a:lnSpc>
              <a:spcBef>
                <a:spcPts val="0"/>
              </a:spcBef>
              <a:spcAft>
                <a:spcPts val="800"/>
              </a:spcAf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Churchill has already assembled a War Cabinet of five members from three different parties.</a:t>
            </a:r>
          </a:p>
          <a:p>
            <a:pPr marL="571500" marR="0" indent="-342900" algn="just">
              <a:lnSpc>
                <a:spcPct val="107000"/>
              </a:lnSpc>
              <a:spcBef>
                <a:spcPts val="0"/>
              </a:spcBef>
              <a:spcAft>
                <a:spcPts val="800"/>
              </a:spcAf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Churchill says he had to put together the War Cabinet immediately because of the war, but other positions will be filled soon, hopefully tomorrow after he submits his final choices to the king that night.</a:t>
            </a:r>
          </a:p>
          <a:p>
            <a:pPr marL="571500" marR="0" indent="-342900" algn="just">
              <a:lnSpc>
                <a:spcPct val="107000"/>
              </a:lnSpc>
              <a:spcBef>
                <a:spcPts val="0"/>
              </a:spcBef>
              <a:spcAft>
                <a:spcPts val="800"/>
              </a:spcAft>
              <a:buFont typeface="Wingdings" panose="05000000000000000000" pitchFamily="2" charset="2"/>
              <a:buChar char="Ø"/>
            </a:pPr>
            <a:r>
              <a:rPr lang="en-US" sz="2000" b="0" i="0" dirty="0">
                <a:solidFill>
                  <a:srgbClr val="222222"/>
                </a:solidFill>
                <a:effectLst/>
                <a:latin typeface="Times New Roman" panose="02020603050405020304" pitchFamily="18" charset="0"/>
                <a:cs typeface="Times New Roman" panose="02020603050405020304" pitchFamily="18" charset="0"/>
              </a:rPr>
              <a:t>It usually takes a bit longer to fill those jobs anyway.</a:t>
            </a:r>
          </a:p>
          <a:p>
            <a:pPr marL="571500" marR="0" indent="-342900" algn="just">
              <a:lnSpc>
                <a:spcPct val="107000"/>
              </a:lnSpc>
              <a:spcBef>
                <a:spcPts val="0"/>
              </a:spcBef>
              <a:spcAft>
                <a:spcPts val="800"/>
              </a:spcAft>
              <a:buFont typeface="Wingdings" panose="05000000000000000000" pitchFamily="2" charset="2"/>
              <a:buChar char="Ø"/>
            </a:pPr>
            <a:endParaRPr lang="en-US" sz="2000" spc="-10" dirty="0">
              <a:latin typeface="Times New Roman" panose="02020603050405020304" pitchFamily="18" charset="0"/>
              <a:ea typeface="Calibri" panose="020F0502020204030204" pitchFamily="34" charset="0"/>
              <a:cs typeface="Times New Roman" panose="02020603050405020304" pitchFamily="18" charset="0"/>
            </a:endParaRPr>
          </a:p>
          <a:p>
            <a:pPr marL="571500" marR="0" indent="-342900" algn="just">
              <a:lnSpc>
                <a:spcPct val="107000"/>
              </a:lnSpc>
              <a:spcBef>
                <a:spcPts val="0"/>
              </a:spcBef>
              <a:spcAft>
                <a:spcPts val="800"/>
              </a:spcAft>
              <a:buFont typeface="Wingdings" panose="05000000000000000000" pitchFamily="2" charset="2"/>
              <a:buChar char="Ø"/>
            </a:pPr>
            <a:endParaRPr lang="en-US" sz="2000" spc="-10" dirty="0">
              <a:effectLst/>
              <a:latin typeface="Times New Roman" panose="02020603050405020304" pitchFamily="18" charset="0"/>
              <a:ea typeface="Calibri" panose="020F0502020204030204" pitchFamily="34" charset="0"/>
              <a:cs typeface="Times New Roman" panose="02020603050405020304" pitchFamily="18" charset="0"/>
            </a:endParaRPr>
          </a:p>
          <a:p>
            <a:pPr marR="0" indent="0" algn="just">
              <a:lnSpc>
                <a:spcPct val="107000"/>
              </a:lnSpc>
              <a:spcBef>
                <a:spcPts val="0"/>
              </a:spcBef>
              <a:spcAft>
                <a:spcPts val="800"/>
              </a:spcAft>
              <a:buNone/>
            </a:pPr>
            <a:r>
              <a:rPr lang="en-US" sz="2000" spc="-1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6214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37689-764E-A51A-B444-0EBD610FCE07}"/>
              </a:ext>
            </a:extLst>
          </p:cNvPr>
          <p:cNvSpPr>
            <a:spLocks noGrp="1"/>
          </p:cNvSpPr>
          <p:nvPr>
            <p:ph idx="1"/>
          </p:nvPr>
        </p:nvSpPr>
        <p:spPr>
          <a:xfrm>
            <a:off x="142043" y="97654"/>
            <a:ext cx="11842811" cy="6640497"/>
          </a:xfrm>
        </p:spPr>
        <p:txBody>
          <a:bodyPr>
            <a:normAutofit fontScale="77500" lnSpcReduction="20000"/>
          </a:bodyPr>
          <a:lstStyle/>
          <a:p>
            <a:pPr marL="685800" marR="0" indent="-457200" algn="just">
              <a:lnSpc>
                <a:spcPct val="107000"/>
              </a:lnSpc>
              <a:spcBef>
                <a:spcPts val="0"/>
              </a:spcBef>
              <a:spcAft>
                <a:spcPts val="800"/>
              </a:spcAft>
              <a:buFont typeface="Wingdings" panose="05000000000000000000" pitchFamily="2" charset="2"/>
              <a:buChar char="Ø"/>
            </a:pPr>
            <a:r>
              <a:rPr lang="en-US" dirty="0">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In the second section of the speech, Churchill has talked about parliament business. </a:t>
            </a:r>
            <a:endParaRPr lang="en-US" dirty="0">
              <a:solidFill>
                <a:srgbClr val="353535"/>
              </a:solidFill>
              <a:latin typeface="Times New Roman" panose="02020603050405020304" pitchFamily="18" charset="0"/>
              <a:ea typeface="Times New Roman" panose="02020603050405020304" pitchFamily="18" charset="0"/>
              <a:cs typeface="Times New Roman" panose="02020603050405020304" pitchFamily="18" charset="0"/>
            </a:endParaRPr>
          </a:p>
          <a:p>
            <a:pPr marL="685800" marR="0" indent="-457200" algn="just">
              <a:lnSpc>
                <a:spcPct val="107000"/>
              </a:lnSpc>
              <a:spcBef>
                <a:spcPts val="0"/>
              </a:spcBef>
              <a:spcAft>
                <a:spcPts val="800"/>
              </a:spcAft>
              <a:buFont typeface="Wingdings" panose="05000000000000000000" pitchFamily="2" charset="2"/>
              <a:buChar char="Ø"/>
            </a:pPr>
            <a:r>
              <a:rPr lang="en-US" dirty="0">
                <a:solidFill>
                  <a:srgbClr val="353535"/>
                </a:solidFill>
                <a:effectLst/>
                <a:latin typeface="Times New Roman" panose="02020603050405020304" pitchFamily="18" charset="0"/>
                <a:ea typeface="Times New Roman" panose="02020603050405020304" pitchFamily="18" charset="0"/>
                <a:cs typeface="Times New Roman" panose="02020603050405020304" pitchFamily="18" charset="0"/>
              </a:rPr>
              <a:t>In this part, </a:t>
            </a:r>
            <a:r>
              <a:rPr lang="en-US" b="0" i="0" dirty="0">
                <a:solidFill>
                  <a:srgbClr val="222222"/>
                </a:solidFill>
                <a:effectLst/>
                <a:latin typeface="Times New Roman" panose="02020603050405020304" pitchFamily="18" charset="0"/>
                <a:cs typeface="Times New Roman" panose="02020603050405020304" pitchFamily="18" charset="0"/>
              </a:rPr>
              <a:t>Churchill tells Parliament that he and the Speaker of the House thought it would be a good idea to call a session of Parliament.</a:t>
            </a:r>
          </a:p>
          <a:p>
            <a:pPr marL="685800" marR="0" indent="-457200" algn="just">
              <a:lnSpc>
                <a:spcPct val="107000"/>
              </a:lnSpc>
              <a:spcBef>
                <a:spcPts val="0"/>
              </a:spcBef>
              <a:spcAft>
                <a:spcPts val="800"/>
              </a:spcAf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After this session, the House of Commons won't meet until May 21st, unless there's an earlier need.</a:t>
            </a:r>
          </a:p>
          <a:p>
            <a:pPr marL="685800" marR="0" indent="-457200" algn="just">
              <a:lnSpc>
                <a:spcPct val="107000"/>
              </a:lnSpc>
              <a:spcBef>
                <a:spcPts val="0"/>
              </a:spcBef>
              <a:spcAft>
                <a:spcPts val="800"/>
              </a:spcAf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The topics for the next session will be communicated to the members as soon as possible.</a:t>
            </a:r>
          </a:p>
          <a:p>
            <a:pPr marL="685800" marR="0" indent="-457200" algn="just">
              <a:lnSpc>
                <a:spcPct val="107000"/>
              </a:lnSpc>
              <a:spcBef>
                <a:spcPts val="0"/>
              </a:spcBef>
              <a:spcAft>
                <a:spcPts val="800"/>
              </a:spcAft>
              <a:buFont typeface="Wingdings" panose="05000000000000000000" pitchFamily="2" charset="2"/>
              <a:buChar char="Ø"/>
            </a:pPr>
            <a:r>
              <a:rPr lang="en-US" dirty="0">
                <a:solidFill>
                  <a:srgbClr val="222222"/>
                </a:solidFill>
                <a:latin typeface="Times New Roman" panose="02020603050405020304" pitchFamily="18" charset="0"/>
                <a:cs typeface="Times New Roman" panose="02020603050405020304" pitchFamily="18" charset="0"/>
              </a:rPr>
              <a:t>In the third section of the speech Churchill talks about parliament in war time. </a:t>
            </a:r>
          </a:p>
          <a:p>
            <a:pPr marL="685800" marR="0" indent="-457200" algn="just">
              <a:lnSpc>
                <a:spcPct val="107000"/>
              </a:lnSpc>
              <a:spcBef>
                <a:spcPts val="0"/>
              </a:spcBef>
              <a:spcAft>
                <a:spcPts val="800"/>
              </a:spcAft>
              <a:buFont typeface="Wingdings" panose="05000000000000000000" pitchFamily="2" charset="2"/>
              <a:buChar char="Ø"/>
            </a:pPr>
            <a:r>
              <a:rPr lang="en-US" dirty="0">
                <a:solidFill>
                  <a:srgbClr val="222222"/>
                </a:solidFill>
                <a:latin typeface="Times New Roman" panose="02020603050405020304" pitchFamily="18" charset="0"/>
                <a:cs typeface="Times New Roman" panose="02020603050405020304" pitchFamily="18" charset="0"/>
              </a:rPr>
              <a:t>Here he says that c</a:t>
            </a:r>
            <a:r>
              <a:rPr lang="en-US" b="0" i="0" dirty="0">
                <a:solidFill>
                  <a:srgbClr val="222222"/>
                </a:solidFill>
                <a:effectLst/>
                <a:latin typeface="Times New Roman" panose="02020603050405020304" pitchFamily="18" charset="0"/>
                <a:cs typeface="Times New Roman" panose="02020603050405020304" pitchFamily="18" charset="0"/>
              </a:rPr>
              <a:t>reating a new government is always tricky, but now the country is in the early phase of a major conflict, which makes it even trickier.</a:t>
            </a:r>
          </a:p>
          <a:p>
            <a:pPr marL="685800" marR="0" indent="-457200" algn="just">
              <a:lnSpc>
                <a:spcPct val="107000"/>
              </a:lnSpc>
              <a:spcBef>
                <a:spcPts val="0"/>
              </a:spcBef>
              <a:spcAft>
                <a:spcPts val="800"/>
              </a:spcAf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Fighting is already in motion in Norway and Holland, plus there are preparations to be made in the Mediterranean and in Great Britain itself.</a:t>
            </a:r>
          </a:p>
          <a:p>
            <a:pPr marL="685800" marR="0" indent="-457200" algn="just">
              <a:lnSpc>
                <a:spcPct val="107000"/>
              </a:lnSpc>
              <a:spcBef>
                <a:spcPts val="0"/>
              </a:spcBef>
              <a:spcAft>
                <a:spcPts val="800"/>
              </a:spcAf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Churchill says he had to act quickly to create his new government, and therefore hopes the other members will cut him for the unceremonious/hasty quality of his administration's transition.</a:t>
            </a:r>
          </a:p>
          <a:p>
            <a:pPr marL="685800" marR="0" indent="-457200" algn="just">
              <a:lnSpc>
                <a:spcPct val="107000"/>
              </a:lnSpc>
              <a:spcBef>
                <a:spcPts val="0"/>
              </a:spcBef>
              <a:spcAft>
                <a:spcPts val="800"/>
              </a:spcAf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Churchill claims that all he can offer is his hard work and his ultimate dedication—blood, toil, tears, and sweat—to the cause before him.</a:t>
            </a:r>
          </a:p>
          <a:p>
            <a:pPr marL="0" indent="0">
              <a:buNone/>
            </a:pPr>
            <a:br>
              <a:rPr lang="en-US" dirty="0">
                <a:latin typeface="Times New Roman" panose="02020603050405020304" pitchFamily="18" charset="0"/>
                <a:cs typeface="Times New Roman" panose="02020603050405020304" pitchFamily="18" charset="0"/>
              </a:rPr>
            </a:br>
            <a:endParaRPr lang="en-US" b="0"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1410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F2A06-D352-7374-BA9F-F34C707B534C}"/>
              </a:ext>
            </a:extLst>
          </p:cNvPr>
          <p:cNvSpPr>
            <a:spLocks noGrp="1"/>
          </p:cNvSpPr>
          <p:nvPr>
            <p:ph idx="1"/>
          </p:nvPr>
        </p:nvSpPr>
        <p:spPr>
          <a:xfrm>
            <a:off x="150919" y="150920"/>
            <a:ext cx="11922711" cy="6587231"/>
          </a:xfrm>
        </p:spPr>
        <p:txBody>
          <a:bodyPr/>
          <a:lstStyle/>
          <a:p>
            <a:pPr algn="jus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At the last </a:t>
            </a:r>
            <a:r>
              <a:rPr lang="en-US" dirty="0">
                <a:solidFill>
                  <a:srgbClr val="222222"/>
                </a:solidFill>
                <a:latin typeface="Times New Roman" panose="02020603050405020304" pitchFamily="18" charset="0"/>
                <a:cs typeface="Times New Roman" panose="02020603050405020304" pitchFamily="18" charset="0"/>
              </a:rPr>
              <a:t>section, Churchill</a:t>
            </a:r>
            <a:r>
              <a:rPr lang="en-US" b="0" i="0" dirty="0">
                <a:solidFill>
                  <a:srgbClr val="222222"/>
                </a:solidFill>
                <a:effectLst/>
                <a:latin typeface="Times New Roman" panose="02020603050405020304" pitchFamily="18" charset="0"/>
                <a:cs typeface="Times New Roman" panose="02020603050405020304" pitchFamily="18" charset="0"/>
              </a:rPr>
              <a:t> tells it straightly that </a:t>
            </a:r>
            <a:r>
              <a:rPr lang="en-US" dirty="0">
                <a:solidFill>
                  <a:srgbClr val="222222"/>
                </a:solidFill>
                <a:latin typeface="Times New Roman" panose="02020603050405020304" pitchFamily="18" charset="0"/>
                <a:cs typeface="Times New Roman" panose="02020603050405020304" pitchFamily="18" charset="0"/>
              </a:rPr>
              <a:t>t</a:t>
            </a:r>
            <a:r>
              <a:rPr lang="en-US" b="0" i="0" dirty="0">
                <a:solidFill>
                  <a:srgbClr val="222222"/>
                </a:solidFill>
                <a:effectLst/>
                <a:latin typeface="Times New Roman" panose="02020603050405020304" pitchFamily="18" charset="0"/>
                <a:cs typeface="Times New Roman" panose="02020603050405020304" pitchFamily="18" charset="0"/>
              </a:rPr>
              <a:t>he road ahead into war will be long and difficult.</a:t>
            </a:r>
          </a:p>
          <a:p>
            <a:pPr algn="jus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Great Britain intends to fight on every front possible against the tyrannical force of Nazi Germany.</a:t>
            </a:r>
          </a:p>
          <a:p>
            <a:pPr algn="jus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The goal of the British war effort will be victory no matter the cost.</a:t>
            </a:r>
          </a:p>
          <a:p>
            <a:pPr algn="jus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Victory is necessary because if the British don't win, they and their empire won't survive.</a:t>
            </a:r>
          </a:p>
          <a:p>
            <a:pPr algn="jus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The mission to defeat the Nazis and protect the British Empire is also about protecting the ideals of the British Empire and the forward progress of humanity.</a:t>
            </a:r>
          </a:p>
          <a:p>
            <a:pPr algn="just">
              <a:buFont typeface="Wingdings" panose="05000000000000000000" pitchFamily="2" charset="2"/>
              <a:buChar char="Ø"/>
            </a:pPr>
            <a:r>
              <a:rPr lang="en-US" b="0" i="0" dirty="0">
                <a:solidFill>
                  <a:srgbClr val="222222"/>
                </a:solidFill>
                <a:effectLst/>
                <a:latin typeface="Times New Roman" panose="02020603050405020304" pitchFamily="18" charset="0"/>
                <a:cs typeface="Times New Roman" panose="02020603050405020304" pitchFamily="18" charset="0"/>
              </a:rPr>
              <a:t>Despite the known struggle ahead, Churchill expresses hope that the Brits' united strength will result in victory.</a:t>
            </a:r>
          </a:p>
          <a:p>
            <a:pPr marL="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3177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4F82A6-22FE-DE7B-27F7-73AEC7402DC5}"/>
              </a:ext>
            </a:extLst>
          </p:cNvPr>
          <p:cNvSpPr>
            <a:spLocks noGrp="1"/>
          </p:cNvSpPr>
          <p:nvPr>
            <p:ph idx="1"/>
          </p:nvPr>
        </p:nvSpPr>
        <p:spPr>
          <a:xfrm>
            <a:off x="97654" y="88776"/>
            <a:ext cx="11949344" cy="6769223"/>
          </a:xfrm>
        </p:spPr>
        <p:txBody>
          <a:bodyPr/>
          <a:lstStyle/>
          <a:p>
            <a:pPr marL="0" indent="0">
              <a:buNone/>
            </a:pPr>
            <a:r>
              <a:rPr lang="en-US" u="sng" dirty="0"/>
              <a:t>The closing remarks of the Churchill’s speech is very significant:</a:t>
            </a: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We have before us an ordeal/suffering of the most grievous/serious kind. We have before us many, many long months of struggle and of suffering. You ask, what is our policy?</a:t>
            </a:r>
            <a:endParaRPr lang="en-US" sz="2400" dirty="0">
              <a:effectLst/>
              <a:latin typeface="Times New Roman" panose="02020603050405020304" pitchFamily="18" charset="0"/>
              <a:ea typeface="Times New Roman" panose="02020603050405020304" pitchFamily="18" charset="0"/>
            </a:endParaRP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I can say: It is to wage war, by sea, land and air, with all our might and with all the strength that God can give us; to wage war against a monstrous tyranny, never surpassed in the dark, lamentable catalogue of human crime. That is our policy.</a:t>
            </a:r>
            <a:endParaRPr lang="en-US" sz="2400" dirty="0">
              <a:effectLst/>
              <a:latin typeface="Times New Roman" panose="02020603050405020304" pitchFamily="18" charset="0"/>
              <a:ea typeface="Times New Roman" panose="02020603050405020304" pitchFamily="18" charset="0"/>
            </a:endParaRP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You ask, what is our aim? I can answer in one word: It is victory; victory at all costs; victory in spite of all terror; victory, however long and hard the road may be. For without victory, there is no survival.</a:t>
            </a:r>
            <a:endParaRPr lang="en-US" sz="2400" dirty="0">
              <a:effectLst/>
              <a:latin typeface="Times New Roman" panose="02020603050405020304" pitchFamily="18" charset="0"/>
              <a:ea typeface="Times New Roman" panose="02020603050405020304" pitchFamily="18" charset="0"/>
            </a:endParaRP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Let that be realized: no survival for the British Empire; no survival for all that the British Empire has stood for, no survival for the urge and impulse of the ages, that mankind will move forward towards its goal.</a:t>
            </a:r>
            <a:endParaRPr lang="en-US" sz="2400" dirty="0">
              <a:effectLst/>
              <a:latin typeface="Times New Roman" panose="02020603050405020304" pitchFamily="18" charset="0"/>
              <a:ea typeface="Times New Roman" panose="02020603050405020304" pitchFamily="18" charset="0"/>
            </a:endParaRPr>
          </a:p>
          <a:p>
            <a:pPr marL="0" marR="0" algn="just"/>
            <a:r>
              <a:rPr lang="en-US" sz="2400" dirty="0">
                <a:solidFill>
                  <a:srgbClr val="000000"/>
                </a:solidFill>
                <a:effectLst/>
                <a:latin typeface="Times New Roman" panose="02020603050405020304" pitchFamily="18" charset="0"/>
                <a:ea typeface="Times New Roman" panose="02020603050405020304" pitchFamily="18" charset="0"/>
              </a:rPr>
              <a:t>But I take up my task with buoyancy and hope. I feel sure that our cause will not be suffered to fail among men. At this time, I feel entitled to claim the aid of all, and I say, "Come then, let us go forward together with our united strength."</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353582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1102</Words>
  <Application>Microsoft Office PowerPoint</Application>
  <PresentationFormat>Widescreen</PresentationFormat>
  <Paragraphs>51</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vector>
  </TitlesOfParts>
  <Company>Deftones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dc:creator>
  <cp:lastModifiedBy>Suresh Dhakal</cp:lastModifiedBy>
  <cp:revision>243</cp:revision>
  <dcterms:created xsi:type="dcterms:W3CDTF">2017-01-21T10:59:14Z</dcterms:created>
  <dcterms:modified xsi:type="dcterms:W3CDTF">2022-07-23T09:49:57Z</dcterms:modified>
</cp:coreProperties>
</file>