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1" r:id="rId4"/>
    <p:sldId id="272" r:id="rId5"/>
    <p:sldId id="273" r:id="rId6"/>
    <p:sldId id="270" r:id="rId7"/>
    <p:sldId id="257" r:id="rId8"/>
    <p:sldId id="268" r:id="rId9"/>
    <p:sldId id="269" r:id="rId10"/>
    <p:sldId id="258" r:id="rId11"/>
    <p:sldId id="259" r:id="rId12"/>
    <p:sldId id="260" r:id="rId13"/>
    <p:sldId id="275" r:id="rId14"/>
    <p:sldId id="261" r:id="rId15"/>
    <p:sldId id="262" r:id="rId16"/>
    <p:sldId id="264" r:id="rId17"/>
    <p:sldId id="263" r:id="rId18"/>
    <p:sldId id="265"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25615A-61C3-48C8-9FE9-D2A7CD8B14D1}"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5615A-61C3-48C8-9FE9-D2A7CD8B14D1}"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5615A-61C3-48C8-9FE9-D2A7CD8B14D1}"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5615A-61C3-48C8-9FE9-D2A7CD8B14D1}"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25615A-61C3-48C8-9FE9-D2A7CD8B14D1}"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25615A-61C3-48C8-9FE9-D2A7CD8B14D1}"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25615A-61C3-48C8-9FE9-D2A7CD8B14D1}" type="datetimeFigureOut">
              <a:rPr lang="en-US" smtClean="0"/>
              <a:pPr/>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25615A-61C3-48C8-9FE9-D2A7CD8B14D1}" type="datetimeFigureOut">
              <a:rPr lang="en-US" smtClean="0"/>
              <a:pPr/>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5615A-61C3-48C8-9FE9-D2A7CD8B14D1}" type="datetimeFigureOut">
              <a:rPr lang="en-US" smtClean="0"/>
              <a:pPr/>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5615A-61C3-48C8-9FE9-D2A7CD8B14D1}"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5615A-61C3-48C8-9FE9-D2A7CD8B14D1}"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28921-6408-4264-8CF7-01BBDF46DB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5615A-61C3-48C8-9FE9-D2A7CD8B14D1}" type="datetimeFigureOut">
              <a:rPr lang="en-US" smtClean="0"/>
              <a:pPr/>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28921-6408-4264-8CF7-01BBDF46DB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763000" cy="6248400"/>
          </a:xfrm>
        </p:spPr>
        <p:txBody>
          <a:bodyPr>
            <a:noAutofit/>
          </a:bodyPr>
          <a:lstStyle/>
          <a:p>
            <a:r>
              <a:rPr lang="en-US" sz="2400" b="1" dirty="0">
                <a:solidFill>
                  <a:schemeClr val="tx1"/>
                </a:solidFill>
              </a:rPr>
              <a:t> </a:t>
            </a:r>
            <a:r>
              <a:rPr lang="en-US" b="1" dirty="0">
                <a:solidFill>
                  <a:schemeClr val="tx1"/>
                </a:solidFill>
              </a:rPr>
              <a:t>Reading</a:t>
            </a:r>
            <a:endParaRPr lang="en-US" sz="2400" b="1" dirty="0">
              <a:solidFill>
                <a:schemeClr val="tx1"/>
              </a:solidFill>
            </a:endParaRPr>
          </a:p>
          <a:p>
            <a:pPr marL="457200" indent="-457200" algn="just">
              <a:buFont typeface="Wingdings" panose="05000000000000000000" pitchFamily="2" charset="2"/>
              <a:buChar char="Ø"/>
            </a:pPr>
            <a:r>
              <a:rPr lang="en-US" sz="2400" b="1" dirty="0">
                <a:solidFill>
                  <a:schemeClr val="tx1"/>
                </a:solidFill>
              </a:rPr>
              <a:t>Reading is the third language skill in natural order and receptive skill. </a:t>
            </a:r>
          </a:p>
          <a:p>
            <a:pPr marL="457200" indent="-457200" algn="just">
              <a:buFont typeface="Wingdings" panose="05000000000000000000" pitchFamily="2" charset="2"/>
              <a:buChar char="Ø"/>
            </a:pPr>
            <a:r>
              <a:rPr lang="en-US" sz="2400" b="1" dirty="0">
                <a:solidFill>
                  <a:schemeClr val="tx1"/>
                </a:solidFill>
              </a:rPr>
              <a:t>It is sometimes considered to be the passive skill but actually it is not. </a:t>
            </a:r>
          </a:p>
          <a:p>
            <a:pPr marL="457200" indent="-457200" algn="just">
              <a:buFont typeface="Wingdings" panose="05000000000000000000" pitchFamily="2" charset="2"/>
              <a:buChar char="Ø"/>
            </a:pPr>
            <a:r>
              <a:rPr lang="en-US" sz="2400" b="1" dirty="0">
                <a:solidFill>
                  <a:schemeClr val="tx1"/>
                </a:solidFill>
              </a:rPr>
              <a:t>To make comprehensive reading the reader must have both mental and physical process which counts for active participation. </a:t>
            </a:r>
          </a:p>
          <a:p>
            <a:pPr marL="457200" indent="-457200" algn="just">
              <a:buFont typeface="Wingdings" panose="05000000000000000000" pitchFamily="2" charset="2"/>
              <a:buChar char="Ø"/>
            </a:pPr>
            <a:r>
              <a:rPr lang="en-US" sz="2400" b="1" dirty="0">
                <a:solidFill>
                  <a:schemeClr val="tx1"/>
                </a:solidFill>
              </a:rPr>
              <a:t>Reading is perceiving a written text or graphic symbols in order to understand its content. </a:t>
            </a:r>
          </a:p>
          <a:p>
            <a:pPr marL="457200" indent="-457200" algn="just">
              <a:buFont typeface="Wingdings" panose="05000000000000000000" pitchFamily="2" charset="2"/>
              <a:buChar char="Ø"/>
            </a:pPr>
            <a:r>
              <a:rPr lang="en-US" sz="2400" b="1" dirty="0">
                <a:solidFill>
                  <a:schemeClr val="tx1"/>
                </a:solidFill>
              </a:rPr>
              <a:t>This can be done silently or orally.</a:t>
            </a:r>
          </a:p>
          <a:p>
            <a:pPr marL="457200" indent="-457200" algn="just">
              <a:buFont typeface="Wingdings" panose="05000000000000000000" pitchFamily="2" charset="2"/>
              <a:buChar char="Ø"/>
            </a:pPr>
            <a:r>
              <a:rPr lang="en-US" sz="2400" b="1" dirty="0">
                <a:solidFill>
                  <a:schemeClr val="tx1"/>
                </a:solidFill>
              </a:rPr>
              <a:t> Loud reading can be done with or without understanding the text, content or the meaning, but it is effective in pronunciation. Reading without understand is a barking at points but it is not reading. </a:t>
            </a:r>
          </a:p>
          <a:p>
            <a:pPr algn="just"/>
            <a:endParaRPr lang="en-US" sz="2400" b="1" dirty="0">
              <a:solidFill>
                <a:schemeClr val="tx1"/>
              </a:solidFill>
            </a:endParaRPr>
          </a:p>
          <a:p>
            <a:pPr algn="l"/>
            <a:endParaRPr lang="en-US" sz="2400" b="1" dirty="0">
              <a:solidFill>
                <a:schemeClr val="tx1"/>
              </a:solidFill>
            </a:endParaRPr>
          </a:p>
          <a:p>
            <a:pPr marL="514350" indent="-514350" algn="l"/>
            <a:r>
              <a:rPr lang="en-US" sz="2400" b="1" dirty="0">
                <a:solidFill>
                  <a:schemeClr val="tx1"/>
                </a:solidFill>
              </a:rPr>
              <a:t>	</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fontScale="92500" lnSpcReduction="10000"/>
          </a:bodyPr>
          <a:lstStyle/>
          <a:p>
            <a:pPr marL="0" indent="0">
              <a:buNone/>
            </a:pPr>
            <a:r>
              <a:rPr lang="en-US" b="1" dirty="0"/>
              <a:t>6. Rapid Reading:-</a:t>
            </a:r>
          </a:p>
          <a:p>
            <a:pPr marL="514350" indent="-514350">
              <a:buFont typeface="Wingdings" pitchFamily="2" charset="2"/>
              <a:buChar char="Ø"/>
            </a:pPr>
            <a:r>
              <a:rPr lang="en-US" dirty="0"/>
              <a:t> Once the student cross the early reading stages, they move on to rapid reading stage to be fluent readers. It is done silently so as to improve the reading speed. Rapid reading is to achieve higher degree of understanding. </a:t>
            </a:r>
          </a:p>
          <a:p>
            <a:pPr marL="514350" indent="-514350">
              <a:buFont typeface="Wingdings" pitchFamily="2" charset="2"/>
              <a:buChar char="Ø"/>
            </a:pPr>
            <a:r>
              <a:rPr lang="en-US" dirty="0"/>
              <a:t>Readers use more effective eye movement when reading and use better ways of understanding words and meaning of written texts. </a:t>
            </a:r>
          </a:p>
          <a:p>
            <a:pPr marL="514350" indent="-514350">
              <a:buFont typeface="Wingdings" pitchFamily="2" charset="2"/>
              <a:buChar char="Ø"/>
            </a:pPr>
            <a:r>
              <a:rPr lang="en-US" dirty="0"/>
              <a:t>The speed depends on the reader’s purpose, the type of reading materials, reader’s individual reading skills. </a:t>
            </a:r>
          </a:p>
          <a:p>
            <a:pPr marL="514350" indent="-514350">
              <a:buFont typeface="Wingdings" pitchFamily="2" charset="2"/>
              <a:buChar char="Ø"/>
            </a:pPr>
            <a:r>
              <a:rPr lang="en-US" dirty="0"/>
              <a:t>Rapid reading is done in two ways: </a:t>
            </a:r>
            <a:r>
              <a:rPr lang="en-US" b="1" u="sng" dirty="0"/>
              <a:t>Skimming </a:t>
            </a:r>
            <a:r>
              <a:rPr lang="en-US" dirty="0"/>
              <a:t>and </a:t>
            </a:r>
            <a:r>
              <a:rPr lang="en-US" b="1" u="sng" dirty="0"/>
              <a:t>Scanning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fontScale="92500" lnSpcReduction="20000"/>
          </a:bodyPr>
          <a:lstStyle/>
          <a:p>
            <a:pPr algn="just">
              <a:buNone/>
            </a:pPr>
            <a:r>
              <a:rPr lang="en-US" b="1" u="sng" dirty="0"/>
              <a:t>Skimming</a:t>
            </a:r>
            <a:r>
              <a:rPr lang="en-US" b="1" dirty="0"/>
              <a:t>:-</a:t>
            </a:r>
          </a:p>
          <a:p>
            <a:pPr algn="just">
              <a:buFont typeface="Wingdings" pitchFamily="2" charset="2"/>
              <a:buChar char="Ø"/>
            </a:pPr>
            <a:r>
              <a:rPr lang="en-US" dirty="0"/>
              <a:t>It is used when the reader wants to get the main idea/s from a passage.</a:t>
            </a:r>
          </a:p>
          <a:p>
            <a:pPr algn="just">
              <a:buFont typeface="Wingdings" pitchFamily="2" charset="2"/>
              <a:buChar char="Ø"/>
            </a:pPr>
            <a:r>
              <a:rPr lang="en-US" dirty="0"/>
              <a:t>What the readers try to get in skimming is to get the general, overall idea/s of the whole text. </a:t>
            </a:r>
          </a:p>
          <a:p>
            <a:pPr algn="just">
              <a:buFont typeface="Wingdings" pitchFamily="2" charset="2"/>
              <a:buChar char="Ø"/>
            </a:pPr>
            <a:r>
              <a:rPr lang="en-US" dirty="0"/>
              <a:t>Therefore, the key to skimming is to know the main ideas of the information and be able to synthesize them into an organic whole by the way of generalization.</a:t>
            </a:r>
          </a:p>
          <a:p>
            <a:pPr algn="just">
              <a:buFont typeface="Wingdings" pitchFamily="2" charset="2"/>
              <a:buChar char="Ø"/>
            </a:pPr>
            <a:r>
              <a:rPr lang="en-US" dirty="0"/>
              <a:t>Since the main idea or the theme of a well organized paragraph is in most cases, either in the first or in the last sentence and general idea of a text is usually in the introductory paragraph or in the concluding paragraph, the best way of skimming is to read the first and last paragraph in full and pick up the main points to generalize the theme of the whole text.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00800"/>
          </a:xfrm>
        </p:spPr>
        <p:txBody>
          <a:bodyPr>
            <a:normAutofit fontScale="92500"/>
          </a:bodyPr>
          <a:lstStyle/>
          <a:p>
            <a:pPr algn="just">
              <a:buNone/>
            </a:pPr>
            <a:r>
              <a:rPr lang="en-US" b="1" u="sng" dirty="0"/>
              <a:t>Scanning</a:t>
            </a:r>
          </a:p>
          <a:p>
            <a:pPr algn="just">
              <a:buFont typeface="Wingdings" pitchFamily="2" charset="2"/>
              <a:buChar char="Ø"/>
            </a:pPr>
            <a:r>
              <a:rPr lang="en-US" dirty="0"/>
              <a:t>It is used when the reader wants to locate a particular piece of information without necessarily understanding the rest of the text or passage. </a:t>
            </a:r>
          </a:p>
          <a:p>
            <a:pPr algn="just">
              <a:buFont typeface="Wingdings" pitchFamily="2" charset="2"/>
              <a:buChar char="Ø"/>
            </a:pPr>
            <a:r>
              <a:rPr lang="en-US" dirty="0"/>
              <a:t>For example, the reader may read through a chapter of a book as rapidly as possible in order to find out the information about a particular date, such as when someone was born.</a:t>
            </a:r>
          </a:p>
          <a:p>
            <a:pPr algn="just">
              <a:buFont typeface="Wingdings" pitchFamily="2" charset="2"/>
              <a:buChar char="Ø"/>
            </a:pPr>
            <a:r>
              <a:rPr lang="en-US" dirty="0"/>
              <a:t>In scanning we focus our search only on the information we want passing quickly over all the irrelevant matters. The purpose is to locate specific, isolated and scattered items of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1C82A-5CD8-FBA9-4E54-43A5EC3ECFAE}"/>
              </a:ext>
            </a:extLst>
          </p:cNvPr>
          <p:cNvSpPr>
            <a:spLocks noGrp="1"/>
          </p:cNvSpPr>
          <p:nvPr>
            <p:ph idx="1"/>
          </p:nvPr>
        </p:nvSpPr>
        <p:spPr>
          <a:xfrm>
            <a:off x="76200" y="152400"/>
            <a:ext cx="8991600" cy="6553200"/>
          </a:xfrm>
        </p:spPr>
        <p:txBody>
          <a:bodyPr/>
          <a:lstStyle/>
          <a:p>
            <a:pPr marL="0" indent="0">
              <a:buNone/>
            </a:pPr>
            <a:r>
              <a:rPr lang="en-US" b="1" dirty="0"/>
              <a:t>Techniques of effective reading</a:t>
            </a:r>
          </a:p>
          <a:p>
            <a:pPr marL="514350" indent="-514350">
              <a:buAutoNum type="alphaLcPeriod"/>
            </a:pPr>
            <a:r>
              <a:rPr lang="en-US" dirty="0"/>
              <a:t>Interference (use of syntactic, logical and cultural clues to find the meaning of unknown elements. Clues are given to the students to guess the meanings)</a:t>
            </a:r>
          </a:p>
          <a:p>
            <a:pPr marL="514350" indent="-514350">
              <a:buAutoNum type="alphaLcPeriod"/>
            </a:pPr>
            <a:r>
              <a:rPr lang="en-US" dirty="0"/>
              <a:t>Understanding the relation within the sentence </a:t>
            </a:r>
          </a:p>
          <a:p>
            <a:pPr marL="514350" indent="-514350">
              <a:buAutoNum type="alphaLcPeriod"/>
            </a:pPr>
            <a:r>
              <a:rPr lang="en-US" dirty="0"/>
              <a:t>Linking sentence with overall idea</a:t>
            </a:r>
          </a:p>
          <a:p>
            <a:pPr marL="514350" indent="-514350">
              <a:buAutoNum type="alphaLcPeriod"/>
            </a:pPr>
            <a:r>
              <a:rPr lang="en-US" dirty="0"/>
              <a:t>Previewing</a:t>
            </a:r>
          </a:p>
          <a:p>
            <a:pPr marL="514350" indent="-514350">
              <a:buAutoNum type="alphaLcPeriod"/>
            </a:pPr>
            <a:r>
              <a:rPr lang="en-US" dirty="0"/>
              <a:t>Taking notes</a:t>
            </a:r>
          </a:p>
          <a:p>
            <a:pPr marL="514350" indent="-514350">
              <a:buAutoNum type="alphaLcPeriod"/>
            </a:pPr>
            <a:r>
              <a:rPr lang="en-US" dirty="0"/>
              <a:t>Paraphrasing and summarizing</a:t>
            </a:r>
          </a:p>
        </p:txBody>
      </p:sp>
    </p:spTree>
    <p:extLst>
      <p:ext uri="{BB962C8B-B14F-4D97-AF65-F5344CB8AC3E}">
        <p14:creationId xmlns:p14="http://schemas.microsoft.com/office/powerpoint/2010/main" val="68627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lstStyle/>
          <a:p>
            <a:pPr algn="just">
              <a:buNone/>
            </a:pPr>
            <a:r>
              <a:rPr lang="en-US" b="1" dirty="0"/>
              <a:t>				</a:t>
            </a:r>
            <a:r>
              <a:rPr lang="en-US" b="1" u="sng" dirty="0"/>
              <a:t>Note Making</a:t>
            </a:r>
          </a:p>
          <a:p>
            <a:pPr algn="just">
              <a:buFont typeface="Wingdings" pitchFamily="2" charset="2"/>
              <a:buChar char="Ø"/>
            </a:pPr>
            <a:r>
              <a:rPr lang="en-US" dirty="0"/>
              <a:t>Note making is the practice of jotting down important points, arguments, ideas, information contained in oral and written documents. </a:t>
            </a:r>
          </a:p>
          <a:p>
            <a:pPr algn="just">
              <a:buFont typeface="Wingdings" pitchFamily="2" charset="2"/>
              <a:buChar char="Ø"/>
            </a:pPr>
            <a:r>
              <a:rPr lang="en-US" dirty="0"/>
              <a:t>Note making is also called note taking.</a:t>
            </a:r>
          </a:p>
          <a:p>
            <a:pPr algn="just">
              <a:buFont typeface="Wingdings" pitchFamily="2" charset="2"/>
              <a:buChar char="Ø"/>
            </a:pPr>
            <a:r>
              <a:rPr lang="en-US" dirty="0"/>
              <a:t>It is an important and necessary skill not only for students but also for teachers, journalists, researchers, visitors, and many other professionals. </a:t>
            </a:r>
          </a:p>
          <a:p>
            <a:pPr algn="just">
              <a:buFont typeface="Wingdings" pitchFamily="2" charset="2"/>
              <a:buChar char="Ø"/>
            </a:pPr>
            <a:r>
              <a:rPr lang="en-US" dirty="0"/>
              <a:t>Here are some hints for preparing notes which are mentioned below: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00800"/>
          </a:xfrm>
        </p:spPr>
        <p:txBody>
          <a:bodyPr>
            <a:normAutofit fontScale="92500" lnSpcReduction="10000"/>
          </a:bodyPr>
          <a:lstStyle/>
          <a:p>
            <a:pPr marL="514350" indent="-514350">
              <a:buAutoNum type="alphaLcPeriod"/>
            </a:pPr>
            <a:r>
              <a:rPr lang="en-US" dirty="0"/>
              <a:t>Read the text carefully or listen to the oral document so as to find the central idea.</a:t>
            </a:r>
          </a:p>
          <a:p>
            <a:pPr marL="514350" indent="-514350">
              <a:buAutoNum type="alphaLcPeriod"/>
            </a:pPr>
            <a:r>
              <a:rPr lang="en-US" dirty="0"/>
              <a:t>Find out the supporting details of each paragraph along with central idea. Remember that each paragraph has a main point or thesis statement.</a:t>
            </a:r>
          </a:p>
          <a:p>
            <a:pPr marL="514350" indent="-514350">
              <a:buAutoNum type="alphaLcPeriod"/>
            </a:pPr>
            <a:r>
              <a:rPr lang="en-US" dirty="0"/>
              <a:t>Write down the heading and/or central idea, in some cases, you can make sub-heading as well.</a:t>
            </a:r>
          </a:p>
          <a:p>
            <a:pPr marL="514350" indent="-514350">
              <a:buAutoNum type="alphaLcPeriod"/>
            </a:pPr>
            <a:r>
              <a:rPr lang="en-US" dirty="0"/>
              <a:t>Try to remove examples, explanations, and less significant issues.</a:t>
            </a:r>
          </a:p>
          <a:p>
            <a:pPr marL="514350" indent="-514350">
              <a:buAutoNum type="alphaLcPeriod"/>
            </a:pPr>
            <a:r>
              <a:rPr lang="en-US" dirty="0"/>
              <a:t>Never bring anything outside the given document.</a:t>
            </a:r>
          </a:p>
          <a:p>
            <a:pPr marL="514350" indent="-514350">
              <a:buAutoNum type="alphaLcPeriod"/>
            </a:pPr>
            <a:r>
              <a:rPr lang="en-US" dirty="0"/>
              <a:t>Write down all the points in phrase structure or try to minimize the use of sentence.</a:t>
            </a:r>
          </a:p>
          <a:p>
            <a:pPr marL="514350" indent="-514350">
              <a:buAutoNum type="alphaLcPeriod"/>
            </a:pPr>
            <a:r>
              <a:rPr lang="en-US" dirty="0"/>
              <a:t>Write down the appropriate topic/title at the top.</a:t>
            </a:r>
          </a:p>
          <a:p>
            <a:pPr marL="514350" indent="-514350">
              <a:buAutoNum type="alphaLcPeriod"/>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lstStyle/>
          <a:p>
            <a:pPr>
              <a:buNone/>
            </a:pPr>
            <a:r>
              <a:rPr lang="en-US" b="1" u="sng" dirty="0"/>
              <a:t>Difference between </a:t>
            </a:r>
            <a:r>
              <a:rPr lang="en-US" b="1" u="sng" dirty="0" err="1"/>
              <a:t>precis</a:t>
            </a:r>
            <a:r>
              <a:rPr lang="en-US" b="1" u="sng" dirty="0"/>
              <a:t> and summary writing</a:t>
            </a:r>
          </a:p>
          <a:p>
            <a:pPr>
              <a:buNone/>
            </a:pPr>
            <a:r>
              <a:rPr lang="en-US" b="1" u="sng" dirty="0" err="1"/>
              <a:t>Precis</a:t>
            </a:r>
            <a:r>
              <a:rPr lang="en-US" b="1" u="sng" dirty="0"/>
              <a:t> writing:-</a:t>
            </a:r>
          </a:p>
          <a:p>
            <a:pPr>
              <a:buFont typeface="Wingdings" pitchFamily="2" charset="2"/>
              <a:buChar char="Ø"/>
            </a:pPr>
            <a:r>
              <a:rPr lang="en-US" dirty="0"/>
              <a:t>A </a:t>
            </a:r>
            <a:r>
              <a:rPr lang="en-US" dirty="0" err="1"/>
              <a:t>precis</a:t>
            </a:r>
            <a:r>
              <a:rPr lang="en-US" dirty="0"/>
              <a:t> is concise summary or abstract. So it is short.</a:t>
            </a:r>
          </a:p>
          <a:p>
            <a:pPr>
              <a:buFont typeface="Wingdings" pitchFamily="2" charset="2"/>
              <a:buChar char="Ø"/>
            </a:pPr>
            <a:r>
              <a:rPr lang="en-US" dirty="0"/>
              <a:t>A </a:t>
            </a:r>
            <a:r>
              <a:rPr lang="en-US" dirty="0" err="1"/>
              <a:t>precis</a:t>
            </a:r>
            <a:r>
              <a:rPr lang="en-US" dirty="0"/>
              <a:t> includes only central idea.</a:t>
            </a:r>
          </a:p>
          <a:p>
            <a:pPr>
              <a:buFont typeface="Wingdings" pitchFamily="2" charset="2"/>
              <a:buChar char="Ø"/>
            </a:pPr>
            <a:r>
              <a:rPr lang="en-US" dirty="0"/>
              <a:t>A </a:t>
            </a:r>
            <a:r>
              <a:rPr lang="en-US" dirty="0" err="1"/>
              <a:t>precis</a:t>
            </a:r>
            <a:r>
              <a:rPr lang="en-US" dirty="0"/>
              <a:t> is written in writer’s own language.</a:t>
            </a:r>
          </a:p>
          <a:p>
            <a:pPr>
              <a:buFont typeface="Wingdings" pitchFamily="2" charset="2"/>
              <a:buChar char="Ø"/>
            </a:pPr>
            <a:r>
              <a:rPr lang="en-US" dirty="0"/>
              <a:t>A </a:t>
            </a:r>
            <a:r>
              <a:rPr lang="en-US" dirty="0" err="1"/>
              <a:t>precis</a:t>
            </a:r>
            <a:r>
              <a:rPr lang="en-US" dirty="0"/>
              <a:t> must be in the form of one continuous passage.</a:t>
            </a:r>
          </a:p>
          <a:p>
            <a:pPr>
              <a:buFont typeface="Wingdings" pitchFamily="2" charset="2"/>
              <a:buChar char="Ø"/>
            </a:pPr>
            <a:r>
              <a:rPr lang="en-US" dirty="0"/>
              <a:t>A </a:t>
            </a:r>
            <a:r>
              <a:rPr lang="en-US" dirty="0" err="1"/>
              <a:t>precis</a:t>
            </a:r>
            <a:r>
              <a:rPr lang="en-US" dirty="0"/>
              <a:t> is always written.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a:buNone/>
            </a:pPr>
            <a:r>
              <a:rPr lang="en-US" b="1" u="sng" dirty="0"/>
              <a:t>Summary Writing</a:t>
            </a:r>
          </a:p>
          <a:p>
            <a:pPr>
              <a:buFont typeface="Wingdings" pitchFamily="2" charset="2"/>
              <a:buChar char="Ø"/>
            </a:pPr>
            <a:r>
              <a:rPr lang="en-US" dirty="0"/>
              <a:t>A summary is one third or more/less of the original passage. So it is somehow longer.</a:t>
            </a:r>
          </a:p>
          <a:p>
            <a:pPr>
              <a:buFont typeface="Wingdings" pitchFamily="2" charset="2"/>
              <a:buChar char="Ø"/>
            </a:pPr>
            <a:r>
              <a:rPr lang="en-US" dirty="0"/>
              <a:t>Summary can include all the main points with examples.</a:t>
            </a:r>
          </a:p>
          <a:p>
            <a:pPr>
              <a:buFont typeface="Wingdings" pitchFamily="2" charset="2"/>
              <a:buChar char="Ø"/>
            </a:pPr>
            <a:r>
              <a:rPr lang="en-US" dirty="0"/>
              <a:t>A summary can follow the language of the original text.</a:t>
            </a:r>
          </a:p>
          <a:p>
            <a:pPr>
              <a:buFont typeface="Wingdings" pitchFamily="2" charset="2"/>
              <a:buChar char="Ø"/>
            </a:pPr>
            <a:r>
              <a:rPr lang="en-US" dirty="0"/>
              <a:t>A summary may be divided into paragraphs. Some time only one paragraph also can be.</a:t>
            </a:r>
          </a:p>
          <a:p>
            <a:pPr>
              <a:buFont typeface="Wingdings" pitchFamily="2" charset="2"/>
              <a:buChar char="Ø"/>
            </a:pPr>
            <a:r>
              <a:rPr lang="en-US" dirty="0"/>
              <a:t>A summary can be both written and spoken.</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629400"/>
          </a:xfrm>
        </p:spPr>
        <p:txBody>
          <a:bodyPr>
            <a:normAutofit fontScale="62500" lnSpcReduction="20000"/>
          </a:bodyPr>
          <a:lstStyle/>
          <a:p>
            <a:pPr>
              <a:buNone/>
            </a:pPr>
            <a:r>
              <a:rPr lang="en-US" b="1" dirty="0"/>
              <a:t>	</a:t>
            </a:r>
            <a:r>
              <a:rPr lang="en-US" sz="3800" b="1" dirty="0"/>
              <a:t>Read the following passage carefully, taken down notes and write a summary (2071 </a:t>
            </a:r>
            <a:r>
              <a:rPr lang="en-US" sz="3800" b="1" dirty="0" err="1"/>
              <a:t>Magh</a:t>
            </a:r>
            <a:r>
              <a:rPr lang="en-US" sz="3800" b="1" dirty="0"/>
              <a:t>)</a:t>
            </a:r>
          </a:p>
          <a:p>
            <a:pPr algn="just">
              <a:buNone/>
            </a:pPr>
            <a:r>
              <a:rPr lang="en-US" b="1" dirty="0"/>
              <a:t>	As material civilization advance and the supply of available goods and services increases, man’s needs correspondingly multiply. </a:t>
            </a:r>
          </a:p>
          <a:p>
            <a:pPr algn="just">
              <a:buNone/>
            </a:pPr>
            <a:r>
              <a:rPr lang="en-US" b="1" dirty="0"/>
              <a:t>		Advertising plays a key role in this never-ending process by stimulating the public’s desire for certain products, and by promoting the scale. A familiar example is the motor car-once a rare and costly novelty, now an ubiquitous/everywhere and relatively inexpensive necessity. More recently, the television set has undergone the same transformation. While some people would deny that television is a necessity, the face that sets are found in majority of western homes shows that is answer, to a greater or lesser degree, the need felt by millions of people for entertainment and information.</a:t>
            </a:r>
          </a:p>
          <a:p>
            <a:pPr algn="just">
              <a:buNone/>
            </a:pPr>
            <a:r>
              <a:rPr lang="en-US" b="1" dirty="0"/>
              <a:t>		A product service or commodity that the public needs, and knows it needs, tends of course to ‘sell itself.’ We might, therefore, assume that in such cases, advertising would be of minor importance. To some extent this is true. Meat packers, vegetable and fruit growers, and diary operators spend less on advertising, for instance, then  manufactures of cigarettes liquors, cosmetics, and other items of this type.</a:t>
            </a:r>
          </a:p>
          <a:p>
            <a:pPr algn="just">
              <a:buNone/>
            </a:pPr>
            <a:r>
              <a:rPr lang="en-US" b="1" dirty="0"/>
              <a:t>		On the other hand, the competition that exists between rival brands means that the suppliers  of such basic necessities as food, clothing, and housing must advertise their wares to stay in business. Significantly the industry that spends most on advertising turns out a product which almost everyone considers a necessity: soap.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92500" lnSpcReduction="20000"/>
          </a:bodyPr>
          <a:lstStyle/>
          <a:p>
            <a:pPr>
              <a:buNone/>
            </a:pPr>
            <a:r>
              <a:rPr lang="en-US" sz="2800" dirty="0"/>
              <a:t>	</a:t>
            </a:r>
            <a:r>
              <a:rPr lang="en-US" sz="2800" b="1" u="sng" dirty="0"/>
              <a:t>Note Making </a:t>
            </a:r>
          </a:p>
          <a:p>
            <a:pPr>
              <a:buNone/>
            </a:pPr>
            <a:r>
              <a:rPr lang="en-US" sz="2800" b="1" dirty="0"/>
              <a:t> Advance in Today’s Civilization (Title of whole passage)</a:t>
            </a:r>
          </a:p>
          <a:p>
            <a:pPr>
              <a:buNone/>
            </a:pPr>
            <a:r>
              <a:rPr lang="en-US" sz="2800" b="1" dirty="0"/>
              <a:t>	A. Objective is to supply goods and services(topic of </a:t>
            </a:r>
          </a:p>
          <a:p>
            <a:pPr>
              <a:buNone/>
            </a:pPr>
            <a:r>
              <a:rPr lang="en-US" sz="2800" b="1" dirty="0"/>
              <a:t>	      first paragraph)</a:t>
            </a:r>
          </a:p>
          <a:p>
            <a:pPr>
              <a:buNone/>
            </a:pPr>
            <a:r>
              <a:rPr lang="en-US" sz="2800" b="1" dirty="0"/>
              <a:t>	B. Role of Advertisement (topic of second paragraph)</a:t>
            </a:r>
          </a:p>
          <a:p>
            <a:pPr>
              <a:buNone/>
            </a:pPr>
            <a:r>
              <a:rPr lang="en-US" sz="2800" b="1" dirty="0"/>
              <a:t>		</a:t>
            </a:r>
            <a:r>
              <a:rPr lang="en-US" sz="2800" dirty="0"/>
              <a:t>1. Stimulates public desire</a:t>
            </a:r>
          </a:p>
          <a:p>
            <a:pPr>
              <a:buNone/>
            </a:pPr>
            <a:r>
              <a:rPr lang="en-US" sz="2800" dirty="0"/>
              <a:t>		2. Promoting the sales</a:t>
            </a:r>
          </a:p>
          <a:p>
            <a:pPr>
              <a:buNone/>
            </a:pPr>
            <a:r>
              <a:rPr lang="en-US" sz="2800" dirty="0"/>
              <a:t>		3. Creates new needs</a:t>
            </a:r>
          </a:p>
          <a:p>
            <a:pPr>
              <a:buNone/>
            </a:pPr>
            <a:r>
              <a:rPr lang="en-US" sz="2800" dirty="0"/>
              <a:t>			3.1 like T.V, cars</a:t>
            </a:r>
          </a:p>
          <a:p>
            <a:pPr>
              <a:buNone/>
            </a:pPr>
            <a:r>
              <a:rPr lang="en-US" sz="2800" b="1" dirty="0"/>
              <a:t>	C. Basic Public needs (topic of third paragraph)</a:t>
            </a:r>
          </a:p>
          <a:p>
            <a:pPr>
              <a:buNone/>
            </a:pPr>
            <a:r>
              <a:rPr lang="en-US" sz="2800" b="1" dirty="0"/>
              <a:t>		</a:t>
            </a:r>
            <a:r>
              <a:rPr lang="en-US" sz="2800" dirty="0"/>
              <a:t>1. Vegetable, fruits and dairy products</a:t>
            </a:r>
          </a:p>
          <a:p>
            <a:pPr>
              <a:buNone/>
            </a:pPr>
            <a:r>
              <a:rPr lang="en-US" sz="2800" dirty="0"/>
              <a:t>		2. Advertise have minor importance</a:t>
            </a:r>
          </a:p>
          <a:p>
            <a:pPr>
              <a:buNone/>
            </a:pPr>
            <a:r>
              <a:rPr lang="en-US" sz="2800" b="1" dirty="0"/>
              <a:t>	D. Compare between Product (topic of last paragraph)</a:t>
            </a:r>
          </a:p>
          <a:p>
            <a:pPr>
              <a:buNone/>
            </a:pPr>
            <a:r>
              <a:rPr lang="en-US" sz="2800" b="1" dirty="0"/>
              <a:t>		</a:t>
            </a:r>
            <a:r>
              <a:rPr lang="en-US" sz="2800" dirty="0"/>
              <a:t>1. More advance</a:t>
            </a:r>
          </a:p>
          <a:p>
            <a:pPr>
              <a:buNone/>
            </a:pPr>
            <a:r>
              <a:rPr lang="en-US" sz="2800" dirty="0"/>
              <a:t>		2. Turns product in necessity</a:t>
            </a:r>
          </a:p>
          <a:p>
            <a:pPr>
              <a:buNone/>
            </a:pP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DAD2E-9D71-561C-A205-88CA18E40679}"/>
              </a:ext>
            </a:extLst>
          </p:cNvPr>
          <p:cNvSpPr>
            <a:spLocks noGrp="1"/>
          </p:cNvSpPr>
          <p:nvPr>
            <p:ph idx="1"/>
          </p:nvPr>
        </p:nvSpPr>
        <p:spPr>
          <a:xfrm>
            <a:off x="76200" y="152400"/>
            <a:ext cx="8839200" cy="6553200"/>
          </a:xfrm>
        </p:spPr>
        <p:txBody>
          <a:bodyPr/>
          <a:lstStyle/>
          <a:p>
            <a:pPr marL="0" indent="0" algn="l">
              <a:buNone/>
            </a:pPr>
            <a:r>
              <a:rPr lang="en-US" sz="3200" b="1" dirty="0">
                <a:solidFill>
                  <a:schemeClr val="tx1"/>
                </a:solidFill>
              </a:rPr>
              <a:t>In brief reading skills is:</a:t>
            </a:r>
            <a:endParaRPr lang="en-US" b="1" dirty="0">
              <a:solidFill>
                <a:schemeClr val="tx1"/>
              </a:solidFill>
            </a:endParaRPr>
          </a:p>
          <a:p>
            <a:pPr marL="0" indent="0" algn="l">
              <a:buNone/>
            </a:pPr>
            <a:r>
              <a:rPr lang="en-US" b="1" dirty="0"/>
              <a:t>-</a:t>
            </a:r>
            <a:r>
              <a:rPr lang="en-US" dirty="0">
                <a:solidFill>
                  <a:schemeClr val="tx1"/>
                </a:solidFill>
              </a:rPr>
              <a:t>an active and receptive skill</a:t>
            </a:r>
          </a:p>
          <a:p>
            <a:pPr marL="0" indent="0" algn="l">
              <a:buNone/>
            </a:pPr>
            <a:r>
              <a:rPr lang="en-US" dirty="0">
                <a:solidFill>
                  <a:schemeClr val="tx1"/>
                </a:solidFill>
              </a:rPr>
              <a:t>-decoding the message</a:t>
            </a:r>
          </a:p>
          <a:p>
            <a:pPr marL="0" indent="0" algn="l">
              <a:buNone/>
            </a:pPr>
            <a:r>
              <a:rPr lang="en-US" dirty="0">
                <a:solidFill>
                  <a:schemeClr val="tx1"/>
                </a:solidFill>
              </a:rPr>
              <a:t>-extracting information from the text</a:t>
            </a:r>
          </a:p>
          <a:p>
            <a:pPr marL="0" indent="0" algn="l">
              <a:buNone/>
            </a:pPr>
            <a:r>
              <a:rPr lang="en-US" dirty="0">
                <a:solidFill>
                  <a:schemeClr val="tx1"/>
                </a:solidFill>
              </a:rPr>
              <a:t>-getting specific answer</a:t>
            </a:r>
          </a:p>
          <a:p>
            <a:pPr marL="0" indent="0" algn="l">
              <a:buNone/>
            </a:pPr>
            <a:r>
              <a:rPr lang="en-US" dirty="0">
                <a:solidFill>
                  <a:schemeClr val="tx1"/>
                </a:solidFill>
              </a:rPr>
              <a:t>-an interactive process</a:t>
            </a:r>
          </a:p>
          <a:p>
            <a:pPr marL="0" indent="0" algn="l">
              <a:buNone/>
            </a:pPr>
            <a:r>
              <a:rPr lang="en-US" dirty="0">
                <a:solidFill>
                  <a:schemeClr val="tx1"/>
                </a:solidFill>
              </a:rPr>
              <a:t>-making and remaking hypothesis</a:t>
            </a:r>
          </a:p>
          <a:p>
            <a:pPr marL="0" indent="0" algn="l">
              <a:buNone/>
            </a:pPr>
            <a:r>
              <a:rPr lang="en-US" dirty="0">
                <a:solidFill>
                  <a:schemeClr val="tx1"/>
                </a:solidFill>
              </a:rPr>
              <a:t>-predicting and interpreting</a:t>
            </a:r>
          </a:p>
          <a:p>
            <a:pPr marL="0" indent="0">
              <a:buNone/>
            </a:pPr>
            <a:endParaRPr lang="en-US" dirty="0"/>
          </a:p>
        </p:txBody>
      </p:sp>
    </p:spTree>
    <p:extLst>
      <p:ext uri="{BB962C8B-B14F-4D97-AF65-F5344CB8AC3E}">
        <p14:creationId xmlns:p14="http://schemas.microsoft.com/office/powerpoint/2010/main" val="3138273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248400"/>
          </a:xfrm>
        </p:spPr>
        <p:txBody>
          <a:bodyPr/>
          <a:lstStyle/>
          <a:p>
            <a:pPr algn="ctr">
              <a:buNone/>
            </a:pPr>
            <a:r>
              <a:rPr lang="en-US" b="1" u="sng" dirty="0"/>
              <a:t>Summary</a:t>
            </a:r>
          </a:p>
          <a:p>
            <a:pPr algn="just">
              <a:buNone/>
            </a:pPr>
            <a:r>
              <a:rPr lang="en-US" dirty="0"/>
              <a:t>	Advertisement plays a key role in today civilization by stimulating the public desire for certain products. It creates new needs like T.V, cars etc. hence promoting the sales of products. It is of minor importance for basic needs like vegetable, meatpackers, etc. Due to the competition between brand products, more advertisement are done which can bring more profit in business.</a:t>
            </a:r>
          </a:p>
          <a:p>
            <a:pPr algn="just">
              <a:buNone/>
            </a:pPr>
            <a:r>
              <a:rPr lang="en-US" dirty="0"/>
              <a:t>		</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1A676-CB67-59C0-10B4-03D02DD98552}"/>
              </a:ext>
            </a:extLst>
          </p:cNvPr>
          <p:cNvSpPr>
            <a:spLocks noGrp="1"/>
          </p:cNvSpPr>
          <p:nvPr>
            <p:ph idx="1"/>
          </p:nvPr>
        </p:nvSpPr>
        <p:spPr>
          <a:xfrm>
            <a:off x="152400" y="228600"/>
            <a:ext cx="8534400" cy="6553200"/>
          </a:xfrm>
        </p:spPr>
        <p:txBody>
          <a:bodyPr>
            <a:normAutofit fontScale="77500" lnSpcReduction="20000"/>
          </a:bodyPr>
          <a:lstStyle/>
          <a:p>
            <a:pPr marL="0" indent="0">
              <a:buNone/>
            </a:pPr>
            <a:r>
              <a:rPr lang="en-US" b="1" dirty="0"/>
              <a:t>What is reading comprehension?</a:t>
            </a:r>
          </a:p>
          <a:p>
            <a:pPr>
              <a:buFont typeface="Wingdings" panose="05000000000000000000" pitchFamily="2" charset="2"/>
              <a:buChar char="Ø"/>
            </a:pPr>
            <a:r>
              <a:rPr lang="en-US" dirty="0"/>
              <a:t>Reading comprehension refers to the understanding of the written text by extracting the required information from it as accurately as possible. </a:t>
            </a:r>
          </a:p>
          <a:p>
            <a:pPr>
              <a:buFont typeface="Wingdings" panose="05000000000000000000" pitchFamily="2" charset="2"/>
              <a:buChar char="Ø"/>
            </a:pPr>
            <a:r>
              <a:rPr lang="en-US" dirty="0"/>
              <a:t>Understanding of the reading texts depends on </a:t>
            </a:r>
          </a:p>
          <a:p>
            <a:pPr marL="0" indent="0">
              <a:buNone/>
            </a:pPr>
            <a:r>
              <a:rPr lang="en-US" dirty="0"/>
              <a:t>What do we read? Reading text-notice, article, story</a:t>
            </a:r>
          </a:p>
          <a:p>
            <a:pPr marL="0" indent="0">
              <a:buNone/>
            </a:pPr>
            <a:r>
              <a:rPr lang="en-US" dirty="0"/>
              <a:t>Why do we read? Purpose of reading for pleasure, for information</a:t>
            </a:r>
          </a:p>
          <a:p>
            <a:pPr marL="0" indent="0">
              <a:buNone/>
            </a:pPr>
            <a:r>
              <a:rPr lang="en-US" dirty="0"/>
              <a:t>How do we read? Ways of reading- skimming, scanning, intensive and extensive</a:t>
            </a:r>
          </a:p>
          <a:p>
            <a:pPr marL="0" indent="0">
              <a:buNone/>
            </a:pPr>
            <a:r>
              <a:rPr lang="en-US" dirty="0"/>
              <a:t>-Skimming:- quickly running one’s eyes over a text to get the gist</a:t>
            </a:r>
          </a:p>
          <a:p>
            <a:pPr marL="0" indent="0">
              <a:buNone/>
            </a:pPr>
            <a:r>
              <a:rPr lang="en-US" dirty="0"/>
              <a:t>-Scanning:- quickly going through the text to find a particular piece of information</a:t>
            </a:r>
          </a:p>
          <a:p>
            <a:pPr marL="0" indent="0">
              <a:buNone/>
            </a:pPr>
            <a:r>
              <a:rPr lang="en-US" dirty="0"/>
              <a:t>-Intensive –reading shorter text to extract specific information</a:t>
            </a:r>
          </a:p>
          <a:p>
            <a:pPr marL="0" indent="0">
              <a:buNone/>
            </a:pPr>
            <a:r>
              <a:rPr lang="en-US" dirty="0"/>
              <a:t>-Extensive- reading longer text, usually for one’s own pleasure.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1100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07C4F-CC68-A236-20C0-399FFA2DA523}"/>
              </a:ext>
            </a:extLst>
          </p:cNvPr>
          <p:cNvSpPr>
            <a:spLocks noGrp="1"/>
          </p:cNvSpPr>
          <p:nvPr>
            <p:ph idx="1"/>
          </p:nvPr>
        </p:nvSpPr>
        <p:spPr>
          <a:xfrm>
            <a:off x="76200" y="228600"/>
            <a:ext cx="8915400" cy="6477000"/>
          </a:xfrm>
        </p:spPr>
        <p:txBody>
          <a:bodyPr>
            <a:normAutofit fontScale="77500" lnSpcReduction="20000"/>
          </a:bodyPr>
          <a:lstStyle/>
          <a:p>
            <a:pPr marL="0" indent="0">
              <a:buNone/>
            </a:pPr>
            <a:r>
              <a:rPr lang="en-US" b="1" dirty="0"/>
              <a:t>Stages of Reading Development</a:t>
            </a:r>
          </a:p>
          <a:p>
            <a:pPr marL="514350" indent="-514350">
              <a:buAutoNum type="arabicPeriod"/>
            </a:pPr>
            <a:r>
              <a:rPr lang="en-US" b="1" dirty="0"/>
              <a:t>Mimicry (Imitation)</a:t>
            </a:r>
          </a:p>
          <a:p>
            <a:pPr>
              <a:buFont typeface="Wingdings" panose="05000000000000000000" pitchFamily="2" charset="2"/>
              <a:buChar char="Ø"/>
            </a:pPr>
            <a:r>
              <a:rPr lang="en-US" dirty="0"/>
              <a:t>Mimicry means imitation of an action.  </a:t>
            </a:r>
          </a:p>
          <a:p>
            <a:pPr>
              <a:buFont typeface="Wingdings" panose="05000000000000000000" pitchFamily="2" charset="2"/>
              <a:buChar char="Ø"/>
            </a:pPr>
            <a:r>
              <a:rPr lang="en-US"/>
              <a:t>This is </a:t>
            </a:r>
            <a:r>
              <a:rPr lang="en-US" dirty="0"/>
              <a:t>the first stage of reading in which students practice reading the sentences of the dialogues.</a:t>
            </a:r>
          </a:p>
          <a:p>
            <a:pPr>
              <a:buFont typeface="Wingdings" panose="05000000000000000000" pitchFamily="2" charset="2"/>
              <a:buChar char="Ø"/>
            </a:pPr>
            <a:r>
              <a:rPr lang="en-US" dirty="0"/>
              <a:t> It is extensively used in junior levels because the students exercises such as pattern practice and dialogues which make use of mimicry and memorization of material presented as model. </a:t>
            </a:r>
          </a:p>
          <a:p>
            <a:pPr>
              <a:buFont typeface="Wingdings" panose="05000000000000000000" pitchFamily="2" charset="2"/>
              <a:buChar char="Ø"/>
            </a:pPr>
            <a:r>
              <a:rPr lang="en-US" dirty="0"/>
              <a:t>In this stage the students read after teacher, this seems mechanical.</a:t>
            </a:r>
          </a:p>
          <a:p>
            <a:pPr marL="0" indent="0">
              <a:buNone/>
            </a:pPr>
            <a:r>
              <a:rPr lang="en-US" b="1" dirty="0"/>
              <a:t>2. Controlled reading</a:t>
            </a:r>
          </a:p>
          <a:p>
            <a:pPr>
              <a:buFont typeface="Wingdings" panose="05000000000000000000" pitchFamily="2" charset="2"/>
              <a:buChar char="Ø"/>
            </a:pPr>
            <a:r>
              <a:rPr lang="en-US" dirty="0"/>
              <a:t>In this stage, the students read the memorized materials. </a:t>
            </a:r>
          </a:p>
          <a:p>
            <a:pPr>
              <a:buFont typeface="Wingdings" panose="05000000000000000000" pitchFamily="2" charset="2"/>
              <a:buChar char="Ø"/>
            </a:pPr>
            <a:r>
              <a:rPr lang="en-US" dirty="0"/>
              <a:t>The students can rearrange and recombine the reading materials. </a:t>
            </a:r>
          </a:p>
          <a:p>
            <a:pPr>
              <a:buFont typeface="Wingdings" panose="05000000000000000000" pitchFamily="2" charset="2"/>
              <a:buChar char="Ø"/>
            </a:pPr>
            <a:r>
              <a:rPr lang="en-US" dirty="0"/>
              <a:t>A limited number of lexical items and structures are introduced to the students for elementary practice. </a:t>
            </a:r>
          </a:p>
          <a:p>
            <a:pPr>
              <a:buFont typeface="Wingdings" panose="05000000000000000000" pitchFamily="2" charset="2"/>
              <a:buChar char="Ø"/>
            </a:pPr>
            <a:r>
              <a:rPr lang="en-US" dirty="0"/>
              <a:t>In this stage, the students are not free to read in their own way. </a:t>
            </a:r>
          </a:p>
          <a:p>
            <a:pPr marL="0" indent="0">
              <a:buNone/>
            </a:pPr>
            <a:r>
              <a:rPr lang="en-US" dirty="0"/>
              <a:t> </a:t>
            </a:r>
          </a:p>
        </p:txBody>
      </p:sp>
    </p:spTree>
    <p:extLst>
      <p:ext uri="{BB962C8B-B14F-4D97-AF65-F5344CB8AC3E}">
        <p14:creationId xmlns:p14="http://schemas.microsoft.com/office/powerpoint/2010/main" val="170601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802A0-CB6B-4471-230A-DC93825AD920}"/>
              </a:ext>
            </a:extLst>
          </p:cNvPr>
          <p:cNvSpPr>
            <a:spLocks noGrp="1"/>
          </p:cNvSpPr>
          <p:nvPr>
            <p:ph idx="1"/>
          </p:nvPr>
        </p:nvSpPr>
        <p:spPr>
          <a:xfrm>
            <a:off x="152400" y="76200"/>
            <a:ext cx="8534400" cy="6629400"/>
          </a:xfrm>
        </p:spPr>
        <p:txBody>
          <a:bodyPr/>
          <a:lstStyle/>
          <a:p>
            <a:pPr marL="0" indent="0" algn="just">
              <a:buNone/>
            </a:pPr>
            <a:r>
              <a:rPr lang="en-US" b="1" dirty="0"/>
              <a:t>3. Guided reading:-</a:t>
            </a:r>
          </a:p>
          <a:p>
            <a:pPr algn="just">
              <a:buFont typeface="Wingdings" panose="05000000000000000000" pitchFamily="2" charset="2"/>
              <a:buChar char="Ø"/>
            </a:pPr>
            <a:r>
              <a:rPr lang="en-US" dirty="0"/>
              <a:t>In this stage, students are introduced more sustainable reading under the guidance of the teacher. </a:t>
            </a:r>
          </a:p>
          <a:p>
            <a:pPr algn="just">
              <a:buFont typeface="Wingdings" panose="05000000000000000000" pitchFamily="2" charset="2"/>
              <a:buChar char="Ø"/>
            </a:pPr>
            <a:r>
              <a:rPr lang="en-US" dirty="0"/>
              <a:t>Students are now being trained by the teachers to read without teacher. </a:t>
            </a:r>
          </a:p>
          <a:p>
            <a:pPr algn="just">
              <a:buFont typeface="Wingdings" panose="05000000000000000000" pitchFamily="2" charset="2"/>
              <a:buChar char="Ø"/>
            </a:pPr>
            <a:r>
              <a:rPr lang="en-US" dirty="0"/>
              <a:t>Students read from simple narrative and conversational materials to a limited  number of unfamiliar items</a:t>
            </a:r>
          </a:p>
        </p:txBody>
      </p:sp>
    </p:spTree>
    <p:extLst>
      <p:ext uri="{BB962C8B-B14F-4D97-AF65-F5344CB8AC3E}">
        <p14:creationId xmlns:p14="http://schemas.microsoft.com/office/powerpoint/2010/main" val="162243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C9874-F6E2-C0EF-0BA6-CAB112DFE713}"/>
              </a:ext>
            </a:extLst>
          </p:cNvPr>
          <p:cNvSpPr>
            <a:spLocks noGrp="1"/>
          </p:cNvSpPr>
          <p:nvPr>
            <p:ph idx="1"/>
          </p:nvPr>
        </p:nvSpPr>
        <p:spPr>
          <a:xfrm>
            <a:off x="152400" y="381000"/>
            <a:ext cx="8915400" cy="6248400"/>
          </a:xfrm>
        </p:spPr>
        <p:txBody>
          <a:bodyPr>
            <a:normAutofit lnSpcReduction="10000"/>
          </a:bodyPr>
          <a:lstStyle/>
          <a:p>
            <a:pPr marL="0" indent="0" algn="just">
              <a:buNone/>
            </a:pPr>
            <a:r>
              <a:rPr lang="en-US" b="1" dirty="0">
                <a:solidFill>
                  <a:schemeClr val="tx1"/>
                </a:solidFill>
              </a:rPr>
              <a:t>4. Intensive Reading</a:t>
            </a:r>
          </a:p>
          <a:p>
            <a:pPr marL="514350" indent="-514350" algn="just">
              <a:buFont typeface="Wingdings" pitchFamily="2" charset="2"/>
              <a:buChar char="Ø"/>
            </a:pPr>
            <a:r>
              <a:rPr lang="en-US" dirty="0">
                <a:solidFill>
                  <a:schemeClr val="tx1"/>
                </a:solidFill>
              </a:rPr>
              <a:t>This reading is also called study reading.</a:t>
            </a:r>
          </a:p>
          <a:p>
            <a:pPr marL="514350" indent="-514350" algn="just">
              <a:buFont typeface="Wingdings" pitchFamily="2" charset="2"/>
              <a:buChar char="Ø"/>
            </a:pPr>
            <a:r>
              <a:rPr lang="en-US" dirty="0">
                <a:solidFill>
                  <a:schemeClr val="tx1"/>
                </a:solidFill>
              </a:rPr>
              <a:t>It involves close study of the text.</a:t>
            </a:r>
          </a:p>
          <a:p>
            <a:pPr marL="514350" indent="-514350" algn="just">
              <a:buFont typeface="Wingdings" pitchFamily="2" charset="2"/>
              <a:buChar char="Ø"/>
            </a:pPr>
            <a:r>
              <a:rPr lang="en-US" dirty="0">
                <a:solidFill>
                  <a:schemeClr val="tx1"/>
                </a:solidFill>
              </a:rPr>
              <a:t>Intensive reading means reading in quality and is generally at a slower speed and requires a high degree of understanding.</a:t>
            </a:r>
          </a:p>
          <a:p>
            <a:pPr marL="514350" indent="-514350" algn="just">
              <a:buFont typeface="Wingdings" pitchFamily="2" charset="2"/>
              <a:buChar char="Ø"/>
            </a:pPr>
            <a:r>
              <a:rPr lang="en-US" dirty="0">
                <a:solidFill>
                  <a:schemeClr val="tx1"/>
                </a:solidFill>
              </a:rPr>
              <a:t>When we want somebody to go through the passage very deeply and comprehend every thing written in passage, it is through intensive reading.</a:t>
            </a:r>
          </a:p>
          <a:p>
            <a:pPr marL="514350" indent="-514350" algn="just">
              <a:buFont typeface="Wingdings" pitchFamily="2" charset="2"/>
              <a:buChar char="Ø"/>
            </a:pPr>
            <a:r>
              <a:rPr lang="en-US" dirty="0">
                <a:solidFill>
                  <a:schemeClr val="tx1"/>
                </a:solidFill>
              </a:rPr>
              <a:t>By intensive reading we mean the careful study and detailed classroom handling of a short assignment of perhaps 2 or 4 pages per day. </a:t>
            </a:r>
          </a:p>
          <a:p>
            <a:pPr algn="just"/>
            <a:endParaRPr lang="en-US" dirty="0"/>
          </a:p>
        </p:txBody>
      </p:sp>
    </p:spTree>
    <p:extLst>
      <p:ext uri="{BB962C8B-B14F-4D97-AF65-F5344CB8AC3E}">
        <p14:creationId xmlns:p14="http://schemas.microsoft.com/office/powerpoint/2010/main" val="124936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92500" lnSpcReduction="10000"/>
          </a:bodyPr>
          <a:lstStyle/>
          <a:p>
            <a:pPr algn="just">
              <a:buFont typeface="Wingdings" pitchFamily="2" charset="2"/>
              <a:buChar char="Ø"/>
            </a:pPr>
            <a:r>
              <a:rPr lang="en-US" dirty="0"/>
              <a:t>Questionnaire, pattern practice, vocabulary drill, word study, dictation and general discussions are all a part of the technique of intensive reading. </a:t>
            </a:r>
          </a:p>
          <a:p>
            <a:pPr algn="just">
              <a:buFont typeface="Wingdings" pitchFamily="2" charset="2"/>
              <a:buChar char="Ø"/>
            </a:pPr>
            <a:r>
              <a:rPr lang="en-US" dirty="0"/>
              <a:t>In other words, in intensive reading, the students are expected to learn every word, its spelling, pronunciation, semantic and syntactic relations and sequence thought in the passage.</a:t>
            </a:r>
          </a:p>
          <a:p>
            <a:pPr algn="just">
              <a:buFont typeface="Wingdings" pitchFamily="2" charset="2"/>
              <a:buChar char="Ø"/>
            </a:pPr>
            <a:r>
              <a:rPr lang="en-US" dirty="0"/>
              <a:t>Fluency is not emphasized in intensive reading.</a:t>
            </a:r>
          </a:p>
          <a:p>
            <a:pPr algn="just">
              <a:buFont typeface="Wingdings" pitchFamily="2" charset="2"/>
              <a:buChar char="Ø"/>
            </a:pPr>
            <a:r>
              <a:rPr lang="en-US" dirty="0"/>
              <a:t>Usually new texts are given</a:t>
            </a:r>
          </a:p>
          <a:p>
            <a:pPr algn="just">
              <a:buFont typeface="Wingdings" pitchFamily="2" charset="2"/>
              <a:buChar char="Ø"/>
            </a:pPr>
            <a:r>
              <a:rPr lang="en-US" dirty="0"/>
              <a:t>Exercises are given when the students read the passage several times. </a:t>
            </a:r>
          </a:p>
          <a:p>
            <a:pPr algn="just">
              <a:buFont typeface="Wingdings" pitchFamily="2" charset="2"/>
              <a:buChar char="Ø"/>
            </a:pPr>
            <a:r>
              <a:rPr lang="en-US" dirty="0"/>
              <a:t>Practicing on contextual grammar, skinning, scanning, note making, summary making and four levels come in intensive reading.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a:buNone/>
            </a:pPr>
            <a:r>
              <a:rPr lang="en-US" b="1" dirty="0"/>
              <a:t>	 5. </a:t>
            </a:r>
            <a:r>
              <a:rPr lang="en-US" b="1" u="sng" dirty="0"/>
              <a:t>Extensive Reading </a:t>
            </a:r>
          </a:p>
          <a:p>
            <a:pPr>
              <a:buNone/>
            </a:pPr>
            <a:endParaRPr lang="en-US" b="1" u="sng" dirty="0"/>
          </a:p>
          <a:p>
            <a:pPr>
              <a:buFont typeface="Wingdings" pitchFamily="2" charset="2"/>
              <a:buChar char="Ø"/>
            </a:pPr>
            <a:r>
              <a:rPr lang="en-US" dirty="0"/>
              <a:t>This is often related with supplementary reading books read outside the classroom.</a:t>
            </a:r>
          </a:p>
          <a:p>
            <a:pPr>
              <a:buFont typeface="Wingdings" pitchFamily="2" charset="2"/>
              <a:buChar char="Ø"/>
            </a:pPr>
            <a:r>
              <a:rPr lang="en-US" dirty="0"/>
              <a:t>Its main aim is to increase fluency and let the readers get pleasure in reading.</a:t>
            </a:r>
          </a:p>
          <a:p>
            <a:pPr>
              <a:buFont typeface="Wingdings" pitchFamily="2" charset="2"/>
              <a:buChar char="Ø"/>
            </a:pPr>
            <a:r>
              <a:rPr lang="en-US" dirty="0"/>
              <a:t>Extensive reading encourages the students to read for pleasure and information as well. </a:t>
            </a:r>
          </a:p>
          <a:p>
            <a:pPr>
              <a:buFont typeface="Wingdings" pitchFamily="2" charset="2"/>
              <a:buChar char="Ø"/>
            </a:pPr>
            <a:r>
              <a:rPr lang="en-US" dirty="0"/>
              <a:t>The students’ interest is to center upon a total or overall comprehension of characters and events rather than precise details of either grammar or the theme content.</a:t>
            </a:r>
          </a:p>
          <a:p>
            <a:pPr>
              <a:buNone/>
            </a:pPr>
            <a:endParaRPr lang="en-US" b="1"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248400"/>
          </a:xfrm>
        </p:spPr>
        <p:txBody>
          <a:bodyPr>
            <a:normAutofit fontScale="92500" lnSpcReduction="20000"/>
          </a:bodyPr>
          <a:lstStyle/>
          <a:p>
            <a:pPr algn="just">
              <a:buFont typeface="Wingdings" pitchFamily="2" charset="2"/>
              <a:buChar char="Ø"/>
            </a:pPr>
            <a:r>
              <a:rPr lang="en-US" dirty="0"/>
              <a:t>Course books are inadequate for extensive reading because it aims at cultivating the taste for extra reading and the habit of rapid reading.</a:t>
            </a:r>
          </a:p>
          <a:p>
            <a:pPr algn="just">
              <a:buFont typeface="Wingdings" pitchFamily="2" charset="2"/>
              <a:buChar char="Ø"/>
            </a:pPr>
            <a:r>
              <a:rPr lang="en-US" dirty="0"/>
              <a:t>Materials for extensive reading are newspapers, magazines, encyclopedias etc. </a:t>
            </a:r>
          </a:p>
          <a:p>
            <a:pPr algn="just">
              <a:buFont typeface="Wingdings" pitchFamily="2" charset="2"/>
              <a:buChar char="Ø"/>
            </a:pPr>
            <a:r>
              <a:rPr lang="en-US" dirty="0"/>
              <a:t>Extensive reading is done in the later stage of reading.</a:t>
            </a:r>
          </a:p>
          <a:p>
            <a:pPr algn="just">
              <a:buFont typeface="Wingdings" pitchFamily="2" charset="2"/>
              <a:buChar char="Ø"/>
            </a:pPr>
            <a:r>
              <a:rPr lang="en-US" dirty="0"/>
              <a:t>Learning of the words, structures is not emphasized. </a:t>
            </a:r>
          </a:p>
          <a:p>
            <a:pPr algn="just">
              <a:buFont typeface="Wingdings" pitchFamily="2" charset="2"/>
              <a:buChar char="Ø"/>
            </a:pPr>
            <a:r>
              <a:rPr lang="en-US" dirty="0"/>
              <a:t>Grammar, meaning, and pronunciation are not necessarily taught.</a:t>
            </a:r>
          </a:p>
          <a:p>
            <a:pPr algn="just">
              <a:buFont typeface="Wingdings" pitchFamily="2" charset="2"/>
              <a:buChar char="Ø"/>
            </a:pPr>
            <a:r>
              <a:rPr lang="en-US" dirty="0"/>
              <a:t>Extensive reading develops the habit of using the language within the self which will be a source of pleasure.</a:t>
            </a:r>
          </a:p>
          <a:p>
            <a:pPr algn="just">
              <a:buFont typeface="Wingdings" pitchFamily="2" charset="2"/>
              <a:buChar char="Ø"/>
            </a:pPr>
            <a:r>
              <a:rPr lang="en-US" dirty="0"/>
              <a:t>It is hoped that the students leaving high school would be able to read this for pleasure. </a:t>
            </a:r>
          </a:p>
          <a:p>
            <a:pPr marL="0" indent="0" algn="just">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2044</Words>
  <Application>Microsoft Office PowerPoint</Application>
  <PresentationFormat>On-screen Show (4:3)</PresentationFormat>
  <Paragraphs>138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dc:creator>
  <cp:lastModifiedBy>Suresh Dhakal</cp:lastModifiedBy>
  <cp:revision>66</cp:revision>
  <dcterms:created xsi:type="dcterms:W3CDTF">2018-06-03T11:58:23Z</dcterms:created>
  <dcterms:modified xsi:type="dcterms:W3CDTF">2022-07-05T05:00:40Z</dcterms:modified>
</cp:coreProperties>
</file>