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2" roundtripDataSignature="AMtx7mhYV3BD3romLhrBsKRVpbZMMSHy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EB861C-821B-47C7-98B9-7A6DD342E01E}">
  <a:tblStyle styleId="{86EB861C-821B-47C7-98B9-7A6DD342E0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874764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8016478" y="1028702"/>
            <a:ext cx="438864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2453878" y="-1638298"/>
            <a:ext cx="4388644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6096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61722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5" Type="http://schemas.openxmlformats.org/officeDocument/2006/relationships/image" Target="../media/image47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5" Type="http://schemas.openxmlformats.org/officeDocument/2006/relationships/image" Target="../media/image47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51.png"/><Relationship Id="rId5" Type="http://schemas.openxmlformats.org/officeDocument/2006/relationships/image" Target="../media/image5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1.png"/><Relationship Id="rId4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57.png"/><Relationship Id="rId5" Type="http://schemas.openxmlformats.org/officeDocument/2006/relationships/image" Target="../media/image31.png"/><Relationship Id="rId6" Type="http://schemas.openxmlformats.org/officeDocument/2006/relationships/image" Target="../media/image37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1.png"/><Relationship Id="rId4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5.png"/><Relationship Id="rId4" Type="http://schemas.openxmlformats.org/officeDocument/2006/relationships/image" Target="../media/image6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8.png"/><Relationship Id="rId4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2.png"/><Relationship Id="rId4" Type="http://schemas.openxmlformats.org/officeDocument/2006/relationships/image" Target="../media/image7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Relationship Id="rId4" Type="http://schemas.openxmlformats.org/officeDocument/2006/relationships/image" Target="../media/image6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8.png"/><Relationship Id="rId4" Type="http://schemas.openxmlformats.org/officeDocument/2006/relationships/image" Target="../media/image7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9.png"/><Relationship Id="rId4" Type="http://schemas.openxmlformats.org/officeDocument/2006/relationships/image" Target="../media/image75.png"/><Relationship Id="rId5" Type="http://schemas.openxmlformats.org/officeDocument/2006/relationships/image" Target="../media/image6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8.png"/><Relationship Id="rId4" Type="http://schemas.openxmlformats.org/officeDocument/2006/relationships/image" Target="../media/image70.png"/><Relationship Id="rId5" Type="http://schemas.openxmlformats.org/officeDocument/2006/relationships/image" Target="../media/image8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4.png"/><Relationship Id="rId4" Type="http://schemas.openxmlformats.org/officeDocument/2006/relationships/image" Target="../media/image8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9.png"/><Relationship Id="rId4" Type="http://schemas.openxmlformats.org/officeDocument/2006/relationships/image" Target="../media/image8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9.png"/><Relationship Id="rId4" Type="http://schemas.openxmlformats.org/officeDocument/2006/relationships/image" Target="../media/image7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458200" y="194071"/>
            <a:ext cx="533400" cy="32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800" y="1352550"/>
            <a:ext cx="86868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Structures </a:t>
            </a:r>
            <a:endParaRPr b="0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66800" y="2714942"/>
            <a:ext cx="716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Er. </a:t>
            </a: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Pratikshya Shrestha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3. WAP to enter a number and check if it is positive or not positive.</a:t>
            </a:r>
            <a:endParaRPr b="1" sz="1800">
              <a:solidFill>
                <a:srgbClr val="E36C09"/>
              </a:solidFill>
            </a:endParaRPr>
          </a:p>
        </p:txBody>
      </p:sp>
      <p:pic>
        <p:nvPicPr>
          <p:cNvPr id="186" name="Google Shape;18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1033462"/>
            <a:ext cx="5410200" cy="28414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500" y="2759431"/>
            <a:ext cx="2438400" cy="105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800" y="1001710"/>
            <a:ext cx="2438400" cy="120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4. WAP to enter a number and check if it is multiple of 5 or not.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98" name="Google Shape;198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99" name="Google Shape;199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3415359"/>
            <a:ext cx="3124200" cy="117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947737"/>
            <a:ext cx="5791200" cy="24676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5. WAP to enter a number and check if positive, negative or zero.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208" name="Google Shape;208;p12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09" name="Google Shape;209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10" name="Google Shape;210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971950"/>
            <a:ext cx="4419600" cy="27540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7962" y="3590925"/>
            <a:ext cx="2447966" cy="10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2562" y="991790"/>
            <a:ext cx="2473367" cy="107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7962" y="2323406"/>
            <a:ext cx="2447967" cy="102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6. WAP to find the largest among three input integers.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221" name="Google Shape;221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22" name="Google Shape;222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96852"/>
            <a:ext cx="4419600" cy="39807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0" y="3448050"/>
            <a:ext cx="2324100" cy="127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805656"/>
            <a:ext cx="2197494" cy="116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0" y="2072480"/>
            <a:ext cx="2311254" cy="127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7. Using logical operators, WAP to find the greatest among three input numbers.</a:t>
            </a:r>
            <a:endParaRPr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34" name="Google Shape;234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35" name="Google Shape;235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71550"/>
            <a:ext cx="5034294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3634184"/>
            <a:ext cx="2133600" cy="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7900" y="991791"/>
            <a:ext cx="2017372" cy="107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9800" y="2258614"/>
            <a:ext cx="2121807" cy="11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8. Using logical operators, WAP to find the middle one among three input numbers.</a:t>
            </a:r>
            <a:endParaRPr/>
          </a:p>
        </p:txBody>
      </p:sp>
      <p:pic>
        <p:nvPicPr>
          <p:cNvPr id="246" name="Google Shape;24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978" y="2578100"/>
            <a:ext cx="2315158" cy="115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7978" y="972740"/>
            <a:ext cx="2301648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972740"/>
            <a:ext cx="4975067" cy="36980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ii) Switch statement</a:t>
            </a:r>
            <a:endParaRPr/>
          </a:p>
        </p:txBody>
      </p:sp>
      <p:sp>
        <p:nvSpPr>
          <p:cNvPr id="257" name="Google Shape;257;p16"/>
          <p:cNvSpPr txBox="1"/>
          <p:nvPr>
            <p:ph idx="1" type="body"/>
          </p:nvPr>
        </p:nvSpPr>
        <p:spPr>
          <a:xfrm>
            <a:off x="457200" y="895350"/>
            <a:ext cx="2438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Similar to if-else ladder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Tests for equality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58" name="Google Shape;258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59" name="Google Shape;259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Flow chart of Switch Case Statement" id="261" name="Google Shape;2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06386"/>
            <a:ext cx="3048000" cy="42882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16"/>
          <p:cNvGraphicFramePr/>
          <p:nvPr/>
        </p:nvGraphicFramePr>
        <p:xfrm>
          <a:off x="2743200" y="132814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{86EB861C-821B-47C7-98B9-7A6DD342E01E}</a:tableStyleId>
              </a:tblPr>
              <a:tblGrid>
                <a:gridCol w="2438400"/>
              </a:tblGrid>
              <a:tr h="3352800"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switch (expression)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{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 case value 1:    statement block;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                         break;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 case value 2:</a:t>
                      </a:r>
                      <a:r>
                        <a:rPr lang="en-US" sz="1600" u="none" cap="none" strike="noStrike"/>
                        <a:t>   </a:t>
                      </a:r>
                      <a:r>
                        <a:rPr lang="en-US" sz="1200" u="none" cap="none" strike="noStrike"/>
                        <a:t>statement block;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                          break;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 .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 .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 case value N:</a:t>
                      </a:r>
                      <a:r>
                        <a:rPr lang="en-US" sz="1600" u="none" cap="none" strike="noStrike"/>
                        <a:t>  </a:t>
                      </a:r>
                      <a:r>
                        <a:rPr lang="en-US" sz="1200" u="none" cap="none" strike="noStrike"/>
                        <a:t>statement block;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                          break;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 default:           statement block;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 }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63" name="Google Shape;263;p16"/>
          <p:cNvSpPr txBox="1"/>
          <p:nvPr/>
        </p:nvSpPr>
        <p:spPr>
          <a:xfrm>
            <a:off x="2895600" y="895350"/>
            <a:ext cx="1905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9. WAP to enter a character and display either excellent or good using switch statement.</a:t>
            </a:r>
            <a:endParaRPr sz="2800">
              <a:solidFill>
                <a:srgbClr val="E36C09"/>
              </a:solidFill>
            </a:endParaRPr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0" name="Google Shape;270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1" y="991790"/>
            <a:ext cx="5822276" cy="35736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2739904"/>
            <a:ext cx="2133600" cy="135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10. WAP to enter percentage of a student and display his division.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280" name="Google Shape;280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81" name="Google Shape;281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28029" l="0" r="0" t="0"/>
          <a:stretch/>
        </p:blipFill>
        <p:spPr>
          <a:xfrm>
            <a:off x="495299" y="932578"/>
            <a:ext cx="4632664" cy="36203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70000"/>
          <a:stretch/>
        </p:blipFill>
        <p:spPr>
          <a:xfrm>
            <a:off x="4648200" y="932578"/>
            <a:ext cx="4335472" cy="14123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016" y="2742764"/>
            <a:ext cx="2697783" cy="120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</a:t>
            </a:r>
            <a:endParaRPr/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WAP to display the following menu:</a:t>
            </a:r>
            <a:endParaRPr sz="4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r>
              <a:rPr b="1" lang="en-US"/>
              <a:t>Menu</a:t>
            </a:r>
            <a:endParaRPr b="1" sz="4000"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Conversion of ASCII code to char</a:t>
            </a:r>
            <a:endParaRPr b="1" sz="3200"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To find the sum of n natural numbers</a:t>
            </a:r>
            <a:endParaRPr b="1" sz="3200"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To find the greatest among two entered numbers.</a:t>
            </a:r>
            <a:endParaRPr b="1" sz="3200"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Exit from program</a:t>
            </a:r>
            <a:endParaRPr b="1"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and to perform task as per user’s choice repeatedly until his/her Choice is to exit.</a:t>
            </a:r>
            <a:endParaRPr sz="4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92" name="Google Shape;292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Contents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09600" y="881856"/>
            <a:ext cx="7924800" cy="3594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/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Statement</a:t>
            </a:r>
            <a:endParaRPr/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Making statements</a:t>
            </a:r>
            <a:endParaRPr/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statements</a:t>
            </a:r>
            <a:endParaRPr/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 statements</a:t>
            </a:r>
            <a:endParaRPr/>
          </a:p>
          <a:p>
            <a:pPr indent="-25400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iii) Ternary statement</a:t>
            </a:r>
            <a:endParaRPr/>
          </a:p>
        </p:txBody>
      </p:sp>
      <p:sp>
        <p:nvSpPr>
          <p:cNvPr id="300" name="Google Shape;300;p20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uses ternary operators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Syntax:-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Conditional expression ? exp 1: exp 2;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 If conditional expression is </a:t>
            </a:r>
            <a:r>
              <a:rPr b="1" lang="en-US" sz="2400"/>
              <a:t>True</a:t>
            </a:r>
            <a:r>
              <a:rPr lang="en-US" sz="2400"/>
              <a:t>:- </a:t>
            </a:r>
            <a:r>
              <a:rPr b="1" lang="en-US" sz="2400"/>
              <a:t>exp 1 is evaluated.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 If conditional expression is </a:t>
            </a:r>
            <a:r>
              <a:rPr b="1" lang="en-US" sz="2400"/>
              <a:t>False</a:t>
            </a:r>
            <a:r>
              <a:rPr lang="en-US" sz="2400"/>
              <a:t>:- </a:t>
            </a:r>
            <a:r>
              <a:rPr b="1" lang="en-US" sz="2400"/>
              <a:t>exp 2 is evaluated.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01" name="Google Shape;301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11. WAP to input an integer and check if positive or not. Make use of conditional operator.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309" name="Google Shape;309;p2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10" name="Google Shape;310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13" name="Google Shape;3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991790"/>
            <a:ext cx="7115175" cy="1876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479324"/>
            <a:ext cx="2819400" cy="11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E36C09"/>
                </a:solidFill>
              </a:rPr>
              <a:t>Prog 12. Using conditional operator, WAP to enter an integer and display the result as calculated below:   Even:-n/2   Odd:-3n+1 </a:t>
            </a:r>
            <a:endParaRPr b="1" sz="1600">
              <a:solidFill>
                <a:srgbClr val="E36C09"/>
              </a:solidFill>
            </a:endParaRPr>
          </a:p>
        </p:txBody>
      </p:sp>
      <p:sp>
        <p:nvSpPr>
          <p:cNvPr id="320" name="Google Shape;320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47750"/>
            <a:ext cx="5838825" cy="2000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3048000"/>
            <a:ext cx="3033712" cy="126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4.2.2 Looping statements</a:t>
            </a:r>
            <a:endParaRPr/>
          </a:p>
        </p:txBody>
      </p:sp>
      <p:sp>
        <p:nvSpPr>
          <p:cNvPr id="330" name="Google Shape;330;p2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Loop statements are the control statements that allow us to execute a block of statements repeatedly until a certain termination condition is met.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Three looping statements: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while loop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do-while loop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loop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1" name="Google Shape;331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457200" y="205979"/>
            <a:ext cx="2051684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</a:rPr>
              <a:t>while loop</a:t>
            </a:r>
            <a:endParaRPr/>
          </a:p>
        </p:txBody>
      </p:sp>
      <p:sp>
        <p:nvSpPr>
          <p:cNvPr id="339" name="Google Shape;339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40" name="Google Shape;340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The while Loop – Programming with Python" id="342" name="Google Shape;342;p24"/>
          <p:cNvPicPr preferRelativeResize="0"/>
          <p:nvPr/>
        </p:nvPicPr>
        <p:blipFill rotWithShape="1">
          <a:blip r:embed="rId3">
            <a:alphaModFix/>
          </a:blip>
          <a:srcRect b="0" l="0" r="10000" t="0"/>
          <a:stretch/>
        </p:blipFill>
        <p:spPr>
          <a:xfrm>
            <a:off x="346075" y="1154907"/>
            <a:ext cx="205168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4"/>
          <p:cNvSpPr/>
          <p:nvPr/>
        </p:nvSpPr>
        <p:spPr>
          <a:xfrm>
            <a:off x="469900" y="3219272"/>
            <a:ext cx="1927860" cy="1315745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(condition)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statements;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do while loop" id="344" name="Google Shape;344;p24"/>
          <p:cNvPicPr preferRelativeResize="0"/>
          <p:nvPr/>
        </p:nvPicPr>
        <p:blipFill rotWithShape="1">
          <a:blip r:embed="rId4">
            <a:alphaModFix/>
          </a:blip>
          <a:srcRect b="0" l="13711" r="11528" t="0"/>
          <a:stretch/>
        </p:blipFill>
        <p:spPr>
          <a:xfrm>
            <a:off x="2816860" y="955189"/>
            <a:ext cx="192786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/>
          <p:nvPr/>
        </p:nvSpPr>
        <p:spPr>
          <a:xfrm>
            <a:off x="2763520" y="3212922"/>
            <a:ext cx="1927860" cy="1315745"/>
          </a:xfrm>
          <a:prstGeom prst="rect">
            <a:avLst/>
          </a:prstGeom>
          <a:solidFill>
            <a:srgbClr val="24406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statement;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}while(condtion);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or loop flowchart" id="346" name="Google Shape;346;p2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1986" r="4636" t="0"/>
          <a:stretch/>
        </p:blipFill>
        <p:spPr>
          <a:xfrm>
            <a:off x="6019800" y="946699"/>
            <a:ext cx="243840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/>
          <p:cNvSpPr/>
          <p:nvPr/>
        </p:nvSpPr>
        <p:spPr>
          <a:xfrm>
            <a:off x="5082540" y="3233248"/>
            <a:ext cx="4048760" cy="1069524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for(initialization; condition; increment/decrement)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statements;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3129916" y="225029"/>
            <a:ext cx="2280284" cy="66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do-while loop</a:t>
            </a:r>
            <a:endParaRPr/>
          </a:p>
        </p:txBody>
      </p:sp>
      <p:sp>
        <p:nvSpPr>
          <p:cNvPr id="349" name="Google Shape;349;p24"/>
          <p:cNvSpPr txBox="1"/>
          <p:nvPr/>
        </p:nvSpPr>
        <p:spPr>
          <a:xfrm>
            <a:off x="6368416" y="346219"/>
            <a:ext cx="1937384" cy="472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457200" y="205979"/>
            <a:ext cx="2051684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</a:rPr>
              <a:t>while loop</a:t>
            </a:r>
            <a:endParaRPr/>
          </a:p>
        </p:txBody>
      </p:sp>
      <p:sp>
        <p:nvSpPr>
          <p:cNvPr id="355" name="Google Shape;355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56" name="Google Shape;356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The while Loop – Programming with Python" id="358" name="Google Shape;358;p25"/>
          <p:cNvPicPr preferRelativeResize="0"/>
          <p:nvPr/>
        </p:nvPicPr>
        <p:blipFill rotWithShape="1">
          <a:blip r:embed="rId3">
            <a:alphaModFix/>
          </a:blip>
          <a:srcRect b="0" l="0" r="10000" t="0"/>
          <a:stretch/>
        </p:blipFill>
        <p:spPr>
          <a:xfrm>
            <a:off x="439737" y="819150"/>
            <a:ext cx="205168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o while loop" id="359" name="Google Shape;359;p25"/>
          <p:cNvPicPr preferRelativeResize="0"/>
          <p:nvPr/>
        </p:nvPicPr>
        <p:blipFill rotWithShape="1">
          <a:blip r:embed="rId4">
            <a:alphaModFix/>
          </a:blip>
          <a:srcRect b="0" l="13711" r="11528" t="0"/>
          <a:stretch/>
        </p:blipFill>
        <p:spPr>
          <a:xfrm>
            <a:off x="3302638" y="929809"/>
            <a:ext cx="1658301" cy="16977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or loop flowchart" id="360" name="Google Shape;360;p2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1986" r="4636" t="0"/>
          <a:stretch/>
        </p:blipFill>
        <p:spPr>
          <a:xfrm>
            <a:off x="6221416" y="812800"/>
            <a:ext cx="2236784" cy="18147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/>
        </p:nvSpPr>
        <p:spPr>
          <a:xfrm>
            <a:off x="3129916" y="225029"/>
            <a:ext cx="2280284" cy="66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do-while loop</a:t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6371116" y="295400"/>
            <a:ext cx="1937384" cy="472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/>
          </a:p>
        </p:txBody>
      </p:sp>
      <p:pic>
        <p:nvPicPr>
          <p:cNvPr id="363" name="Google Shape;36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6390" y="2629967"/>
            <a:ext cx="2381550" cy="19647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4" name="Google Shape;36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7027" y="2783194"/>
            <a:ext cx="2195513" cy="18284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5000" y="2783194"/>
            <a:ext cx="2280284" cy="16398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1142" y="4562350"/>
            <a:ext cx="30480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E36C09"/>
                </a:solidFill>
              </a:rPr>
              <a:t>Prog 13. WAP to find the sum of N natural numbers using while loop.</a:t>
            </a:r>
            <a:endParaRPr b="1" sz="1600">
              <a:solidFill>
                <a:srgbClr val="E36C09"/>
              </a:solidFill>
            </a:endParaRPr>
          </a:p>
        </p:txBody>
      </p:sp>
      <p:sp>
        <p:nvSpPr>
          <p:cNvPr id="372" name="Google Shape;372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75" name="Google Shape;3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14400"/>
            <a:ext cx="7010400" cy="28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6" name="Google Shape;376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3714750"/>
            <a:ext cx="4343400" cy="105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14. WAP to find the sum of N natural numbers using do-while loop.</a:t>
            </a:r>
            <a:endParaRPr b="1" sz="1800">
              <a:solidFill>
                <a:srgbClr val="E36C09"/>
              </a:solidFill>
            </a:endParaRPr>
          </a:p>
        </p:txBody>
      </p:sp>
      <p:pic>
        <p:nvPicPr>
          <p:cNvPr id="382" name="Google Shape;38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1047750"/>
            <a:ext cx="6181725" cy="25384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3" name="Google Shape;383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84" name="Google Shape;384;p2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180" y="3586220"/>
            <a:ext cx="3817620" cy="96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15. WAP to find the sum of N natural numbers using for loop.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93" name="Google Shape;393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94" name="Google Shape;394;p2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2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96" name="Google Shape;3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825501"/>
            <a:ext cx="6254874" cy="2584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7" name="Google Shape;3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3409950"/>
            <a:ext cx="4800600" cy="118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16. WAP to find the factorial of a given number.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403" name="Google Shape;403;p2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04" name="Google Shape;404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05" name="Google Shape;405;p2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2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07" name="Google Shape;4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991790"/>
            <a:ext cx="4714875" cy="26793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8" name="Google Shape;40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2400" y="3278582"/>
            <a:ext cx="3225800" cy="96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4.1 Control Structures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Control structure refers to the structure of program that may be sequential or conditional or iterative. </a:t>
            </a:r>
            <a:endParaRPr sz="1800"/>
          </a:p>
        </p:txBody>
      </p:sp>
      <p:sp>
        <p:nvSpPr>
          <p:cNvPr id="106" name="Google Shape;106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733550"/>
            <a:ext cx="5867400" cy="268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E36C09"/>
                </a:solidFill>
              </a:rPr>
              <a:t>Prog 17. WAP to generate a Fibonacci series 1, 1, 2, 3, 5, 8, 13,…….n.</a:t>
            </a:r>
            <a:endParaRPr sz="2000">
              <a:solidFill>
                <a:srgbClr val="E36C09"/>
              </a:solidFill>
            </a:endParaRPr>
          </a:p>
        </p:txBody>
      </p:sp>
      <p:pic>
        <p:nvPicPr>
          <p:cNvPr id="414" name="Google Shape;414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50900"/>
            <a:ext cx="3962400" cy="36441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16" name="Google Shape;416;p3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3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18" name="Google Shape;41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638550"/>
            <a:ext cx="5410200" cy="8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Loop control statement</a:t>
            </a:r>
            <a:endParaRPr/>
          </a:p>
        </p:txBody>
      </p:sp>
      <p:sp>
        <p:nvSpPr>
          <p:cNvPr id="424" name="Google Shape;424;p3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statements can control the continuous execution of the loop.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are 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break,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continue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goto.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25" name="Google Shape;425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26" name="Google Shape;426;p3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3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i) Break statement</a:t>
            </a:r>
            <a:endParaRPr/>
          </a:p>
        </p:txBody>
      </p:sp>
      <p:sp>
        <p:nvSpPr>
          <p:cNvPr id="433" name="Google Shape;433;p32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a break is encountered in a program,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remaining of the execution is terminated and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control is passed to out of the loop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34" name="Google Shape;434;p3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35" name="Google Shape;435;p3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37" name="Google Shape;4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366964"/>
            <a:ext cx="3000375" cy="24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8" name="Google Shape;438;p32"/>
          <p:cNvPicPr preferRelativeResize="0"/>
          <p:nvPr/>
        </p:nvPicPr>
        <p:blipFill rotWithShape="1">
          <a:blip r:embed="rId4">
            <a:alphaModFix/>
          </a:blip>
          <a:srcRect b="0" l="0" r="31930" t="-4626"/>
          <a:stretch/>
        </p:blipFill>
        <p:spPr>
          <a:xfrm>
            <a:off x="4572000" y="3867151"/>
            <a:ext cx="2438400" cy="6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ii) Continue statement</a:t>
            </a:r>
            <a:endParaRPr/>
          </a:p>
        </p:txBody>
      </p:sp>
      <p:sp>
        <p:nvSpPr>
          <p:cNvPr id="444" name="Google Shape;444;p33"/>
          <p:cNvSpPr txBox="1"/>
          <p:nvPr>
            <p:ph idx="1" type="body"/>
          </p:nvPr>
        </p:nvSpPr>
        <p:spPr>
          <a:xfrm>
            <a:off x="457200" y="895350"/>
            <a:ext cx="8382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Analyze this output: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Analysis:       </a:t>
            </a:r>
            <a:r>
              <a:rPr b="1" i="1" lang="en-US" sz="2200"/>
              <a:t>continue  u</a:t>
            </a:r>
            <a:r>
              <a:rPr lang="en-US" sz="2200"/>
              <a:t>sed to block certain loop and then continue onwards.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445" name="Google Shape;445;p3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46" name="Google Shape;446;p3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3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48" name="Google Shape;4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252867"/>
            <a:ext cx="3276600" cy="26377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9" name="Google Shape;44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3244" y="1421101"/>
            <a:ext cx="3580856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iii) Goto statement</a:t>
            </a:r>
            <a:endParaRPr/>
          </a:p>
        </p:txBody>
      </p:sp>
      <p:sp>
        <p:nvSpPr>
          <p:cNvPr id="455" name="Google Shape;455;p3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a </a:t>
            </a:r>
            <a:r>
              <a:rPr b="1" i="1" lang="en-US" sz="2000"/>
              <a:t>goto</a:t>
            </a:r>
            <a:r>
              <a:rPr lang="en-US" sz="2000"/>
              <a:t> statement is encountered in a loop,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looping is terminated and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control goes to the label specified by the </a:t>
            </a:r>
            <a:r>
              <a:rPr b="1" i="1" lang="en-US" sz="2000"/>
              <a:t>goto</a:t>
            </a:r>
            <a:r>
              <a:rPr lang="en-US" sz="2000"/>
              <a:t> statement.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56" name="Google Shape;456;p3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57" name="Google Shape;457;p3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p3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59" name="Google Shape;4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90750"/>
            <a:ext cx="3114675" cy="23074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0" name="Google Shape;46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3050" y="3486150"/>
            <a:ext cx="4940300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18. WAP using goto statement to find the square root of positive integer.</a:t>
            </a:r>
            <a:endParaRPr b="1" sz="1800">
              <a:solidFill>
                <a:srgbClr val="E36C09"/>
              </a:solidFill>
            </a:endParaRPr>
          </a:p>
        </p:txBody>
      </p:sp>
      <p:pic>
        <p:nvPicPr>
          <p:cNvPr id="466" name="Google Shape;466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123950"/>
            <a:ext cx="4495800" cy="34717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7" name="Google Shape;467;p3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68" name="Google Shape;468;p3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3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70" name="Google Shape;470;p35"/>
          <p:cNvPicPr preferRelativeResize="0"/>
          <p:nvPr/>
        </p:nvPicPr>
        <p:blipFill rotWithShape="1">
          <a:blip r:embed="rId4">
            <a:alphaModFix/>
          </a:blip>
          <a:srcRect b="21311" l="0" r="0" t="0"/>
          <a:stretch/>
        </p:blipFill>
        <p:spPr>
          <a:xfrm>
            <a:off x="5054600" y="3744014"/>
            <a:ext cx="3632200" cy="85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Assignment:</a:t>
            </a:r>
            <a:endParaRPr/>
          </a:p>
        </p:txBody>
      </p:sp>
      <p:sp>
        <p:nvSpPr>
          <p:cNvPr id="476" name="Google Shape;476;p36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Differentiate between Entry-controlled loop and Exit-controlled loop in a tabular form.</a:t>
            </a:r>
            <a:endParaRPr/>
          </a:p>
        </p:txBody>
      </p:sp>
      <p:sp>
        <p:nvSpPr>
          <p:cNvPr id="477" name="Google Shape;477;p3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78" name="Google Shape;478;p3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3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Nested Loop</a:t>
            </a:r>
            <a:endParaRPr/>
          </a:p>
        </p:txBody>
      </p:sp>
      <p:sp>
        <p:nvSpPr>
          <p:cNvPr id="485" name="Google Shape;485;p37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Loop inside another loop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Outer loop called nesting loop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Inner loop called Nested loop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86" name="Google Shape;486;p3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87" name="Google Shape;487;p3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3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89" name="Google Shape;4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75383"/>
            <a:ext cx="5592922" cy="2452328"/>
          </a:xfrm>
          <a:prstGeom prst="rect">
            <a:avLst/>
          </a:prstGeom>
          <a:noFill/>
          <a:ln cap="flat" cmpd="sng" w="9525">
            <a:solidFill>
              <a:srgbClr val="FABF8E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Image result for nested loop" id="490" name="Google Shape;4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231045"/>
            <a:ext cx="3298825" cy="2063712"/>
          </a:xfrm>
          <a:prstGeom prst="rect">
            <a:avLst/>
          </a:prstGeom>
          <a:noFill/>
          <a:ln cap="flat" cmpd="sng" w="9525">
            <a:solidFill>
              <a:srgbClr val="FABF8E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Trace the output of the below program: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496" name="Google Shape;496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25500"/>
            <a:ext cx="3371850" cy="2695575"/>
          </a:xfrm>
          <a:prstGeom prst="rect">
            <a:avLst/>
          </a:prstGeom>
          <a:solidFill>
            <a:srgbClr val="24406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7" name="Google Shape;497;p3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98" name="Google Shape;498;p3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3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819150"/>
            <a:ext cx="4867275" cy="265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8"/>
          <p:cNvPicPr preferRelativeResize="0"/>
          <p:nvPr/>
        </p:nvPicPr>
        <p:blipFill rotWithShape="1">
          <a:blip r:embed="rId5">
            <a:alphaModFix/>
          </a:blip>
          <a:srcRect b="31205" l="0" r="32655" t="16312"/>
          <a:stretch/>
        </p:blipFill>
        <p:spPr>
          <a:xfrm>
            <a:off x="6528117" y="3521075"/>
            <a:ext cx="218376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>
            <p:ph type="title"/>
          </p:nvPr>
        </p:nvSpPr>
        <p:spPr>
          <a:xfrm>
            <a:off x="457200" y="242290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19. WAP to display the multiplication table of 1 to 10.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507" name="Google Shape;507;p3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08" name="Google Shape;508;p3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09" name="Google Shape;509;p3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3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11" name="Google Shape;51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28700"/>
            <a:ext cx="4114800" cy="25737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2" name="Google Shape;51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010839"/>
            <a:ext cx="1981200" cy="242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4200" y="1040169"/>
            <a:ext cx="1834198" cy="24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4.2 Control Statements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statement that alters the flow of execution of the program is known as control statement.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These control statements divert the control flow from one point to another point in a program.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There are three types of control statements in C-programming.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Decision making statements (Conditional)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Loop statements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Jumping statements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6" name="Google Shape;116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20. WAP to print all the prime numbers up to N number. Also draw the flowchart.</a:t>
            </a:r>
            <a:endParaRPr b="1" sz="1800">
              <a:solidFill>
                <a:srgbClr val="E36C09"/>
              </a:solidFill>
            </a:endParaRPr>
          </a:p>
        </p:txBody>
      </p:sp>
      <p:pic>
        <p:nvPicPr>
          <p:cNvPr id="519" name="Google Shape;519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43769"/>
            <a:ext cx="3839294" cy="38234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0" name="Google Shape;520;p4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21" name="Google Shape;521;p4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4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23" name="Google Shape;52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530" y="1047750"/>
            <a:ext cx="406527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21. WAP to input an integer and print it in reverse order.</a:t>
            </a:r>
            <a:endParaRPr sz="2400">
              <a:solidFill>
                <a:srgbClr val="E36C09"/>
              </a:solidFill>
            </a:endParaRPr>
          </a:p>
        </p:txBody>
      </p:sp>
      <p:pic>
        <p:nvPicPr>
          <p:cNvPr id="529" name="Google Shape;529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19150"/>
            <a:ext cx="5067300" cy="337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0" name="Google Shape;530;p4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31" name="Google Shape;531;p4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4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33" name="Google Shape;53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1395414"/>
            <a:ext cx="3200400" cy="155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22. WAP to input an integer and check if it is palindrome or not.</a:t>
            </a:r>
            <a:endParaRPr sz="2400">
              <a:solidFill>
                <a:srgbClr val="E36C09"/>
              </a:solidFill>
            </a:endParaRPr>
          </a:p>
        </p:txBody>
      </p:sp>
      <p:pic>
        <p:nvPicPr>
          <p:cNvPr id="539" name="Google Shape;53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50900"/>
            <a:ext cx="6385793" cy="3698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0" name="Google Shape;540;p4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41" name="Google Shape;541;p4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p4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43" name="Google Shape;54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1885950"/>
            <a:ext cx="48863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23. WAP to print all the palindrome numbers upto N.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549" name="Google Shape;549;p4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50" name="Google Shape;550;p4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p4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52" name="Google Shape;552;p43"/>
          <p:cNvPicPr preferRelativeResize="0"/>
          <p:nvPr/>
        </p:nvPicPr>
        <p:blipFill rotWithShape="1">
          <a:blip r:embed="rId3">
            <a:alphaModFix/>
          </a:blip>
          <a:srcRect b="46875" l="0" r="0" t="0"/>
          <a:stretch/>
        </p:blipFill>
        <p:spPr>
          <a:xfrm>
            <a:off x="336550" y="801094"/>
            <a:ext cx="4457700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3" name="Google Shape;553;p43"/>
          <p:cNvPicPr preferRelativeResize="0"/>
          <p:nvPr/>
        </p:nvPicPr>
        <p:blipFill rotWithShape="1">
          <a:blip r:embed="rId3">
            <a:alphaModFix/>
          </a:blip>
          <a:srcRect b="0" l="0" r="24644" t="52364"/>
          <a:stretch/>
        </p:blipFill>
        <p:spPr>
          <a:xfrm>
            <a:off x="4927600" y="801094"/>
            <a:ext cx="3359150" cy="23231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4" name="Google Shape;554;p4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5287" y="3719315"/>
            <a:ext cx="65246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24. WAP to display the below pattern:</a:t>
            </a:r>
            <a:endParaRPr b="1" sz="2000">
              <a:solidFill>
                <a:srgbClr val="E36C09"/>
              </a:solidFill>
            </a:endParaRPr>
          </a:p>
        </p:txBody>
      </p:sp>
      <p:pic>
        <p:nvPicPr>
          <p:cNvPr id="560" name="Google Shape;560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808121"/>
            <a:ext cx="1115098" cy="16918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62" name="Google Shape;562;p4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4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64" name="Google Shape;56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47750"/>
            <a:ext cx="3705898" cy="352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0" name="Google Shape;570;p45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None/>
            </a:pPr>
            <a:r>
              <a:rPr b="1" lang="en-US" sz="6600">
                <a:solidFill>
                  <a:srgbClr val="FF0000"/>
                </a:solidFill>
              </a:rPr>
              <a:t>End of Chapter</a:t>
            </a:r>
            <a:endParaRPr/>
          </a:p>
        </p:txBody>
      </p:sp>
      <p:sp>
        <p:nvSpPr>
          <p:cNvPr id="571" name="Google Shape;571;p4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72" name="Google Shape;572;p4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4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4.2.1 Decision Making Statements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Such statements checks condition if TRUE or FALSE and then branch the executions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statements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Switch statements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Ternary statements</a:t>
            </a:r>
            <a:endParaRPr/>
          </a:p>
        </p:txBody>
      </p:sp>
      <p:sp>
        <p:nvSpPr>
          <p:cNvPr id="125" name="Google Shape;125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14921" l="24675" r="35064" t="0"/>
          <a:stretch/>
        </p:blipFill>
        <p:spPr>
          <a:xfrm>
            <a:off x="5029200" y="1428750"/>
            <a:ext cx="3314700" cy="320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i) If statements</a:t>
            </a:r>
            <a:endParaRPr/>
          </a:p>
        </p:txBody>
      </p:sp>
      <p:sp>
        <p:nvSpPr>
          <p:cNvPr id="134" name="Google Shape;134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flowchart of if statement in C programming" id="137" name="Google Shape;13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110" l="0" r="6093" t="0"/>
          <a:stretch/>
        </p:blipFill>
        <p:spPr>
          <a:xfrm>
            <a:off x="685800" y="1047750"/>
            <a:ext cx="1905000" cy="2051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of if else statement in C programming"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5506" r="6396" t="0"/>
          <a:stretch/>
        </p:blipFill>
        <p:spPr>
          <a:xfrm>
            <a:off x="3112168" y="1078575"/>
            <a:ext cx="1905000" cy="2051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for if...else if...else statement in C programming"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2184" r="6417" t="0"/>
          <a:stretch/>
        </p:blipFill>
        <p:spPr>
          <a:xfrm>
            <a:off x="5334397" y="310051"/>
            <a:ext cx="3505200" cy="328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522411" y="3598081"/>
            <a:ext cx="2003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if statement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3112168" y="3598081"/>
            <a:ext cx="1814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statement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5867400" y="3617714"/>
            <a:ext cx="243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if- else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i) If statements</a:t>
            </a:r>
            <a:endParaRPr/>
          </a:p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flowchart of if statement in C programming" id="151" name="Google Shape;15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192" l="0" r="6093" t="0"/>
          <a:stretch/>
        </p:blipFill>
        <p:spPr>
          <a:xfrm>
            <a:off x="304403" y="745717"/>
            <a:ext cx="1905000" cy="18648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flowchart of if else statement in C programming" id="152" name="Google Shape;152;p7"/>
          <p:cNvPicPr preferRelativeResize="0"/>
          <p:nvPr/>
        </p:nvPicPr>
        <p:blipFill rotWithShape="1">
          <a:blip r:embed="rId4">
            <a:alphaModFix/>
          </a:blip>
          <a:srcRect b="9093" l="5506" r="6396" t="0"/>
          <a:stretch/>
        </p:blipFill>
        <p:spPr>
          <a:xfrm>
            <a:off x="2627387" y="730225"/>
            <a:ext cx="1905000" cy="1864820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flowchart for if...else if...else statement in C programming" id="153" name="Google Shape;153;p7"/>
          <p:cNvPicPr preferRelativeResize="0"/>
          <p:nvPr/>
        </p:nvPicPr>
        <p:blipFill rotWithShape="1">
          <a:blip r:embed="rId5">
            <a:alphaModFix/>
          </a:blip>
          <a:srcRect b="6997" l="2184" r="6417" t="0"/>
          <a:stretch/>
        </p:blipFill>
        <p:spPr>
          <a:xfrm>
            <a:off x="4611616" y="391837"/>
            <a:ext cx="3366160" cy="2865713"/>
          </a:xfrm>
          <a:prstGeom prst="rect">
            <a:avLst/>
          </a:prstGeom>
          <a:noFill/>
          <a:ln cap="flat" cmpd="sng" w="9525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7"/>
          <p:cNvSpPr txBox="1"/>
          <p:nvPr/>
        </p:nvSpPr>
        <p:spPr>
          <a:xfrm>
            <a:off x="304403" y="2532075"/>
            <a:ext cx="2003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if statement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2672875" y="2532075"/>
            <a:ext cx="1814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statement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7619593" y="1201687"/>
            <a:ext cx="14253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if-else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629452" y="3392805"/>
            <a:ext cx="1549401" cy="81915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if(condition)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                                           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//code to be executed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}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7"/>
          <p:cNvGraphicFramePr/>
          <p:nvPr/>
        </p:nvGraphicFramePr>
        <p:xfrm>
          <a:off x="2891228" y="29913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{86EB861C-821B-47C7-98B9-7A6DD342E01E}</a:tableStyleId>
              </a:tblPr>
              <a:tblGrid>
                <a:gridCol w="1377325"/>
              </a:tblGrid>
              <a:tr h="1551300"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if (test condition)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 {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 //statement 1;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 }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 else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 {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 //statement 2;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 }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59" name="Google Shape;159;p7"/>
          <p:cNvGraphicFramePr/>
          <p:nvPr/>
        </p:nvGraphicFramePr>
        <p:xfrm>
          <a:off x="7616233" y="294057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{86EB861C-821B-47C7-98B9-7A6DD342E01E}</a:tableStyleId>
              </a:tblPr>
              <a:tblGrid>
                <a:gridCol w="1428750"/>
              </a:tblGrid>
              <a:tr h="1787525"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if (condition 1)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     statement 1;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else if (condition 2)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      statement 2;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else if (condition 3)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       statement 3;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else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      last statement;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1. WAP to enter an integer and check if positive.</a:t>
            </a:r>
            <a:endParaRPr sz="2800">
              <a:solidFill>
                <a:srgbClr val="E36C09"/>
              </a:solidFill>
            </a:endParaRPr>
          </a:p>
        </p:txBody>
      </p:sp>
      <p:sp>
        <p:nvSpPr>
          <p:cNvPr id="165" name="Google Shape;16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19150"/>
            <a:ext cx="5610225" cy="2790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0640" y="3197224"/>
            <a:ext cx="3641090" cy="13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2. WAP to enter a number and check if it is even.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76" name="Google Shape;176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77" name="Google Shape;17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95350"/>
            <a:ext cx="4533900" cy="2562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0" y="2879725"/>
            <a:ext cx="3314700" cy="1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shiva</dc:creator>
</cp:coreProperties>
</file>