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jKozkV8asJ5K8dBd+w+H/hVlRX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36F3C3-F02F-42EB-9967-AA4CE4099E94}">
  <a:tblStyle styleId="{5D36F3C3-F02F-42EB-9967-AA4CE4099E9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6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customschemas.google.com/relationships/presentationmetadata" Target="meta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3226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3172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8435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6634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628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5815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5425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2943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7443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8435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3431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7623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4284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0057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0290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5521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93226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7440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39045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78064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5503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30893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005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95999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24431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9027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93515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8761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5056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37716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92124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7106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26183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7941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71471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9957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7539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111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98802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23153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61397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5010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6819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40141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4612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1840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9118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9153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7356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8699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674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2"/>
          <p:cNvSpPr txBox="1"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5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1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2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6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2"/>
          <p:cNvSpPr txBox="1">
            <a:spLocks noGrp="1"/>
          </p:cNvSpPr>
          <p:nvPr>
            <p:ph type="title"/>
          </p:nvPr>
        </p:nvSpPr>
        <p:spPr>
          <a:xfrm rot="5400000">
            <a:off x="8016478" y="1028702"/>
            <a:ext cx="4388644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2"/>
          <p:cNvSpPr txBox="1">
            <a:spLocks noGrp="1"/>
          </p:cNvSpPr>
          <p:nvPr>
            <p:ph type="body" idx="1"/>
          </p:nvPr>
        </p:nvSpPr>
        <p:spPr>
          <a:xfrm rot="5400000">
            <a:off x="2453878" y="-1638298"/>
            <a:ext cx="4388644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6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3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4"/>
          <p:cNvSpPr txBox="1"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5"/>
          <p:cNvSpPr txBox="1">
            <a:spLocks noGrp="1"/>
          </p:cNvSpPr>
          <p:nvPr>
            <p:ph type="body" idx="1"/>
          </p:nvPr>
        </p:nvSpPr>
        <p:spPr>
          <a:xfrm>
            <a:off x="609600" y="1200152"/>
            <a:ext cx="5410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5"/>
          <p:cNvSpPr txBox="1">
            <a:spLocks noGrp="1"/>
          </p:cNvSpPr>
          <p:nvPr>
            <p:ph type="body" idx="2"/>
          </p:nvPr>
        </p:nvSpPr>
        <p:spPr>
          <a:xfrm>
            <a:off x="6172200" y="1200152"/>
            <a:ext cx="5410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5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56"/>
          <p:cNvSpPr txBox="1">
            <a:spLocks noGrp="1"/>
          </p:cNvSpPr>
          <p:nvPr>
            <p:ph type="body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56"/>
          <p:cNvSpPr txBox="1">
            <a:spLocks noGrp="1"/>
          </p:cNvSpPr>
          <p:nvPr>
            <p:ph type="body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5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9"/>
          <p:cNvSpPr txBox="1"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9"/>
          <p:cNvSpPr txBox="1">
            <a:spLocks noGrp="1"/>
          </p:cNvSpPr>
          <p:nvPr>
            <p:ph type="body"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59"/>
          <p:cNvSpPr txBox="1">
            <a:spLocks noGrp="1"/>
          </p:cNvSpPr>
          <p:nvPr>
            <p:ph type="body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5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6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1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8458200" y="194071"/>
            <a:ext cx="533400" cy="320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04800" y="1352550"/>
            <a:ext cx="8686800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Arrays and Strings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1066800" y="2714942"/>
            <a:ext cx="71628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Er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800" dirty="0" err="1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Amrit</a:t>
            </a:r>
            <a:r>
              <a:rPr lang="en-US" sz="18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dirty="0" err="1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oudel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FF0000"/>
                </a:solidFill>
              </a:rPr>
              <a:t>Prog. 1: WAP to initialize a set of certain numbers to demonstrate compile time initialization of 1-D array. Also display those numbers.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173" name="Google Shape;173;p1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74" name="Google Shape;174;p1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75" name="Google Shape;175;p1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176" name="Google Shape;17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923332"/>
            <a:ext cx="4486275" cy="25050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7" name="Google Shape;177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824412" y="3640635"/>
            <a:ext cx="239077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FF0000"/>
                </a:solidFill>
              </a:rPr>
              <a:t>Prog. 2: WAP to read 10 numbers from the user and display them using array.</a:t>
            </a:r>
            <a:endParaRPr sz="1050">
              <a:solidFill>
                <a:srgbClr val="FF0000"/>
              </a:solidFill>
            </a:endParaRPr>
          </a:p>
        </p:txBody>
      </p:sp>
      <p:sp>
        <p:nvSpPr>
          <p:cNvPr id="183" name="Google Shape;183;p1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186" name="Google Shape;18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900" y="819151"/>
            <a:ext cx="4559300" cy="345878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7" name="Google Shape;187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711450" y="3854068"/>
            <a:ext cx="632460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FF0000"/>
                </a:solidFill>
              </a:rPr>
              <a:t>Prog. 3: WAP to input n numbers and find the largest among them.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93" name="Google Shape;193;p1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95" name="Google Shape;195;p1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196" name="Google Shape;196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63790" y="1019969"/>
            <a:ext cx="4054020" cy="35464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7" name="Google Shape;19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7900" y="2618264"/>
            <a:ext cx="3886200" cy="1916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00B050"/>
                </a:solidFill>
              </a:rPr>
              <a:t>ii) Multidimensional array</a:t>
            </a:r>
            <a:endParaRPr sz="3200">
              <a:solidFill>
                <a:srgbClr val="00B050"/>
              </a:solidFill>
            </a:endParaRPr>
          </a:p>
        </p:txBody>
      </p:sp>
      <p:sp>
        <p:nvSpPr>
          <p:cNvPr id="203" name="Google Shape;203;p1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54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Multidimensional arrays are those which have more than one dimension. 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It can be 2-D, 3-D and so on.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They are defined in the same manner as 1-D array except that a separate pair of square bracket is required for each dimension.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 general form is:</a:t>
            </a:r>
            <a:endParaRPr/>
          </a:p>
          <a:p>
            <a:pPr marL="400050" lvl="1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b="1" i="1"/>
              <a:t>Datatype  arrayName [size1] [size2]…[sizeN];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7030A0"/>
                </a:solidFill>
              </a:rPr>
              <a:t>2-D array</a:t>
            </a:r>
            <a:endParaRPr sz="3200">
              <a:solidFill>
                <a:srgbClr val="7030A0"/>
              </a:solidFill>
            </a:endParaRPr>
          </a:p>
        </p:txBody>
      </p:sp>
      <p:sp>
        <p:nvSpPr>
          <p:cNvPr id="212" name="Google Shape;212;p1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13" name="Google Shape;213;p1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54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 simplest form of multidimensional array is the 2-D array.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2-D array has two subscript.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Eg:  </a:t>
            </a:r>
            <a:r>
              <a:rPr lang="en-US" sz="2600" b="1"/>
              <a:t>int n[2][3]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	Here </a:t>
            </a:r>
            <a:r>
              <a:rPr lang="en-US" sz="2600" b="1"/>
              <a:t>2 </a:t>
            </a:r>
            <a:r>
              <a:rPr lang="en-US" sz="2600"/>
              <a:t>represents two </a:t>
            </a:r>
            <a:r>
              <a:rPr lang="en-US" sz="2600" b="1"/>
              <a:t>rows</a:t>
            </a:r>
            <a:r>
              <a:rPr lang="en-US" sz="2600"/>
              <a:t> and </a:t>
            </a:r>
            <a:r>
              <a:rPr lang="en-US" sz="2600" b="1"/>
              <a:t>3</a:t>
            </a:r>
            <a:r>
              <a:rPr lang="en-US" sz="2600"/>
              <a:t> represents three </a:t>
            </a:r>
            <a:r>
              <a:rPr lang="en-US" sz="2600" b="1"/>
              <a:t>column</a:t>
            </a:r>
            <a:endParaRPr/>
          </a:p>
        </p:txBody>
      </p:sp>
      <p:pic>
        <p:nvPicPr>
          <p:cNvPr id="216" name="Google Shape;21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9725" y="3476625"/>
            <a:ext cx="60102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7030A0"/>
                </a:solidFill>
              </a:rPr>
              <a:t>Initialization of 2-D array</a:t>
            </a:r>
            <a:endParaRPr/>
          </a:p>
        </p:txBody>
      </p:sp>
      <p:sp>
        <p:nvSpPr>
          <p:cNvPr id="222" name="Google Shape;222;p15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4343400" cy="369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arenR"/>
            </a:pPr>
            <a:r>
              <a:rPr lang="en-US" sz="1800" b="1" u="sng"/>
              <a:t>Compile-time Initialization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Eg:</a:t>
            </a:r>
            <a:endParaRPr/>
          </a:p>
          <a:p>
            <a:pPr marL="400050" lvl="1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/>
              <a:t>int num [3][3] = { {1,2,3} , {4,5,6} , {7,8,9} };</a:t>
            </a:r>
            <a:endParaRPr/>
          </a:p>
          <a:p>
            <a:pPr marL="400050" lvl="1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/>
              <a:t>int num [ ][3] = { {1,2,3} , {4,5,6} , {7,8,9} };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or</a:t>
            </a:r>
            <a:endParaRPr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int num[3][3];</a:t>
            </a:r>
            <a:endParaRPr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num[0][0]=1;</a:t>
            </a:r>
            <a:endParaRPr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num[0][1]=2;</a:t>
            </a:r>
            <a:endParaRPr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num[0][2]=3;</a:t>
            </a:r>
            <a:endParaRPr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………………….</a:t>
            </a:r>
            <a:endParaRPr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num[3][3]=9;</a:t>
            </a: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sp>
        <p:nvSpPr>
          <p:cNvPr id="223" name="Google Shape;223;p1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24" name="Google Shape;224;p1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25" name="Google Shape;225;p1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sp>
        <p:nvSpPr>
          <p:cNvPr id="226" name="Google Shape;226;p15"/>
          <p:cNvSpPr txBox="1"/>
          <p:nvPr/>
        </p:nvSpPr>
        <p:spPr>
          <a:xfrm>
            <a:off x="4927600" y="927100"/>
            <a:ext cx="3733800" cy="369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</a:t>
            </a:r>
            <a:r>
              <a:rPr lang="en-US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Run-time Initialization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Eg: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(i=0;i&lt;2;i++)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for(j=0;j&lt;2;j++)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{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scanf("%d",&amp;m[i][j]);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457200" marR="0" lvl="0" indent="-3048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FF0000"/>
                </a:solidFill>
              </a:rPr>
              <a:t>Prog. 4: WAP to read a matrix of size 2x3 from the user and display them on the screen.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232" name="Google Shape;232;p1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33" name="Google Shape;233;p1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34" name="Google Shape;234;p1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235" name="Google Shape;235;p16"/>
          <p:cNvPicPr preferRelativeResize="0"/>
          <p:nvPr/>
        </p:nvPicPr>
        <p:blipFill rotWithShape="1">
          <a:blip r:embed="rId3">
            <a:alphaModFix/>
          </a:blip>
          <a:srcRect b="43704"/>
          <a:stretch/>
        </p:blipFill>
        <p:spPr>
          <a:xfrm>
            <a:off x="457200" y="1047750"/>
            <a:ext cx="4390219" cy="24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6" name="Google Shape;236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55864" r="19943"/>
          <a:stretch/>
        </p:blipFill>
        <p:spPr>
          <a:xfrm>
            <a:off x="4876133" y="1060451"/>
            <a:ext cx="3823367" cy="20796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7" name="Google Shape;2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95850" y="3227546"/>
            <a:ext cx="3028950" cy="1539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Assignment 1:</a:t>
            </a:r>
            <a:endParaRPr/>
          </a:p>
        </p:txBody>
      </p:sp>
      <p:sp>
        <p:nvSpPr>
          <p:cNvPr id="243" name="Google Shape;243;p1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54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WAP to read values of 3 × 3 order matrix, then compute the sum of even elements.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WAP to find the sum of all elements of a 3 × 3 matrix.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WAP using array to enter n numbers and display the sum of those numbers which are greater than 10.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FF0000"/>
                </a:solidFill>
              </a:rPr>
              <a:t>Prog. 5: WAP to read the elements of given two matrix of order 3x3 from the user and perform matrix addition.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52" name="Google Shape;252;p1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53" name="Google Shape;253;p1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54" name="Google Shape;254;p1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255" name="Google Shape;255;p18"/>
          <p:cNvPicPr preferRelativeResize="0"/>
          <p:nvPr/>
        </p:nvPicPr>
        <p:blipFill rotWithShape="1">
          <a:blip r:embed="rId3">
            <a:alphaModFix/>
          </a:blip>
          <a:srcRect t="-579" r="2024" b="37245"/>
          <a:stretch/>
        </p:blipFill>
        <p:spPr>
          <a:xfrm>
            <a:off x="185599" y="942975"/>
            <a:ext cx="4538801" cy="32575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6" name="Google Shape;256;p18"/>
          <p:cNvPicPr preferRelativeResize="0"/>
          <p:nvPr/>
        </p:nvPicPr>
        <p:blipFill rotWithShape="1">
          <a:blip r:embed="rId3">
            <a:alphaModFix/>
          </a:blip>
          <a:srcRect t="62963" r="6621"/>
          <a:stretch/>
        </p:blipFill>
        <p:spPr>
          <a:xfrm>
            <a:off x="4724400" y="965599"/>
            <a:ext cx="4325799" cy="190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7" name="Google Shape;257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715000" y="2781300"/>
            <a:ext cx="3360599" cy="1985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>
            <a:spLocks noGrp="1"/>
          </p:cNvSpPr>
          <p:nvPr>
            <p:ph type="title"/>
          </p:nvPr>
        </p:nvSpPr>
        <p:spPr>
          <a:xfrm>
            <a:off x="228600" y="102393"/>
            <a:ext cx="8610600" cy="259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FF0000"/>
                </a:solidFill>
              </a:rPr>
              <a:t>Prog. 6: WAP to enter two matrix of mxn size and perform matrix multiplication, and display the result.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63" name="Google Shape;263;p1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266" name="Google Shape;266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469901"/>
            <a:ext cx="4953000" cy="330389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7" name="Google Shape;267;p19"/>
          <p:cNvPicPr preferRelativeResize="0"/>
          <p:nvPr/>
        </p:nvPicPr>
        <p:blipFill rotWithShape="1">
          <a:blip r:embed="rId4">
            <a:alphaModFix/>
          </a:blip>
          <a:srcRect t="24306"/>
          <a:stretch/>
        </p:blipFill>
        <p:spPr>
          <a:xfrm>
            <a:off x="4987243" y="469901"/>
            <a:ext cx="4156757" cy="362029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8" name="Google Shape;268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16199" y="3063537"/>
            <a:ext cx="2371043" cy="135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Contents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609600" y="881856"/>
            <a:ext cx="7924800" cy="386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Introduction to arrays</a:t>
            </a:r>
            <a:endParaRPr/>
          </a:p>
          <a:p>
            <a:pPr marL="0" marR="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 Types of Arrays</a:t>
            </a:r>
            <a:endParaRPr/>
          </a:p>
          <a:p>
            <a:pPr marL="40005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1-D Array</a:t>
            </a:r>
            <a:endParaRPr/>
          </a:p>
          <a:p>
            <a:pPr marL="40005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Multidimensional Array</a:t>
            </a:r>
            <a:endParaRPr/>
          </a:p>
          <a:p>
            <a:pPr marL="0" marR="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5.3 Character I/O statements</a:t>
            </a:r>
            <a:endParaRPr/>
          </a:p>
          <a:p>
            <a:pPr marL="0" marR="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5.4 Strings</a:t>
            </a:r>
            <a:endParaRPr/>
          </a:p>
          <a:p>
            <a:pPr marL="0" marR="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5.5 String I/O statement</a:t>
            </a:r>
            <a:endParaRPr/>
          </a:p>
          <a:p>
            <a:pPr marL="0" marR="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5.6 String Handling functions</a:t>
            </a:r>
            <a:endParaRPr/>
          </a:p>
          <a:p>
            <a:pPr marL="0" marR="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5.7 Array of string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>
            <a:spLocks noGrp="1"/>
          </p:cNvSpPr>
          <p:nvPr>
            <p:ph type="title"/>
          </p:nvPr>
        </p:nvSpPr>
        <p:spPr>
          <a:xfrm>
            <a:off x="152400" y="102393"/>
            <a:ext cx="8534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FF0000"/>
                </a:solidFill>
              </a:rPr>
              <a:t>Prog. 7: WAP to read order of a matrix and its elements. Find the transpose matrix of the input matrix.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274" name="Google Shape;274;p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75" name="Google Shape;275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76" name="Google Shape;276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sp>
        <p:nvSpPr>
          <p:cNvPr id="277" name="Google Shape;277;p20"/>
          <p:cNvSpPr txBox="1">
            <a:spLocks noGrp="1"/>
          </p:cNvSpPr>
          <p:nvPr>
            <p:ph type="body" idx="1"/>
          </p:nvPr>
        </p:nvSpPr>
        <p:spPr>
          <a:xfrm>
            <a:off x="457200" y="438150"/>
            <a:ext cx="8229600" cy="415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78" name="Google Shape;27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509111"/>
            <a:ext cx="6612410" cy="43950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rgbClr val="FF0000"/>
              </a:solidFill>
            </a:endParaRPr>
          </a:p>
        </p:txBody>
      </p:sp>
      <p:sp>
        <p:nvSpPr>
          <p:cNvPr id="284" name="Google Shape;284;p2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287" name="Google Shape;287;p21"/>
          <p:cNvPicPr preferRelativeResize="0"/>
          <p:nvPr/>
        </p:nvPicPr>
        <p:blipFill rotWithShape="1">
          <a:blip r:embed="rId3">
            <a:alphaModFix/>
          </a:blip>
          <a:srcRect b="40138"/>
          <a:stretch/>
        </p:blipFill>
        <p:spPr>
          <a:xfrm>
            <a:off x="152399" y="304996"/>
            <a:ext cx="4325057" cy="33335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8" name="Google Shape;288;p21"/>
          <p:cNvPicPr preferRelativeResize="0"/>
          <p:nvPr/>
        </p:nvPicPr>
        <p:blipFill rotWithShape="1">
          <a:blip r:embed="rId3">
            <a:alphaModFix/>
          </a:blip>
          <a:srcRect t="59738"/>
          <a:stretch/>
        </p:blipFill>
        <p:spPr>
          <a:xfrm>
            <a:off x="4555832" y="304996"/>
            <a:ext cx="4372552" cy="22667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9" name="Google Shape;289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608801" y="2315369"/>
            <a:ext cx="3397959" cy="2646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 txBox="1">
            <a:spLocks noGrp="1"/>
          </p:cNvSpPr>
          <p:nvPr>
            <p:ph type="title"/>
          </p:nvPr>
        </p:nvSpPr>
        <p:spPr>
          <a:xfrm>
            <a:off x="436880" y="102392"/>
            <a:ext cx="8229600" cy="26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0000"/>
                </a:solidFill>
              </a:rPr>
              <a:t>Prog. 8: WAP to read a square matrix and its elements and find the sum of diagonal elements (i.e. trace of matrix).</a:t>
            </a:r>
            <a:endParaRPr sz="1400">
              <a:solidFill>
                <a:srgbClr val="FF0000"/>
              </a:solidFill>
            </a:endParaRPr>
          </a:p>
        </p:txBody>
      </p:sp>
      <p:pic>
        <p:nvPicPr>
          <p:cNvPr id="295" name="Google Shape;295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0431" y="535033"/>
            <a:ext cx="5056089" cy="436280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6" name="Google Shape;296;p2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299" name="Google Shape;299;p22"/>
          <p:cNvPicPr preferRelativeResize="0"/>
          <p:nvPr/>
        </p:nvPicPr>
        <p:blipFill rotWithShape="1">
          <a:blip r:embed="rId4">
            <a:alphaModFix/>
          </a:blip>
          <a:srcRect t="50726"/>
          <a:stretch/>
        </p:blipFill>
        <p:spPr>
          <a:xfrm>
            <a:off x="5176520" y="535033"/>
            <a:ext cx="3754120" cy="16950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0" name="Google Shape;300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05289" y="2327034"/>
            <a:ext cx="4018280" cy="2145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FF0000"/>
                </a:solidFill>
              </a:rPr>
              <a:t>Prog. 9: WAP to enter a mxn matrix and display the matrix by increasing all the elements by power of 3.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06" name="Google Shape;306;p23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307" name="Google Shape;307;p2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08" name="Google Shape;308;p2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09" name="Google Shape;309;p2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310" name="Google Shape;31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0317" y="2696297"/>
            <a:ext cx="3502373" cy="189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3"/>
          <p:cNvPicPr preferRelativeResize="0"/>
          <p:nvPr/>
        </p:nvPicPr>
        <p:blipFill rotWithShape="1">
          <a:blip r:embed="rId4">
            <a:alphaModFix/>
          </a:blip>
          <a:srcRect b="41255"/>
          <a:stretch/>
        </p:blipFill>
        <p:spPr>
          <a:xfrm>
            <a:off x="156845" y="895350"/>
            <a:ext cx="4863117" cy="21614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2" name="Google Shape;312;p23"/>
          <p:cNvPicPr preferRelativeResize="0"/>
          <p:nvPr/>
        </p:nvPicPr>
        <p:blipFill rotWithShape="1">
          <a:blip r:embed="rId4">
            <a:alphaModFix/>
          </a:blip>
          <a:srcRect t="59258" r="21489"/>
          <a:stretch/>
        </p:blipFill>
        <p:spPr>
          <a:xfrm>
            <a:off x="5156200" y="895350"/>
            <a:ext cx="3962400" cy="15518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Assignment 2:</a:t>
            </a:r>
            <a:endParaRPr/>
          </a:p>
        </p:txBody>
      </p:sp>
      <p:sp>
        <p:nvSpPr>
          <p:cNvPr id="318" name="Google Shape;318;p2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19" name="Google Shape;319;p2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20" name="Google Shape;320;p2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54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WAP to read a square matrix and display the upper triangular matrix.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WAP to read a square matrix and display the lower triangular matrix.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WAP to read a matrix and display the individual sum of each row of the matrix.</a:t>
            </a:r>
            <a:endParaRPr/>
          </a:p>
          <a:p>
            <a:pPr marL="514350" lvl="0" indent="-3619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7030A0"/>
                </a:solidFill>
              </a:rPr>
              <a:t>3-D Array</a:t>
            </a:r>
            <a:endParaRPr/>
          </a:p>
        </p:txBody>
      </p:sp>
      <p:sp>
        <p:nvSpPr>
          <p:cNvPr id="327" name="Google Shape;327;p25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has three subscripts.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general syntax :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</a:t>
            </a:r>
            <a:r>
              <a:rPr lang="en-US" sz="2000" b="1"/>
              <a:t>Datatype ArrayName [sub1][sub2][sub3];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Eg: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</a:t>
            </a:r>
            <a:r>
              <a:rPr lang="en-US" sz="2000" b="1"/>
              <a:t>int num[2][3][2];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328" name="Google Shape;328;p2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29" name="Google Shape;329;p2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30" name="Google Shape;330;p2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331" name="Google Shape;3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5200" y="2134789"/>
            <a:ext cx="5486400" cy="26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FF0000"/>
                </a:solidFill>
              </a:rPr>
              <a:t>Prog. 10: WAP to create a 3-D array of size 2x3x2 to accept elements from user, and finally display them.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37" name="Google Shape;337;p26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338" name="Google Shape;338;p2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39" name="Google Shape;339;p2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40" name="Google Shape;340;p2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341" name="Google Shape;34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800" y="901700"/>
            <a:ext cx="4988698" cy="40957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42" name="Google Shape;34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2750" y="895350"/>
            <a:ext cx="3194050" cy="3871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5.3 Character I/O statements</a:t>
            </a:r>
            <a:endParaRPr/>
          </a:p>
        </p:txBody>
      </p:sp>
      <p:sp>
        <p:nvSpPr>
          <p:cNvPr id="348" name="Google Shape;348;p27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Character is any symbol that we give to the computer through the keyboard.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We use </a:t>
            </a:r>
            <a:r>
              <a:rPr lang="en-US" sz="1800" b="1" i="1"/>
              <a:t>getchar()</a:t>
            </a:r>
            <a:r>
              <a:rPr lang="en-US" sz="1800"/>
              <a:t> and </a:t>
            </a:r>
            <a:r>
              <a:rPr lang="en-US" sz="1800" b="1" i="1"/>
              <a:t>putchar()</a:t>
            </a:r>
            <a:r>
              <a:rPr lang="en-US" sz="1800"/>
              <a:t> for character input and output purpose.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349" name="Google Shape;349;p2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50" name="Google Shape;350;p2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51" name="Google Shape;351;p2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graphicFrame>
        <p:nvGraphicFramePr>
          <p:cNvPr id="352" name="Google Shape;352;p27"/>
          <p:cNvGraphicFramePr/>
          <p:nvPr/>
        </p:nvGraphicFramePr>
        <p:xfrm>
          <a:off x="685800" y="1809750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{5D36F3C3-F02F-42EB-9967-AA4CE4099E94}</a:tableStyleId>
              </a:tblPr>
              <a:tblGrid>
                <a:gridCol w="1511300"/>
                <a:gridCol w="1943100"/>
                <a:gridCol w="2159000"/>
                <a:gridCol w="2159000"/>
              </a:tblGrid>
              <a:tr h="381500">
                <a:tc>
                  <a:txBody>
                    <a:bodyPr/>
                    <a:lstStyle/>
                    <a:p>
                      <a:pPr marL="10287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Statement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Purpose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Syntax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Example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</a:tr>
              <a:tr h="1258925">
                <a:tc>
                  <a:txBody>
                    <a:bodyPr/>
                    <a:lstStyle/>
                    <a:p>
                      <a:pPr marL="10287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getchar()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used to enter character from keyboard.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Variable=getchar();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lett=getchar();</a:t>
                      </a:r>
                      <a:endParaRPr sz="2800" u="none" strike="noStrike" cap="none"/>
                    </a:p>
                    <a:p>
                      <a:pPr marL="0" marR="0" lvl="0" indent="0" algn="just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 </a:t>
                      </a:r>
                      <a:endParaRPr sz="2800" u="none" strike="noStrike" cap="none"/>
                    </a:p>
                    <a:p>
                      <a:pPr marL="0" marR="0" lvl="0" indent="0" algn="just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where </a:t>
                      </a:r>
                      <a:r>
                        <a:rPr lang="en-US" sz="1600" b="1" i="1" u="none" strike="noStrike" cap="none"/>
                        <a:t>lett</a:t>
                      </a:r>
                      <a:r>
                        <a:rPr lang="en-US" sz="1600" u="none" strike="noStrike" cap="none"/>
                        <a:t>  is a variable.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</a:tr>
              <a:tr h="1144475">
                <a:tc>
                  <a:txBody>
                    <a:bodyPr/>
                    <a:lstStyle/>
                    <a:p>
                      <a:pPr marL="10287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putchar()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used to display character on the screen.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putchar( variable or character);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putchar (lett);</a:t>
                      </a:r>
                      <a:endParaRPr sz="2800" u="none" strike="noStrike" cap="none"/>
                    </a:p>
                    <a:p>
                      <a:pPr marL="0" marR="0" lvl="0" indent="0" algn="just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putchar(‘A’);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FF0000"/>
                </a:solidFill>
              </a:rPr>
              <a:t>Prog. 11: WAP to enter a character and display it using character I/O statements.</a:t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358" name="Google Shape;358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8950" y="878681"/>
            <a:ext cx="6667430" cy="230266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9" name="Google Shape;359;p2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60" name="Google Shape;360;p2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61" name="Google Shape;361;p2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362" name="Google Shape;362;p28"/>
          <p:cNvPicPr preferRelativeResize="0"/>
          <p:nvPr/>
        </p:nvPicPr>
        <p:blipFill rotWithShape="1">
          <a:blip r:embed="rId4">
            <a:alphaModFix/>
          </a:blip>
          <a:srcRect l="1" t="20826" r="30920" b="41739"/>
          <a:stretch/>
        </p:blipFill>
        <p:spPr>
          <a:xfrm>
            <a:off x="3581400" y="3284379"/>
            <a:ext cx="4800600" cy="1116171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5.4 Strings</a:t>
            </a:r>
            <a:endParaRPr/>
          </a:p>
        </p:txBody>
      </p:sp>
      <p:sp>
        <p:nvSpPr>
          <p:cNvPr id="368" name="Google Shape;368;p29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array of characters (i.e. character array is known as string).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string is a sequence of characters that is treated as a single data item.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string is always terminated by a NULL character (i.e. \0).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Syntax for declaring strings:</a:t>
            </a:r>
            <a:endParaRPr/>
          </a:p>
          <a:p>
            <a:pPr marL="40005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char stringName [size];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Eg:</a:t>
            </a:r>
            <a:endParaRPr/>
          </a:p>
          <a:p>
            <a:pPr marL="40005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char name[20];</a:t>
            </a:r>
            <a:endParaRPr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</p:txBody>
      </p:sp>
      <p:sp>
        <p:nvSpPr>
          <p:cNvPr id="369" name="Google Shape;369;p2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70" name="Google Shape;370;p2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71" name="Google Shape;371;p2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5.1 Introduction to arrays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Do you find any difficulties to solve this problem?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WAP to enter one hundred integers and display their sum.</a:t>
            </a:r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5.4  Strings (contd.)</a:t>
            </a:r>
            <a:endParaRPr/>
          </a:p>
        </p:txBody>
      </p:sp>
      <p:sp>
        <p:nvSpPr>
          <p:cNvPr id="377" name="Google Shape;377;p30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4114800" cy="369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u="sng"/>
              <a:t>Compile-time initialization of string:</a:t>
            </a:r>
            <a:endParaRPr sz="2000" u="sng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Strings can be initialized as: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	char name[]= [‘R’, ‘A’, ‘M’, ‘\0’];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or, we equivalently can write as: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	char name[]= “RAM”;</a:t>
            </a:r>
            <a:endParaRPr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</p:txBody>
      </p:sp>
      <p:sp>
        <p:nvSpPr>
          <p:cNvPr id="378" name="Google Shape;378;p3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79" name="Google Shape;379;p3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380" name="Google Shape;380;p3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sp>
        <p:nvSpPr>
          <p:cNvPr id="381" name="Google Shape;381;p30"/>
          <p:cNvSpPr txBox="1"/>
          <p:nvPr/>
        </p:nvSpPr>
        <p:spPr>
          <a:xfrm>
            <a:off x="4800600" y="943570"/>
            <a:ext cx="4114800" cy="369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Run-time initialization of string:</a:t>
            </a:r>
            <a:endParaRPr sz="20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 can be initialized as: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char name[20];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gets(name);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5.5  String I/O statement</a:t>
            </a:r>
            <a:endParaRPr/>
          </a:p>
        </p:txBody>
      </p:sp>
      <p:sp>
        <p:nvSpPr>
          <p:cNvPr id="387" name="Google Shape;387;p31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</a:t>
            </a:r>
            <a:r>
              <a:rPr lang="en-US" sz="2000" b="1" i="1"/>
              <a:t>gets()</a:t>
            </a:r>
            <a:r>
              <a:rPr lang="en-US" sz="2000"/>
              <a:t> and </a:t>
            </a:r>
            <a:r>
              <a:rPr lang="en-US" sz="2000" b="1" i="1"/>
              <a:t>puts()</a:t>
            </a:r>
            <a:r>
              <a:rPr lang="en-US" sz="2000"/>
              <a:t> are used for input and output of strings.</a:t>
            </a:r>
            <a:endParaRPr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</p:txBody>
      </p:sp>
      <p:sp>
        <p:nvSpPr>
          <p:cNvPr id="388" name="Google Shape;388;p3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89" name="Google Shape;389;p3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390" name="Google Shape;390;p3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graphicFrame>
        <p:nvGraphicFramePr>
          <p:cNvPr id="391" name="Google Shape;391;p31"/>
          <p:cNvGraphicFramePr/>
          <p:nvPr/>
        </p:nvGraphicFramePr>
        <p:xfrm>
          <a:off x="609600" y="1657350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{5D36F3C3-F02F-42EB-9967-AA4CE4099E94}</a:tableStyleId>
              </a:tblPr>
              <a:tblGrid>
                <a:gridCol w="1411275"/>
                <a:gridCol w="1845500"/>
                <a:gridCol w="2496850"/>
                <a:gridCol w="2171175"/>
              </a:tblGrid>
              <a:tr h="4064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Statements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Purpose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Syntax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Example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gets()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It reads a string from keyboard.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gets( variable name);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gets( name);</a:t>
                      </a:r>
                      <a:endParaRPr sz="2800" u="none" strike="noStrike" cap="none"/>
                    </a:p>
                    <a:p>
                      <a:pPr marL="0" marR="0" lvl="0" indent="0" algn="just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where name is a variable.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puts()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It displays string on display.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puts( variable name or string data);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puts (name);</a:t>
                      </a:r>
                      <a:endParaRPr sz="2800" u="none" strike="noStrike" cap="none"/>
                    </a:p>
                    <a:p>
                      <a:pPr marL="0" marR="0" lvl="0" indent="0" algn="just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puts(“RAM”);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FF0000"/>
                </a:solidFill>
              </a:rPr>
              <a:t>Prog. 12: WAP to enter any string from keyboard and display it using string I/O statements.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97" name="Google Shape;397;p3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98" name="Google Shape;398;p3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399" name="Google Shape;399;p3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400" name="Google Shape;40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00" y="991790"/>
            <a:ext cx="4775200" cy="17928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1" name="Google Shape;401;p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t="19036" r="30493" b="42892"/>
          <a:stretch/>
        </p:blipFill>
        <p:spPr>
          <a:xfrm>
            <a:off x="5295900" y="1126202"/>
            <a:ext cx="35179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97301" y="3081144"/>
            <a:ext cx="4902200" cy="16251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3" name="Google Shape;403;p32"/>
          <p:cNvSpPr txBox="1"/>
          <p:nvPr/>
        </p:nvSpPr>
        <p:spPr>
          <a:xfrm>
            <a:off x="5788807" y="2599948"/>
            <a:ext cx="47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5.6  String Handling Functions</a:t>
            </a:r>
            <a:endParaRPr/>
          </a:p>
        </p:txBody>
      </p:sp>
      <p:sp>
        <p:nvSpPr>
          <p:cNvPr id="409" name="Google Shape;409;p33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Inbuilt functions defined in &lt;string.h&gt;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Used to manipulate string data.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410" name="Google Shape;410;p3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11" name="Google Shape;411;p3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412" name="Google Shape;412;p3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graphicFrame>
        <p:nvGraphicFramePr>
          <p:cNvPr id="413" name="Google Shape;413;p33"/>
          <p:cNvGraphicFramePr/>
          <p:nvPr/>
        </p:nvGraphicFramePr>
        <p:xfrm>
          <a:off x="762000" y="1885950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{5D36F3C3-F02F-42EB-9967-AA4CE4099E94}</a:tableStyleId>
              </a:tblPr>
              <a:tblGrid>
                <a:gridCol w="2113200"/>
                <a:gridCol w="5506800"/>
              </a:tblGrid>
              <a:tr h="376775">
                <a:tc>
                  <a:txBody>
                    <a:bodyPr/>
                    <a:lstStyle/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AutoNum type="arabicPeriod"/>
                      </a:pPr>
                      <a:r>
                        <a:rPr lang="en-US" sz="2000" b="0" u="none" strike="noStrike" cap="none"/>
                        <a:t>strlen()</a:t>
                      </a:r>
                      <a:endParaRPr sz="2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Returns the length of the string</a:t>
                      </a:r>
                      <a:endParaRPr sz="2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AEEF3"/>
                    </a:solidFill>
                  </a:tcPr>
                </a:tc>
              </a:tr>
              <a:tr h="4479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u="none" strike="noStrike" cap="none"/>
                        <a:t>2.  strcpy()</a:t>
                      </a:r>
                      <a:endParaRPr sz="2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/>
                        <a:t>Copies the content of one string into another string</a:t>
                      </a:r>
                      <a:endParaRPr sz="2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</a:tr>
              <a:tr h="3767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u="none" strike="noStrike" cap="none"/>
                        <a:t>3.  strcat()</a:t>
                      </a:r>
                      <a:endParaRPr sz="2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/>
                        <a:t>Joins two strings</a:t>
                      </a:r>
                      <a:endParaRPr sz="2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</a:tr>
              <a:tr h="3767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u="none" strike="noStrike" cap="none"/>
                        <a:t>4.  strrev()</a:t>
                      </a:r>
                      <a:endParaRPr sz="2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/>
                        <a:t>Returns the string in reverse order</a:t>
                      </a:r>
                      <a:endParaRPr sz="2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</a:tr>
              <a:tr h="3767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u="none" strike="noStrike" cap="none"/>
                        <a:t>5.  strlwr() </a:t>
                      </a:r>
                      <a:endParaRPr sz="2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/>
                        <a:t>Changes the characters of string in lower case</a:t>
                      </a:r>
                      <a:endParaRPr sz="2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</a:tr>
              <a:tr h="3767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u="none" strike="noStrike" cap="none"/>
                        <a:t>6.  strupr()</a:t>
                      </a:r>
                      <a:endParaRPr sz="2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/>
                        <a:t>Changes the characters of string in upper case</a:t>
                      </a:r>
                      <a:endParaRPr sz="2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</a:tr>
              <a:tr h="3767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u="none" strike="noStrike" cap="none"/>
                        <a:t>7.  strcmp()</a:t>
                      </a:r>
                      <a:endParaRPr sz="2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/>
                        <a:t>Compare two strings</a:t>
                      </a:r>
                      <a:endParaRPr sz="2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FF0000"/>
                </a:solidFill>
              </a:rPr>
              <a:t>Prog. 13: WAP to initialize a string and display its length.</a:t>
            </a:r>
            <a:endParaRPr sz="1800" b="1">
              <a:solidFill>
                <a:srgbClr val="FF0000"/>
              </a:solidFill>
            </a:endParaRPr>
          </a:p>
        </p:txBody>
      </p:sp>
      <p:pic>
        <p:nvPicPr>
          <p:cNvPr id="419" name="Google Shape;419;p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819150"/>
            <a:ext cx="7110132" cy="25717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0" name="Google Shape;420;p3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21" name="Google Shape;421;p3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422" name="Google Shape;422;p3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423" name="Google Shape;423;p34"/>
          <p:cNvPicPr preferRelativeResize="0"/>
          <p:nvPr/>
        </p:nvPicPr>
        <p:blipFill rotWithShape="1">
          <a:blip r:embed="rId4">
            <a:alphaModFix/>
          </a:blip>
          <a:srcRect t="24181" r="43883" b="37886"/>
          <a:stretch/>
        </p:blipFill>
        <p:spPr>
          <a:xfrm>
            <a:off x="3810000" y="3569812"/>
            <a:ext cx="3733800" cy="983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FF0000"/>
                </a:solidFill>
              </a:rPr>
              <a:t>Prog. 14: WAP to demonstrate the use of strcpy().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429" name="Google Shape;429;p35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430" name="Google Shape;430;p3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31" name="Google Shape;431;p3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432" name="Google Shape;432;p3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433" name="Google Shape;43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150" y="921940"/>
            <a:ext cx="6878616" cy="24880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4" name="Google Shape;434;p35"/>
          <p:cNvPicPr preferRelativeResize="0"/>
          <p:nvPr/>
        </p:nvPicPr>
        <p:blipFill rotWithShape="1">
          <a:blip r:embed="rId4">
            <a:alphaModFix/>
          </a:blip>
          <a:srcRect t="37770" r="25223" b="33735"/>
          <a:stretch/>
        </p:blipFill>
        <p:spPr>
          <a:xfrm>
            <a:off x="4060190" y="3486150"/>
            <a:ext cx="3940810" cy="1184674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5"/>
          <p:cNvSpPr txBox="1"/>
          <p:nvPr/>
        </p:nvSpPr>
        <p:spPr>
          <a:xfrm>
            <a:off x="7467600" y="1733550"/>
            <a:ext cx="134517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content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lang="en-US" sz="1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copied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1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cxnSp>
        <p:nvCxnSpPr>
          <p:cNvPr id="436" name="Google Shape;436;p35"/>
          <p:cNvCxnSpPr/>
          <p:nvPr/>
        </p:nvCxnSpPr>
        <p:spPr>
          <a:xfrm rot="10800000" flipH="1">
            <a:off x="3048000" y="1885950"/>
            <a:ext cx="4419600" cy="290514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FF0000"/>
                </a:solidFill>
              </a:rPr>
              <a:t>Prog. 15: WAP to concatenate a string to another string.</a:t>
            </a:r>
            <a:endParaRPr/>
          </a:p>
        </p:txBody>
      </p:sp>
      <p:sp>
        <p:nvSpPr>
          <p:cNvPr id="442" name="Google Shape;442;p3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43" name="Google Shape;443;p3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444" name="Google Shape;444;p3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445" name="Google Shape;445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894497"/>
            <a:ext cx="6830141" cy="230785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46" name="Google Shape;446;p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t="17498" r="4645" b="39684"/>
          <a:stretch/>
        </p:blipFill>
        <p:spPr>
          <a:xfrm>
            <a:off x="2552700" y="3486150"/>
            <a:ext cx="57531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6"/>
          <p:cNvSpPr txBox="1"/>
          <p:nvPr/>
        </p:nvSpPr>
        <p:spPr>
          <a:xfrm>
            <a:off x="7556500" y="1553061"/>
            <a:ext cx="134517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content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lang="en-US" sz="1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concatenated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1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endParaRPr/>
          </a:p>
        </p:txBody>
      </p:sp>
      <p:cxnSp>
        <p:nvCxnSpPr>
          <p:cNvPr id="448" name="Google Shape;448;p36"/>
          <p:cNvCxnSpPr/>
          <p:nvPr/>
        </p:nvCxnSpPr>
        <p:spPr>
          <a:xfrm rot="10800000" flipH="1">
            <a:off x="3124200" y="1754294"/>
            <a:ext cx="4343400" cy="629764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FF0000"/>
                </a:solidFill>
              </a:rPr>
              <a:t>Prog. 16: WAP to reverse an input string using strrev()</a:t>
            </a:r>
            <a:endParaRPr/>
          </a:p>
        </p:txBody>
      </p:sp>
      <p:sp>
        <p:nvSpPr>
          <p:cNvPr id="454" name="Google Shape;454;p3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55" name="Google Shape;455;p3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456" name="Google Shape;456;p3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457" name="Google Shape;45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99" y="991790"/>
            <a:ext cx="5825349" cy="27229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58" name="Google Shape;458;p3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t="19940" r="32051" b="43079"/>
          <a:stretch/>
        </p:blipFill>
        <p:spPr>
          <a:xfrm>
            <a:off x="3886200" y="3484070"/>
            <a:ext cx="4495800" cy="114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FF0000"/>
                </a:solidFill>
              </a:rPr>
              <a:t>Prog. 17: WAP to change the case of strings.</a:t>
            </a:r>
            <a:endParaRPr/>
          </a:p>
        </p:txBody>
      </p:sp>
      <p:sp>
        <p:nvSpPr>
          <p:cNvPr id="464" name="Google Shape;464;p3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65" name="Google Shape;465;p3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466" name="Google Shape;466;p3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467" name="Google Shape;46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62" y="991789"/>
            <a:ext cx="5291138" cy="285196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68" name="Google Shape;468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l="840" t="23020" r="57974" b="49428"/>
          <a:stretch/>
        </p:blipFill>
        <p:spPr>
          <a:xfrm>
            <a:off x="5105400" y="3573464"/>
            <a:ext cx="2895600" cy="979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7030A0"/>
                </a:solidFill>
              </a:rPr>
              <a:t>String comparison</a:t>
            </a:r>
            <a:endParaRPr/>
          </a:p>
        </p:txBody>
      </p:sp>
      <p:sp>
        <p:nvSpPr>
          <p:cNvPr id="474" name="Google Shape;474;p39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 b="1" i="1"/>
              <a:t>strcmp() </a:t>
            </a:r>
            <a:r>
              <a:rPr lang="en-US" sz="2600"/>
              <a:t>is used for string comparison.</a:t>
            </a:r>
            <a:endParaRPr/>
          </a:p>
          <a:p>
            <a:pPr marL="342900" lvl="0" indent="-342900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Compared as per dictionary case.</a:t>
            </a:r>
            <a:endParaRPr/>
          </a:p>
          <a:p>
            <a:pPr marL="342900" lvl="0" indent="-342900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Actually, ASCII value of characters taken and then compared.</a:t>
            </a:r>
            <a:endParaRPr/>
          </a:p>
          <a:p>
            <a:pPr marL="400050" lvl="1" indent="0" algn="l" rtl="0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/>
              <a:t>A-Z🡪 65-90</a:t>
            </a:r>
            <a:endParaRPr/>
          </a:p>
          <a:p>
            <a:pPr marL="400050" lvl="1" indent="0" algn="l" rtl="0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/>
              <a:t>a-z 🡪 97-122</a:t>
            </a:r>
            <a:endParaRPr/>
          </a:p>
          <a:p>
            <a:pPr marL="400050" lvl="1" indent="0" algn="l" rtl="0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/>
              <a:t>0-9 🡪48-57</a:t>
            </a:r>
            <a:endParaRPr/>
          </a:p>
          <a:p>
            <a:pPr marL="342900" lvl="0" indent="-342900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If :</a:t>
            </a:r>
            <a:endParaRPr/>
          </a:p>
          <a:p>
            <a:pPr marL="742950" lvl="1" indent="-285750" algn="l" rtl="0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200"/>
              <a:t>First string &gt; Second string  🡪 1</a:t>
            </a:r>
            <a:endParaRPr/>
          </a:p>
          <a:p>
            <a:pPr marL="742950" lvl="1" indent="-285750" algn="l" rtl="0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200"/>
              <a:t>First string &lt; Second string  🡪 -1</a:t>
            </a:r>
            <a:endParaRPr/>
          </a:p>
          <a:p>
            <a:pPr marL="742950" lvl="1" indent="-285750" algn="l" rtl="0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200"/>
              <a:t>First string = Second string  🡪 0</a:t>
            </a:r>
            <a:endParaRPr/>
          </a:p>
          <a:p>
            <a:pPr marL="342900" lvl="0" indent="-3429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/>
          </a:p>
          <a:p>
            <a:pPr marL="342900" lvl="0" indent="-3429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/>
          </a:p>
          <a:p>
            <a:pPr marL="342900" lvl="0" indent="-3429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/>
          </a:p>
        </p:txBody>
      </p:sp>
      <p:sp>
        <p:nvSpPr>
          <p:cNvPr id="475" name="Google Shape;475;p3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76" name="Google Shape;476;p3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477" name="Google Shape;477;p3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5.1 Introduction to arrays (Contd.)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Your basic solution could be: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575" y="1423578"/>
            <a:ext cx="6016625" cy="264281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Prog. 18: WAP to compare two input strings.</a:t>
            </a:r>
            <a:endParaRPr/>
          </a:p>
        </p:txBody>
      </p:sp>
      <p:pic>
        <p:nvPicPr>
          <p:cNvPr id="483" name="Google Shape;483;p4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943769"/>
            <a:ext cx="4445938" cy="36988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84" name="Google Shape;484;p4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85" name="Google Shape;485;p4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486" name="Google Shape;486;p4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487" name="Google Shape;487;p40"/>
          <p:cNvPicPr preferRelativeResize="0"/>
          <p:nvPr/>
        </p:nvPicPr>
        <p:blipFill rotWithShape="1">
          <a:blip r:embed="rId4">
            <a:alphaModFix/>
          </a:blip>
          <a:srcRect t="18364" r="52643" b="28716"/>
          <a:stretch/>
        </p:blipFill>
        <p:spPr>
          <a:xfrm>
            <a:off x="5116830" y="943769"/>
            <a:ext cx="3493770" cy="1094581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40"/>
          <p:cNvSpPr/>
          <p:nvPr/>
        </p:nvSpPr>
        <p:spPr>
          <a:xfrm>
            <a:off x="4915838" y="2281214"/>
            <a:ext cx="3657600" cy="2423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inputs are </a:t>
            </a:r>
            <a:r>
              <a:rPr lang="en-US" sz="1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output is  </a:t>
            </a:r>
            <a:r>
              <a:rPr lang="en-US" sz="1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Greater is aa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inputs are </a:t>
            </a:r>
            <a:r>
              <a:rPr lang="en-US" sz="1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ramesh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output is </a:t>
            </a:r>
            <a:r>
              <a:rPr lang="en-US" sz="1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Greater is ramesh.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inputs are </a:t>
            </a:r>
            <a:r>
              <a:rPr lang="en-US" sz="1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rajesh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output is </a:t>
            </a:r>
            <a:r>
              <a:rPr lang="en-US" sz="1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Greater is ram.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inputs are </a:t>
            </a:r>
            <a:r>
              <a:rPr lang="en-US" sz="1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</a:t>
            </a:r>
            <a:r>
              <a:rPr lang="en-US" sz="1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apple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output is </a:t>
            </a:r>
            <a:r>
              <a:rPr lang="en-US" sz="1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are same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5.7  Array of String</a:t>
            </a:r>
            <a:endParaRPr/>
          </a:p>
        </p:txBody>
      </p:sp>
      <p:sp>
        <p:nvSpPr>
          <p:cNvPr id="494" name="Google Shape;494;p41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 array of string is a 2-D array of character of character.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So, 2-D character array can be used to store list of name’s string.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Eg: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</a:t>
            </a:r>
            <a:r>
              <a:rPr lang="en-US" sz="2400" b="1"/>
              <a:t>char name[5][30];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This may be used to store a list of 5 names  each of maximum length of 30 characters.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sp>
        <p:nvSpPr>
          <p:cNvPr id="495" name="Google Shape;495;p4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96" name="Google Shape;496;p4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497" name="Google Shape;497;p4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FF0000"/>
                </a:solidFill>
              </a:rPr>
              <a:t>Prog. 19: WAP to read names of 5 persons and sort  in ascending order, i.e. alphabetical order.</a:t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503" name="Google Shape;503;p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18615" b="62339"/>
          <a:stretch/>
        </p:blipFill>
        <p:spPr>
          <a:xfrm>
            <a:off x="515209" y="863260"/>
            <a:ext cx="3352911" cy="224189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04" name="Google Shape;504;p4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505" name="Google Shape;505;p4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506" name="Google Shape;506;p4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507" name="Google Shape;507;p42"/>
          <p:cNvPicPr preferRelativeResize="0"/>
          <p:nvPr/>
        </p:nvPicPr>
        <p:blipFill rotWithShape="1">
          <a:blip r:embed="rId3">
            <a:alphaModFix/>
          </a:blip>
          <a:srcRect t="35772"/>
          <a:stretch/>
        </p:blipFill>
        <p:spPr>
          <a:xfrm>
            <a:off x="4114800" y="874929"/>
            <a:ext cx="4343400" cy="38923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08" name="Google Shape;508;p42"/>
          <p:cNvPicPr preferRelativeResize="0"/>
          <p:nvPr/>
        </p:nvPicPr>
        <p:blipFill rotWithShape="1">
          <a:blip r:embed="rId4">
            <a:alphaModFix/>
          </a:blip>
          <a:srcRect t="11486" r="45675" b="22443"/>
          <a:stretch/>
        </p:blipFill>
        <p:spPr>
          <a:xfrm>
            <a:off x="1464628" y="3204449"/>
            <a:ext cx="2408872" cy="1796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FF0000"/>
                </a:solidFill>
              </a:rPr>
              <a:t>Prog. 20: WAP to input a string and check if it is palindrome.</a:t>
            </a:r>
            <a:endParaRPr sz="2000" b="1">
              <a:solidFill>
                <a:srgbClr val="FF0000"/>
              </a:solidFill>
            </a:endParaRPr>
          </a:p>
        </p:txBody>
      </p:sp>
      <p:pic>
        <p:nvPicPr>
          <p:cNvPr id="514" name="Google Shape;514;p4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2600" y="1043035"/>
            <a:ext cx="5537200" cy="34876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15" name="Google Shape;515;p4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516" name="Google Shape;516;p4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517" name="Google Shape;517;p4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518" name="Google Shape;518;p43"/>
          <p:cNvPicPr preferRelativeResize="0"/>
          <p:nvPr/>
        </p:nvPicPr>
        <p:blipFill rotWithShape="1">
          <a:blip r:embed="rId4">
            <a:alphaModFix/>
          </a:blip>
          <a:srcRect t="23490" r="48853" b="39927"/>
          <a:stretch/>
        </p:blipFill>
        <p:spPr>
          <a:xfrm>
            <a:off x="4953000" y="987964"/>
            <a:ext cx="3733800" cy="108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Prog. 21: WAP to display NEPAL as: </a:t>
            </a:r>
            <a:endParaRPr sz="2400" b="1">
              <a:solidFill>
                <a:srgbClr val="FF0000"/>
              </a:solidFill>
            </a:endParaRPr>
          </a:p>
        </p:txBody>
      </p:sp>
      <p:sp>
        <p:nvSpPr>
          <p:cNvPr id="524" name="Google Shape;524;p4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525" name="Google Shape;525;p4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526" name="Google Shape;526;p4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527" name="Google Shape;52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00" y="883444"/>
            <a:ext cx="3380459" cy="36113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28" name="Google Shape;528;p4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819400" y="883444"/>
            <a:ext cx="1600201" cy="1688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86959" y="907256"/>
            <a:ext cx="3380459" cy="36036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30" name="Google Shape;530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03134" y="907256"/>
            <a:ext cx="1383665" cy="1435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FF0000"/>
                </a:solidFill>
              </a:rPr>
              <a:t>Prog. 22: WAP to take out only the first three characters from the entered string.</a:t>
            </a:r>
            <a:endParaRPr sz="2000" b="1">
              <a:solidFill>
                <a:srgbClr val="FF0000"/>
              </a:solidFill>
            </a:endParaRPr>
          </a:p>
        </p:txBody>
      </p:sp>
      <p:pic>
        <p:nvPicPr>
          <p:cNvPr id="536" name="Google Shape;536;p4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060101"/>
            <a:ext cx="5715000" cy="32753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37" name="Google Shape;537;p4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538" name="Google Shape;538;p4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539" name="Google Shape;539;p4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540" name="Google Shape;540;p45"/>
          <p:cNvPicPr preferRelativeResize="0"/>
          <p:nvPr/>
        </p:nvPicPr>
        <p:blipFill rotWithShape="1">
          <a:blip r:embed="rId4">
            <a:alphaModFix/>
          </a:blip>
          <a:srcRect t="19333" r="43201" b="36151"/>
          <a:stretch/>
        </p:blipFill>
        <p:spPr>
          <a:xfrm>
            <a:off x="5181600" y="1060100"/>
            <a:ext cx="3657600" cy="128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FF0000"/>
                </a:solidFill>
              </a:rPr>
              <a:t>Prog. 23: WAP to enter a sentence (i.e. string) and count out the number of words in it.</a:t>
            </a:r>
            <a:endParaRPr sz="2000" b="1">
              <a:solidFill>
                <a:srgbClr val="FF0000"/>
              </a:solidFill>
            </a:endParaRPr>
          </a:p>
        </p:txBody>
      </p:sp>
      <p:pic>
        <p:nvPicPr>
          <p:cNvPr id="546" name="Google Shape;546;p4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2806" y="937419"/>
            <a:ext cx="5396994" cy="36988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47" name="Google Shape;547;p4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548" name="Google Shape;548;p4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549" name="Google Shape;549;p4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550" name="Google Shape;550;p46"/>
          <p:cNvPicPr preferRelativeResize="0"/>
          <p:nvPr/>
        </p:nvPicPr>
        <p:blipFill rotWithShape="1">
          <a:blip r:embed="rId4">
            <a:alphaModFix/>
          </a:blip>
          <a:srcRect t="20379" r="54320" b="47897"/>
          <a:stretch/>
        </p:blipFill>
        <p:spPr>
          <a:xfrm>
            <a:off x="5685790" y="937419"/>
            <a:ext cx="3001010" cy="1135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013362"/>
            <a:ext cx="8077200" cy="34316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56" name="Google Shape;556;p4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FF0000"/>
                </a:solidFill>
              </a:rPr>
              <a:t>Prog. 24: WAP to enter a string and count the number of vowels present in it.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557" name="Google Shape;557;p4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558" name="Google Shape;558;p4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559" name="Google Shape;559;p4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560" name="Google Shape;560;p4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t="20006" r="55484" b="49068"/>
          <a:stretch/>
        </p:blipFill>
        <p:spPr>
          <a:xfrm>
            <a:off x="6032500" y="1185070"/>
            <a:ext cx="2730595" cy="72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FF0000"/>
                </a:solidFill>
              </a:rPr>
              <a:t>Prog. 25: WAP to enter any five names and display only the names that begins from A.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566" name="Google Shape;566;p48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567" name="Google Shape;567;p4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568" name="Google Shape;568;p4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569" name="Google Shape;569;p4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570" name="Google Shape;570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00" y="2383887"/>
            <a:ext cx="3093085" cy="2481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48"/>
          <p:cNvPicPr preferRelativeResize="0"/>
          <p:nvPr/>
        </p:nvPicPr>
        <p:blipFill rotWithShape="1">
          <a:blip r:embed="rId4">
            <a:alphaModFix/>
          </a:blip>
          <a:srcRect b="31235"/>
          <a:stretch/>
        </p:blipFill>
        <p:spPr>
          <a:xfrm>
            <a:off x="457201" y="939800"/>
            <a:ext cx="4104518" cy="29273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72" name="Google Shape;572;p48"/>
          <p:cNvPicPr preferRelativeResize="0"/>
          <p:nvPr/>
        </p:nvPicPr>
        <p:blipFill rotWithShape="1">
          <a:blip r:embed="rId4">
            <a:alphaModFix/>
          </a:blip>
          <a:srcRect t="68519"/>
          <a:stretch/>
        </p:blipFill>
        <p:spPr>
          <a:xfrm>
            <a:off x="4724400" y="927100"/>
            <a:ext cx="4267200" cy="13932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Assignment 3:</a:t>
            </a:r>
            <a:endParaRPr/>
          </a:p>
        </p:txBody>
      </p:sp>
      <p:sp>
        <p:nvSpPr>
          <p:cNvPr id="578" name="Google Shape;578;p4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579" name="Google Shape;579;p4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580" name="Google Shape;580;p4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sp>
        <p:nvSpPr>
          <p:cNvPr id="581" name="Google Shape;581;p49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54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WAP to input any five names and sort them in ascending order.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WAP to input any five names and sort them in descending order.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WAP, using array, to input any 10 numbers and display only the prime numbers from there.</a:t>
            </a:r>
            <a:endParaRPr/>
          </a:p>
          <a:p>
            <a:pPr marL="514350" lvl="0" indent="-3619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5.1 Introduction to arrays (Contd.)</a:t>
            </a:r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5029200" cy="369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Will this be better?</a:t>
            </a:r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00" y="1622824"/>
            <a:ext cx="5029200" cy="297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9" name="Google Shape;129;p5"/>
          <p:cNvSpPr txBox="1"/>
          <p:nvPr/>
        </p:nvSpPr>
        <p:spPr>
          <a:xfrm>
            <a:off x="6019800" y="991790"/>
            <a:ext cx="2679700" cy="3583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n[5]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array.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holds 5 integer data only.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87" name="Google Shape;587;p50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600"/>
              <a:buNone/>
            </a:pPr>
            <a:r>
              <a:rPr lang="en-US" sz="6600" b="1">
                <a:solidFill>
                  <a:srgbClr val="FF0000"/>
                </a:solidFill>
              </a:rPr>
              <a:t>End of Chapter</a:t>
            </a:r>
            <a:endParaRPr/>
          </a:p>
        </p:txBody>
      </p:sp>
      <p:sp>
        <p:nvSpPr>
          <p:cNvPr id="588" name="Google Shape;588;p5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589" name="Google Shape;589;p5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590" name="Google Shape;590;p5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5.1 Introduction to arrays (Contd.)</a:t>
            </a:r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An array is a group of similar </a:t>
            </a:r>
            <a:r>
              <a:rPr lang="en-US" sz="2400" dirty="0" err="1"/>
              <a:t>datatype</a:t>
            </a:r>
            <a:r>
              <a:rPr lang="en-US" sz="2400" dirty="0"/>
              <a:t> that share a common name. 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This means that an array can store either all integers, or all floating point numbers or all characters. 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The individual data items stored in an array are called its elements.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 err="1"/>
              <a:t>Eg</a:t>
            </a:r>
            <a:r>
              <a:rPr lang="en-US" sz="2400" dirty="0"/>
              <a:t>: </a:t>
            </a:r>
            <a:r>
              <a:rPr lang="en-US" sz="2400" b="1" dirty="0" err="1"/>
              <a:t>int</a:t>
            </a:r>
            <a:r>
              <a:rPr lang="en-US" sz="2400" b="1" dirty="0"/>
              <a:t> n[5]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This </a:t>
            </a:r>
            <a:r>
              <a:rPr lang="en-US" sz="2400" b="1" dirty="0"/>
              <a:t>n</a:t>
            </a:r>
            <a:r>
              <a:rPr lang="en-US" sz="2400" dirty="0"/>
              <a:t> is an array that can store five integer values.</a:t>
            </a:r>
            <a:endParaRPr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</p:txBody>
      </p:sp>
      <p:sp>
        <p:nvSpPr>
          <p:cNvPr id="136" name="Google Shape;136;p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5.2 Types of Arrays</a:t>
            </a:r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Two types: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Single Dimensional Array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Multidimensional Array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2-D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3-D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And so on.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145" name="Google Shape;145;p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00B050"/>
                </a:solidFill>
              </a:rPr>
              <a:t>i) Single Dimensional (1D) array </a:t>
            </a:r>
            <a:endParaRPr/>
          </a:p>
        </p:txBody>
      </p:sp>
      <p:sp>
        <p:nvSpPr>
          <p:cNvPr id="153" name="Google Shape;153;p8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/>
              <a:t>Used to store a list of items that are of similar type.</a:t>
            </a: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/>
              <a:t>General Syntax:</a:t>
            </a: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/>
              <a:t>		</a:t>
            </a:r>
            <a:r>
              <a:rPr lang="en-US" sz="2200" b="1" dirty="0" err="1"/>
              <a:t>Dataype</a:t>
            </a:r>
            <a:r>
              <a:rPr lang="en-US" sz="2200" b="1" dirty="0"/>
              <a:t>  </a:t>
            </a:r>
            <a:r>
              <a:rPr lang="en-US" sz="2200" b="1" dirty="0" err="1"/>
              <a:t>arrayname</a:t>
            </a:r>
            <a:r>
              <a:rPr lang="en-US" sz="2200" b="1" dirty="0"/>
              <a:t>[size];</a:t>
            </a: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 err="1"/>
              <a:t>Eg</a:t>
            </a:r>
            <a:r>
              <a:rPr lang="en-US" sz="2200" dirty="0"/>
              <a:t>: </a:t>
            </a:r>
            <a:endParaRPr dirty="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/>
              <a:t>	</a:t>
            </a:r>
            <a:r>
              <a:rPr lang="en-US" sz="2200" b="1" dirty="0" err="1"/>
              <a:t>int</a:t>
            </a:r>
            <a:r>
              <a:rPr lang="en-US" sz="2200" b="1" dirty="0"/>
              <a:t> </a:t>
            </a:r>
            <a:r>
              <a:rPr lang="en-US" sz="2200" b="1" dirty="0" err="1"/>
              <a:t>num</a:t>
            </a:r>
            <a:r>
              <a:rPr lang="en-US" sz="2200" b="1" dirty="0"/>
              <a:t>[5];</a:t>
            </a:r>
            <a:endParaRPr dirty="0"/>
          </a:p>
          <a:p>
            <a:pPr marL="16002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 dirty="0"/>
              <a:t>where, </a:t>
            </a:r>
            <a:r>
              <a:rPr lang="en-US" sz="1600" b="1" i="1" dirty="0" err="1"/>
              <a:t>int</a:t>
            </a:r>
            <a:r>
              <a:rPr lang="en-US" sz="1600" b="1" i="1" dirty="0"/>
              <a:t>  </a:t>
            </a:r>
            <a:r>
              <a:rPr lang="en-US" sz="1600" dirty="0"/>
              <a:t>specifies </a:t>
            </a:r>
            <a:r>
              <a:rPr lang="en-US" sz="1600" dirty="0" err="1"/>
              <a:t>datatype</a:t>
            </a:r>
            <a:r>
              <a:rPr lang="en-US" sz="1600" dirty="0"/>
              <a:t> of variable,</a:t>
            </a:r>
            <a:endParaRPr dirty="0"/>
          </a:p>
          <a:p>
            <a:pPr marL="16002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 dirty="0"/>
              <a:t>	</a:t>
            </a:r>
            <a:r>
              <a:rPr lang="en-US" sz="1600" b="1" i="1" dirty="0" err="1"/>
              <a:t>num</a:t>
            </a:r>
            <a:r>
              <a:rPr lang="en-US" sz="1600" dirty="0"/>
              <a:t>  specifies array-name,</a:t>
            </a:r>
            <a:endParaRPr dirty="0"/>
          </a:p>
          <a:p>
            <a:pPr marL="16002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 dirty="0"/>
              <a:t>	</a:t>
            </a:r>
            <a:r>
              <a:rPr lang="en-US" sz="1600" b="1" i="1" dirty="0"/>
              <a:t>size  </a:t>
            </a:r>
            <a:r>
              <a:rPr lang="en-US" sz="1600" dirty="0"/>
              <a:t>specifies the maximum no. of elements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sp>
        <p:nvSpPr>
          <p:cNvPr id="154" name="Google Shape;154;p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55" name="Google Shape;155;p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graphicFrame>
        <p:nvGraphicFramePr>
          <p:cNvPr id="157" name="Google Shape;157;p8"/>
          <p:cNvGraphicFramePr/>
          <p:nvPr/>
        </p:nvGraphicFramePr>
        <p:xfrm>
          <a:off x="805020" y="3903468"/>
          <a:ext cx="4638375" cy="685800"/>
        </p:xfrm>
        <a:graphic>
          <a:graphicData uri="http://schemas.openxmlformats.org/drawingml/2006/table">
            <a:tbl>
              <a:tblPr firstRow="1" firstCol="1" bandRow="1">
                <a:noFill/>
                <a:tableStyleId>{5D36F3C3-F02F-42EB-9967-AA4CE4099E94}</a:tableStyleId>
              </a:tblPr>
              <a:tblGrid>
                <a:gridCol w="926575"/>
                <a:gridCol w="927950"/>
                <a:gridCol w="927950"/>
                <a:gridCol w="927950"/>
                <a:gridCol w="92795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 err="1"/>
                        <a:t>num</a:t>
                      </a:r>
                      <a:r>
                        <a:rPr lang="en-US" sz="2000" b="1" u="none" strike="noStrike" cap="none" dirty="0"/>
                        <a:t>[0]</a:t>
                      </a:r>
                      <a:endParaRPr sz="4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 err="1"/>
                        <a:t>num</a:t>
                      </a:r>
                      <a:r>
                        <a:rPr lang="en-US" sz="2000" b="1" u="none" strike="noStrike" cap="none" dirty="0"/>
                        <a:t>[1]</a:t>
                      </a:r>
                      <a:endParaRPr sz="4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 err="1"/>
                        <a:t>num</a:t>
                      </a:r>
                      <a:r>
                        <a:rPr lang="en-US" sz="2000" b="1" u="none" strike="noStrike" cap="none" dirty="0"/>
                        <a:t>[2]</a:t>
                      </a:r>
                      <a:endParaRPr sz="4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 err="1"/>
                        <a:t>num</a:t>
                      </a:r>
                      <a:r>
                        <a:rPr lang="en-US" sz="2000" b="1" u="none" strike="noStrike" cap="none" dirty="0"/>
                        <a:t>[3]</a:t>
                      </a:r>
                      <a:endParaRPr sz="4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num[4]</a:t>
                      </a:r>
                      <a:endParaRPr sz="4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7030A0"/>
                </a:solidFill>
              </a:rPr>
              <a:t>Initialization of 1-D array</a:t>
            </a:r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3733800" cy="369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R"/>
            </a:pPr>
            <a:r>
              <a:rPr lang="en-US" sz="2000" b="1" u="sng"/>
              <a:t>Compile-time Initialization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Eg:</a:t>
            </a:r>
            <a:endParaRPr/>
          </a:p>
          <a:p>
            <a:pPr marL="400050" lvl="1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int num[3]= {10, 20, 30, 40];</a:t>
            </a:r>
            <a:endParaRPr/>
          </a:p>
          <a:p>
            <a:pPr marL="400050" lvl="1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int num[ ]= {10, 20, 30, 40};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Or</a:t>
            </a:r>
            <a:endParaRPr/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int num[3];</a:t>
            </a:r>
            <a:endParaRPr/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num[0]=10;</a:t>
            </a:r>
            <a:endParaRPr/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num[1]=20;</a:t>
            </a:r>
            <a:endParaRPr/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num[2]=30;</a:t>
            </a:r>
            <a:endParaRPr/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num[3]=40;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457200" lvl="0" indent="-3048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164" name="Google Shape;164;p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sp>
        <p:nvSpPr>
          <p:cNvPr id="167" name="Google Shape;167;p9"/>
          <p:cNvSpPr txBox="1"/>
          <p:nvPr/>
        </p:nvSpPr>
        <p:spPr>
          <a:xfrm>
            <a:off x="4927600" y="927100"/>
            <a:ext cx="3733800" cy="369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</a:t>
            </a:r>
            <a:r>
              <a:rPr lang="en-US" sz="20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Run-time Initialization</a:t>
            </a:r>
            <a:endParaRPr dirty="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40005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 ;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&lt;10 ;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++)</a:t>
            </a:r>
            <a:endParaRPr dirty="0"/>
          </a:p>
          <a:p>
            <a:pPr marL="40005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dirty="0"/>
          </a:p>
          <a:p>
            <a:pPr marL="40005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(“%d”,  &amp;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]);</a:t>
            </a:r>
            <a:endParaRPr dirty="0"/>
          </a:p>
          <a:p>
            <a:pPr marL="40005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  <a:p>
            <a:pPr marL="457200" marR="0" lvl="0" indent="-3048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1841</Words>
  <Application>Microsoft Office PowerPoint</Application>
  <PresentationFormat>On-screen Show (16:9)</PresentationFormat>
  <Paragraphs>391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Noto Sans Symbols</vt:lpstr>
      <vt:lpstr>Times New Roman</vt:lpstr>
      <vt:lpstr>Office Theme</vt:lpstr>
      <vt:lpstr>PowerPoint Presentation</vt:lpstr>
      <vt:lpstr>Contents</vt:lpstr>
      <vt:lpstr>5.1 Introduction to arrays</vt:lpstr>
      <vt:lpstr>5.1 Introduction to arrays (Contd.)</vt:lpstr>
      <vt:lpstr>5.1 Introduction to arrays (Contd.)</vt:lpstr>
      <vt:lpstr>5.1 Introduction to arrays (Contd.)</vt:lpstr>
      <vt:lpstr>5.2 Types of Arrays</vt:lpstr>
      <vt:lpstr>i) Single Dimensional (1D) array </vt:lpstr>
      <vt:lpstr>Initialization of 1-D array</vt:lpstr>
      <vt:lpstr>Prog. 1: WAP to initialize a set of certain numbers to demonstrate compile time initialization of 1-D array. Also display those numbers.</vt:lpstr>
      <vt:lpstr>Prog. 2: WAP to read 10 numbers from the user and display them using array.</vt:lpstr>
      <vt:lpstr>Prog. 3: WAP to input n numbers and find the largest among them.</vt:lpstr>
      <vt:lpstr>ii) Multidimensional array</vt:lpstr>
      <vt:lpstr>2-D array</vt:lpstr>
      <vt:lpstr>Initialization of 2-D array</vt:lpstr>
      <vt:lpstr>Prog. 4: WAP to read a matrix of size 2x3 from the user and display them on the screen.</vt:lpstr>
      <vt:lpstr>Assignment 1:</vt:lpstr>
      <vt:lpstr>Prog. 5: WAP to read the elements of given two matrix of order 3x3 from the user and perform matrix addition.</vt:lpstr>
      <vt:lpstr>Prog. 6: WAP to enter two matrix of mxn size and perform matrix multiplication, and display the result.</vt:lpstr>
      <vt:lpstr>Prog. 7: WAP to read order of a matrix and its elements. Find the transpose matrix of the input matrix.</vt:lpstr>
      <vt:lpstr>PowerPoint Presentation</vt:lpstr>
      <vt:lpstr>Prog. 8: WAP to read a square matrix and its elements and find the sum of diagonal elements (i.e. trace of matrix).</vt:lpstr>
      <vt:lpstr>Prog. 9: WAP to enter a mxn matrix and display the matrix by increasing all the elements by power of 3.</vt:lpstr>
      <vt:lpstr>Assignment 2:</vt:lpstr>
      <vt:lpstr>3-D Array</vt:lpstr>
      <vt:lpstr>Prog. 10: WAP to create a 3-D array of size 2x3x2 to accept elements from user, and finally display them.</vt:lpstr>
      <vt:lpstr>5.3 Character I/O statements</vt:lpstr>
      <vt:lpstr>Prog. 11: WAP to enter a character and display it using character I/O statements.</vt:lpstr>
      <vt:lpstr>5.4 Strings</vt:lpstr>
      <vt:lpstr>5.4  Strings (contd.)</vt:lpstr>
      <vt:lpstr>5.5  String I/O statement</vt:lpstr>
      <vt:lpstr>Prog. 12: WAP to enter any string from keyboard and display it using string I/O statements.</vt:lpstr>
      <vt:lpstr>5.6  String Handling Functions</vt:lpstr>
      <vt:lpstr>Prog. 13: WAP to initialize a string and display its length.</vt:lpstr>
      <vt:lpstr>Prog. 14: WAP to demonstrate the use of strcpy().</vt:lpstr>
      <vt:lpstr>Prog. 15: WAP to concatenate a string to another string.</vt:lpstr>
      <vt:lpstr>Prog. 16: WAP to reverse an input string using strrev()</vt:lpstr>
      <vt:lpstr>Prog. 17: WAP to change the case of strings.</vt:lpstr>
      <vt:lpstr>String comparison</vt:lpstr>
      <vt:lpstr>Prog. 18: WAP to compare two input strings.</vt:lpstr>
      <vt:lpstr>5.7  Array of String</vt:lpstr>
      <vt:lpstr>Prog. 19: WAP to read names of 5 persons and sort  in ascending order, i.e. alphabetical order.</vt:lpstr>
      <vt:lpstr>Prog. 20: WAP to input a string and check if it is palindrome.</vt:lpstr>
      <vt:lpstr>Prog. 21: WAP to display NEPAL as: </vt:lpstr>
      <vt:lpstr>Prog. 22: WAP to take out only the first three characters from the entered string.</vt:lpstr>
      <vt:lpstr>Prog. 23: WAP to enter a sentence (i.e. string) and count out the number of words in it.</vt:lpstr>
      <vt:lpstr>Prog. 24: WAP to enter a string and count the number of vowels present in it.</vt:lpstr>
      <vt:lpstr>Prog. 25: WAP to enter any five names and display only the names that begins from A.</vt:lpstr>
      <vt:lpstr>Assignment 3: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DELL</cp:lastModifiedBy>
  <cp:revision>3</cp:revision>
  <dcterms:created xsi:type="dcterms:W3CDTF">2006-08-16T00:00:00Z</dcterms:created>
  <dcterms:modified xsi:type="dcterms:W3CDTF">2023-02-14T06:23:11Z</dcterms:modified>
</cp:coreProperties>
</file>