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LZ4HMwReUyl7FAuroYIotyNWg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62" y="60"/>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84655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75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166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658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636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107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6233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7711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159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4691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208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157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2814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625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468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064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8111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522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421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170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8027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351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447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28000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8518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4526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6111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845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6804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8223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4503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1416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502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05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6"/>
          <p:cNvSpPr txBox="1">
            <a:spLocks noGrp="1"/>
          </p:cNvSpPr>
          <p:nvPr>
            <p:ph type="ctrTitle"/>
          </p:nvPr>
        </p:nvSpPr>
        <p:spPr>
          <a:xfrm>
            <a:off x="685800" y="1597821"/>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6"/>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5"/>
          <p:cNvSpPr txBox="1">
            <a:spLocks noGrp="1"/>
          </p:cNvSpPr>
          <p:nvPr>
            <p:ph type="body" idx="1"/>
          </p:nvPr>
        </p:nvSpPr>
        <p:spPr>
          <a:xfrm rot="5400000">
            <a:off x="2874764" y="-1217412"/>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4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6"/>
          <p:cNvSpPr txBox="1">
            <a:spLocks noGrp="1"/>
          </p:cNvSpPr>
          <p:nvPr>
            <p:ph type="title"/>
          </p:nvPr>
        </p:nvSpPr>
        <p:spPr>
          <a:xfrm rot="5400000">
            <a:off x="8016478" y="1028702"/>
            <a:ext cx="4388644"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6"/>
          <p:cNvSpPr txBox="1">
            <a:spLocks noGrp="1"/>
          </p:cNvSpPr>
          <p:nvPr>
            <p:ph type="body" idx="1"/>
          </p:nvPr>
        </p:nvSpPr>
        <p:spPr>
          <a:xfrm rot="5400000">
            <a:off x="2453878" y="-1638298"/>
            <a:ext cx="4388644" cy="80772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7"/>
          <p:cNvSpPr txBox="1">
            <a:spLocks noGrp="1"/>
          </p:cNvSpPr>
          <p:nvPr>
            <p:ph type="body" idx="1"/>
          </p:nvPr>
        </p:nvSpPr>
        <p:spPr>
          <a:xfrm>
            <a:off x="457200" y="1200152"/>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8"/>
          <p:cNvSpPr txBox="1">
            <a:spLocks noGrp="1"/>
          </p:cNvSpPr>
          <p:nvPr>
            <p:ph type="title"/>
          </p:nvPr>
        </p:nvSpPr>
        <p:spPr>
          <a:xfrm>
            <a:off x="722313" y="3305177"/>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8"/>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9"/>
          <p:cNvSpPr txBox="1">
            <a:spLocks noGrp="1"/>
          </p:cNvSpPr>
          <p:nvPr>
            <p:ph type="body" idx="1"/>
          </p:nvPr>
        </p:nvSpPr>
        <p:spPr>
          <a:xfrm>
            <a:off x="609600" y="1200152"/>
            <a:ext cx="54102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9"/>
          <p:cNvSpPr txBox="1">
            <a:spLocks noGrp="1"/>
          </p:cNvSpPr>
          <p:nvPr>
            <p:ph type="body" idx="2"/>
          </p:nvPr>
        </p:nvSpPr>
        <p:spPr>
          <a:xfrm>
            <a:off x="6172200" y="1200152"/>
            <a:ext cx="54102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0"/>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40"/>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40"/>
          <p:cNvSpPr txBox="1">
            <a:spLocks noGrp="1"/>
          </p:cNvSpPr>
          <p:nvPr>
            <p:ph type="body" idx="3"/>
          </p:nvPr>
        </p:nvSpPr>
        <p:spPr>
          <a:xfrm>
            <a:off x="4645027"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40"/>
          <p:cNvSpPr txBox="1">
            <a:spLocks noGrp="1"/>
          </p:cNvSpPr>
          <p:nvPr>
            <p:ph type="body" idx="4"/>
          </p:nvPr>
        </p:nvSpPr>
        <p:spPr>
          <a:xfrm>
            <a:off x="4645027"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4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3"/>
          <p:cNvSpPr txBox="1">
            <a:spLocks noGrp="1"/>
          </p:cNvSpPr>
          <p:nvPr>
            <p:ph type="title"/>
          </p:nvPr>
        </p:nvSpPr>
        <p:spPr>
          <a:xfrm>
            <a:off x="457202"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3"/>
          <p:cNvSpPr txBox="1">
            <a:spLocks noGrp="1"/>
          </p:cNvSpPr>
          <p:nvPr>
            <p:ph type="body" idx="1"/>
          </p:nvPr>
        </p:nvSpPr>
        <p:spPr>
          <a:xfrm>
            <a:off x="3575050" y="204789"/>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43"/>
          <p:cNvSpPr txBox="1">
            <a:spLocks noGrp="1"/>
          </p:cNvSpPr>
          <p:nvPr>
            <p:ph type="body" idx="2"/>
          </p:nvPr>
        </p:nvSpPr>
        <p:spPr>
          <a:xfrm>
            <a:off x="457202" y="1076327"/>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4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4"/>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4"/>
          <p:cNvSpPr>
            <a:spLocks noGrp="1"/>
          </p:cNvSpPr>
          <p:nvPr>
            <p:ph type="pic" idx="2"/>
          </p:nvPr>
        </p:nvSpPr>
        <p:spPr>
          <a:xfrm>
            <a:off x="1792288" y="459581"/>
            <a:ext cx="5486400" cy="3086100"/>
          </a:xfrm>
          <a:prstGeom prst="rect">
            <a:avLst/>
          </a:prstGeom>
          <a:noFill/>
          <a:ln>
            <a:noFill/>
          </a:ln>
        </p:spPr>
      </p:sp>
      <p:sp>
        <p:nvSpPr>
          <p:cNvPr id="68" name="Google Shape;68;p44"/>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5"/>
          <p:cNvSpPr txBox="1">
            <a:spLocks noGrp="1"/>
          </p:cNvSpPr>
          <p:nvPr>
            <p:ph type="body" idx="1"/>
          </p:nvPr>
        </p:nvSpPr>
        <p:spPr>
          <a:xfrm>
            <a:off x="457200" y="1200152"/>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8458200" y="194071"/>
            <a:ext cx="533400" cy="320279"/>
          </a:xfrm>
          <a:prstGeom prst="rect">
            <a:avLst/>
          </a:prstGeom>
          <a:noFill/>
          <a:ln>
            <a:noFill/>
          </a:ln>
        </p:spPr>
        <p:txBody>
          <a:bodyPr spcFirstLastPara="1" wrap="square" lIns="91425" tIns="45700" rIns="91425" bIns="45700" anchor="ctr" anchorCtr="0">
            <a:normAutofit fontScale="40000" lnSpcReduction="20000"/>
          </a:bodyPr>
          <a:lstStyle/>
          <a:p>
            <a:pPr marL="0" marR="0" lvl="0" indent="0" algn="l" rtl="0">
              <a:lnSpc>
                <a:spcPct val="100000"/>
              </a:lnSpc>
              <a:spcBef>
                <a:spcPts val="0"/>
              </a:spcBef>
              <a:spcAft>
                <a:spcPts val="0"/>
              </a:spcAft>
              <a:buClr>
                <a:schemeClr val="dk1"/>
              </a:buClr>
              <a:buSzPct val="100000"/>
              <a:buFont typeface="Calibri"/>
              <a:buNone/>
            </a:pPr>
            <a:endParaRPr sz="4400" b="0" i="0" u="none" strike="noStrike" cap="none">
              <a:solidFill>
                <a:schemeClr val="dk1"/>
              </a:solidFill>
              <a:latin typeface="Calibri"/>
              <a:ea typeface="Calibri"/>
              <a:cs typeface="Calibri"/>
              <a:sym typeface="Calibri"/>
            </a:endParaRPr>
          </a:p>
        </p:txBody>
      </p:sp>
      <p:sp>
        <p:nvSpPr>
          <p:cNvPr id="89" name="Google Shape;89;p1"/>
          <p:cNvSpPr txBox="1"/>
          <p:nvPr/>
        </p:nvSpPr>
        <p:spPr>
          <a:xfrm>
            <a:off x="304800" y="1352550"/>
            <a:ext cx="8686800" cy="11387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Chapter 8</a:t>
            </a:r>
            <a:endParaRPr/>
          </a:p>
          <a:p>
            <a:pPr marL="0" marR="0" lvl="0" indent="0" algn="ctr" rtl="0">
              <a:spcBef>
                <a:spcPts val="0"/>
              </a:spcBef>
              <a:spcAft>
                <a:spcPts val="0"/>
              </a:spcAft>
              <a:buNone/>
            </a:pPr>
            <a:r>
              <a:rPr lang="en-US" sz="4000" b="1" i="0" u="none" strike="noStrike" cap="none">
                <a:solidFill>
                  <a:srgbClr val="FF0000"/>
                </a:solidFill>
                <a:latin typeface="Calibri"/>
                <a:ea typeface="Calibri"/>
                <a:cs typeface="Calibri"/>
                <a:sym typeface="Calibri"/>
              </a:rPr>
              <a:t>Structure and Union</a:t>
            </a:r>
            <a:endParaRPr sz="4000" b="0" i="0" u="none" strike="noStrike" cap="none">
              <a:solidFill>
                <a:srgbClr val="FF0000"/>
              </a:solidFill>
              <a:latin typeface="Calibri"/>
              <a:ea typeface="Calibri"/>
              <a:cs typeface="Calibri"/>
              <a:sym typeface="Calibri"/>
            </a:endParaRPr>
          </a:p>
        </p:txBody>
      </p:sp>
      <p:sp>
        <p:nvSpPr>
          <p:cNvPr id="90" name="Google Shape;90;p1"/>
          <p:cNvSpPr txBox="1"/>
          <p:nvPr/>
        </p:nvSpPr>
        <p:spPr>
          <a:xfrm>
            <a:off x="1066800" y="2714942"/>
            <a:ext cx="7162800" cy="7232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rgbClr val="7F7F7F"/>
                </a:solidFill>
                <a:latin typeface="Calibri"/>
                <a:ea typeface="Calibri"/>
                <a:cs typeface="Calibri"/>
                <a:sym typeface="Calibri"/>
              </a:rPr>
              <a:t> </a:t>
            </a:r>
            <a:endParaRPr dirty="0"/>
          </a:p>
          <a:p>
            <a:pPr marL="0" marR="0" lvl="0" indent="0" algn="ctr" rtl="0">
              <a:spcBef>
                <a:spcPts val="600"/>
              </a:spcBef>
              <a:spcAft>
                <a:spcPts val="0"/>
              </a:spcAft>
              <a:buNone/>
            </a:pPr>
            <a:r>
              <a:rPr lang="en-US" sz="1800" b="0" i="0" u="none" strike="noStrike" cap="none" dirty="0" err="1">
                <a:solidFill>
                  <a:srgbClr val="7F7F7F"/>
                </a:solidFill>
                <a:latin typeface="Calibri"/>
                <a:ea typeface="Calibri"/>
                <a:cs typeface="Calibri"/>
                <a:sym typeface="Calibri"/>
              </a:rPr>
              <a:t>Er</a:t>
            </a:r>
            <a:r>
              <a:rPr lang="en-US" sz="1800" b="0" i="0" u="none" strike="noStrike" cap="none" dirty="0">
                <a:solidFill>
                  <a:srgbClr val="7F7F7F"/>
                </a:solidFill>
                <a:latin typeface="Calibri"/>
                <a:ea typeface="Calibri"/>
                <a:cs typeface="Calibri"/>
                <a:sym typeface="Calibri"/>
              </a:rPr>
              <a:t>. </a:t>
            </a:r>
            <a:r>
              <a:rPr lang="en-US" sz="1800" dirty="0" err="1" smtClean="0">
                <a:solidFill>
                  <a:srgbClr val="7F7F7F"/>
                </a:solidFill>
                <a:latin typeface="Calibri"/>
                <a:ea typeface="Calibri"/>
                <a:cs typeface="Calibri"/>
                <a:sym typeface="Calibri"/>
              </a:rPr>
              <a:t>Amrit</a:t>
            </a:r>
            <a:r>
              <a:rPr lang="en-US" sz="1800" dirty="0" smtClean="0">
                <a:solidFill>
                  <a:srgbClr val="7F7F7F"/>
                </a:solidFill>
                <a:latin typeface="Calibri"/>
                <a:ea typeface="Calibri"/>
                <a:cs typeface="Calibri"/>
                <a:sym typeface="Calibri"/>
              </a:rPr>
              <a:t> </a:t>
            </a:r>
            <a:r>
              <a:rPr lang="en-US" sz="1800" dirty="0" err="1" smtClean="0">
                <a:solidFill>
                  <a:srgbClr val="7F7F7F"/>
                </a:solidFill>
                <a:latin typeface="Calibri"/>
                <a:ea typeface="Calibri"/>
                <a:cs typeface="Calibri"/>
                <a:sym typeface="Calibri"/>
              </a:rPr>
              <a:t>Poudel</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1800"/>
              <a:buFont typeface="Calibri"/>
              <a:buNone/>
            </a:pPr>
            <a:r>
              <a:rPr lang="en-US" sz="1800" b="1">
                <a:solidFill>
                  <a:srgbClr val="FF0000"/>
                </a:solidFill>
              </a:rPr>
              <a:t>Prog 3: WAP to declare a structure student with its members name, rollno and marks. The program should ask the input for three students and display them.</a:t>
            </a:r>
            <a:endParaRPr sz="1400" b="1">
              <a:solidFill>
                <a:srgbClr val="FF0000"/>
              </a:solidFill>
            </a:endParaRPr>
          </a:p>
        </p:txBody>
      </p:sp>
      <p:pic>
        <p:nvPicPr>
          <p:cNvPr id="179" name="Google Shape;179;p10"/>
          <p:cNvPicPr preferRelativeResize="0">
            <a:picLocks noGrp="1"/>
          </p:cNvPicPr>
          <p:nvPr>
            <p:ph type="body" idx="1"/>
          </p:nvPr>
        </p:nvPicPr>
        <p:blipFill rotWithShape="1">
          <a:blip r:embed="rId3">
            <a:alphaModFix/>
          </a:blip>
          <a:srcRect/>
          <a:stretch/>
        </p:blipFill>
        <p:spPr>
          <a:xfrm>
            <a:off x="634975" y="943769"/>
            <a:ext cx="5146179" cy="3823495"/>
          </a:xfrm>
          <a:prstGeom prst="rect">
            <a:avLst/>
          </a:prstGeom>
          <a:noFill/>
          <a:ln w="9525" cap="flat" cmpd="sng">
            <a:solidFill>
              <a:schemeClr val="dk1"/>
            </a:solidFill>
            <a:prstDash val="solid"/>
            <a:round/>
            <a:headEnd type="none" w="sm" len="sm"/>
            <a:tailEnd type="none" w="sm" len="sm"/>
          </a:ln>
        </p:spPr>
      </p:pic>
      <p:sp>
        <p:nvSpPr>
          <p:cNvPr id="180" name="Google Shape;180;p1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181" name="Google Shape;181;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2" name="Google Shape;182;p1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183" name="Google Shape;183;p10"/>
          <p:cNvPicPr preferRelativeResize="0"/>
          <p:nvPr/>
        </p:nvPicPr>
        <p:blipFill rotWithShape="1">
          <a:blip r:embed="rId4">
            <a:alphaModFix/>
          </a:blip>
          <a:srcRect/>
          <a:stretch/>
        </p:blipFill>
        <p:spPr>
          <a:xfrm>
            <a:off x="5781154" y="2538414"/>
            <a:ext cx="3210446" cy="2085181"/>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1"/>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8.2 Array of structure</a:t>
            </a:r>
            <a:endParaRPr/>
          </a:p>
        </p:txBody>
      </p:sp>
      <p:sp>
        <p:nvSpPr>
          <p:cNvPr id="189" name="Google Shape;189;p11"/>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a:t>If we need to make more structure variables, we can make array of structure in the same pattern as of array.</a:t>
            </a:r>
            <a:endParaRPr/>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Char char="•"/>
            </a:pPr>
            <a:r>
              <a:rPr lang="en-US" sz="2400"/>
              <a:t>Here, st[50] is an array of structure.</a:t>
            </a:r>
            <a:endParaRPr/>
          </a:p>
        </p:txBody>
      </p:sp>
      <p:sp>
        <p:nvSpPr>
          <p:cNvPr id="190" name="Google Shape;190;p1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191" name="Google Shape;191;p1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92" name="Google Shape;192;p1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193" name="Google Shape;193;p11"/>
          <p:cNvPicPr preferRelativeResize="0"/>
          <p:nvPr/>
        </p:nvPicPr>
        <p:blipFill rotWithShape="1">
          <a:blip r:embed="rId3">
            <a:alphaModFix/>
          </a:blip>
          <a:srcRect/>
          <a:stretch/>
        </p:blipFill>
        <p:spPr>
          <a:xfrm>
            <a:off x="1219200" y="1733550"/>
            <a:ext cx="6154705" cy="223393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Initialization of Array of structure</a:t>
            </a:r>
            <a:endParaRPr/>
          </a:p>
        </p:txBody>
      </p:sp>
      <p:sp>
        <p:nvSpPr>
          <p:cNvPr id="199" name="Google Shape;199;p12"/>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r>
              <a:rPr lang="en-US" sz="2400"/>
              <a:t>Compile time initialization of array of structure.</a:t>
            </a:r>
            <a:endParaRPr/>
          </a:p>
          <a:p>
            <a:pPr marL="342900" lvl="0" indent="-342900" algn="l" rtl="0">
              <a:spcBef>
                <a:spcPts val="480"/>
              </a:spcBef>
              <a:spcAft>
                <a:spcPts val="0"/>
              </a:spcAft>
              <a:buClr>
                <a:schemeClr val="dk1"/>
              </a:buClr>
              <a:buSzPts val="2400"/>
              <a:buNone/>
            </a:pPr>
            <a:endParaRPr sz="2400"/>
          </a:p>
        </p:txBody>
      </p:sp>
      <p:sp>
        <p:nvSpPr>
          <p:cNvPr id="200" name="Google Shape;200;p1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201" name="Google Shape;201;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2" name="Google Shape;202;p1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203" name="Google Shape;203;p12"/>
          <p:cNvPicPr preferRelativeResize="0"/>
          <p:nvPr/>
        </p:nvPicPr>
        <p:blipFill rotWithShape="1">
          <a:blip r:embed="rId3">
            <a:alphaModFix/>
          </a:blip>
          <a:srcRect/>
          <a:stretch/>
        </p:blipFill>
        <p:spPr>
          <a:xfrm>
            <a:off x="990600" y="1738312"/>
            <a:ext cx="6838950" cy="1666875"/>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457200" y="102393"/>
            <a:ext cx="8229600" cy="44648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1600"/>
              <a:buFont typeface="Calibri"/>
              <a:buNone/>
            </a:pPr>
            <a:r>
              <a:rPr lang="en-US" sz="1600" b="1">
                <a:solidFill>
                  <a:srgbClr val="FF0000"/>
                </a:solidFill>
              </a:rPr>
              <a:t>Prog 4: WAP to declare a structure Student with its members: name, rollno and marks. Using array of structure, the program should ask the input and display the information for three students.</a:t>
            </a:r>
            <a:endParaRPr sz="1200" b="1">
              <a:solidFill>
                <a:srgbClr val="FF0000"/>
              </a:solidFill>
            </a:endParaRPr>
          </a:p>
        </p:txBody>
      </p:sp>
      <p:sp>
        <p:nvSpPr>
          <p:cNvPr id="209" name="Google Shape;209;p1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210" name="Google Shape;210;p1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1" name="Google Shape;211;p1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212" name="Google Shape;212;p13"/>
          <p:cNvPicPr preferRelativeResize="0"/>
          <p:nvPr/>
        </p:nvPicPr>
        <p:blipFill rotWithShape="1">
          <a:blip r:embed="rId3">
            <a:alphaModFix/>
          </a:blip>
          <a:srcRect/>
          <a:stretch/>
        </p:blipFill>
        <p:spPr>
          <a:xfrm>
            <a:off x="432817" y="740059"/>
            <a:ext cx="6348984" cy="4068775"/>
          </a:xfrm>
          <a:prstGeom prst="rect">
            <a:avLst/>
          </a:prstGeom>
          <a:noFill/>
          <a:ln w="9525" cap="flat" cmpd="sng">
            <a:solidFill>
              <a:schemeClr val="dk1"/>
            </a:solidFill>
            <a:prstDash val="solid"/>
            <a:round/>
            <a:headEnd type="none" w="sm" len="sm"/>
            <a:tailEnd type="none" w="sm" len="sm"/>
          </a:ln>
        </p:spPr>
      </p:pic>
      <p:pic>
        <p:nvPicPr>
          <p:cNvPr id="213" name="Google Shape;213;p13"/>
          <p:cNvPicPr preferRelativeResize="0">
            <a:picLocks noGrp="1"/>
          </p:cNvPicPr>
          <p:nvPr>
            <p:ph type="body" idx="1"/>
          </p:nvPr>
        </p:nvPicPr>
        <p:blipFill rotWithShape="1">
          <a:blip r:embed="rId4">
            <a:alphaModFix/>
          </a:blip>
          <a:srcRect/>
          <a:stretch/>
        </p:blipFill>
        <p:spPr>
          <a:xfrm>
            <a:off x="5430429" y="565944"/>
            <a:ext cx="3700871" cy="1775694"/>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Array within structure</a:t>
            </a:r>
            <a:endParaRPr sz="2400" b="1">
              <a:solidFill>
                <a:srgbClr val="00B050"/>
              </a:solidFill>
            </a:endParaRPr>
          </a:p>
        </p:txBody>
      </p:sp>
      <p:sp>
        <p:nvSpPr>
          <p:cNvPr id="219" name="Google Shape;219;p14"/>
          <p:cNvSpPr txBox="1">
            <a:spLocks noGrp="1"/>
          </p:cNvSpPr>
          <p:nvPr>
            <p:ph type="body" idx="1"/>
          </p:nvPr>
        </p:nvSpPr>
        <p:spPr>
          <a:xfrm>
            <a:off x="457200" y="895350"/>
            <a:ext cx="52578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Here, the member </a:t>
            </a:r>
            <a:r>
              <a:rPr lang="en-US" sz="2400" b="1" i="1"/>
              <a:t>mark </a:t>
            </a:r>
            <a:r>
              <a:rPr lang="en-US" sz="2400"/>
              <a:t> is an array of 7 elements </a:t>
            </a:r>
            <a:r>
              <a:rPr lang="en-US" sz="2400" b="1" i="1"/>
              <a:t>mark[0], mark[1], mark[2],……. mark[6].</a:t>
            </a:r>
            <a:endParaRPr sz="2400"/>
          </a:p>
          <a:p>
            <a:pPr marL="342900" lvl="0" indent="-342900" algn="l" rtl="0">
              <a:spcBef>
                <a:spcPts val="480"/>
              </a:spcBef>
              <a:spcAft>
                <a:spcPts val="0"/>
              </a:spcAft>
              <a:buClr>
                <a:schemeClr val="dk1"/>
              </a:buClr>
              <a:buSzPts val="2400"/>
              <a:buChar char="•"/>
            </a:pPr>
            <a:r>
              <a:rPr lang="en-US" sz="2400"/>
              <a:t>These are accessed like:</a:t>
            </a:r>
            <a:endParaRPr/>
          </a:p>
          <a:p>
            <a:pPr marL="457200" lvl="1" indent="0" algn="l" rtl="0">
              <a:spcBef>
                <a:spcPts val="400"/>
              </a:spcBef>
              <a:spcAft>
                <a:spcPts val="0"/>
              </a:spcAft>
              <a:buClr>
                <a:schemeClr val="dk1"/>
              </a:buClr>
              <a:buSzPts val="2000"/>
              <a:buNone/>
            </a:pPr>
            <a:r>
              <a:rPr lang="en-US" sz="2000"/>
              <a:t>st1.mark[0];</a:t>
            </a:r>
            <a:endParaRPr/>
          </a:p>
          <a:p>
            <a:pPr marL="457200" lvl="1" indent="0" algn="l" rtl="0">
              <a:spcBef>
                <a:spcPts val="400"/>
              </a:spcBef>
              <a:spcAft>
                <a:spcPts val="0"/>
              </a:spcAft>
              <a:buClr>
                <a:schemeClr val="dk1"/>
              </a:buClr>
              <a:buSzPts val="2000"/>
              <a:buNone/>
            </a:pPr>
            <a:r>
              <a:rPr lang="en-US" sz="2000"/>
              <a:t>st1.mark[1];</a:t>
            </a:r>
            <a:endParaRPr/>
          </a:p>
          <a:p>
            <a:pPr marL="457200" lvl="1" indent="0" algn="l" rtl="0">
              <a:spcBef>
                <a:spcPts val="400"/>
              </a:spcBef>
              <a:spcAft>
                <a:spcPts val="0"/>
              </a:spcAft>
              <a:buClr>
                <a:schemeClr val="dk1"/>
              </a:buClr>
              <a:buSzPts val="2000"/>
              <a:buNone/>
            </a:pPr>
            <a:r>
              <a:rPr lang="en-US" sz="2000"/>
              <a:t>…….</a:t>
            </a:r>
            <a:endParaRPr/>
          </a:p>
          <a:p>
            <a:pPr marL="457200" lvl="1" indent="0" algn="l" rtl="0">
              <a:spcBef>
                <a:spcPts val="400"/>
              </a:spcBef>
              <a:spcAft>
                <a:spcPts val="0"/>
              </a:spcAft>
              <a:buClr>
                <a:schemeClr val="dk1"/>
              </a:buClr>
              <a:buSzPts val="2000"/>
              <a:buNone/>
            </a:pPr>
            <a:r>
              <a:rPr lang="en-US" sz="2000"/>
              <a:t>st1.mark[6];</a:t>
            </a:r>
            <a:endParaRPr/>
          </a:p>
          <a:p>
            <a:pPr marL="342900" lvl="0" indent="-342900" algn="l" rtl="0">
              <a:spcBef>
                <a:spcPts val="480"/>
              </a:spcBef>
              <a:spcAft>
                <a:spcPts val="0"/>
              </a:spcAft>
              <a:buClr>
                <a:schemeClr val="dk1"/>
              </a:buClr>
              <a:buSzPts val="2400"/>
              <a:buNone/>
            </a:pPr>
            <a:endParaRPr sz="2400"/>
          </a:p>
        </p:txBody>
      </p:sp>
      <p:sp>
        <p:nvSpPr>
          <p:cNvPr id="220" name="Google Shape;220;p1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221" name="Google Shape;221;p1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22" name="Google Shape;222;p1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223" name="Google Shape;223;p14"/>
          <p:cNvPicPr preferRelativeResize="0"/>
          <p:nvPr/>
        </p:nvPicPr>
        <p:blipFill rotWithShape="1">
          <a:blip r:embed="rId3">
            <a:alphaModFix/>
          </a:blip>
          <a:srcRect/>
          <a:stretch/>
        </p:blipFill>
        <p:spPr>
          <a:xfrm>
            <a:off x="5867400" y="954881"/>
            <a:ext cx="2552700" cy="1838325"/>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8.3 Nested structure</a:t>
            </a:r>
            <a:endParaRPr sz="2400" b="1">
              <a:solidFill>
                <a:srgbClr val="FF0000"/>
              </a:solidFill>
            </a:endParaRPr>
          </a:p>
        </p:txBody>
      </p:sp>
      <p:sp>
        <p:nvSpPr>
          <p:cNvPr id="229" name="Google Shape;229;p15"/>
          <p:cNvSpPr txBox="1">
            <a:spLocks noGrp="1"/>
          </p:cNvSpPr>
          <p:nvPr>
            <p:ph type="body" idx="1"/>
          </p:nvPr>
        </p:nvSpPr>
        <p:spPr>
          <a:xfrm>
            <a:off x="457200" y="895350"/>
            <a:ext cx="37338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Char char="•"/>
            </a:pPr>
            <a:r>
              <a:rPr lang="en-US" sz="1800"/>
              <a:t>If a structure is inside an outer structure, then the inside structure is called a nested structure. </a:t>
            </a:r>
            <a:endParaRPr/>
          </a:p>
          <a:p>
            <a:pPr marL="342900" lvl="0" indent="-342900" algn="l" rtl="0">
              <a:spcBef>
                <a:spcPts val="360"/>
              </a:spcBef>
              <a:spcAft>
                <a:spcPts val="0"/>
              </a:spcAft>
              <a:buClr>
                <a:schemeClr val="dk1"/>
              </a:buClr>
              <a:buSzPts val="1800"/>
              <a:buChar char="•"/>
            </a:pPr>
            <a:r>
              <a:rPr lang="en-US" sz="1800"/>
              <a:t>The outer structure is called nesting structure.</a:t>
            </a:r>
            <a:endParaRPr/>
          </a:p>
          <a:p>
            <a:pPr marL="342900" lvl="0" indent="-254000" algn="l" rtl="0">
              <a:spcBef>
                <a:spcPts val="280"/>
              </a:spcBef>
              <a:spcAft>
                <a:spcPts val="0"/>
              </a:spcAft>
              <a:buClr>
                <a:schemeClr val="dk1"/>
              </a:buClr>
              <a:buSzPts val="1400"/>
              <a:buNone/>
            </a:pPr>
            <a:endParaRPr sz="1400"/>
          </a:p>
        </p:txBody>
      </p:sp>
      <p:sp>
        <p:nvSpPr>
          <p:cNvPr id="230" name="Google Shape;230;p1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231" name="Google Shape;231;p1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32" name="Google Shape;232;p1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233" name="Google Shape;233;p15"/>
          <p:cNvPicPr preferRelativeResize="0"/>
          <p:nvPr/>
        </p:nvPicPr>
        <p:blipFill rotWithShape="1">
          <a:blip r:embed="rId3">
            <a:alphaModFix/>
          </a:blip>
          <a:srcRect/>
          <a:stretch/>
        </p:blipFill>
        <p:spPr>
          <a:xfrm>
            <a:off x="4327526" y="438150"/>
            <a:ext cx="3733799" cy="1845069"/>
          </a:xfrm>
          <a:prstGeom prst="rect">
            <a:avLst/>
          </a:prstGeom>
          <a:noFill/>
          <a:ln>
            <a:noFill/>
          </a:ln>
        </p:spPr>
      </p:pic>
      <p:pic>
        <p:nvPicPr>
          <p:cNvPr id="234" name="Google Shape;234;p15"/>
          <p:cNvPicPr preferRelativeResize="0"/>
          <p:nvPr/>
        </p:nvPicPr>
        <p:blipFill rotWithShape="1">
          <a:blip r:embed="rId4">
            <a:alphaModFix/>
          </a:blip>
          <a:srcRect/>
          <a:stretch/>
        </p:blipFill>
        <p:spPr>
          <a:xfrm>
            <a:off x="990600" y="2763970"/>
            <a:ext cx="2785750" cy="1916974"/>
          </a:xfrm>
          <a:prstGeom prst="rect">
            <a:avLst/>
          </a:prstGeom>
          <a:noFill/>
          <a:ln w="9525" cap="flat" cmpd="sng">
            <a:solidFill>
              <a:schemeClr val="dk1"/>
            </a:solidFill>
            <a:prstDash val="solid"/>
            <a:round/>
            <a:headEnd type="none" w="sm" len="sm"/>
            <a:tailEnd type="none" w="sm" len="sm"/>
          </a:ln>
        </p:spPr>
      </p:pic>
      <p:pic>
        <p:nvPicPr>
          <p:cNvPr id="235" name="Google Shape;235;p15"/>
          <p:cNvPicPr preferRelativeResize="0"/>
          <p:nvPr/>
        </p:nvPicPr>
        <p:blipFill rotWithShape="1">
          <a:blip r:embed="rId5">
            <a:alphaModFix/>
          </a:blip>
          <a:srcRect/>
          <a:stretch/>
        </p:blipFill>
        <p:spPr>
          <a:xfrm>
            <a:off x="4159250" y="2722702"/>
            <a:ext cx="4298950" cy="184507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1600"/>
              <a:buFont typeface="Calibri"/>
              <a:buNone/>
            </a:pPr>
            <a:r>
              <a:rPr lang="en-US" sz="1600" b="1">
                <a:solidFill>
                  <a:srgbClr val="FF0000"/>
                </a:solidFill>
              </a:rPr>
              <a:t>Prog 6: WAP to create a structure date (members year, month, date) inside a structure person (members name, date and address), and also to accept name, date of birth (year, month and day) and address. Also the program should display all these information.</a:t>
            </a:r>
            <a:endParaRPr sz="1600">
              <a:solidFill>
                <a:srgbClr val="FF0000"/>
              </a:solidFill>
            </a:endParaRPr>
          </a:p>
        </p:txBody>
      </p:sp>
      <p:sp>
        <p:nvSpPr>
          <p:cNvPr id="241" name="Google Shape;241;p1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242" name="Google Shape;242;p1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43" name="Google Shape;243;p1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244" name="Google Shape;244;p16"/>
          <p:cNvPicPr preferRelativeResize="0"/>
          <p:nvPr/>
        </p:nvPicPr>
        <p:blipFill rotWithShape="1">
          <a:blip r:embed="rId3">
            <a:alphaModFix/>
          </a:blip>
          <a:srcRect r="65353" b="47582"/>
          <a:stretch/>
        </p:blipFill>
        <p:spPr>
          <a:xfrm>
            <a:off x="584200" y="950515"/>
            <a:ext cx="2514600" cy="2116930"/>
          </a:xfrm>
          <a:prstGeom prst="rect">
            <a:avLst/>
          </a:prstGeom>
          <a:noFill/>
          <a:ln w="9525" cap="flat" cmpd="sng">
            <a:solidFill>
              <a:schemeClr val="dk1"/>
            </a:solidFill>
            <a:prstDash val="solid"/>
            <a:round/>
            <a:headEnd type="none" w="sm" len="sm"/>
            <a:tailEnd type="none" w="sm" len="sm"/>
          </a:ln>
        </p:spPr>
      </p:pic>
      <p:pic>
        <p:nvPicPr>
          <p:cNvPr id="245" name="Google Shape;245;p16"/>
          <p:cNvPicPr preferRelativeResize="0">
            <a:picLocks noGrp="1"/>
          </p:cNvPicPr>
          <p:nvPr>
            <p:ph type="body" idx="1"/>
          </p:nvPr>
        </p:nvPicPr>
        <p:blipFill rotWithShape="1">
          <a:blip r:embed="rId3">
            <a:alphaModFix/>
          </a:blip>
          <a:srcRect t="56372"/>
          <a:stretch/>
        </p:blipFill>
        <p:spPr>
          <a:xfrm>
            <a:off x="584200" y="3100387"/>
            <a:ext cx="6647506" cy="1613694"/>
          </a:xfrm>
          <a:prstGeom prst="rect">
            <a:avLst/>
          </a:prstGeom>
          <a:noFill/>
          <a:ln w="9525" cap="flat" cmpd="sng">
            <a:solidFill>
              <a:schemeClr val="dk1"/>
            </a:solidFill>
            <a:prstDash val="solid"/>
            <a:round/>
            <a:headEnd type="none" w="sm" len="sm"/>
            <a:tailEnd type="none" w="sm" len="sm"/>
          </a:ln>
        </p:spPr>
      </p:pic>
      <p:pic>
        <p:nvPicPr>
          <p:cNvPr id="246" name="Google Shape;246;p16"/>
          <p:cNvPicPr preferRelativeResize="0"/>
          <p:nvPr/>
        </p:nvPicPr>
        <p:blipFill rotWithShape="1">
          <a:blip r:embed="rId4">
            <a:alphaModFix/>
          </a:blip>
          <a:srcRect/>
          <a:stretch/>
        </p:blipFill>
        <p:spPr>
          <a:xfrm>
            <a:off x="4419600" y="1093667"/>
            <a:ext cx="4140200" cy="1613694"/>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7"/>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8.4 Pointer to structure</a:t>
            </a:r>
            <a:endParaRPr/>
          </a:p>
        </p:txBody>
      </p:sp>
      <p:sp>
        <p:nvSpPr>
          <p:cNvPr id="252" name="Google Shape;252;p17"/>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Pointer can be used with structure to store address of the structure type variable. </a:t>
            </a:r>
            <a:endParaRPr/>
          </a:p>
          <a:p>
            <a:pPr marL="342900" lvl="0" indent="-342900" algn="l" rtl="0">
              <a:spcBef>
                <a:spcPts val="480"/>
              </a:spcBef>
              <a:spcAft>
                <a:spcPts val="0"/>
              </a:spcAft>
              <a:buClr>
                <a:schemeClr val="dk1"/>
              </a:buClr>
              <a:buSzPts val="2400"/>
              <a:buChar char="•"/>
            </a:pPr>
            <a:r>
              <a:rPr lang="en-US" sz="2400"/>
              <a:t>Example:				To access members:</a:t>
            </a:r>
            <a:endParaRPr/>
          </a:p>
        </p:txBody>
      </p:sp>
      <p:sp>
        <p:nvSpPr>
          <p:cNvPr id="253" name="Google Shape;253;p1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254" name="Google Shape;254;p1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55" name="Google Shape;255;p1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256" name="Google Shape;256;p17"/>
          <p:cNvPicPr preferRelativeResize="0"/>
          <p:nvPr/>
        </p:nvPicPr>
        <p:blipFill rotWithShape="1">
          <a:blip r:embed="rId3">
            <a:alphaModFix/>
          </a:blip>
          <a:srcRect/>
          <a:stretch/>
        </p:blipFill>
        <p:spPr>
          <a:xfrm>
            <a:off x="1119189" y="2180632"/>
            <a:ext cx="2390775" cy="2057400"/>
          </a:xfrm>
          <a:prstGeom prst="rect">
            <a:avLst/>
          </a:prstGeom>
          <a:noFill/>
          <a:ln w="9525" cap="flat" cmpd="sng">
            <a:solidFill>
              <a:schemeClr val="dk1"/>
            </a:solidFill>
            <a:prstDash val="solid"/>
            <a:round/>
            <a:headEnd type="none" w="sm" len="sm"/>
            <a:tailEnd type="none" w="sm" len="sm"/>
          </a:ln>
        </p:spPr>
      </p:pic>
      <p:pic>
        <p:nvPicPr>
          <p:cNvPr id="257" name="Google Shape;257;p17"/>
          <p:cNvPicPr preferRelativeResize="0"/>
          <p:nvPr/>
        </p:nvPicPr>
        <p:blipFill rotWithShape="1">
          <a:blip r:embed="rId4">
            <a:alphaModFix/>
          </a:blip>
          <a:srcRect/>
          <a:stretch/>
        </p:blipFill>
        <p:spPr>
          <a:xfrm>
            <a:off x="5242719" y="2252665"/>
            <a:ext cx="1762125" cy="762000"/>
          </a:xfrm>
          <a:prstGeom prst="rect">
            <a:avLst/>
          </a:prstGeom>
          <a:noFill/>
          <a:ln w="9525" cap="flat" cmpd="sng">
            <a:solidFill>
              <a:schemeClr val="dk1"/>
            </a:solidFill>
            <a:prstDash val="solid"/>
            <a:round/>
            <a:headEnd type="none" w="sm" len="sm"/>
            <a:tailEnd type="none" w="sm" len="sm"/>
          </a:ln>
        </p:spPr>
      </p:pic>
      <p:pic>
        <p:nvPicPr>
          <p:cNvPr id="258" name="Google Shape;258;p17"/>
          <p:cNvPicPr preferRelativeResize="0"/>
          <p:nvPr/>
        </p:nvPicPr>
        <p:blipFill rotWithShape="1">
          <a:blip r:embed="rId5">
            <a:alphaModFix/>
          </a:blip>
          <a:srcRect/>
          <a:stretch/>
        </p:blipFill>
        <p:spPr>
          <a:xfrm>
            <a:off x="5242719" y="3848106"/>
            <a:ext cx="1838325" cy="885825"/>
          </a:xfrm>
          <a:prstGeom prst="rect">
            <a:avLst/>
          </a:prstGeom>
          <a:noFill/>
          <a:ln w="9525" cap="flat" cmpd="sng">
            <a:solidFill>
              <a:schemeClr val="dk1"/>
            </a:solidFill>
            <a:prstDash val="solid"/>
            <a:round/>
            <a:headEnd type="none" w="sm" len="sm"/>
            <a:tailEnd type="none" w="sm" len="sm"/>
          </a:ln>
        </p:spPr>
      </p:pic>
      <p:sp>
        <p:nvSpPr>
          <p:cNvPr id="259" name="Google Shape;259;p17"/>
          <p:cNvSpPr txBox="1"/>
          <p:nvPr/>
        </p:nvSpPr>
        <p:spPr>
          <a:xfrm>
            <a:off x="5242719" y="3152246"/>
            <a:ext cx="50526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chemeClr val="dk1"/>
                </a:solidFill>
                <a:latin typeface="Calibri"/>
                <a:ea typeface="Calibri"/>
                <a:cs typeface="Calibri"/>
                <a:sym typeface="Calibri"/>
              </a:rPr>
              <a:t>or</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1600"/>
              <a:buFont typeface="Calibri"/>
              <a:buNone/>
            </a:pPr>
            <a:r>
              <a:rPr lang="en-US" sz="1600" b="1">
                <a:solidFill>
                  <a:srgbClr val="FF0000"/>
                </a:solidFill>
              </a:rPr>
              <a:t>Prog 7: WAP to create a structure book (members: name, pages and price) and that accepts the name, page and price of a book using structure variable. Finally display the record of book using pointer to structure.</a:t>
            </a:r>
            <a:endParaRPr sz="1600">
              <a:solidFill>
                <a:srgbClr val="FF0000"/>
              </a:solidFill>
            </a:endParaRPr>
          </a:p>
        </p:txBody>
      </p:sp>
      <p:pic>
        <p:nvPicPr>
          <p:cNvPr id="265" name="Google Shape;265;p18"/>
          <p:cNvPicPr preferRelativeResize="0">
            <a:picLocks noGrp="1"/>
          </p:cNvPicPr>
          <p:nvPr>
            <p:ph type="body" idx="1"/>
          </p:nvPr>
        </p:nvPicPr>
        <p:blipFill rotWithShape="1">
          <a:blip r:embed="rId3">
            <a:alphaModFix/>
          </a:blip>
          <a:srcRect r="59200" b="62167"/>
          <a:stretch/>
        </p:blipFill>
        <p:spPr>
          <a:xfrm>
            <a:off x="1436716" y="850900"/>
            <a:ext cx="2297083" cy="1902448"/>
          </a:xfrm>
          <a:prstGeom prst="rect">
            <a:avLst/>
          </a:prstGeom>
          <a:noFill/>
          <a:ln w="9525" cap="flat" cmpd="sng">
            <a:solidFill>
              <a:schemeClr val="dk1"/>
            </a:solidFill>
            <a:prstDash val="solid"/>
            <a:round/>
            <a:headEnd type="none" w="sm" len="sm"/>
            <a:tailEnd type="none" w="sm" len="sm"/>
          </a:ln>
        </p:spPr>
      </p:pic>
      <p:sp>
        <p:nvSpPr>
          <p:cNvPr id="266" name="Google Shape;266;p1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267" name="Google Shape;267;p1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68" name="Google Shape;268;p1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269" name="Google Shape;269;p18"/>
          <p:cNvPicPr preferRelativeResize="0"/>
          <p:nvPr/>
        </p:nvPicPr>
        <p:blipFill rotWithShape="1">
          <a:blip r:embed="rId4">
            <a:alphaModFix/>
          </a:blip>
          <a:srcRect/>
          <a:stretch/>
        </p:blipFill>
        <p:spPr>
          <a:xfrm>
            <a:off x="495300" y="2952750"/>
            <a:ext cx="3086100" cy="1814514"/>
          </a:xfrm>
          <a:prstGeom prst="rect">
            <a:avLst/>
          </a:prstGeom>
          <a:noFill/>
          <a:ln>
            <a:noFill/>
          </a:ln>
        </p:spPr>
      </p:pic>
      <p:pic>
        <p:nvPicPr>
          <p:cNvPr id="270" name="Google Shape;270;p18"/>
          <p:cNvPicPr preferRelativeResize="0"/>
          <p:nvPr/>
        </p:nvPicPr>
        <p:blipFill rotWithShape="1">
          <a:blip r:embed="rId3">
            <a:alphaModFix/>
          </a:blip>
          <a:srcRect t="36470"/>
          <a:stretch/>
        </p:blipFill>
        <p:spPr>
          <a:xfrm>
            <a:off x="3766793" y="819150"/>
            <a:ext cx="5224807" cy="2964695"/>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9"/>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8.5   Self-referential structures</a:t>
            </a:r>
            <a:endParaRPr sz="2400" b="1">
              <a:solidFill>
                <a:srgbClr val="FF0000"/>
              </a:solidFill>
            </a:endParaRPr>
          </a:p>
        </p:txBody>
      </p:sp>
      <p:sp>
        <p:nvSpPr>
          <p:cNvPr id="276" name="Google Shape;276;p19"/>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A structure which has at least one member of type pointer to the same structure is known as self-referential structure.</a:t>
            </a:r>
            <a:endParaRPr/>
          </a:p>
          <a:p>
            <a:pPr marL="342900" lvl="0" indent="-342900" algn="l" rtl="0">
              <a:spcBef>
                <a:spcPts val="448"/>
              </a:spcBef>
              <a:spcAft>
                <a:spcPts val="0"/>
              </a:spcAft>
              <a:buClr>
                <a:schemeClr val="dk1"/>
              </a:buClr>
              <a:buSzPct val="100000"/>
              <a:buChar char="•"/>
            </a:pPr>
            <a:r>
              <a:rPr lang="en-US"/>
              <a:t>Consider: </a:t>
            </a:r>
            <a:endParaRPr/>
          </a:p>
          <a:p>
            <a:pPr marL="400050" lvl="1" indent="0" algn="l" rtl="0">
              <a:spcBef>
                <a:spcPts val="392"/>
              </a:spcBef>
              <a:spcAft>
                <a:spcPts val="0"/>
              </a:spcAft>
              <a:buClr>
                <a:srgbClr val="00B050"/>
              </a:buClr>
              <a:buSzPct val="100000"/>
              <a:buNone/>
            </a:pPr>
            <a:r>
              <a:rPr lang="en-US" b="1">
                <a:solidFill>
                  <a:srgbClr val="00B050"/>
                </a:solidFill>
              </a:rPr>
              <a:t>struct List</a:t>
            </a:r>
            <a:endParaRPr/>
          </a:p>
          <a:p>
            <a:pPr marL="400050" lvl="1" indent="0" algn="l" rtl="0">
              <a:spcBef>
                <a:spcPts val="392"/>
              </a:spcBef>
              <a:spcAft>
                <a:spcPts val="0"/>
              </a:spcAft>
              <a:buClr>
                <a:srgbClr val="00B050"/>
              </a:buClr>
              <a:buSzPct val="100000"/>
              <a:buNone/>
            </a:pPr>
            <a:r>
              <a:rPr lang="en-US" b="1">
                <a:solidFill>
                  <a:srgbClr val="00B050"/>
                </a:solidFill>
              </a:rPr>
              <a:t>{</a:t>
            </a:r>
            <a:endParaRPr/>
          </a:p>
          <a:p>
            <a:pPr marL="400050" lvl="1" indent="0" algn="l" rtl="0">
              <a:spcBef>
                <a:spcPts val="392"/>
              </a:spcBef>
              <a:spcAft>
                <a:spcPts val="0"/>
              </a:spcAft>
              <a:buClr>
                <a:srgbClr val="00B050"/>
              </a:buClr>
              <a:buSzPct val="100000"/>
              <a:buNone/>
            </a:pPr>
            <a:r>
              <a:rPr lang="en-US" b="1">
                <a:solidFill>
                  <a:srgbClr val="00B050"/>
                </a:solidFill>
              </a:rPr>
              <a:t>	int data;</a:t>
            </a:r>
            <a:endParaRPr/>
          </a:p>
          <a:p>
            <a:pPr marL="400050" lvl="1" indent="0" algn="l" rtl="0">
              <a:spcBef>
                <a:spcPts val="392"/>
              </a:spcBef>
              <a:spcAft>
                <a:spcPts val="0"/>
              </a:spcAft>
              <a:buClr>
                <a:srgbClr val="00B050"/>
              </a:buClr>
              <a:buSzPct val="100000"/>
              <a:buNone/>
            </a:pPr>
            <a:r>
              <a:rPr lang="en-US" b="1">
                <a:solidFill>
                  <a:srgbClr val="00B050"/>
                </a:solidFill>
              </a:rPr>
              <a:t>	struct List *next;</a:t>
            </a:r>
            <a:endParaRPr/>
          </a:p>
          <a:p>
            <a:pPr marL="400050" lvl="1" indent="0" algn="l" rtl="0">
              <a:spcBef>
                <a:spcPts val="392"/>
              </a:spcBef>
              <a:spcAft>
                <a:spcPts val="0"/>
              </a:spcAft>
              <a:buClr>
                <a:srgbClr val="00B050"/>
              </a:buClr>
              <a:buSzPct val="100000"/>
              <a:buNone/>
            </a:pPr>
            <a:r>
              <a:rPr lang="en-US" b="1">
                <a:solidFill>
                  <a:srgbClr val="00B050"/>
                </a:solidFill>
              </a:rPr>
              <a:t>};</a:t>
            </a:r>
            <a:endParaRPr/>
          </a:p>
          <a:p>
            <a:pPr marL="342900" lvl="0" indent="-342900" algn="l" rtl="0">
              <a:spcBef>
                <a:spcPts val="448"/>
              </a:spcBef>
              <a:spcAft>
                <a:spcPts val="0"/>
              </a:spcAft>
              <a:buClr>
                <a:schemeClr val="dk1"/>
              </a:buClr>
              <a:buSzPct val="100000"/>
              <a:buChar char="•"/>
            </a:pPr>
            <a:r>
              <a:rPr lang="en-US"/>
              <a:t>Here,</a:t>
            </a:r>
            <a:r>
              <a:rPr lang="en-US" b="1" u="sng"/>
              <a:t> List</a:t>
            </a:r>
            <a:r>
              <a:rPr lang="en-US"/>
              <a:t> is a structure which has two members:</a:t>
            </a:r>
            <a:endParaRPr/>
          </a:p>
          <a:p>
            <a:pPr marL="742950" lvl="1" indent="-285750" algn="l" rtl="0">
              <a:spcBef>
                <a:spcPts val="392"/>
              </a:spcBef>
              <a:spcAft>
                <a:spcPts val="0"/>
              </a:spcAft>
              <a:buClr>
                <a:schemeClr val="dk1"/>
              </a:buClr>
              <a:buSzPct val="100000"/>
              <a:buChar char="–"/>
            </a:pPr>
            <a:r>
              <a:rPr lang="en-US"/>
              <a:t>data of type int</a:t>
            </a:r>
            <a:endParaRPr/>
          </a:p>
          <a:p>
            <a:pPr marL="742950" lvl="1" indent="-285750" algn="l" rtl="0">
              <a:spcBef>
                <a:spcPts val="392"/>
              </a:spcBef>
              <a:spcAft>
                <a:spcPts val="0"/>
              </a:spcAft>
              <a:buClr>
                <a:schemeClr val="dk1"/>
              </a:buClr>
              <a:buSzPct val="100000"/>
              <a:buChar char="–"/>
            </a:pPr>
            <a:r>
              <a:rPr lang="en-US" b="1" u="sng"/>
              <a:t>next</a:t>
            </a:r>
            <a:r>
              <a:rPr lang="en-US"/>
              <a:t> which is pointer of parent type structure(List).</a:t>
            </a:r>
            <a:endParaRPr/>
          </a:p>
          <a:p>
            <a:pPr marL="342900" lvl="0" indent="-342900" algn="l" rtl="0">
              <a:spcBef>
                <a:spcPts val="336"/>
              </a:spcBef>
              <a:spcAft>
                <a:spcPts val="0"/>
              </a:spcAft>
              <a:buClr>
                <a:schemeClr val="dk1"/>
              </a:buClr>
              <a:buSzPct val="100000"/>
              <a:buNone/>
            </a:pPr>
            <a:endParaRPr sz="2400"/>
          </a:p>
        </p:txBody>
      </p:sp>
      <p:sp>
        <p:nvSpPr>
          <p:cNvPr id="277" name="Google Shape;277;p1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278" name="Google Shape;278;p1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79" name="Google Shape;279;p1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Contents</a:t>
            </a:r>
            <a:endParaRPr/>
          </a:p>
        </p:txBody>
      </p:sp>
      <p:sp>
        <p:nvSpPr>
          <p:cNvPr id="96" name="Google Shape;96;p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97" name="Google Shape;97;p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8" name="Google Shape;98;p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sp>
        <p:nvSpPr>
          <p:cNvPr id="99" name="Google Shape;99;p2"/>
          <p:cNvSpPr txBox="1"/>
          <p:nvPr/>
        </p:nvSpPr>
        <p:spPr>
          <a:xfrm>
            <a:off x="609600" y="881856"/>
            <a:ext cx="8077200" cy="3865168"/>
          </a:xfrm>
          <a:prstGeom prst="rect">
            <a:avLst/>
          </a:prstGeom>
          <a:noFill/>
          <a:ln>
            <a:noFill/>
          </a:ln>
        </p:spPr>
        <p:txBody>
          <a:bodyPr spcFirstLastPara="1" wrap="square" lIns="91425" tIns="45700" rIns="91425" bIns="45700" anchor="t" anchorCtr="0">
            <a:normAutofit fontScale="77500" lnSpcReduction="20000"/>
          </a:bodyPr>
          <a:lstStyle/>
          <a:p>
            <a:pPr marL="457200" marR="0" lvl="1" indent="-457200" algn="l" rtl="0">
              <a:spcBef>
                <a:spcPts val="0"/>
              </a:spcBef>
              <a:spcAft>
                <a:spcPts val="0"/>
              </a:spcAft>
              <a:buClr>
                <a:schemeClr val="dk1"/>
              </a:buClr>
              <a:buSzPct val="100000"/>
              <a:buFont typeface="Calibri"/>
              <a:buAutoNum type="arabicPeriod"/>
            </a:pPr>
            <a:r>
              <a:rPr lang="en-US" sz="3200" b="0" i="0" u="none" strike="noStrike" cap="none">
                <a:solidFill>
                  <a:schemeClr val="dk1"/>
                </a:solidFill>
                <a:latin typeface="Calibri"/>
                <a:ea typeface="Calibri"/>
                <a:cs typeface="Calibri"/>
                <a:sym typeface="Calibri"/>
              </a:rPr>
              <a:t>Introduction to structure</a:t>
            </a:r>
            <a:endParaRPr/>
          </a:p>
          <a:p>
            <a:pPr marL="457200" marR="0" lvl="1" indent="-457200" algn="l" rtl="0">
              <a:spcBef>
                <a:spcPts val="496"/>
              </a:spcBef>
              <a:spcAft>
                <a:spcPts val="0"/>
              </a:spcAft>
              <a:buClr>
                <a:schemeClr val="dk1"/>
              </a:buClr>
              <a:buSzPct val="100000"/>
              <a:buFont typeface="Calibri"/>
              <a:buAutoNum type="arabicPeriod"/>
            </a:pPr>
            <a:r>
              <a:rPr lang="en-US" sz="3200" b="0" i="0" u="none" strike="noStrike" cap="none">
                <a:solidFill>
                  <a:schemeClr val="dk1"/>
                </a:solidFill>
                <a:latin typeface="Calibri"/>
                <a:ea typeface="Calibri"/>
                <a:cs typeface="Calibri"/>
                <a:sym typeface="Calibri"/>
              </a:rPr>
              <a:t>Arrays of structure</a:t>
            </a:r>
            <a:endParaRPr/>
          </a:p>
          <a:p>
            <a:pPr marL="457200" marR="0" lvl="1" indent="-457200" algn="l" rtl="0">
              <a:spcBef>
                <a:spcPts val="496"/>
              </a:spcBef>
              <a:spcAft>
                <a:spcPts val="0"/>
              </a:spcAft>
              <a:buClr>
                <a:schemeClr val="dk1"/>
              </a:buClr>
              <a:buSzPct val="100000"/>
              <a:buFont typeface="Calibri"/>
              <a:buAutoNum type="arabicPeriod"/>
            </a:pPr>
            <a:r>
              <a:rPr lang="en-US" sz="3200" b="0" i="0" u="none" strike="noStrike" cap="none">
                <a:solidFill>
                  <a:schemeClr val="dk1"/>
                </a:solidFill>
                <a:latin typeface="Calibri"/>
                <a:ea typeface="Calibri"/>
                <a:cs typeface="Calibri"/>
                <a:sym typeface="Calibri"/>
              </a:rPr>
              <a:t>Nested structure</a:t>
            </a:r>
            <a:endParaRPr/>
          </a:p>
          <a:p>
            <a:pPr marL="457200" marR="0" lvl="1" indent="-457200" algn="l" rtl="0">
              <a:spcBef>
                <a:spcPts val="496"/>
              </a:spcBef>
              <a:spcAft>
                <a:spcPts val="0"/>
              </a:spcAft>
              <a:buClr>
                <a:schemeClr val="dk1"/>
              </a:buClr>
              <a:buSzPct val="100000"/>
              <a:buFont typeface="Calibri"/>
              <a:buAutoNum type="arabicPeriod"/>
            </a:pPr>
            <a:r>
              <a:rPr lang="en-US" sz="3200" b="0" i="0" u="none" strike="noStrike" cap="none">
                <a:solidFill>
                  <a:schemeClr val="dk1"/>
                </a:solidFill>
                <a:latin typeface="Calibri"/>
                <a:ea typeface="Calibri"/>
                <a:cs typeface="Calibri"/>
                <a:sym typeface="Calibri"/>
              </a:rPr>
              <a:t>Pointer to structure</a:t>
            </a:r>
            <a:endParaRPr/>
          </a:p>
          <a:p>
            <a:pPr marL="457200" marR="0" lvl="1" indent="-457200" algn="l" rtl="0">
              <a:spcBef>
                <a:spcPts val="496"/>
              </a:spcBef>
              <a:spcAft>
                <a:spcPts val="0"/>
              </a:spcAft>
              <a:buClr>
                <a:schemeClr val="dk1"/>
              </a:buClr>
              <a:buSzPct val="100000"/>
              <a:buFont typeface="Calibri"/>
              <a:buAutoNum type="arabicPeriod"/>
            </a:pPr>
            <a:r>
              <a:rPr lang="en-US" sz="3200" b="0" i="0" u="none" strike="noStrike" cap="none">
                <a:solidFill>
                  <a:schemeClr val="dk1"/>
                </a:solidFill>
                <a:latin typeface="Calibri"/>
                <a:ea typeface="Calibri"/>
                <a:cs typeface="Calibri"/>
                <a:sym typeface="Calibri"/>
              </a:rPr>
              <a:t>Self-referential structure</a:t>
            </a:r>
            <a:endParaRPr/>
          </a:p>
          <a:p>
            <a:pPr marL="457200" marR="0" lvl="1" indent="-457200" algn="l" rtl="0">
              <a:spcBef>
                <a:spcPts val="496"/>
              </a:spcBef>
              <a:spcAft>
                <a:spcPts val="0"/>
              </a:spcAft>
              <a:buClr>
                <a:schemeClr val="dk1"/>
              </a:buClr>
              <a:buSzPct val="100000"/>
              <a:buFont typeface="Calibri"/>
              <a:buAutoNum type="arabicPeriod"/>
            </a:pPr>
            <a:r>
              <a:rPr lang="en-US" sz="3200" b="0" i="0" u="none" strike="noStrike" cap="none">
                <a:solidFill>
                  <a:schemeClr val="dk1"/>
                </a:solidFill>
                <a:latin typeface="Calibri"/>
                <a:ea typeface="Calibri"/>
                <a:cs typeface="Calibri"/>
                <a:sym typeface="Calibri"/>
              </a:rPr>
              <a:t>Unions</a:t>
            </a:r>
            <a:endParaRPr/>
          </a:p>
          <a:p>
            <a:pPr marL="457200" marR="0" lvl="1" indent="-457200" algn="l" rtl="0">
              <a:spcBef>
                <a:spcPts val="496"/>
              </a:spcBef>
              <a:spcAft>
                <a:spcPts val="0"/>
              </a:spcAft>
              <a:buClr>
                <a:schemeClr val="dk1"/>
              </a:buClr>
              <a:buSzPct val="100000"/>
              <a:buFont typeface="Calibri"/>
              <a:buAutoNum type="arabicPeriod"/>
            </a:pPr>
            <a:r>
              <a:rPr lang="en-US" sz="3200" b="0" i="0" u="none" strike="noStrike" cap="none">
                <a:solidFill>
                  <a:schemeClr val="dk1"/>
                </a:solidFill>
                <a:latin typeface="Calibri"/>
                <a:ea typeface="Calibri"/>
                <a:cs typeface="Calibri"/>
                <a:sym typeface="Calibri"/>
              </a:rPr>
              <a:t>Structure Vs Union</a:t>
            </a:r>
            <a:endParaRPr/>
          </a:p>
          <a:p>
            <a:pPr marL="457200" marR="0" lvl="1" indent="-457200" algn="l" rtl="0">
              <a:spcBef>
                <a:spcPts val="496"/>
              </a:spcBef>
              <a:spcAft>
                <a:spcPts val="0"/>
              </a:spcAft>
              <a:buClr>
                <a:schemeClr val="dk1"/>
              </a:buClr>
              <a:buSzPct val="100000"/>
              <a:buFont typeface="Calibri"/>
              <a:buAutoNum type="arabicPeriod"/>
            </a:pPr>
            <a:r>
              <a:rPr lang="en-US" sz="3200" b="0" i="0" u="none" strike="noStrike" cap="none">
                <a:solidFill>
                  <a:schemeClr val="dk1"/>
                </a:solidFill>
                <a:latin typeface="Calibri"/>
                <a:ea typeface="Calibri"/>
                <a:cs typeface="Calibri"/>
                <a:sym typeface="Calibri"/>
              </a:rPr>
              <a:t>Array Vs Structure</a:t>
            </a:r>
            <a:endParaRPr/>
          </a:p>
          <a:p>
            <a:pPr marL="457200" marR="0" lvl="1" indent="-457200" algn="l" rtl="0">
              <a:spcBef>
                <a:spcPts val="496"/>
              </a:spcBef>
              <a:spcAft>
                <a:spcPts val="0"/>
              </a:spcAft>
              <a:buClr>
                <a:schemeClr val="dk1"/>
              </a:buClr>
              <a:buSzPct val="100000"/>
              <a:buFont typeface="Calibri"/>
              <a:buAutoNum type="arabicPeriod"/>
            </a:pPr>
            <a:r>
              <a:rPr lang="en-US" sz="3200" b="0" i="0" u="none" strike="noStrike" cap="none">
                <a:solidFill>
                  <a:schemeClr val="dk1"/>
                </a:solidFill>
                <a:latin typeface="Calibri"/>
                <a:ea typeface="Calibri"/>
                <a:cs typeface="Calibri"/>
                <a:sym typeface="Calibri"/>
              </a:rPr>
              <a:t>Passing structures to function</a:t>
            </a:r>
            <a:endParaRPr/>
          </a:p>
          <a:p>
            <a:pPr marL="457200" marR="0" lvl="1" indent="-457200" algn="l" rtl="0">
              <a:spcBef>
                <a:spcPts val="496"/>
              </a:spcBef>
              <a:spcAft>
                <a:spcPts val="0"/>
              </a:spcAft>
              <a:buClr>
                <a:schemeClr val="dk1"/>
              </a:buClr>
              <a:buSzPct val="100000"/>
              <a:buFont typeface="Calibri"/>
              <a:buAutoNum type="arabicPeriod"/>
            </a:pPr>
            <a:r>
              <a:rPr lang="en-US" sz="3200" b="0" i="0" u="none" strike="noStrike" cap="none">
                <a:solidFill>
                  <a:schemeClr val="dk1"/>
                </a:solidFill>
                <a:latin typeface="Calibri"/>
                <a:ea typeface="Calibri"/>
                <a:cs typeface="Calibri"/>
                <a:sym typeface="Calibri"/>
              </a:rPr>
              <a:t>Menu driven structure</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0"/>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8.6 Unions</a:t>
            </a:r>
            <a:endParaRPr/>
          </a:p>
        </p:txBody>
      </p:sp>
      <p:sp>
        <p:nvSpPr>
          <p:cNvPr id="285" name="Google Shape;285;p20"/>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Similar to structure, a union is also a collection of different datatypes under a single name. </a:t>
            </a:r>
            <a:endParaRPr/>
          </a:p>
          <a:p>
            <a:pPr marL="342900" lvl="0" indent="-342900" algn="l" rtl="0">
              <a:spcBef>
                <a:spcPts val="480"/>
              </a:spcBef>
              <a:spcAft>
                <a:spcPts val="0"/>
              </a:spcAft>
              <a:buClr>
                <a:schemeClr val="dk1"/>
              </a:buClr>
              <a:buSzPts val="2400"/>
              <a:buChar char="•"/>
            </a:pPr>
            <a:r>
              <a:rPr lang="en-US" sz="2400"/>
              <a:t>The difference with structure is that: all the members within a union share the same storage area of memory. </a:t>
            </a:r>
            <a:endParaRPr/>
          </a:p>
          <a:p>
            <a:pPr marL="342900" lvl="0" indent="-342900" algn="l" rtl="0">
              <a:spcBef>
                <a:spcPts val="480"/>
              </a:spcBef>
              <a:spcAft>
                <a:spcPts val="0"/>
              </a:spcAft>
              <a:buClr>
                <a:schemeClr val="dk1"/>
              </a:buClr>
              <a:buSzPts val="2400"/>
              <a:buChar char="•"/>
            </a:pPr>
            <a:r>
              <a:rPr lang="en-US" sz="2400"/>
              <a:t>Thus union conserves less memory space.</a:t>
            </a:r>
            <a:endParaRPr/>
          </a:p>
          <a:p>
            <a:pPr marL="342900" lvl="0" indent="-342900" algn="l" rtl="0">
              <a:spcBef>
                <a:spcPts val="480"/>
              </a:spcBef>
              <a:spcAft>
                <a:spcPts val="0"/>
              </a:spcAft>
              <a:buClr>
                <a:schemeClr val="dk1"/>
              </a:buClr>
              <a:buSzPts val="2400"/>
              <a:buChar char="•"/>
            </a:pPr>
            <a:r>
              <a:rPr lang="en-US" sz="2400"/>
              <a:t>Keyword used: </a:t>
            </a:r>
            <a:r>
              <a:rPr lang="en-US" sz="2400" b="1" i="1"/>
              <a:t>union</a:t>
            </a:r>
            <a:endParaRPr/>
          </a:p>
          <a:p>
            <a:pPr marL="342900" lvl="0" indent="-342900" algn="l" rtl="0">
              <a:spcBef>
                <a:spcPts val="400"/>
              </a:spcBef>
              <a:spcAft>
                <a:spcPts val="0"/>
              </a:spcAft>
              <a:buClr>
                <a:schemeClr val="dk1"/>
              </a:buClr>
              <a:buSzPts val="2000"/>
              <a:buNone/>
            </a:pPr>
            <a:endParaRPr sz="2000"/>
          </a:p>
        </p:txBody>
      </p:sp>
      <p:sp>
        <p:nvSpPr>
          <p:cNvPr id="286" name="Google Shape;286;p2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287" name="Google Shape;287;p2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88" name="Google Shape;288;p2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Example:</a:t>
            </a:r>
            <a:endParaRPr/>
          </a:p>
        </p:txBody>
      </p:sp>
      <p:pic>
        <p:nvPicPr>
          <p:cNvPr id="294" name="Google Shape;294;p21"/>
          <p:cNvPicPr preferRelativeResize="0">
            <a:picLocks noGrp="1"/>
          </p:cNvPicPr>
          <p:nvPr>
            <p:ph type="body" idx="1"/>
          </p:nvPr>
        </p:nvPicPr>
        <p:blipFill rotWithShape="1">
          <a:blip r:embed="rId3">
            <a:alphaModFix/>
          </a:blip>
          <a:srcRect/>
          <a:stretch/>
        </p:blipFill>
        <p:spPr>
          <a:xfrm>
            <a:off x="4662487" y="996950"/>
            <a:ext cx="3781425" cy="2703283"/>
          </a:xfrm>
          <a:prstGeom prst="rect">
            <a:avLst/>
          </a:prstGeom>
          <a:noFill/>
          <a:ln w="9525" cap="flat" cmpd="sng">
            <a:solidFill>
              <a:schemeClr val="dk1"/>
            </a:solidFill>
            <a:prstDash val="solid"/>
            <a:round/>
            <a:headEnd type="none" w="sm" len="sm"/>
            <a:tailEnd type="none" w="sm" len="sm"/>
          </a:ln>
        </p:spPr>
      </p:pic>
      <p:sp>
        <p:nvSpPr>
          <p:cNvPr id="295" name="Google Shape;295;p2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296" name="Google Shape;296;p2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97" name="Google Shape;297;p2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298" name="Google Shape;298;p21"/>
          <p:cNvPicPr preferRelativeResize="0"/>
          <p:nvPr/>
        </p:nvPicPr>
        <p:blipFill rotWithShape="1">
          <a:blip r:embed="rId4">
            <a:alphaModFix/>
          </a:blip>
          <a:srcRect/>
          <a:stretch/>
        </p:blipFill>
        <p:spPr>
          <a:xfrm>
            <a:off x="444500" y="996950"/>
            <a:ext cx="3686175" cy="2644092"/>
          </a:xfrm>
          <a:prstGeom prst="rect">
            <a:avLst/>
          </a:prstGeom>
          <a:noFill/>
          <a:ln w="9525" cap="flat" cmpd="sng">
            <a:solidFill>
              <a:schemeClr val="dk1"/>
            </a:solidFill>
            <a:prstDash val="solid"/>
            <a:round/>
            <a:headEnd type="none" w="sm" len="sm"/>
            <a:tailEnd type="none" w="sm" len="sm"/>
          </a:ln>
        </p:spPr>
      </p:pic>
      <p:pic>
        <p:nvPicPr>
          <p:cNvPr id="299" name="Google Shape;299;p21"/>
          <p:cNvPicPr preferRelativeResize="0"/>
          <p:nvPr/>
        </p:nvPicPr>
        <p:blipFill rotWithShape="1">
          <a:blip r:embed="rId5">
            <a:alphaModFix/>
          </a:blip>
          <a:srcRect/>
          <a:stretch/>
        </p:blipFill>
        <p:spPr>
          <a:xfrm>
            <a:off x="457200" y="3708400"/>
            <a:ext cx="2133600" cy="768350"/>
          </a:xfrm>
          <a:prstGeom prst="rect">
            <a:avLst/>
          </a:prstGeom>
          <a:noFill/>
          <a:ln>
            <a:noFill/>
          </a:ln>
        </p:spPr>
      </p:pic>
      <p:pic>
        <p:nvPicPr>
          <p:cNvPr id="300" name="Google Shape;300;p21"/>
          <p:cNvPicPr preferRelativeResize="0"/>
          <p:nvPr/>
        </p:nvPicPr>
        <p:blipFill rotWithShape="1">
          <a:blip r:embed="rId6">
            <a:alphaModFix/>
          </a:blip>
          <a:srcRect/>
          <a:stretch/>
        </p:blipFill>
        <p:spPr>
          <a:xfrm>
            <a:off x="4662487" y="3740150"/>
            <a:ext cx="2333626" cy="76835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2"/>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8.9   Passing structures to functions</a:t>
            </a:r>
            <a:endParaRPr sz="2400" b="1">
              <a:solidFill>
                <a:srgbClr val="FF0000"/>
              </a:solidFill>
            </a:endParaRPr>
          </a:p>
        </p:txBody>
      </p:sp>
      <p:sp>
        <p:nvSpPr>
          <p:cNvPr id="306" name="Google Shape;306;p22"/>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r>
              <a:rPr lang="en-US" sz="2800" b="1"/>
              <a:t>cases to deal with:</a:t>
            </a:r>
            <a:endParaRPr/>
          </a:p>
          <a:p>
            <a:pPr marL="457200" lvl="0" indent="-457200" algn="l" rtl="0">
              <a:spcBef>
                <a:spcPts val="480"/>
              </a:spcBef>
              <a:spcAft>
                <a:spcPts val="0"/>
              </a:spcAft>
              <a:buClr>
                <a:schemeClr val="dk1"/>
              </a:buClr>
              <a:buSzPts val="2400"/>
              <a:buFont typeface="Calibri"/>
              <a:buAutoNum type="arabicPeriod"/>
            </a:pPr>
            <a:r>
              <a:rPr lang="en-US" sz="2400"/>
              <a:t>Passing structure members to functions</a:t>
            </a:r>
            <a:endParaRPr/>
          </a:p>
          <a:p>
            <a:pPr marL="457200" lvl="0" indent="-457200" algn="l" rtl="0">
              <a:spcBef>
                <a:spcPts val="480"/>
              </a:spcBef>
              <a:spcAft>
                <a:spcPts val="0"/>
              </a:spcAft>
              <a:buClr>
                <a:schemeClr val="dk1"/>
              </a:buClr>
              <a:buSzPts val="2400"/>
              <a:buFont typeface="Calibri"/>
              <a:buAutoNum type="arabicPeriod"/>
            </a:pPr>
            <a:r>
              <a:rPr lang="en-US" sz="2400"/>
              <a:t>Passing entire structure to a function</a:t>
            </a:r>
            <a:endParaRPr/>
          </a:p>
          <a:p>
            <a:pPr marL="457200" lvl="0" indent="-457200" algn="l" rtl="0">
              <a:spcBef>
                <a:spcPts val="480"/>
              </a:spcBef>
              <a:spcAft>
                <a:spcPts val="0"/>
              </a:spcAft>
              <a:buClr>
                <a:schemeClr val="dk1"/>
              </a:buClr>
              <a:buSzPts val="2400"/>
              <a:buFont typeface="Calibri"/>
              <a:buAutoNum type="arabicPeriod"/>
            </a:pPr>
            <a:r>
              <a:rPr lang="en-US" sz="2400"/>
              <a:t>Passing structure pointer to a function</a:t>
            </a:r>
            <a:endParaRPr/>
          </a:p>
          <a:p>
            <a:pPr marL="457200" lvl="0" indent="-457200" algn="l" rtl="0">
              <a:spcBef>
                <a:spcPts val="480"/>
              </a:spcBef>
              <a:spcAft>
                <a:spcPts val="0"/>
              </a:spcAft>
              <a:buClr>
                <a:schemeClr val="dk1"/>
              </a:buClr>
              <a:buSzPts val="2400"/>
              <a:buFont typeface="Calibri"/>
              <a:buAutoNum type="arabicPeriod"/>
            </a:pPr>
            <a:r>
              <a:rPr lang="en-US" sz="2400"/>
              <a:t>Passing an array of structure to a function</a:t>
            </a:r>
            <a:endParaRPr/>
          </a:p>
        </p:txBody>
      </p:sp>
      <p:sp>
        <p:nvSpPr>
          <p:cNvPr id="307" name="Google Shape;307;p2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308" name="Google Shape;308;p2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09" name="Google Shape;309;p2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3"/>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457200" lvl="0" indent="-457200" algn="l" rtl="0">
              <a:spcBef>
                <a:spcPts val="0"/>
              </a:spcBef>
              <a:spcAft>
                <a:spcPts val="0"/>
              </a:spcAft>
              <a:buClr>
                <a:srgbClr val="00B050"/>
              </a:buClr>
              <a:buSzPts val="3200"/>
              <a:buFont typeface="Calibri"/>
              <a:buNone/>
            </a:pPr>
            <a:r>
              <a:rPr lang="en-US" sz="3200" b="1">
                <a:solidFill>
                  <a:srgbClr val="00B050"/>
                </a:solidFill>
              </a:rPr>
              <a:t>i) Passing structure members to functions</a:t>
            </a:r>
            <a:endParaRPr/>
          </a:p>
        </p:txBody>
      </p:sp>
      <p:sp>
        <p:nvSpPr>
          <p:cNvPr id="315" name="Google Shape;315;p23"/>
          <p:cNvSpPr txBox="1">
            <a:spLocks noGrp="1"/>
          </p:cNvSpPr>
          <p:nvPr>
            <p:ph type="body" idx="1"/>
          </p:nvPr>
        </p:nvSpPr>
        <p:spPr>
          <a:xfrm>
            <a:off x="457200" y="895350"/>
            <a:ext cx="33528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Char char="•"/>
            </a:pPr>
            <a:r>
              <a:rPr lang="en-US" sz="1800"/>
              <a:t>Individual structure members can be passed to a function as arguments like ordinary variables. </a:t>
            </a:r>
            <a:endParaRPr sz="1400"/>
          </a:p>
        </p:txBody>
      </p:sp>
      <p:sp>
        <p:nvSpPr>
          <p:cNvPr id="316" name="Google Shape;316;p2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317" name="Google Shape;317;p2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18" name="Google Shape;318;p2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319" name="Google Shape;319;p23"/>
          <p:cNvPicPr preferRelativeResize="0"/>
          <p:nvPr/>
        </p:nvPicPr>
        <p:blipFill rotWithShape="1">
          <a:blip r:embed="rId3">
            <a:alphaModFix/>
          </a:blip>
          <a:srcRect/>
          <a:stretch/>
        </p:blipFill>
        <p:spPr>
          <a:xfrm>
            <a:off x="3822700" y="895350"/>
            <a:ext cx="5033963" cy="3489680"/>
          </a:xfrm>
          <a:prstGeom prst="rect">
            <a:avLst/>
          </a:prstGeom>
          <a:noFill/>
          <a:ln w="9525" cap="flat" cmpd="sng">
            <a:solidFill>
              <a:schemeClr val="dk1"/>
            </a:solidFill>
            <a:prstDash val="solid"/>
            <a:round/>
            <a:headEnd type="none" w="sm" len="sm"/>
            <a:tailEnd type="none" w="sm" len="sm"/>
          </a:ln>
        </p:spPr>
      </p:pic>
      <p:pic>
        <p:nvPicPr>
          <p:cNvPr id="320" name="Google Shape;320;p23"/>
          <p:cNvPicPr preferRelativeResize="0"/>
          <p:nvPr/>
        </p:nvPicPr>
        <p:blipFill rotWithShape="1">
          <a:blip r:embed="rId4">
            <a:alphaModFix/>
          </a:blip>
          <a:srcRect/>
          <a:stretch/>
        </p:blipFill>
        <p:spPr>
          <a:xfrm>
            <a:off x="685800" y="2343150"/>
            <a:ext cx="2854960" cy="1293613"/>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4"/>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ii) Passing entire structure to function</a:t>
            </a:r>
            <a:endParaRPr sz="3200" b="1">
              <a:solidFill>
                <a:srgbClr val="FF0000"/>
              </a:solidFill>
            </a:endParaRPr>
          </a:p>
        </p:txBody>
      </p:sp>
      <p:sp>
        <p:nvSpPr>
          <p:cNvPr id="326" name="Google Shape;326;p24"/>
          <p:cNvSpPr txBox="1">
            <a:spLocks noGrp="1"/>
          </p:cNvSpPr>
          <p:nvPr>
            <p:ph type="body" idx="1"/>
          </p:nvPr>
        </p:nvSpPr>
        <p:spPr>
          <a:xfrm>
            <a:off x="457200" y="895350"/>
            <a:ext cx="3657600" cy="3699274"/>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sz="2400"/>
              <a:t>For this we simply write the structure variable in the argument of calling statement, i.e </a:t>
            </a:r>
            <a:r>
              <a:rPr lang="en-US" sz="2400" i="1"/>
              <a:t>display(st),</a:t>
            </a:r>
            <a:r>
              <a:rPr lang="en-US" sz="2400"/>
              <a:t> </a:t>
            </a:r>
            <a:endParaRPr/>
          </a:p>
        </p:txBody>
      </p:sp>
      <p:sp>
        <p:nvSpPr>
          <p:cNvPr id="327" name="Google Shape;327;p2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328" name="Google Shape;328;p2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29" name="Google Shape;329;p2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330" name="Google Shape;330;p24"/>
          <p:cNvPicPr preferRelativeResize="0"/>
          <p:nvPr/>
        </p:nvPicPr>
        <p:blipFill rotWithShape="1">
          <a:blip r:embed="rId3">
            <a:alphaModFix/>
          </a:blip>
          <a:srcRect/>
          <a:stretch/>
        </p:blipFill>
        <p:spPr>
          <a:xfrm>
            <a:off x="4370336" y="708828"/>
            <a:ext cx="4502201" cy="4058436"/>
          </a:xfrm>
          <a:prstGeom prst="rect">
            <a:avLst/>
          </a:prstGeom>
          <a:noFill/>
          <a:ln w="9525" cap="flat" cmpd="sng">
            <a:solidFill>
              <a:schemeClr val="dk1"/>
            </a:solidFill>
            <a:prstDash val="solid"/>
            <a:round/>
            <a:headEnd type="none" w="sm" len="sm"/>
            <a:tailEnd type="none" w="sm" len="sm"/>
          </a:ln>
        </p:spPr>
      </p:pic>
      <p:pic>
        <p:nvPicPr>
          <p:cNvPr id="331" name="Google Shape;331;p24"/>
          <p:cNvPicPr preferRelativeResize="0"/>
          <p:nvPr/>
        </p:nvPicPr>
        <p:blipFill rotWithShape="1">
          <a:blip r:embed="rId4">
            <a:alphaModFix/>
          </a:blip>
          <a:srcRect/>
          <a:stretch/>
        </p:blipFill>
        <p:spPr>
          <a:xfrm>
            <a:off x="643890" y="2738046"/>
            <a:ext cx="3013710" cy="1281504"/>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iii) Passing structure pointer to function</a:t>
            </a:r>
            <a:endParaRPr sz="3200" b="1">
              <a:solidFill>
                <a:srgbClr val="FF0000"/>
              </a:solidFill>
            </a:endParaRPr>
          </a:p>
        </p:txBody>
      </p:sp>
      <p:sp>
        <p:nvSpPr>
          <p:cNvPr id="337" name="Google Shape;337;p25"/>
          <p:cNvSpPr txBox="1">
            <a:spLocks noGrp="1"/>
          </p:cNvSpPr>
          <p:nvPr>
            <p:ph type="body" idx="1"/>
          </p:nvPr>
        </p:nvSpPr>
        <p:spPr>
          <a:xfrm>
            <a:off x="457200" y="895350"/>
            <a:ext cx="3657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Char char="•"/>
            </a:pPr>
            <a:r>
              <a:rPr lang="en-US" sz="1800"/>
              <a:t>While passing structure pointer to a function, the function is called by reference.</a:t>
            </a:r>
            <a:endParaRPr sz="1800" i="1"/>
          </a:p>
          <a:p>
            <a:pPr marL="342900" lvl="0" indent="-342900" algn="l" rtl="0">
              <a:spcBef>
                <a:spcPts val="360"/>
              </a:spcBef>
              <a:spcAft>
                <a:spcPts val="0"/>
              </a:spcAft>
              <a:buClr>
                <a:schemeClr val="dk1"/>
              </a:buClr>
              <a:buSzPts val="1800"/>
              <a:buChar char="•"/>
            </a:pPr>
            <a:r>
              <a:rPr lang="en-US" sz="1800"/>
              <a:t> Any changes that are made within the function are also visible in the calling function.</a:t>
            </a:r>
            <a:endParaRPr/>
          </a:p>
          <a:p>
            <a:pPr marL="342900" lvl="0" indent="-342900" algn="l" rtl="0">
              <a:spcBef>
                <a:spcPts val="360"/>
              </a:spcBef>
              <a:spcAft>
                <a:spcPts val="0"/>
              </a:spcAft>
              <a:buClr>
                <a:schemeClr val="dk1"/>
              </a:buClr>
              <a:buSzPts val="1800"/>
              <a:buNone/>
            </a:pPr>
            <a:endParaRPr sz="1800"/>
          </a:p>
        </p:txBody>
      </p:sp>
      <p:sp>
        <p:nvSpPr>
          <p:cNvPr id="338" name="Google Shape;338;p2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339" name="Google Shape;339;p2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0" name="Google Shape;340;p2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341" name="Google Shape;341;p25"/>
          <p:cNvPicPr preferRelativeResize="0"/>
          <p:nvPr/>
        </p:nvPicPr>
        <p:blipFill rotWithShape="1">
          <a:blip r:embed="rId3">
            <a:alphaModFix/>
          </a:blip>
          <a:srcRect/>
          <a:stretch/>
        </p:blipFill>
        <p:spPr>
          <a:xfrm>
            <a:off x="4419600" y="895350"/>
            <a:ext cx="3910013" cy="3653959"/>
          </a:xfrm>
          <a:prstGeom prst="rect">
            <a:avLst/>
          </a:prstGeom>
          <a:noFill/>
          <a:ln w="9525" cap="flat" cmpd="sng">
            <a:solidFill>
              <a:schemeClr val="dk1"/>
            </a:solidFill>
            <a:prstDash val="solid"/>
            <a:round/>
            <a:headEnd type="none" w="sm" len="sm"/>
            <a:tailEnd type="none" w="sm" len="sm"/>
          </a:ln>
        </p:spPr>
      </p:pic>
      <p:pic>
        <p:nvPicPr>
          <p:cNvPr id="342" name="Google Shape;342;p25"/>
          <p:cNvPicPr preferRelativeResize="0"/>
          <p:nvPr/>
        </p:nvPicPr>
        <p:blipFill rotWithShape="1">
          <a:blip r:embed="rId4">
            <a:alphaModFix/>
          </a:blip>
          <a:srcRect/>
          <a:stretch/>
        </p:blipFill>
        <p:spPr>
          <a:xfrm>
            <a:off x="1219200" y="3028950"/>
            <a:ext cx="2743200" cy="13716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6"/>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endParaRPr sz="3200" b="1">
              <a:solidFill>
                <a:srgbClr val="FF0000"/>
              </a:solidFill>
            </a:endParaRPr>
          </a:p>
        </p:txBody>
      </p:sp>
      <p:sp>
        <p:nvSpPr>
          <p:cNvPr id="348" name="Google Shape;348;p2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349" name="Google Shape;349;p2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50" name="Google Shape;350;p2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351" name="Google Shape;351;p26"/>
          <p:cNvPicPr preferRelativeResize="0"/>
          <p:nvPr/>
        </p:nvPicPr>
        <p:blipFill rotWithShape="1">
          <a:blip r:embed="rId3">
            <a:alphaModFix/>
          </a:blip>
          <a:srcRect/>
          <a:stretch/>
        </p:blipFill>
        <p:spPr>
          <a:xfrm>
            <a:off x="457200" y="303589"/>
            <a:ext cx="5048633" cy="4463675"/>
          </a:xfrm>
          <a:prstGeom prst="rect">
            <a:avLst/>
          </a:prstGeom>
          <a:noFill/>
          <a:ln w="9525" cap="flat" cmpd="sng">
            <a:solidFill>
              <a:schemeClr val="dk1"/>
            </a:solidFill>
            <a:prstDash val="solid"/>
            <a:round/>
            <a:headEnd type="none" w="sm" len="sm"/>
            <a:tailEnd type="none" w="sm" len="sm"/>
          </a:ln>
        </p:spPr>
      </p:pic>
      <p:pic>
        <p:nvPicPr>
          <p:cNvPr id="352" name="Google Shape;352;p26"/>
          <p:cNvPicPr preferRelativeResize="0">
            <a:picLocks noGrp="1"/>
          </p:cNvPicPr>
          <p:nvPr>
            <p:ph type="body" idx="1"/>
          </p:nvPr>
        </p:nvPicPr>
        <p:blipFill rotWithShape="1">
          <a:blip r:embed="rId4">
            <a:alphaModFix/>
          </a:blip>
          <a:srcRect/>
          <a:stretch/>
        </p:blipFill>
        <p:spPr>
          <a:xfrm>
            <a:off x="5562600" y="895350"/>
            <a:ext cx="2743200" cy="13716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7"/>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iv) Passing an array of structure to function</a:t>
            </a:r>
            <a:endParaRPr sz="3200" b="1">
              <a:solidFill>
                <a:srgbClr val="FF0000"/>
              </a:solidFill>
            </a:endParaRPr>
          </a:p>
        </p:txBody>
      </p:sp>
      <p:sp>
        <p:nvSpPr>
          <p:cNvPr id="358" name="Google Shape;358;p27"/>
          <p:cNvSpPr txBox="1">
            <a:spLocks noGrp="1"/>
          </p:cNvSpPr>
          <p:nvPr>
            <p:ph type="body" idx="1"/>
          </p:nvPr>
        </p:nvSpPr>
        <p:spPr>
          <a:xfrm>
            <a:off x="457200" y="895350"/>
            <a:ext cx="32004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Char char="•"/>
            </a:pPr>
            <a:r>
              <a:rPr lang="en-US" sz="1800"/>
              <a:t>Passing an array of structure to a function involves the same syntax and characteristics as passing an array of an ordinary type of function.</a:t>
            </a:r>
            <a:endParaRPr/>
          </a:p>
          <a:p>
            <a:pPr marL="342900" lvl="0" indent="-254000" algn="l" rtl="0">
              <a:spcBef>
                <a:spcPts val="280"/>
              </a:spcBef>
              <a:spcAft>
                <a:spcPts val="0"/>
              </a:spcAft>
              <a:buClr>
                <a:schemeClr val="dk1"/>
              </a:buClr>
              <a:buSzPts val="1400"/>
              <a:buNone/>
            </a:pPr>
            <a:endParaRPr sz="1400"/>
          </a:p>
        </p:txBody>
      </p:sp>
      <p:sp>
        <p:nvSpPr>
          <p:cNvPr id="359" name="Google Shape;359;p2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360" name="Google Shape;360;p2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61" name="Google Shape;361;p2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362" name="Google Shape;362;p27"/>
          <p:cNvPicPr preferRelativeResize="0"/>
          <p:nvPr/>
        </p:nvPicPr>
        <p:blipFill rotWithShape="1">
          <a:blip r:embed="rId3">
            <a:alphaModFix/>
          </a:blip>
          <a:srcRect/>
          <a:stretch/>
        </p:blipFill>
        <p:spPr>
          <a:xfrm>
            <a:off x="3859212" y="819150"/>
            <a:ext cx="4814888" cy="3851910"/>
          </a:xfrm>
          <a:prstGeom prst="rect">
            <a:avLst/>
          </a:prstGeom>
          <a:noFill/>
          <a:ln w="9525" cap="flat" cmpd="sng">
            <a:solidFill>
              <a:schemeClr val="dk1"/>
            </a:solidFill>
            <a:prstDash val="solid"/>
            <a:round/>
            <a:headEnd type="none" w="sm" len="sm"/>
            <a:tailEnd type="none" w="sm" len="sm"/>
          </a:ln>
        </p:spPr>
      </p:pic>
      <p:pic>
        <p:nvPicPr>
          <p:cNvPr id="363" name="Google Shape;363;p27"/>
          <p:cNvPicPr preferRelativeResize="0"/>
          <p:nvPr/>
        </p:nvPicPr>
        <p:blipFill rotWithShape="1">
          <a:blip r:embed="rId4">
            <a:alphaModFix/>
          </a:blip>
          <a:srcRect/>
          <a:stretch/>
        </p:blipFill>
        <p:spPr>
          <a:xfrm>
            <a:off x="469900" y="2700537"/>
            <a:ext cx="3200400" cy="1894087"/>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8"/>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8.10 Menu Driven Structure</a:t>
            </a:r>
            <a:endParaRPr/>
          </a:p>
        </p:txBody>
      </p:sp>
      <p:sp>
        <p:nvSpPr>
          <p:cNvPr id="369" name="Google Shape;369;p28"/>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t>The </a:t>
            </a:r>
            <a:r>
              <a:rPr lang="en-US" sz="2000" i="1"/>
              <a:t>switch</a:t>
            </a:r>
            <a:r>
              <a:rPr lang="en-US" sz="2000"/>
              <a:t> statement can be used for menu driven program. </a:t>
            </a:r>
            <a:endParaRPr/>
          </a:p>
          <a:p>
            <a:pPr marL="342900" lvl="0" indent="-215900" algn="l" rtl="0">
              <a:spcBef>
                <a:spcPts val="400"/>
              </a:spcBef>
              <a:spcAft>
                <a:spcPts val="0"/>
              </a:spcAft>
              <a:buClr>
                <a:schemeClr val="dk1"/>
              </a:buClr>
              <a:buSzPts val="2000"/>
              <a:buNone/>
            </a:pPr>
            <a:endParaRPr sz="2000"/>
          </a:p>
          <a:p>
            <a:pPr marL="0" lvl="0" indent="0" algn="l" rtl="0">
              <a:spcBef>
                <a:spcPts val="400"/>
              </a:spcBef>
              <a:spcAft>
                <a:spcPts val="0"/>
              </a:spcAft>
              <a:buClr>
                <a:schemeClr val="dk1"/>
              </a:buClr>
              <a:buSzPts val="2000"/>
              <a:buNone/>
            </a:pPr>
            <a:r>
              <a:rPr lang="en-US" sz="2000" b="1"/>
              <a:t>Sample program:</a:t>
            </a:r>
            <a:endParaRPr/>
          </a:p>
          <a:p>
            <a:pPr marL="342900" lvl="0" indent="-342900" algn="l" rtl="0">
              <a:spcBef>
                <a:spcPts val="400"/>
              </a:spcBef>
              <a:spcAft>
                <a:spcPts val="0"/>
              </a:spcAft>
              <a:buClr>
                <a:schemeClr val="dk1"/>
              </a:buClr>
              <a:buSzPts val="2000"/>
              <a:buChar char="•"/>
            </a:pPr>
            <a:r>
              <a:rPr lang="en-US" sz="2000"/>
              <a:t>An employee record consists of its ID, name, age, salary and address. Write a Menu driven program to perform following operations:</a:t>
            </a:r>
            <a:endParaRPr/>
          </a:p>
          <a:p>
            <a:pPr marL="800100" lvl="1" indent="-342900" algn="l" rtl="0">
              <a:spcBef>
                <a:spcPts val="320"/>
              </a:spcBef>
              <a:spcAft>
                <a:spcPts val="0"/>
              </a:spcAft>
              <a:buClr>
                <a:schemeClr val="dk1"/>
              </a:buClr>
              <a:buSzPts val="1600"/>
              <a:buFont typeface="Calibri"/>
              <a:buAutoNum type="alphaLcParenR"/>
            </a:pPr>
            <a:r>
              <a:rPr lang="en-US" sz="1600"/>
              <a:t>Read the records of 3 employees</a:t>
            </a:r>
            <a:endParaRPr/>
          </a:p>
          <a:p>
            <a:pPr marL="800100" lvl="1" indent="-342900" algn="l" rtl="0">
              <a:spcBef>
                <a:spcPts val="320"/>
              </a:spcBef>
              <a:spcAft>
                <a:spcPts val="0"/>
              </a:spcAft>
              <a:buClr>
                <a:schemeClr val="dk1"/>
              </a:buClr>
              <a:buSzPts val="1600"/>
              <a:buFont typeface="Calibri"/>
              <a:buAutoNum type="alphaLcParenR"/>
            </a:pPr>
            <a:r>
              <a:rPr lang="en-US" sz="1600"/>
              <a:t>Display the records of all employees</a:t>
            </a:r>
            <a:endParaRPr/>
          </a:p>
          <a:p>
            <a:pPr marL="800100" lvl="1" indent="-342900" algn="l" rtl="0">
              <a:spcBef>
                <a:spcPts val="320"/>
              </a:spcBef>
              <a:spcAft>
                <a:spcPts val="0"/>
              </a:spcAft>
              <a:buClr>
                <a:schemeClr val="dk1"/>
              </a:buClr>
              <a:buSzPts val="1600"/>
              <a:buFont typeface="Calibri"/>
              <a:buAutoNum type="alphaLcParenR"/>
            </a:pPr>
            <a:r>
              <a:rPr lang="en-US" sz="1600"/>
              <a:t>Display the records of all the employees whose salary is greater than 10000 and age greater than 25 years.</a:t>
            </a:r>
            <a:endParaRPr/>
          </a:p>
          <a:p>
            <a:pPr marL="800100" lvl="1" indent="-342900" algn="l" rtl="0">
              <a:spcBef>
                <a:spcPts val="320"/>
              </a:spcBef>
              <a:spcAft>
                <a:spcPts val="0"/>
              </a:spcAft>
              <a:buClr>
                <a:schemeClr val="dk1"/>
              </a:buClr>
              <a:buSzPts val="1600"/>
              <a:buFont typeface="Calibri"/>
              <a:buAutoNum type="alphaLcParenR"/>
            </a:pPr>
            <a:r>
              <a:rPr lang="en-US" sz="1600"/>
              <a:t>Display the records of employees from only “Pokhara”.</a:t>
            </a:r>
            <a:endParaRPr/>
          </a:p>
          <a:p>
            <a:pPr marL="800100" lvl="1" indent="-342900" algn="l" rtl="0">
              <a:spcBef>
                <a:spcPts val="320"/>
              </a:spcBef>
              <a:spcAft>
                <a:spcPts val="0"/>
              </a:spcAft>
              <a:buClr>
                <a:schemeClr val="dk1"/>
              </a:buClr>
              <a:buSzPts val="1600"/>
              <a:buFont typeface="Calibri"/>
              <a:buAutoNum type="alphaLcParenR"/>
            </a:pPr>
            <a:r>
              <a:rPr lang="en-US" sz="1600"/>
              <a:t>Exiting program</a:t>
            </a:r>
            <a:endParaRPr/>
          </a:p>
          <a:p>
            <a:pPr marL="342900" lvl="0" indent="-215900" algn="l" rtl="0">
              <a:spcBef>
                <a:spcPts val="400"/>
              </a:spcBef>
              <a:spcAft>
                <a:spcPts val="0"/>
              </a:spcAft>
              <a:buClr>
                <a:schemeClr val="dk1"/>
              </a:buClr>
              <a:buSzPts val="2000"/>
              <a:buNone/>
            </a:pPr>
            <a:endParaRPr sz="2000"/>
          </a:p>
        </p:txBody>
      </p:sp>
      <p:sp>
        <p:nvSpPr>
          <p:cNvPr id="370" name="Google Shape;370;p2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371" name="Google Shape;371;p2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72" name="Google Shape;372;p2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endParaRPr sz="3200" b="1">
              <a:solidFill>
                <a:srgbClr val="FF0000"/>
              </a:solidFill>
            </a:endParaRPr>
          </a:p>
        </p:txBody>
      </p:sp>
      <p:sp>
        <p:nvSpPr>
          <p:cNvPr id="378" name="Google Shape;378;p29"/>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379" name="Google Shape;379;p2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380" name="Google Shape;380;p2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81" name="Google Shape;381;p2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382" name="Google Shape;382;p29"/>
          <p:cNvPicPr preferRelativeResize="0"/>
          <p:nvPr/>
        </p:nvPicPr>
        <p:blipFill rotWithShape="1">
          <a:blip r:embed="rId3">
            <a:alphaModFix/>
          </a:blip>
          <a:srcRect/>
          <a:stretch/>
        </p:blipFill>
        <p:spPr>
          <a:xfrm>
            <a:off x="425315" y="38103"/>
            <a:ext cx="5594485" cy="4739675"/>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8.1  Structure</a:t>
            </a:r>
            <a:endParaRPr/>
          </a:p>
        </p:txBody>
      </p:sp>
      <p:sp>
        <p:nvSpPr>
          <p:cNvPr id="105" name="Google Shape;105;p3"/>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Suppose, we need to store records of student which consists of student name, address, roll no and age. </a:t>
            </a:r>
            <a:endParaRPr/>
          </a:p>
          <a:p>
            <a:pPr marL="342900" lvl="0" indent="-342900" algn="l" rtl="0">
              <a:spcBef>
                <a:spcPts val="480"/>
              </a:spcBef>
              <a:spcAft>
                <a:spcPts val="0"/>
              </a:spcAft>
              <a:buClr>
                <a:schemeClr val="dk1"/>
              </a:buClr>
              <a:buSzPts val="2400"/>
              <a:buChar char="•"/>
            </a:pPr>
            <a:r>
              <a:rPr lang="en-US" sz="2400"/>
              <a:t>At this time, we cannot use array, but we need to define a </a:t>
            </a:r>
            <a:r>
              <a:rPr lang="en-US" sz="2400" b="1"/>
              <a:t>structure</a:t>
            </a:r>
            <a:r>
              <a:rPr lang="en-US" sz="2400"/>
              <a:t> to hold this information.</a:t>
            </a:r>
            <a:endParaRPr/>
          </a:p>
          <a:p>
            <a:pPr marL="342900" lvl="0" indent="-342900" algn="l" rtl="0">
              <a:spcBef>
                <a:spcPts val="480"/>
              </a:spcBef>
              <a:spcAft>
                <a:spcPts val="0"/>
              </a:spcAft>
              <a:buClr>
                <a:schemeClr val="dk1"/>
              </a:buClr>
              <a:buSzPts val="2400"/>
              <a:buChar char="•"/>
            </a:pPr>
            <a:r>
              <a:rPr lang="en-US" sz="2400" b="1" i="1"/>
              <a:t>struct </a:t>
            </a:r>
            <a:r>
              <a:rPr lang="en-US" sz="2400"/>
              <a:t>keyword is used to define a structure. </a:t>
            </a:r>
            <a:r>
              <a:rPr lang="en-US" sz="2400" b="1" i="1"/>
              <a:t>struct </a:t>
            </a:r>
            <a:r>
              <a:rPr lang="en-US" sz="2400"/>
              <a:t>defines a new datatype which is collection of different types of data.</a:t>
            </a:r>
            <a:endParaRPr/>
          </a:p>
          <a:p>
            <a:pPr marL="342900" lvl="0" indent="-228600" algn="l" rtl="0">
              <a:spcBef>
                <a:spcPts val="360"/>
              </a:spcBef>
              <a:spcAft>
                <a:spcPts val="0"/>
              </a:spcAft>
              <a:buClr>
                <a:schemeClr val="dk1"/>
              </a:buClr>
              <a:buSzPts val="1800"/>
              <a:buNone/>
            </a:pPr>
            <a:endParaRPr sz="1800"/>
          </a:p>
        </p:txBody>
      </p:sp>
      <p:sp>
        <p:nvSpPr>
          <p:cNvPr id="106" name="Google Shape;106;p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107" name="Google Shape;107;p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8" name="Google Shape;108;p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0"/>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endParaRPr sz="3200" b="1">
              <a:solidFill>
                <a:srgbClr val="FF0000"/>
              </a:solidFill>
            </a:endParaRPr>
          </a:p>
        </p:txBody>
      </p:sp>
      <p:sp>
        <p:nvSpPr>
          <p:cNvPr id="388" name="Google Shape;388;p30"/>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389" name="Google Shape;389;p3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390" name="Google Shape;390;p3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91" name="Google Shape;391;p3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392" name="Google Shape;392;p30"/>
          <p:cNvPicPr preferRelativeResize="0"/>
          <p:nvPr/>
        </p:nvPicPr>
        <p:blipFill rotWithShape="1">
          <a:blip r:embed="rId3">
            <a:alphaModFix/>
          </a:blip>
          <a:srcRect/>
          <a:stretch/>
        </p:blipFill>
        <p:spPr>
          <a:xfrm>
            <a:off x="457200" y="364227"/>
            <a:ext cx="8178032" cy="4485587"/>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1"/>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endParaRPr sz="3200" b="1">
              <a:solidFill>
                <a:srgbClr val="FF0000"/>
              </a:solidFill>
            </a:endParaRPr>
          </a:p>
        </p:txBody>
      </p:sp>
      <p:sp>
        <p:nvSpPr>
          <p:cNvPr id="398" name="Google Shape;398;p31"/>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399" name="Google Shape;399;p3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400" name="Google Shape;400;p3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401" name="Google Shape;401;p3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402" name="Google Shape;402;p31"/>
          <p:cNvPicPr preferRelativeResize="0"/>
          <p:nvPr/>
        </p:nvPicPr>
        <p:blipFill rotWithShape="1">
          <a:blip r:embed="rId3">
            <a:alphaModFix/>
          </a:blip>
          <a:srcRect/>
          <a:stretch/>
        </p:blipFill>
        <p:spPr>
          <a:xfrm>
            <a:off x="542779" y="640853"/>
            <a:ext cx="8118621" cy="3861794"/>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2"/>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endParaRPr sz="3200" b="1">
              <a:solidFill>
                <a:srgbClr val="FF0000"/>
              </a:solidFill>
            </a:endParaRPr>
          </a:p>
        </p:txBody>
      </p:sp>
      <p:sp>
        <p:nvSpPr>
          <p:cNvPr id="408" name="Google Shape;408;p32"/>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409" name="Google Shape;409;p3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410" name="Google Shape;410;p3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11" name="Google Shape;411;p3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412" name="Google Shape;412;p32"/>
          <p:cNvPicPr preferRelativeResize="0"/>
          <p:nvPr/>
        </p:nvPicPr>
        <p:blipFill rotWithShape="1">
          <a:blip r:embed="rId3">
            <a:alphaModFix/>
          </a:blip>
          <a:srcRect/>
          <a:stretch/>
        </p:blipFill>
        <p:spPr>
          <a:xfrm>
            <a:off x="457200" y="205978"/>
            <a:ext cx="4800600" cy="438864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3"/>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Assignment:</a:t>
            </a:r>
            <a:endParaRPr/>
          </a:p>
        </p:txBody>
      </p:sp>
      <p:sp>
        <p:nvSpPr>
          <p:cNvPr id="418" name="Google Shape;418;p33"/>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lnSpcReduction="10000"/>
          </a:bodyPr>
          <a:lstStyle/>
          <a:p>
            <a:pPr marL="514350" lvl="0" indent="-514381" algn="l" rtl="0">
              <a:spcBef>
                <a:spcPts val="0"/>
              </a:spcBef>
              <a:spcAft>
                <a:spcPts val="0"/>
              </a:spcAft>
              <a:buClr>
                <a:schemeClr val="dk1"/>
              </a:buClr>
              <a:buSzPct val="100000"/>
              <a:buFont typeface="Calibri"/>
              <a:buAutoNum type="arabicPeriod"/>
            </a:pPr>
            <a:r>
              <a:rPr lang="en-US" sz="1100"/>
              <a:t>WAP to store and print name, address, department and marks using a pointer to structure.</a:t>
            </a:r>
            <a:endParaRPr/>
          </a:p>
          <a:p>
            <a:pPr marL="514350" lvl="0" indent="-514381" algn="l" rtl="0">
              <a:spcBef>
                <a:spcPts val="203"/>
              </a:spcBef>
              <a:spcAft>
                <a:spcPts val="0"/>
              </a:spcAft>
              <a:buClr>
                <a:schemeClr val="dk1"/>
              </a:buClr>
              <a:buSzPct val="100000"/>
              <a:buFont typeface="Calibri"/>
              <a:buAutoNum type="arabicPeriod"/>
            </a:pPr>
            <a:r>
              <a:rPr lang="en-US" sz="1100"/>
              <a:t>WAP to read name, address and salary of 5 staffs using array of structure. Display the information of each employee in ascending order of their name.</a:t>
            </a:r>
            <a:endParaRPr/>
          </a:p>
          <a:p>
            <a:pPr marL="514350" lvl="0" indent="-514381" algn="l" rtl="0">
              <a:spcBef>
                <a:spcPts val="203"/>
              </a:spcBef>
              <a:spcAft>
                <a:spcPts val="0"/>
              </a:spcAft>
              <a:buClr>
                <a:schemeClr val="dk1"/>
              </a:buClr>
              <a:buSzPct val="100000"/>
              <a:buFont typeface="Calibri"/>
              <a:buAutoNum type="arabicPeriod"/>
            </a:pPr>
            <a:r>
              <a:rPr lang="en-US" sz="1100"/>
              <a:t>Create a structure called Book having member name, price, author and published date in day, month and year. Now WAP to read 100 books information from the user and display the information of those books having price greater than Rs.250.</a:t>
            </a:r>
            <a:endParaRPr/>
          </a:p>
          <a:p>
            <a:pPr marL="514350" lvl="0" indent="-514381" algn="l" rtl="0">
              <a:spcBef>
                <a:spcPts val="203"/>
              </a:spcBef>
              <a:spcAft>
                <a:spcPts val="0"/>
              </a:spcAft>
              <a:buClr>
                <a:schemeClr val="dk1"/>
              </a:buClr>
              <a:buSzPct val="100000"/>
              <a:buFont typeface="Calibri"/>
              <a:buAutoNum type="arabicPeriod"/>
            </a:pPr>
            <a:r>
              <a:rPr lang="en-US" sz="1100"/>
              <a:t>WAP to read name, address and salary of 5 staffs using array of structure. Display the information of each employee in ascending order of their name.</a:t>
            </a:r>
            <a:endParaRPr/>
          </a:p>
          <a:p>
            <a:pPr marL="514350" lvl="0" indent="-514381" algn="l" rtl="0">
              <a:spcBef>
                <a:spcPts val="203"/>
              </a:spcBef>
              <a:spcAft>
                <a:spcPts val="0"/>
              </a:spcAft>
              <a:buClr>
                <a:schemeClr val="dk1"/>
              </a:buClr>
              <a:buSzPct val="100000"/>
              <a:buFont typeface="Calibri"/>
              <a:buAutoNum type="arabicPeriod"/>
            </a:pPr>
            <a:r>
              <a:rPr lang="en-US" sz="1100"/>
              <a:t>Create a structure </a:t>
            </a:r>
            <a:r>
              <a:rPr lang="en-US" sz="1100" b="1" i="1"/>
              <a:t>Date </a:t>
            </a:r>
            <a:r>
              <a:rPr lang="en-US" sz="1100" i="1"/>
              <a:t>(members: day, month, year)</a:t>
            </a:r>
            <a:r>
              <a:rPr lang="en-US" sz="1100"/>
              <a:t> nested in the structure</a:t>
            </a:r>
            <a:r>
              <a:rPr lang="en-US" sz="1100" b="1"/>
              <a:t> </a:t>
            </a:r>
            <a:r>
              <a:rPr lang="en-US" sz="1100" b="1" i="1"/>
              <a:t>Book</a:t>
            </a:r>
            <a:r>
              <a:rPr lang="en-US" sz="1100" i="1"/>
              <a:t> (members: name, price, author)</a:t>
            </a:r>
            <a:r>
              <a:rPr lang="en-US" sz="1100"/>
              <a:t>. Now WAP to read 3 books information from the user and display the information of those books having price greater than Rs.250.</a:t>
            </a:r>
            <a:endParaRPr/>
          </a:p>
          <a:p>
            <a:pPr marL="514350" lvl="0" indent="-514381" algn="l" rtl="0">
              <a:spcBef>
                <a:spcPts val="203"/>
              </a:spcBef>
              <a:spcAft>
                <a:spcPts val="0"/>
              </a:spcAft>
              <a:buClr>
                <a:schemeClr val="dk1"/>
              </a:buClr>
              <a:buSzPct val="100000"/>
              <a:buFont typeface="Calibri"/>
              <a:buAutoNum type="arabicPeriod"/>
            </a:pPr>
            <a:r>
              <a:rPr lang="en-US" sz="1100"/>
              <a:t>WAP to  read name, pages and price of 3 books using array of structure and display the information of the book whose price are higher than 1000</a:t>
            </a:r>
            <a:endParaRPr/>
          </a:p>
          <a:p>
            <a:pPr marL="514350" lvl="0" indent="-514381" algn="l" rtl="0">
              <a:spcBef>
                <a:spcPts val="203"/>
              </a:spcBef>
              <a:spcAft>
                <a:spcPts val="0"/>
              </a:spcAft>
              <a:buClr>
                <a:schemeClr val="dk1"/>
              </a:buClr>
              <a:buSzPct val="100000"/>
              <a:buFont typeface="Calibri"/>
              <a:buAutoNum type="arabicPeriod"/>
            </a:pPr>
            <a:r>
              <a:rPr lang="en-US" sz="1100"/>
              <a:t>WAP to  read name, pages and price of 5 books using array of structure and display the information of:</a:t>
            </a:r>
            <a:endParaRPr/>
          </a:p>
          <a:p>
            <a:pPr marL="914400" lvl="1" indent="-228600" algn="l" rtl="0">
              <a:spcBef>
                <a:spcPts val="185"/>
              </a:spcBef>
              <a:spcAft>
                <a:spcPts val="0"/>
              </a:spcAft>
              <a:buClr>
                <a:schemeClr val="dk1"/>
              </a:buClr>
              <a:buSzPct val="100000"/>
              <a:buFont typeface="Calibri"/>
              <a:buAutoNum type="alphaLcParenR"/>
            </a:pPr>
            <a:r>
              <a:rPr lang="en-US" sz="1000"/>
              <a:t>The most expensive book.</a:t>
            </a:r>
            <a:endParaRPr/>
          </a:p>
          <a:p>
            <a:pPr marL="914400" lvl="1" indent="-228600" algn="l" rtl="0">
              <a:spcBef>
                <a:spcPts val="185"/>
              </a:spcBef>
              <a:spcAft>
                <a:spcPts val="0"/>
              </a:spcAft>
              <a:buClr>
                <a:schemeClr val="dk1"/>
              </a:buClr>
              <a:buSzPct val="100000"/>
              <a:buFont typeface="Calibri"/>
              <a:buAutoNum type="alphaLcParenR"/>
            </a:pPr>
            <a:r>
              <a:rPr lang="en-US" sz="1000"/>
              <a:t>The third most expensive book.</a:t>
            </a:r>
            <a:endParaRPr/>
          </a:p>
          <a:p>
            <a:pPr marL="914400" lvl="1" indent="-228600" algn="l" rtl="0">
              <a:spcBef>
                <a:spcPts val="185"/>
              </a:spcBef>
              <a:spcAft>
                <a:spcPts val="0"/>
              </a:spcAft>
              <a:buClr>
                <a:schemeClr val="dk1"/>
              </a:buClr>
              <a:buSzPct val="100000"/>
              <a:buFont typeface="Calibri"/>
              <a:buAutoNum type="alphaLcParenR"/>
            </a:pPr>
            <a:r>
              <a:rPr lang="en-US" sz="1000"/>
              <a:t>The most cheapest book.</a:t>
            </a:r>
            <a:endParaRPr/>
          </a:p>
          <a:p>
            <a:pPr marL="514350" lvl="0" indent="-514381" algn="l" rtl="0">
              <a:spcBef>
                <a:spcPts val="203"/>
              </a:spcBef>
              <a:spcAft>
                <a:spcPts val="0"/>
              </a:spcAft>
              <a:buClr>
                <a:schemeClr val="dk1"/>
              </a:buClr>
              <a:buSzPct val="100000"/>
              <a:buFont typeface="Calibri"/>
              <a:buAutoNum type="arabicPeriod"/>
            </a:pPr>
            <a:r>
              <a:rPr lang="en-US" sz="1100"/>
              <a:t>An employee record consists of its ID, name , age, salary, address. Write a Menu driven program  using structure to perform following operations:</a:t>
            </a:r>
            <a:endParaRPr/>
          </a:p>
          <a:p>
            <a:pPr marL="914400" lvl="1" indent="-279400" algn="l" rtl="0">
              <a:spcBef>
                <a:spcPts val="185"/>
              </a:spcBef>
              <a:spcAft>
                <a:spcPts val="0"/>
              </a:spcAft>
              <a:buClr>
                <a:schemeClr val="dk1"/>
              </a:buClr>
              <a:buSzPct val="100000"/>
              <a:buFont typeface="Calibri"/>
              <a:buAutoNum type="alphaLcParenR"/>
            </a:pPr>
            <a:r>
              <a:rPr lang="en-US" sz="1000"/>
              <a:t>Read the records of 10 employees</a:t>
            </a:r>
            <a:endParaRPr/>
          </a:p>
          <a:p>
            <a:pPr marL="914400" lvl="1" indent="-279400" algn="l" rtl="0">
              <a:spcBef>
                <a:spcPts val="185"/>
              </a:spcBef>
              <a:spcAft>
                <a:spcPts val="0"/>
              </a:spcAft>
              <a:buClr>
                <a:schemeClr val="dk1"/>
              </a:buClr>
              <a:buSzPct val="100000"/>
              <a:buFont typeface="Calibri"/>
              <a:buAutoNum type="alphaLcParenR"/>
            </a:pPr>
            <a:r>
              <a:rPr lang="en-US" sz="1000"/>
              <a:t>Display the records of all employees in ascending order of their ID.</a:t>
            </a:r>
            <a:endParaRPr/>
          </a:p>
          <a:p>
            <a:pPr marL="914400" lvl="1" indent="-279400" algn="l" rtl="0">
              <a:spcBef>
                <a:spcPts val="185"/>
              </a:spcBef>
              <a:spcAft>
                <a:spcPts val="0"/>
              </a:spcAft>
              <a:buClr>
                <a:schemeClr val="dk1"/>
              </a:buClr>
              <a:buSzPct val="100000"/>
              <a:buFont typeface="Calibri"/>
              <a:buAutoNum type="alphaLcParenR"/>
            </a:pPr>
            <a:r>
              <a:rPr lang="en-US" sz="1000"/>
              <a:t>Display the records of all the employees whose salary is in between 10000  and 50000.</a:t>
            </a:r>
            <a:endParaRPr/>
          </a:p>
          <a:p>
            <a:pPr marL="914400" lvl="1" indent="-279400" algn="l" rtl="0">
              <a:spcBef>
                <a:spcPts val="185"/>
              </a:spcBef>
              <a:spcAft>
                <a:spcPts val="0"/>
              </a:spcAft>
              <a:buClr>
                <a:schemeClr val="dk1"/>
              </a:buClr>
              <a:buSzPct val="100000"/>
              <a:buFont typeface="Calibri"/>
              <a:buAutoNum type="alphaLcParenR"/>
            </a:pPr>
            <a:r>
              <a:rPr lang="en-US" sz="1000"/>
              <a:t>Display all the records whose name begins from “s”.</a:t>
            </a:r>
            <a:endParaRPr/>
          </a:p>
          <a:p>
            <a:pPr marL="914400" lvl="1" indent="-279400" algn="l" rtl="0">
              <a:spcBef>
                <a:spcPts val="185"/>
              </a:spcBef>
              <a:spcAft>
                <a:spcPts val="0"/>
              </a:spcAft>
              <a:buClr>
                <a:schemeClr val="dk1"/>
              </a:buClr>
              <a:buSzPct val="100000"/>
              <a:buFont typeface="Calibri"/>
              <a:buAutoNum type="alphaLcParenR"/>
            </a:pPr>
            <a:r>
              <a:rPr lang="en-US" sz="1000"/>
              <a:t>Exiting the program.</a:t>
            </a:r>
            <a:endParaRPr/>
          </a:p>
          <a:p>
            <a:pPr marL="342900" lvl="0" indent="-342900" algn="l" rtl="0">
              <a:spcBef>
                <a:spcPts val="166"/>
              </a:spcBef>
              <a:spcAft>
                <a:spcPts val="0"/>
              </a:spcAft>
              <a:buClr>
                <a:schemeClr val="dk1"/>
              </a:buClr>
              <a:buSzPct val="100000"/>
              <a:buNone/>
            </a:pPr>
            <a:endParaRPr sz="900"/>
          </a:p>
        </p:txBody>
      </p:sp>
      <p:sp>
        <p:nvSpPr>
          <p:cNvPr id="419" name="Google Shape;419;p3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420" name="Google Shape;420;p3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21" name="Google Shape;421;p3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427" name="Google Shape;427;p34"/>
          <p:cNvSpPr txBox="1">
            <a:spLocks noGrp="1"/>
          </p:cNvSpPr>
          <p:nvPr>
            <p:ph type="body" idx="1"/>
          </p:nvPr>
        </p:nvSpPr>
        <p:spPr>
          <a:xfrm>
            <a:off x="457200" y="1200152"/>
            <a:ext cx="8229600" cy="3394472"/>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rgbClr val="FF0000"/>
              </a:buClr>
              <a:buSzPts val="6600"/>
              <a:buNone/>
            </a:pPr>
            <a:r>
              <a:rPr lang="en-US" sz="6600" b="1">
                <a:solidFill>
                  <a:srgbClr val="FF0000"/>
                </a:solidFill>
              </a:rPr>
              <a:t>End of Chapter</a:t>
            </a:r>
            <a:endParaRPr/>
          </a:p>
        </p:txBody>
      </p:sp>
      <p:sp>
        <p:nvSpPr>
          <p:cNvPr id="428" name="Google Shape;428;p3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429" name="Google Shape;429;p3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30" name="Google Shape;430;p3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How to define a structure ?</a:t>
            </a:r>
            <a:endParaRPr/>
          </a:p>
        </p:txBody>
      </p:sp>
      <p:sp>
        <p:nvSpPr>
          <p:cNvPr id="114" name="Google Shape;114;p4"/>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r>
              <a:rPr lang="en-US" sz="2400"/>
              <a:t>Syntax:</a:t>
            </a:r>
            <a:endParaRPr/>
          </a:p>
          <a:p>
            <a:pPr marL="342900" lvl="0" indent="-34290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None/>
            </a:pPr>
            <a:r>
              <a:rPr lang="en-US" sz="2400"/>
              <a:t>Eg:</a:t>
            </a:r>
            <a:endParaRPr/>
          </a:p>
          <a:p>
            <a:pPr marL="342900" lvl="0" indent="-342900" algn="l" rtl="0">
              <a:spcBef>
                <a:spcPts val="480"/>
              </a:spcBef>
              <a:spcAft>
                <a:spcPts val="0"/>
              </a:spcAft>
              <a:buClr>
                <a:schemeClr val="dk1"/>
              </a:buClr>
              <a:buSzPts val="2400"/>
              <a:buNone/>
            </a:pPr>
            <a:endParaRPr sz="2400"/>
          </a:p>
        </p:txBody>
      </p:sp>
      <p:sp>
        <p:nvSpPr>
          <p:cNvPr id="115" name="Google Shape;115;p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116" name="Google Shape;116;p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7" name="Google Shape;117;p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118" name="Google Shape;118;p4"/>
          <p:cNvPicPr preferRelativeResize="0"/>
          <p:nvPr/>
        </p:nvPicPr>
        <p:blipFill rotWithShape="1">
          <a:blip r:embed="rId3">
            <a:alphaModFix/>
          </a:blip>
          <a:srcRect/>
          <a:stretch/>
        </p:blipFill>
        <p:spPr>
          <a:xfrm>
            <a:off x="1981200" y="998140"/>
            <a:ext cx="2828514" cy="1573610"/>
          </a:xfrm>
          <a:prstGeom prst="rect">
            <a:avLst/>
          </a:prstGeom>
          <a:noFill/>
          <a:ln w="9525" cap="flat" cmpd="sng">
            <a:solidFill>
              <a:schemeClr val="accent1"/>
            </a:solidFill>
            <a:prstDash val="solid"/>
            <a:round/>
            <a:headEnd type="none" w="sm" len="sm"/>
            <a:tailEnd type="none" w="sm" len="sm"/>
          </a:ln>
        </p:spPr>
      </p:pic>
      <p:pic>
        <p:nvPicPr>
          <p:cNvPr id="119" name="Google Shape;119;p4"/>
          <p:cNvPicPr preferRelativeResize="0"/>
          <p:nvPr/>
        </p:nvPicPr>
        <p:blipFill rotWithShape="1">
          <a:blip r:embed="rId4">
            <a:alphaModFix/>
          </a:blip>
          <a:srcRect/>
          <a:stretch/>
        </p:blipFill>
        <p:spPr>
          <a:xfrm>
            <a:off x="1981200" y="2777530"/>
            <a:ext cx="2828514" cy="1790700"/>
          </a:xfrm>
          <a:prstGeom prst="rect">
            <a:avLst/>
          </a:prstGeom>
          <a:noFill/>
          <a:ln w="952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How to declare a structure variable?</a:t>
            </a:r>
            <a:endParaRPr/>
          </a:p>
        </p:txBody>
      </p:sp>
      <p:sp>
        <p:nvSpPr>
          <p:cNvPr id="125" name="Google Shape;125;p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126" name="Google Shape;126;p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7" name="Google Shape;127;p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128" name="Google Shape;128;p5"/>
          <p:cNvPicPr preferRelativeResize="0"/>
          <p:nvPr/>
        </p:nvPicPr>
        <p:blipFill rotWithShape="1">
          <a:blip r:embed="rId3">
            <a:alphaModFix/>
          </a:blip>
          <a:srcRect b="53226"/>
          <a:stretch/>
        </p:blipFill>
        <p:spPr>
          <a:xfrm>
            <a:off x="990600" y="1471922"/>
            <a:ext cx="2295525" cy="1795461"/>
          </a:xfrm>
          <a:prstGeom prst="rect">
            <a:avLst/>
          </a:prstGeom>
          <a:noFill/>
          <a:ln w="9525" cap="flat" cmpd="sng">
            <a:solidFill>
              <a:srgbClr val="C5D8F1"/>
            </a:solidFill>
            <a:prstDash val="solid"/>
            <a:round/>
            <a:headEnd type="none" w="sm" len="sm"/>
            <a:tailEnd type="none" w="sm" len="sm"/>
          </a:ln>
        </p:spPr>
      </p:pic>
      <p:pic>
        <p:nvPicPr>
          <p:cNvPr id="129" name="Google Shape;129;p5"/>
          <p:cNvPicPr preferRelativeResize="0">
            <a:picLocks noGrp="1"/>
          </p:cNvPicPr>
          <p:nvPr>
            <p:ph type="body" idx="1"/>
          </p:nvPr>
        </p:nvPicPr>
        <p:blipFill rotWithShape="1">
          <a:blip r:embed="rId3">
            <a:alphaModFix/>
          </a:blip>
          <a:srcRect t="59913"/>
          <a:stretch/>
        </p:blipFill>
        <p:spPr>
          <a:xfrm>
            <a:off x="4533900" y="2423885"/>
            <a:ext cx="2211982" cy="1482725"/>
          </a:xfrm>
          <a:prstGeom prst="rect">
            <a:avLst/>
          </a:prstGeom>
          <a:noFill/>
          <a:ln w="9525" cap="flat" cmpd="sng">
            <a:solidFill>
              <a:srgbClr val="C5D8F1"/>
            </a:solidFill>
            <a:prstDash val="solid"/>
            <a:round/>
            <a:headEnd type="none" w="sm" len="sm"/>
            <a:tailEnd type="none" w="sm" len="sm"/>
          </a:ln>
        </p:spPr>
      </p:pic>
      <p:sp>
        <p:nvSpPr>
          <p:cNvPr id="130" name="Google Shape;130;p5"/>
          <p:cNvSpPr/>
          <p:nvPr/>
        </p:nvSpPr>
        <p:spPr>
          <a:xfrm>
            <a:off x="578748" y="1003837"/>
            <a:ext cx="4367606" cy="36933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Calibri"/>
              <a:buAutoNum type="romanLcPeriod"/>
            </a:pPr>
            <a:r>
              <a:rPr lang="en-US" sz="1800" b="1" i="0" u="sng" strike="noStrike" cap="none">
                <a:solidFill>
                  <a:schemeClr val="dk1"/>
                </a:solidFill>
                <a:latin typeface="Calibri"/>
                <a:ea typeface="Calibri"/>
                <a:cs typeface="Calibri"/>
                <a:sym typeface="Calibri"/>
              </a:rPr>
              <a:t>Declaring structure variables separately:</a:t>
            </a:r>
            <a:endParaRPr sz="2400" b="0" i="0" u="none" strike="noStrike" cap="none">
              <a:solidFill>
                <a:schemeClr val="dk1"/>
              </a:solidFill>
              <a:latin typeface="Calibri"/>
              <a:ea typeface="Calibri"/>
              <a:cs typeface="Calibri"/>
              <a:sym typeface="Calibri"/>
            </a:endParaRPr>
          </a:p>
        </p:txBody>
      </p:sp>
      <p:sp>
        <p:nvSpPr>
          <p:cNvPr id="131" name="Google Shape;131;p5"/>
          <p:cNvSpPr/>
          <p:nvPr/>
        </p:nvSpPr>
        <p:spPr>
          <a:xfrm>
            <a:off x="3886200" y="1869866"/>
            <a:ext cx="4876800" cy="369332"/>
          </a:xfrm>
          <a:prstGeom prst="rect">
            <a:avLst/>
          </a:prstGeom>
          <a:noFill/>
          <a:ln>
            <a:noFill/>
          </a:ln>
        </p:spPr>
        <p:txBody>
          <a:bodyPr spcFirstLastPara="1" wrap="square" lIns="91425" tIns="45700" rIns="91425" bIns="45700" anchor="t" anchorCtr="0">
            <a:spAutoFit/>
          </a:bodyPr>
          <a:lstStyle/>
          <a:p>
            <a:pPr marL="400050" marR="0" lvl="0" indent="-400050" algn="just" rtl="0">
              <a:spcBef>
                <a:spcPts val="0"/>
              </a:spcBef>
              <a:spcAft>
                <a:spcPts val="0"/>
              </a:spcAft>
              <a:buClr>
                <a:schemeClr val="dk1"/>
              </a:buClr>
              <a:buSzPts val="1800"/>
              <a:buFont typeface="Calibri"/>
              <a:buAutoNum type="romanLcPeriod" startAt="2"/>
            </a:pPr>
            <a:r>
              <a:rPr lang="en-US" sz="1800" b="1" i="0" u="sng" strike="noStrike" cap="none">
                <a:solidFill>
                  <a:schemeClr val="dk1"/>
                </a:solidFill>
                <a:latin typeface="Calibri"/>
                <a:ea typeface="Calibri"/>
                <a:cs typeface="Calibri"/>
                <a:sym typeface="Calibri"/>
              </a:rPr>
              <a:t>Declaring variables with structure definition:</a:t>
            </a:r>
            <a:endParaRPr sz="2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Structure Initialization</a:t>
            </a:r>
            <a:endParaRPr/>
          </a:p>
        </p:txBody>
      </p:sp>
      <p:pic>
        <p:nvPicPr>
          <p:cNvPr id="137" name="Google Shape;137;p6"/>
          <p:cNvPicPr preferRelativeResize="0">
            <a:picLocks noGrp="1"/>
          </p:cNvPicPr>
          <p:nvPr>
            <p:ph type="body" idx="1"/>
          </p:nvPr>
        </p:nvPicPr>
        <p:blipFill rotWithShape="1">
          <a:blip r:embed="rId3">
            <a:alphaModFix/>
          </a:blip>
          <a:srcRect b="58798"/>
          <a:stretch/>
        </p:blipFill>
        <p:spPr>
          <a:xfrm>
            <a:off x="652908" y="1386472"/>
            <a:ext cx="3813746" cy="1524000"/>
          </a:xfrm>
          <a:prstGeom prst="rect">
            <a:avLst/>
          </a:prstGeom>
          <a:noFill/>
          <a:ln w="9525" cap="flat" cmpd="sng">
            <a:solidFill>
              <a:srgbClr val="C5D8F1"/>
            </a:solidFill>
            <a:prstDash val="solid"/>
            <a:round/>
            <a:headEnd type="none" w="sm" len="sm"/>
            <a:tailEnd type="none" w="sm" len="sm"/>
          </a:ln>
        </p:spPr>
      </p:pic>
      <p:sp>
        <p:nvSpPr>
          <p:cNvPr id="138" name="Google Shape;138;p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139" name="Google Shape;139;p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40" name="Google Shape;140;p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141" name="Google Shape;141;p6"/>
          <p:cNvPicPr preferRelativeResize="0"/>
          <p:nvPr/>
        </p:nvPicPr>
        <p:blipFill rotWithShape="1">
          <a:blip r:embed="rId3">
            <a:alphaModFix/>
          </a:blip>
          <a:srcRect t="43498" r="31820"/>
          <a:stretch/>
        </p:blipFill>
        <p:spPr>
          <a:xfrm>
            <a:off x="5890928" y="2462214"/>
            <a:ext cx="2600164" cy="2089944"/>
          </a:xfrm>
          <a:prstGeom prst="rect">
            <a:avLst/>
          </a:prstGeom>
          <a:noFill/>
          <a:ln w="9525" cap="flat" cmpd="sng">
            <a:solidFill>
              <a:srgbClr val="C5D8F1"/>
            </a:solidFill>
            <a:prstDash val="solid"/>
            <a:round/>
            <a:headEnd type="none" w="sm" len="sm"/>
            <a:tailEnd type="none" w="sm" len="sm"/>
          </a:ln>
        </p:spPr>
      </p:pic>
      <p:sp>
        <p:nvSpPr>
          <p:cNvPr id="142" name="Google Shape;142;p6"/>
          <p:cNvSpPr/>
          <p:nvPr/>
        </p:nvSpPr>
        <p:spPr>
          <a:xfrm>
            <a:off x="4902914" y="2000523"/>
            <a:ext cx="551754"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b="1" i="0" u="none" strike="noStrike" cap="none">
                <a:solidFill>
                  <a:schemeClr val="dk1"/>
                </a:solidFill>
                <a:latin typeface="Calibri"/>
                <a:ea typeface="Calibri"/>
                <a:cs typeface="Calibri"/>
                <a:sym typeface="Calibri"/>
              </a:rPr>
              <a:t>or</a:t>
            </a:r>
            <a:endParaRPr sz="4000" b="1" i="0" u="none" strike="noStrike" cap="none">
              <a:solidFill>
                <a:schemeClr val="dk1"/>
              </a:solidFill>
              <a:latin typeface="Calibri"/>
              <a:ea typeface="Calibri"/>
              <a:cs typeface="Calibri"/>
              <a:sym typeface="Calibri"/>
            </a:endParaRPr>
          </a:p>
        </p:txBody>
      </p:sp>
      <p:sp>
        <p:nvSpPr>
          <p:cNvPr id="143" name="Google Shape;143;p6"/>
          <p:cNvSpPr/>
          <p:nvPr/>
        </p:nvSpPr>
        <p:spPr>
          <a:xfrm>
            <a:off x="228600" y="773301"/>
            <a:ext cx="7284751" cy="461665"/>
          </a:xfrm>
          <a:prstGeom prst="rect">
            <a:avLst/>
          </a:prstGeom>
          <a:noFill/>
          <a:ln>
            <a:noFill/>
          </a:ln>
        </p:spPr>
        <p:txBody>
          <a:bodyPr spcFirstLastPara="1" wrap="square" lIns="91425" tIns="45700" rIns="91425" bIns="45700" anchor="t" anchorCtr="0">
            <a:spAutoFit/>
          </a:bodyPr>
          <a:lstStyle/>
          <a:p>
            <a:pPr marL="0" marR="0" lvl="0" indent="228600" algn="just" rtl="0">
              <a:spcBef>
                <a:spcPts val="0"/>
              </a:spcBef>
              <a:spcAft>
                <a:spcPts val="0"/>
              </a:spcAft>
              <a:buNone/>
            </a:pPr>
            <a:r>
              <a:rPr lang="en-US" sz="2400" b="0" i="0" u="none" strike="noStrike" cap="none">
                <a:solidFill>
                  <a:schemeClr val="dk1"/>
                </a:solidFill>
                <a:latin typeface="Calibri"/>
                <a:ea typeface="Calibri"/>
                <a:cs typeface="Calibri"/>
                <a:sym typeface="Calibri"/>
              </a:rPr>
              <a:t>At compile time, structure initialization can be done as:</a:t>
            </a: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Accessing Structure members</a:t>
            </a:r>
            <a:endParaRPr/>
          </a:p>
        </p:txBody>
      </p:sp>
      <p:sp>
        <p:nvSpPr>
          <p:cNvPr id="149" name="Google Shape;149;p7"/>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Dot(.) operator used to access members of structure.</a:t>
            </a:r>
            <a:endParaRPr/>
          </a:p>
          <a:p>
            <a:pPr marL="342900" lvl="0" indent="-342900" algn="l" rtl="0">
              <a:spcBef>
                <a:spcPts val="480"/>
              </a:spcBef>
              <a:spcAft>
                <a:spcPts val="0"/>
              </a:spcAft>
              <a:buClr>
                <a:schemeClr val="dk1"/>
              </a:buClr>
              <a:buSzPts val="2400"/>
              <a:buChar char="•"/>
            </a:pPr>
            <a:r>
              <a:rPr lang="en-US" sz="2400"/>
              <a:t>Syntax:</a:t>
            </a:r>
            <a:endParaRPr/>
          </a:p>
          <a:p>
            <a:pPr marL="342900" lvl="0" indent="-342900" algn="l" rtl="0">
              <a:spcBef>
                <a:spcPts val="480"/>
              </a:spcBef>
              <a:spcAft>
                <a:spcPts val="0"/>
              </a:spcAft>
              <a:buClr>
                <a:schemeClr val="dk1"/>
              </a:buClr>
              <a:buSzPts val="2400"/>
              <a:buNone/>
            </a:pPr>
            <a:r>
              <a:rPr lang="en-US" sz="2400" b="1"/>
              <a:t>	Structure_variable . member ;</a:t>
            </a:r>
            <a:endParaRPr/>
          </a:p>
          <a:p>
            <a:pPr marL="342900" lvl="0" indent="-342900" algn="l" rtl="0">
              <a:spcBef>
                <a:spcPts val="480"/>
              </a:spcBef>
              <a:spcAft>
                <a:spcPts val="0"/>
              </a:spcAft>
              <a:buClr>
                <a:schemeClr val="dk1"/>
              </a:buClr>
              <a:buSzPts val="2400"/>
              <a:buNone/>
            </a:pPr>
            <a:endParaRPr sz="2400"/>
          </a:p>
        </p:txBody>
      </p:sp>
      <p:sp>
        <p:nvSpPr>
          <p:cNvPr id="150" name="Google Shape;150;p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151" name="Google Shape;151;p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2" name="Google Shape;152;p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153" name="Google Shape;153;p7"/>
          <p:cNvPicPr preferRelativeResize="0"/>
          <p:nvPr/>
        </p:nvPicPr>
        <p:blipFill rotWithShape="1">
          <a:blip r:embed="rId3">
            <a:alphaModFix/>
          </a:blip>
          <a:srcRect/>
          <a:stretch/>
        </p:blipFill>
        <p:spPr>
          <a:xfrm>
            <a:off x="1143000" y="2540000"/>
            <a:ext cx="6257925" cy="1781175"/>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000"/>
              <a:buFont typeface="Calibri"/>
              <a:buNone/>
            </a:pPr>
            <a:r>
              <a:rPr lang="en-US" sz="2000" b="1">
                <a:solidFill>
                  <a:srgbClr val="FF0000"/>
                </a:solidFill>
              </a:rPr>
              <a:t>Prog 1: WAP to create a structure Book (members: Name, price and pages) that is initialized at compile time for two books. Also display them.</a:t>
            </a:r>
            <a:endParaRPr sz="2000">
              <a:solidFill>
                <a:srgbClr val="FF0000"/>
              </a:solidFill>
            </a:endParaRPr>
          </a:p>
        </p:txBody>
      </p:sp>
      <p:pic>
        <p:nvPicPr>
          <p:cNvPr id="159" name="Google Shape;159;p8"/>
          <p:cNvPicPr preferRelativeResize="0">
            <a:picLocks noGrp="1"/>
          </p:cNvPicPr>
          <p:nvPr>
            <p:ph type="body" idx="1"/>
          </p:nvPr>
        </p:nvPicPr>
        <p:blipFill rotWithShape="1">
          <a:blip r:embed="rId3">
            <a:alphaModFix/>
          </a:blip>
          <a:srcRect/>
          <a:stretch/>
        </p:blipFill>
        <p:spPr>
          <a:xfrm>
            <a:off x="644924" y="850900"/>
            <a:ext cx="4184876" cy="3916364"/>
          </a:xfrm>
          <a:prstGeom prst="rect">
            <a:avLst/>
          </a:prstGeom>
          <a:noFill/>
          <a:ln w="9525" cap="flat" cmpd="sng">
            <a:solidFill>
              <a:schemeClr val="dk1"/>
            </a:solidFill>
            <a:prstDash val="solid"/>
            <a:round/>
            <a:headEnd type="none" w="sm" len="sm"/>
            <a:tailEnd type="none" w="sm" len="sm"/>
          </a:ln>
        </p:spPr>
      </p:pic>
      <p:sp>
        <p:nvSpPr>
          <p:cNvPr id="160" name="Google Shape;160;p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161" name="Google Shape;161;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62" name="Google Shape;162;p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163" name="Google Shape;163;p8"/>
          <p:cNvPicPr preferRelativeResize="0"/>
          <p:nvPr/>
        </p:nvPicPr>
        <p:blipFill rotWithShape="1">
          <a:blip r:embed="rId4">
            <a:alphaModFix/>
          </a:blip>
          <a:srcRect/>
          <a:stretch/>
        </p:blipFill>
        <p:spPr>
          <a:xfrm>
            <a:off x="5363200" y="2132014"/>
            <a:ext cx="2646685" cy="26352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000"/>
              <a:buFont typeface="Calibri"/>
              <a:buNone/>
            </a:pPr>
            <a:r>
              <a:rPr lang="en-US" sz="2000" b="1">
                <a:solidFill>
                  <a:srgbClr val="FF0000"/>
                </a:solidFill>
              </a:rPr>
              <a:t>Prog 2: WAP to declare a structure Student (members : name, rollno  and marks). The program should ask the input and then display them.</a:t>
            </a:r>
            <a:endParaRPr sz="1600" b="1">
              <a:solidFill>
                <a:srgbClr val="FF0000"/>
              </a:solidFill>
            </a:endParaRPr>
          </a:p>
        </p:txBody>
      </p:sp>
      <p:pic>
        <p:nvPicPr>
          <p:cNvPr id="169" name="Google Shape;169;p9"/>
          <p:cNvPicPr preferRelativeResize="0">
            <a:picLocks noGrp="1"/>
          </p:cNvPicPr>
          <p:nvPr>
            <p:ph type="body" idx="1"/>
          </p:nvPr>
        </p:nvPicPr>
        <p:blipFill rotWithShape="1">
          <a:blip r:embed="rId3">
            <a:alphaModFix/>
          </a:blip>
          <a:srcRect/>
          <a:stretch/>
        </p:blipFill>
        <p:spPr>
          <a:xfrm>
            <a:off x="685800" y="988619"/>
            <a:ext cx="5867400" cy="2779710"/>
          </a:xfrm>
          <a:prstGeom prst="rect">
            <a:avLst/>
          </a:prstGeom>
          <a:noFill/>
          <a:ln w="9525" cap="flat" cmpd="sng">
            <a:solidFill>
              <a:schemeClr val="dk1"/>
            </a:solidFill>
            <a:prstDash val="solid"/>
            <a:round/>
            <a:headEnd type="none" w="sm" len="sm"/>
            <a:tailEnd type="none" w="sm" len="sm"/>
          </a:ln>
        </p:spPr>
      </p:pic>
      <p:sp>
        <p:nvSpPr>
          <p:cNvPr id="170" name="Google Shape;170;p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3 July 2018</a:t>
            </a:r>
            <a:endParaRPr/>
          </a:p>
        </p:txBody>
      </p:sp>
      <p:sp>
        <p:nvSpPr>
          <p:cNvPr id="171" name="Google Shape;171;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72" name="Google Shape;172;p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Structure and Union</a:t>
            </a:r>
            <a:endParaRPr/>
          </a:p>
        </p:txBody>
      </p:sp>
      <p:pic>
        <p:nvPicPr>
          <p:cNvPr id="173" name="Google Shape;173;p9"/>
          <p:cNvPicPr preferRelativeResize="0"/>
          <p:nvPr/>
        </p:nvPicPr>
        <p:blipFill rotWithShape="1">
          <a:blip r:embed="rId4">
            <a:alphaModFix/>
          </a:blip>
          <a:srcRect/>
          <a:stretch/>
        </p:blipFill>
        <p:spPr>
          <a:xfrm>
            <a:off x="5867400" y="988618"/>
            <a:ext cx="2819400" cy="1583131"/>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1407</Words>
  <Application>Microsoft Office PowerPoint</Application>
  <PresentationFormat>On-screen Show (16:9)</PresentationFormat>
  <Paragraphs>225</Paragraphs>
  <Slides>34</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PowerPoint Presentation</vt:lpstr>
      <vt:lpstr>Contents</vt:lpstr>
      <vt:lpstr>8.1  Structure</vt:lpstr>
      <vt:lpstr>How to define a structure ?</vt:lpstr>
      <vt:lpstr>How to declare a structure variable?</vt:lpstr>
      <vt:lpstr>Structure Initialization</vt:lpstr>
      <vt:lpstr>Accessing Structure members</vt:lpstr>
      <vt:lpstr>Prog 1: WAP to create a structure Book (members: Name, price and pages) that is initialized at compile time for two books. Also display them.</vt:lpstr>
      <vt:lpstr>Prog 2: WAP to declare a structure Student (members : name, rollno  and marks). The program should ask the input and then display them.</vt:lpstr>
      <vt:lpstr>Prog 3: WAP to declare a structure student with its members name, rollno and marks. The program should ask the input for three students and display them.</vt:lpstr>
      <vt:lpstr>8.2 Array of structure</vt:lpstr>
      <vt:lpstr>Initialization of Array of structure</vt:lpstr>
      <vt:lpstr>Prog 4: WAP to declare a structure Student with its members: name, rollno and marks. Using array of structure, the program should ask the input and display the information for three students.</vt:lpstr>
      <vt:lpstr>Array within structure</vt:lpstr>
      <vt:lpstr>8.3 Nested structure</vt:lpstr>
      <vt:lpstr>Prog 6: WAP to create a structure date (members year, month, date) inside a structure person (members name, date and address), and also to accept name, date of birth (year, month and day) and address. Also the program should display all these information.</vt:lpstr>
      <vt:lpstr>8.4 Pointer to structure</vt:lpstr>
      <vt:lpstr>Prog 7: WAP to create a structure book (members: name, pages and price) and that accepts the name, page and price of a book using structure variable. Finally display the record of book using pointer to structure.</vt:lpstr>
      <vt:lpstr>8.5   Self-referential structures</vt:lpstr>
      <vt:lpstr>8.6 Unions</vt:lpstr>
      <vt:lpstr>Example:</vt:lpstr>
      <vt:lpstr>8.9   Passing structures to functions</vt:lpstr>
      <vt:lpstr>i) Passing structure members to functions</vt:lpstr>
      <vt:lpstr>ii) Passing entire structure to function</vt:lpstr>
      <vt:lpstr>iii) Passing structure pointer to function</vt:lpstr>
      <vt:lpstr>PowerPoint Presentation</vt:lpstr>
      <vt:lpstr>iv) Passing an array of structure to function</vt:lpstr>
      <vt:lpstr>8.10 Menu Driven Structure</vt:lpstr>
      <vt:lpstr>PowerPoint Presentation</vt:lpstr>
      <vt:lpstr>PowerPoint Presentation</vt:lpstr>
      <vt:lpstr>PowerPoint Presentation</vt:lpstr>
      <vt:lpstr>PowerPoint Presentation</vt:lpstr>
      <vt:lpstr>Assignment: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dc:creator>
  <cp:lastModifiedBy>DELL</cp:lastModifiedBy>
  <cp:revision>2</cp:revision>
  <dcterms:created xsi:type="dcterms:W3CDTF">2006-08-16T00:00:00Z</dcterms:created>
  <dcterms:modified xsi:type="dcterms:W3CDTF">2023-03-30T06:12:00Z</dcterms:modified>
</cp:coreProperties>
</file>